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0" r:id="rId4"/>
    <p:sldId id="260" r:id="rId5"/>
    <p:sldId id="265" r:id="rId6"/>
    <p:sldId id="275" r:id="rId7"/>
    <p:sldId id="267" r:id="rId8"/>
    <p:sldId id="271" r:id="rId9"/>
    <p:sldId id="272" r:id="rId10"/>
    <p:sldId id="273" r:id="rId11"/>
    <p:sldId id="26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AC07E-B9CE-1A4F-AC5F-1EE6E2CEE48D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A923-1A28-4743-A19E-5D8409AC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Explictz/Project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1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Analysis of mortgage stress by Geography</a:t>
            </a:r>
            <a:br>
              <a:rPr lang="en-US" sz="3600" dirty="0" smtClean="0"/>
            </a:br>
            <a:r>
              <a:rPr lang="en-US" sz="3600" dirty="0" smtClean="0"/>
              <a:t>in NSW Australia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Damien Nguyen, </a:t>
            </a:r>
            <a:r>
              <a:rPr lang="en-US" dirty="0" err="1" smtClean="0"/>
              <a:t>Nidal</a:t>
            </a:r>
            <a:r>
              <a:rPr lang="en-US" dirty="0" smtClean="0"/>
              <a:t> Sinan, </a:t>
            </a:r>
            <a:r>
              <a:rPr lang="en-US" dirty="0" err="1" smtClean="0"/>
              <a:t>Huirong</a:t>
            </a:r>
            <a:r>
              <a:rPr lang="en-US" dirty="0" smtClean="0"/>
              <a:t> Tracy Lao and Troy Cassels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7" y="783771"/>
            <a:ext cx="3710712" cy="40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Next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Additional questions that </a:t>
            </a:r>
            <a:r>
              <a:rPr lang="en-AU" dirty="0" smtClean="0"/>
              <a:t>surfaced</a:t>
            </a:r>
            <a:br>
              <a:rPr lang="en-AU" dirty="0" smtClean="0"/>
            </a:br>
            <a:endParaRPr lang="en-AU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AU" dirty="0" smtClean="0"/>
              <a:t>Need to understand/come up with work-arounds for data gaps in lower level (Stat area 2) data</a:t>
            </a:r>
            <a:br>
              <a:rPr lang="en-AU" dirty="0" smtClean="0"/>
            </a:br>
            <a:endParaRPr lang="en-AU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AU" dirty="0" smtClean="0"/>
              <a:t>Look for other drivers causing variations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Additional topics to </a:t>
            </a:r>
            <a:r>
              <a:rPr lang="en-AU" dirty="0" smtClean="0"/>
              <a:t>research</a:t>
            </a:r>
            <a:br>
              <a:rPr lang="en-AU" dirty="0" smtClean="0"/>
            </a:br>
            <a:endParaRPr lang="en-AU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AU" dirty="0" smtClean="0"/>
              <a:t>Update analysis based on projected interest rate rises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Plan for future </a:t>
            </a:r>
            <a:r>
              <a:rPr lang="en-AU" dirty="0" smtClean="0"/>
              <a:t>development</a:t>
            </a:r>
            <a:br>
              <a:rPr lang="en-AU" dirty="0" smtClean="0"/>
            </a:br>
            <a:endParaRPr lang="en-AU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AU" dirty="0" smtClean="0"/>
              <a:t>Provide tools to allow users to look-up mortgage stress based on other parameters such as post code or Local Government Area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3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414" y="2676283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Any Questions?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23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Links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GitHub </a:t>
            </a:r>
            <a:r>
              <a:rPr lang="en-AU" dirty="0" smtClean="0"/>
              <a:t>repo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/>
              <a:t> </a:t>
            </a:r>
            <a:r>
              <a:rPr lang="en-AU" b="1" dirty="0">
                <a:hlinkClick r:id="rId2"/>
              </a:rPr>
              <a:t>https://</a:t>
            </a:r>
            <a:r>
              <a:rPr lang="en-AU" b="1" dirty="0" smtClean="0">
                <a:hlinkClick r:id="rId2"/>
              </a:rPr>
              <a:t>github.com/Explictz/Project-1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4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Agenda</a:t>
            </a:r>
            <a:endParaRPr lang="en-US" sz="3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89668"/>
              </p:ext>
            </p:extLst>
          </p:nvPr>
        </p:nvGraphicFramePr>
        <p:xfrm>
          <a:off x="903844" y="1230302"/>
          <a:ext cx="9748323" cy="4529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365"/>
                <a:gridCol w="5995744"/>
                <a:gridCol w="1599883"/>
                <a:gridCol w="1618331"/>
              </a:tblGrid>
              <a:tr h="617622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Section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Speaker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Time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Introduction/Executive</a:t>
                      </a:r>
                      <a:r>
                        <a:rPr lang="en-US" sz="3000" baseline="0" dirty="0" smtClean="0"/>
                        <a:t> Summary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Troy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3000" dirty="0" smtClean="0"/>
                        <a:t>Code Demo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Data Clean-up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Code run-through</a:t>
                      </a:r>
                      <a:endParaRPr lang="en-US" sz="3000" dirty="0"/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NSW </a:t>
                      </a:r>
                      <a:r>
                        <a:rPr lang="en-US" sz="3000" dirty="0" smtClean="0"/>
                        <a:t>total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smtClean="0"/>
                        <a:t>graphs</a:t>
                      </a:r>
                      <a:endParaRPr lang="en-US" sz="3000" baseline="0" dirty="0"/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3000" dirty="0" smtClean="0"/>
                        <a:t>Folium</a:t>
                      </a:r>
                      <a:r>
                        <a:rPr lang="en-US" sz="3000" baseline="0" dirty="0" smtClean="0"/>
                        <a:t> geospatial views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Damien</a:t>
                      </a:r>
                      <a:endParaRPr 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3000" dirty="0" smtClean="0"/>
                    </a:p>
                    <a:p>
                      <a:pPr algn="ctr"/>
                      <a:endParaRPr lang="en-US" sz="3000" dirty="0" smtClean="0"/>
                    </a:p>
                    <a:p>
                      <a:pPr algn="ctr"/>
                      <a:r>
                        <a:rPr lang="en-US" sz="3000" dirty="0" smtClean="0"/>
                        <a:t>15 mins</a:t>
                      </a:r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Tracy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</a:tr>
              <a:tr h="1441119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Nidal</a:t>
                      </a:r>
                      <a:endParaRPr 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</a:tr>
              <a:tr h="6176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Insights/Wrap-up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Troy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 mins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Motivation and Summary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092536"/>
            <a:ext cx="9286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Message/Hypothesis: Explain mortgage stress in New South Wales (NSW)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Motivation: Rapidly rising interest rates mean that mortgage stress is a significant issue</a:t>
            </a:r>
            <a:r>
              <a:rPr lang="en-US" dirty="0"/>
              <a:t>. Mortgage stress defined as an excessive portion of income dedicated to mortgage payments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 to Fin Tech </a:t>
            </a:r>
            <a:r>
              <a:rPr lang="mr-IN" dirty="0" smtClean="0"/>
              <a:t>–</a:t>
            </a:r>
            <a:r>
              <a:rPr lang="en-US" dirty="0" smtClean="0"/>
              <a:t> many online/digital home loan providers have emerged (e.g. </a:t>
            </a:r>
            <a:r>
              <a:rPr lang="en-US" dirty="0" err="1" smtClean="0"/>
              <a:t>Ubank</a:t>
            </a:r>
            <a:r>
              <a:rPr lang="en-US" dirty="0" smtClean="0"/>
              <a:t>, </a:t>
            </a:r>
            <a:r>
              <a:rPr lang="en-US" dirty="0" err="1" smtClean="0"/>
              <a:t>Unloan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which would be interested in geographical areas of high mortgage stress.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Questions asked: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Characteristics of mortgage stress for NSW in aggregate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NSW regions with highest levels of mortgage stress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/>
              <a:t>D</a:t>
            </a:r>
            <a:r>
              <a:rPr lang="en-US" dirty="0" smtClean="0"/>
              <a:t>rivers for mortgage stress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Summary of findings:  Highest levels of mortgage stress are in Sydney and within Sydney the highest levels are in the Northern Beaches/Baulkham Hills and </a:t>
            </a:r>
            <a:r>
              <a:rPr lang="en-US" dirty="0" err="1" smtClean="0"/>
              <a:t>Hawksbury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Used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NSW total metrics per Australian Bureau of Statistics (ABS) data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Geographic breakdowns </a:t>
            </a:r>
            <a:r>
              <a:rPr lang="mr-IN" dirty="0" smtClean="0"/>
              <a:t>–</a:t>
            </a:r>
            <a:r>
              <a:rPr lang="en-US" dirty="0" smtClean="0"/>
              <a:t> based on ABS average income and monthly mortgage payment info by region (Statistical Area 4) in NSW.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selected areas </a:t>
            </a:r>
            <a:r>
              <a:rPr lang="mr-IN" dirty="0" smtClean="0"/>
              <a:t>–</a:t>
            </a:r>
            <a:r>
              <a:rPr lang="en-US" dirty="0" smtClean="0"/>
              <a:t> data has been </a:t>
            </a:r>
            <a:r>
              <a:rPr lang="en-US" dirty="0" smtClean="0"/>
              <a:t>analyzed </a:t>
            </a:r>
            <a:r>
              <a:rPr lang="en-US" dirty="0" smtClean="0"/>
              <a:t>at a lower level (Statistical Area 2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AU" b="1" dirty="0" smtClean="0">
                <a:solidFill>
                  <a:srgbClr val="00B050"/>
                </a:solidFill>
              </a:rPr>
              <a:t>Folium (new library)</a:t>
            </a:r>
            <a:r>
              <a:rPr lang="en-AU" dirty="0" smtClean="0">
                <a:solidFill>
                  <a:srgbClr val="00B050"/>
                </a:solidFill>
              </a:rPr>
              <a:t> </a:t>
            </a:r>
            <a:r>
              <a:rPr lang="en-AU" dirty="0" smtClean="0"/>
              <a:t>library used for Geospatial views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also used from the Reserve Bank of Australia (RBA) and Domain. </a:t>
            </a: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24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0796" y="1009403"/>
            <a:ext cx="8401429" cy="3218213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 smtClean="0"/>
              <a:t>Code Demo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0400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challenges/Postmortem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ABS website has many different ways to extract data which is confusing</a:t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ABS API difficult to use</a:t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Some APIs have a cost or take time to set-up</a:t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Data gaps exist in lower level ABS geographic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 smtClean="0"/>
              <a:t>Explanation for high mortgage stress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3781" y="1413165"/>
            <a:ext cx="928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Income:	</a:t>
            </a:r>
            <a:br>
              <a:rPr lang="en-AU" dirty="0" smtClean="0"/>
            </a:br>
            <a:endParaRPr lang="en-AU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AU" dirty="0" smtClean="0"/>
              <a:t>Higher income households can afford a higher portion of income on mortgage payments as a lower portion of their income is needed for essentials such as food.</a:t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Mortgage payments: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		Loan Amount 			x			Interest rate</a:t>
            </a: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endParaRPr lang="en-US" dirty="0"/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  <p:sp>
        <p:nvSpPr>
          <p:cNvPr id="2" name="Down Arrow 1"/>
          <p:cNvSpPr/>
          <p:nvPr/>
        </p:nvSpPr>
        <p:spPr>
          <a:xfrm>
            <a:off x="3016333" y="3705104"/>
            <a:ext cx="475013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590805" y="3705104"/>
            <a:ext cx="475013" cy="391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1308" y="4273463"/>
            <a:ext cx="283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prices</a:t>
            </a:r>
          </a:p>
          <a:p>
            <a:endParaRPr lang="en-US" dirty="0"/>
          </a:p>
          <a:p>
            <a:r>
              <a:rPr lang="en-US" dirty="0" smtClean="0"/>
              <a:t>Loan age for </a:t>
            </a:r>
            <a:r>
              <a:rPr lang="en-US" dirty="0" err="1" smtClean="0"/>
              <a:t>Amortising</a:t>
            </a:r>
            <a:r>
              <a:rPr lang="en-US" dirty="0" smtClean="0"/>
              <a:t> loans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7038" y="4273463"/>
            <a:ext cx="283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Likely to be less of a driver </a:t>
            </a:r>
            <a:r>
              <a:rPr lang="mr-IN" dirty="0" smtClean="0"/>
              <a:t>–</a:t>
            </a:r>
            <a:r>
              <a:rPr lang="en-US" dirty="0" smtClean="0"/>
              <a:t> each geographic area assumed to have a similar distribution of rates</a:t>
            </a:r>
          </a:p>
        </p:txBody>
      </p:sp>
    </p:spTree>
    <p:extLst>
      <p:ext uri="{BB962C8B-B14F-4D97-AF65-F5344CB8AC3E}">
        <p14:creationId xmlns:p14="http://schemas.microsoft.com/office/powerpoint/2010/main" val="173554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 smtClean="0"/>
              <a:t>Northern Beaches </a:t>
            </a:r>
            <a:r>
              <a:rPr lang="mr-IN" sz="3600" b="1" dirty="0" smtClean="0"/>
              <a:t>–</a:t>
            </a:r>
            <a:r>
              <a:rPr lang="en-AU" sz="3600" b="1" dirty="0" smtClean="0"/>
              <a:t> Domain Data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60775" y="5172888"/>
            <a:ext cx="873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Areas with a higher portion of Units have lower mortgage stress </a:t>
            </a:r>
            <a:r>
              <a:rPr lang="mr-IN" sz="2400" dirty="0" smtClean="0"/>
              <a:t>–</a:t>
            </a:r>
            <a:r>
              <a:rPr lang="en-US" sz="2400" dirty="0" smtClean="0"/>
              <a:t> Units have lower property pries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057785"/>
            <a:ext cx="5524364" cy="3413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07" y="1135448"/>
            <a:ext cx="5398674" cy="333580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113808" y="1096617"/>
            <a:ext cx="1330036" cy="20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0026" y="3638429"/>
            <a:ext cx="676893" cy="7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96741" y="3458319"/>
            <a:ext cx="676893" cy="7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45328" y="3588882"/>
            <a:ext cx="676893" cy="7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023129" y="3458318"/>
            <a:ext cx="676893" cy="7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64483" y="1114254"/>
            <a:ext cx="1330036" cy="20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5079" y="1331216"/>
            <a:ext cx="22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Lower stress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220995" y="1331216"/>
            <a:ext cx="22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mtClean="0"/>
              <a:t>Higher stress</a:t>
            </a:r>
            <a:endParaRPr lang="en-US" dirty="0" smtClean="0"/>
          </a:p>
        </p:txBody>
      </p:sp>
      <p:sp>
        <p:nvSpPr>
          <p:cNvPr id="19" name="Oval 18"/>
          <p:cNvSpPr/>
          <p:nvPr/>
        </p:nvSpPr>
        <p:spPr>
          <a:xfrm>
            <a:off x="1730124" y="3588881"/>
            <a:ext cx="676893" cy="7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07925" y="3458318"/>
            <a:ext cx="676893" cy="787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7" y="1299770"/>
            <a:ext cx="3329830" cy="38731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124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 smtClean="0"/>
              <a:t>Baulkham Hills</a:t>
            </a:r>
            <a:r>
              <a:rPr lang="mr-IN" sz="3600" b="1" dirty="0" smtClean="0"/>
              <a:t>–</a:t>
            </a:r>
            <a:r>
              <a:rPr lang="en-AU" sz="3600" b="1" dirty="0" smtClean="0"/>
              <a:t> Arial images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60775" y="5172888"/>
            <a:ext cx="873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Areas with a higher portion of new developments would have loans of lower average loan age </a:t>
            </a:r>
            <a:r>
              <a:rPr lang="mr-IN" sz="2400" dirty="0" smtClean="0"/>
              <a:t>–</a:t>
            </a:r>
            <a:r>
              <a:rPr lang="en-US" sz="2400" dirty="0" smtClean="0"/>
              <a:t> i.e. higher loan amounts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58" y="1288028"/>
            <a:ext cx="4524842" cy="37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352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213</TotalTime>
  <Words>217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Schoolbook</vt:lpstr>
      <vt:lpstr>Corbel</vt:lpstr>
      <vt:lpstr>Courier New</vt:lpstr>
      <vt:lpstr>Arial</vt:lpstr>
      <vt:lpstr>Headlines</vt:lpstr>
      <vt:lpstr>Project 1 –   Analysis of mortgage stress by Geography in NSW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 Analysis of mortgage stress by Geography in NSW Australia</dc:title>
  <dc:creator>Microsoft Office User</dc:creator>
  <cp:lastModifiedBy>Microsoft Office User</cp:lastModifiedBy>
  <cp:revision>22</cp:revision>
  <dcterms:created xsi:type="dcterms:W3CDTF">2023-02-09T02:44:22Z</dcterms:created>
  <dcterms:modified xsi:type="dcterms:W3CDTF">2023-02-14T08:37:39Z</dcterms:modified>
</cp:coreProperties>
</file>