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4" r:id="rId10"/>
    <p:sldId id="317" r:id="rId11"/>
    <p:sldId id="3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17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19" autoAdjust="0"/>
  </p:normalViewPr>
  <p:slideViewPr>
    <p:cSldViewPr snapToGrid="0">
      <p:cViewPr varScale="1">
        <p:scale>
          <a:sx n="121" d="100"/>
          <a:sy n="121" d="100"/>
        </p:scale>
        <p:origin x="17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6/6/23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6/6/23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6/6/23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6/6/23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6/6/23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4559589"/>
            <a:ext cx="4775075" cy="807957"/>
          </a:xfrm>
        </p:spPr>
        <p:txBody>
          <a:bodyPr>
            <a:normAutofit/>
          </a:bodyPr>
          <a:lstStyle/>
          <a:p>
            <a:r>
              <a:rPr lang="en-US" sz="1200" i="1" dirty="0">
                <a:solidFill>
                  <a:schemeClr val="tx1"/>
                </a:solidFill>
              </a:rPr>
              <a:t>By Luis Lu, Damien </a:t>
            </a:r>
            <a:r>
              <a:rPr lang="en-US" sz="1200" i="1" dirty="0" err="1">
                <a:solidFill>
                  <a:schemeClr val="tx1"/>
                </a:solidFill>
              </a:rPr>
              <a:t>Nyugen</a:t>
            </a:r>
            <a:r>
              <a:rPr lang="en-US" sz="1200" i="1" dirty="0">
                <a:solidFill>
                  <a:schemeClr val="tx1"/>
                </a:solidFill>
              </a:rPr>
              <a:t> and John Bilsel</a:t>
            </a:r>
          </a:p>
        </p:txBody>
      </p:sp>
      <p:sp>
        <p:nvSpPr>
          <p:cNvPr id="8" name="TextBox 7">
            <a:extLst>
              <a:ext uri="{FF2B5EF4-FFF2-40B4-BE49-F238E27FC236}">
                <a16:creationId xmlns:a16="http://schemas.microsoft.com/office/drawing/2014/main" id="{78624439-D671-E7E4-821F-27D3D89B8E73}"/>
              </a:ext>
            </a:extLst>
          </p:cNvPr>
          <p:cNvSpPr txBox="1"/>
          <p:nvPr/>
        </p:nvSpPr>
        <p:spPr>
          <a:xfrm>
            <a:off x="1574580" y="1962878"/>
            <a:ext cx="4178019" cy="2554545"/>
          </a:xfrm>
          <a:prstGeom prst="rect">
            <a:avLst/>
          </a:prstGeom>
          <a:noFill/>
        </p:spPr>
        <p:txBody>
          <a:bodyPr wrap="square">
            <a:spAutoFit/>
          </a:bodyPr>
          <a:lstStyle/>
          <a:p>
            <a:pPr lvl="0" algn="ctr"/>
            <a:r>
              <a:rPr lang="en-US" sz="1600" dirty="0">
                <a:solidFill>
                  <a:schemeClr val="tx1"/>
                </a:solidFill>
                <a:latin typeface="Century" panose="02040604050505020304" pitchFamily="18" charset="0"/>
                <a:cs typeface="Myanmar Text" panose="020B0502040204020203" pitchFamily="34" charset="0"/>
              </a:rPr>
              <a:t>Project 3</a:t>
            </a:r>
          </a:p>
          <a:p>
            <a:pPr lvl="0" algn="ctr"/>
            <a:endParaRPr lang="en-US" sz="1600" dirty="0">
              <a:solidFill>
                <a:schemeClr val="tx1"/>
              </a:solidFill>
              <a:latin typeface="Century" panose="02040604050505020304" pitchFamily="18" charset="0"/>
              <a:cs typeface="Myanmar Text" panose="020B0502040204020203" pitchFamily="34" charset="0"/>
            </a:endParaRPr>
          </a:p>
          <a:p>
            <a:pPr lvl="0" algn="ctr"/>
            <a:r>
              <a:rPr lang="en-US" sz="3200" dirty="0">
                <a:solidFill>
                  <a:schemeClr val="tx1"/>
                </a:solidFill>
                <a:latin typeface="Century" panose="02040604050505020304" pitchFamily="18" charset="0"/>
                <a:cs typeface="Myanmar Text" panose="020B0502040204020203" pitchFamily="34" charset="0"/>
              </a:rPr>
              <a:t>Development of Electronic Payment System Using Smart Contracts</a:t>
            </a:r>
            <a:endParaRPr lang="en-AU" sz="3200" dirty="0"/>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3" name="Rectangle 4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4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7" name="Group 4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8" name="Straight Connector 4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56" name="Rectangle 55">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ABA571DC-8E24-7C0B-EE86-6220169D4720}"/>
              </a:ext>
            </a:extLst>
          </p:cNvPr>
          <p:cNvSpPr>
            <a:spLocks noGrp="1"/>
          </p:cNvSpPr>
          <p:nvPr>
            <p:ph type="title"/>
          </p:nvPr>
        </p:nvSpPr>
        <p:spPr>
          <a:xfrm>
            <a:off x="5069067" y="1931630"/>
            <a:ext cx="6284701" cy="3042706"/>
          </a:xfrm>
        </p:spPr>
        <p:txBody>
          <a:bodyPr vert="horz" lIns="91440" tIns="45720" rIns="91440" bIns="45720" rtlCol="0" anchor="ctr">
            <a:normAutofit/>
          </a:bodyPr>
          <a:lstStyle/>
          <a:p>
            <a:pPr>
              <a:lnSpc>
                <a:spcPct val="83000"/>
              </a:lnSpc>
            </a:pPr>
            <a:r>
              <a:rPr lang="en-US" sz="3200" b="1" dirty="0"/>
              <a:t>Aim: </a:t>
            </a:r>
            <a:br>
              <a:rPr lang="en-US" sz="3200" dirty="0"/>
            </a:br>
            <a:r>
              <a:rPr lang="en-US" sz="3200" dirty="0"/>
              <a:t>To develop a payment smart contract to facilitate (and record) each transaction of money transfer.</a:t>
            </a:r>
            <a:endParaRPr lang="en-US" sz="4800" cap="all" spc="-100" dirty="0">
              <a:solidFill>
                <a:schemeClr val="tx1"/>
              </a:solidFill>
            </a:endParaRPr>
          </a:p>
        </p:txBody>
      </p:sp>
      <p:sp>
        <p:nvSpPr>
          <p:cNvPr id="58" name="Rectangle 57">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Contract">
            <a:extLst>
              <a:ext uri="{FF2B5EF4-FFF2-40B4-BE49-F238E27FC236}">
                <a16:creationId xmlns:a16="http://schemas.microsoft.com/office/drawing/2014/main" id="{75D80E67-0F96-596E-2375-96F06530C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Tree>
    <p:extLst>
      <p:ext uri="{BB962C8B-B14F-4D97-AF65-F5344CB8AC3E}">
        <p14:creationId xmlns:p14="http://schemas.microsoft.com/office/powerpoint/2010/main" val="369837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CD60-C505-79AE-E19F-30853616BF0E}"/>
              </a:ext>
            </a:extLst>
          </p:cNvPr>
          <p:cNvSpPr>
            <a:spLocks noGrp="1"/>
          </p:cNvSpPr>
          <p:nvPr>
            <p:ph idx="1"/>
          </p:nvPr>
        </p:nvSpPr>
        <p:spPr/>
        <p:txBody>
          <a:bodyPr>
            <a:normAutofit fontScale="92500" lnSpcReduction="20000"/>
          </a:bodyPr>
          <a:lstStyle/>
          <a:p>
            <a:pPr marL="0" indent="0">
              <a:buNone/>
            </a:pPr>
            <a:r>
              <a:rPr lang="en-US" b="1" dirty="0"/>
              <a:t>A simple example:</a:t>
            </a:r>
          </a:p>
          <a:p>
            <a:pPr>
              <a:lnSpc>
                <a:spcPct val="200000"/>
              </a:lnSpc>
              <a:buFont typeface="Wingdings" panose="05000000000000000000" pitchFamily="2" charset="2"/>
              <a:buChar char="§"/>
            </a:pPr>
            <a:r>
              <a:rPr lang="en-AU" sz="1700" dirty="0"/>
              <a:t>Sam owns a shop and wants a transparent payment system.</a:t>
            </a:r>
          </a:p>
          <a:p>
            <a:pPr>
              <a:lnSpc>
                <a:spcPct val="200000"/>
              </a:lnSpc>
              <a:buFont typeface="Wingdings" panose="05000000000000000000" pitchFamily="2" charset="2"/>
              <a:buChar char="§"/>
            </a:pPr>
            <a:r>
              <a:rPr lang="en-AU" sz="1700" dirty="0"/>
              <a:t>He therefore requires those buying  from his shop to exchange (buy) the token “DLJ” with a fiat currency on his platform.</a:t>
            </a:r>
          </a:p>
          <a:p>
            <a:pPr>
              <a:lnSpc>
                <a:spcPct val="200000"/>
              </a:lnSpc>
              <a:buFont typeface="Wingdings" panose="05000000000000000000" pitchFamily="2" charset="2"/>
              <a:buChar char="§"/>
            </a:pPr>
            <a:r>
              <a:rPr lang="en-AU" sz="1700" dirty="0"/>
              <a:t>This allows him to very transparently see the transactions on the smart contract when he swaps the “AUD” for example for DLJ token</a:t>
            </a:r>
            <a:r>
              <a:rPr lang="en-US" sz="1700" dirty="0"/>
              <a:t>.</a:t>
            </a:r>
          </a:p>
          <a:p>
            <a:pPr>
              <a:lnSpc>
                <a:spcPct val="200000"/>
              </a:lnSpc>
              <a:buFont typeface="Wingdings" panose="05000000000000000000" pitchFamily="2" charset="2"/>
              <a:buChar char="§"/>
            </a:pPr>
            <a:r>
              <a:rPr lang="en-US" sz="1700" dirty="0"/>
              <a:t>The buyer can then use that token to purchase anything on the website.</a:t>
            </a:r>
          </a:p>
          <a:p>
            <a:pPr>
              <a:lnSpc>
                <a:spcPct val="200000"/>
              </a:lnSpc>
              <a:buFont typeface="Wingdings" panose="05000000000000000000" pitchFamily="2" charset="2"/>
              <a:buChar char="§"/>
            </a:pPr>
            <a:r>
              <a:rPr lang="en-US" sz="1700" dirty="0"/>
              <a:t>The DLJ token is pegged to the AUD, hence being labelled a “stable-coin”.</a:t>
            </a:r>
            <a:endParaRPr lang="en-AU" sz="1700" dirty="0"/>
          </a:p>
        </p:txBody>
      </p:sp>
      <p:pic>
        <p:nvPicPr>
          <p:cNvPr id="6" name="Graphic 5" descr="Blockchain outline">
            <a:extLst>
              <a:ext uri="{FF2B5EF4-FFF2-40B4-BE49-F238E27FC236}">
                <a16:creationId xmlns:a16="http://schemas.microsoft.com/office/drawing/2014/main" id="{BB999165-E0BF-8B33-52F8-72925B8242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58582" y="3276600"/>
            <a:ext cx="2020078" cy="2020078"/>
          </a:xfrm>
          <a:prstGeom prst="rect">
            <a:avLst/>
          </a:prstGeom>
        </p:spPr>
      </p:pic>
      <p:pic>
        <p:nvPicPr>
          <p:cNvPr id="8" name="Graphic 7" descr="Transfer with solid fill">
            <a:extLst>
              <a:ext uri="{FF2B5EF4-FFF2-40B4-BE49-F238E27FC236}">
                <a16:creationId xmlns:a16="http://schemas.microsoft.com/office/drawing/2014/main" id="{E76A0BE8-A095-2B92-AB59-E388EAE82E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03586" y="1483563"/>
            <a:ext cx="530070" cy="530070"/>
          </a:xfrm>
          <a:prstGeom prst="rect">
            <a:avLst/>
          </a:prstGeom>
        </p:spPr>
      </p:pic>
      <p:pic>
        <p:nvPicPr>
          <p:cNvPr id="10" name="Graphic 9" descr="Bitcoin outline">
            <a:extLst>
              <a:ext uri="{FF2B5EF4-FFF2-40B4-BE49-F238E27FC236}">
                <a16:creationId xmlns:a16="http://schemas.microsoft.com/office/drawing/2014/main" id="{7BA628D9-7566-36DD-C3CC-0FF5030C0F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93296" y="1356714"/>
            <a:ext cx="746449" cy="746449"/>
          </a:xfrm>
          <a:prstGeom prst="rect">
            <a:avLst/>
          </a:prstGeom>
        </p:spPr>
      </p:pic>
      <p:pic>
        <p:nvPicPr>
          <p:cNvPr id="12" name="Graphic 11" descr="Money with solid fill">
            <a:extLst>
              <a:ext uri="{FF2B5EF4-FFF2-40B4-BE49-F238E27FC236}">
                <a16:creationId xmlns:a16="http://schemas.microsoft.com/office/drawing/2014/main" id="{4E7A62FC-20C9-0FB9-D97D-08B2320BA5F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03240" y="1446242"/>
            <a:ext cx="567391" cy="567391"/>
          </a:xfrm>
          <a:prstGeom prst="rect">
            <a:avLst/>
          </a:prstGeom>
        </p:spPr>
      </p:pic>
    </p:spTree>
    <p:extLst>
      <p:ext uri="{BB962C8B-B14F-4D97-AF65-F5344CB8AC3E}">
        <p14:creationId xmlns:p14="http://schemas.microsoft.com/office/powerpoint/2010/main" val="6869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02E3-C8B3-8234-A92A-C4FAC1DF5967}"/>
              </a:ext>
            </a:extLst>
          </p:cNvPr>
          <p:cNvSpPr>
            <a:spLocks noGrp="1"/>
          </p:cNvSpPr>
          <p:nvPr>
            <p:ph type="title"/>
          </p:nvPr>
        </p:nvSpPr>
        <p:spPr>
          <a:xfrm>
            <a:off x="1066800" y="3595518"/>
            <a:ext cx="10058400" cy="1371600"/>
          </a:xfrm>
        </p:spPr>
        <p:txBody>
          <a:bodyPr>
            <a:normAutofit fontScale="90000"/>
          </a:bodyPr>
          <a:lstStyle/>
          <a:p>
            <a:pPr algn="l"/>
            <a:r>
              <a:rPr lang="en-US" b="1" dirty="0">
                <a:latin typeface="+mn-lt"/>
              </a:rPr>
              <a:t>Process</a:t>
            </a:r>
            <a:br>
              <a:rPr lang="en-US" dirty="0"/>
            </a:br>
            <a:br>
              <a:rPr lang="en-US" dirty="0">
                <a:latin typeface="+mn-lt"/>
              </a:rPr>
            </a:br>
            <a:r>
              <a:rPr lang="en-US" sz="2200" dirty="0">
                <a:latin typeface="+mn-lt"/>
              </a:rPr>
              <a:t>1. </a:t>
            </a:r>
            <a:r>
              <a:rPr lang="en-US" sz="2200" b="0" i="0" dirty="0">
                <a:solidFill>
                  <a:srgbClr val="1F2328"/>
                </a:solidFill>
                <a:effectLst/>
                <a:latin typeface="+mn-lt"/>
              </a:rPr>
              <a:t>Establish the parties for the transactions. We set up two parties for each transaction contract. One is the seller, the other is the buyer. </a:t>
            </a:r>
            <a:br>
              <a:rPr lang="en-US" sz="2200" b="0" i="0" dirty="0">
                <a:solidFill>
                  <a:srgbClr val="1F2328"/>
                </a:solidFill>
                <a:effectLst/>
                <a:latin typeface="+mn-lt"/>
              </a:rPr>
            </a:br>
            <a:br>
              <a:rPr lang="en-US" sz="2200" b="0" i="0" dirty="0">
                <a:solidFill>
                  <a:srgbClr val="1F2328"/>
                </a:solidFill>
                <a:effectLst/>
                <a:latin typeface="+mn-lt"/>
              </a:rPr>
            </a:br>
            <a:r>
              <a:rPr lang="en-US" sz="1600" b="1" dirty="0">
                <a:solidFill>
                  <a:srgbClr val="6A177B"/>
                </a:solidFill>
                <a:effectLst/>
                <a:latin typeface="+mn-lt"/>
              </a:rPr>
              <a:t>Contract conditions:</a:t>
            </a:r>
            <a:br>
              <a:rPr lang="en-US" sz="1600" b="0" dirty="0">
                <a:solidFill>
                  <a:srgbClr val="6A177B"/>
                </a:solidFill>
                <a:effectLst/>
                <a:latin typeface="+mn-lt"/>
              </a:rPr>
            </a:br>
            <a:r>
              <a:rPr lang="en-US" sz="1600" b="0" dirty="0">
                <a:solidFill>
                  <a:srgbClr val="6A177B"/>
                </a:solidFill>
                <a:effectLst/>
                <a:latin typeface="+mn-lt"/>
              </a:rPr>
              <a:t>a) Contract must have gas fee and charge fee for each transaction.</a:t>
            </a:r>
            <a:br>
              <a:rPr lang="en-US" sz="1600" b="0" dirty="0">
                <a:solidFill>
                  <a:srgbClr val="6A177B"/>
                </a:solidFill>
                <a:effectLst/>
                <a:latin typeface="+mn-lt"/>
              </a:rPr>
            </a:br>
            <a:br>
              <a:rPr lang="en-US" sz="1600" b="0" dirty="0">
                <a:solidFill>
                  <a:srgbClr val="6A177B"/>
                </a:solidFill>
                <a:effectLst/>
                <a:latin typeface="+mn-lt"/>
              </a:rPr>
            </a:br>
            <a:r>
              <a:rPr lang="en-US" sz="1600" b="0" dirty="0">
                <a:solidFill>
                  <a:srgbClr val="6A177B"/>
                </a:solidFill>
                <a:effectLst/>
                <a:latin typeface="+mn-lt"/>
              </a:rPr>
              <a:t>b) The contract needs to allow both buyer and seller to enter their wallet account address for transferring or saving money.</a:t>
            </a:r>
            <a:br>
              <a:rPr lang="en-US" sz="2200" b="0" dirty="0">
                <a:solidFill>
                  <a:schemeClr val="accent6">
                    <a:lumMod val="50000"/>
                  </a:schemeClr>
                </a:solidFill>
                <a:effectLst/>
                <a:latin typeface="+mn-lt"/>
              </a:rPr>
            </a:br>
            <a:br>
              <a:rPr lang="en-US" sz="2200" b="0" i="0" dirty="0">
                <a:solidFill>
                  <a:srgbClr val="1F2328"/>
                </a:solidFill>
                <a:effectLst/>
                <a:latin typeface="+mn-lt"/>
              </a:rPr>
            </a:br>
            <a:r>
              <a:rPr lang="en-US" sz="2200" b="0" i="0" dirty="0">
                <a:solidFill>
                  <a:srgbClr val="1F2328"/>
                </a:solidFill>
                <a:effectLst/>
                <a:latin typeface="+mn-lt"/>
              </a:rPr>
              <a:t>2. </a:t>
            </a:r>
            <a:r>
              <a:rPr lang="en-US" sz="2200" dirty="0">
                <a:solidFill>
                  <a:srgbClr val="1F2328"/>
                </a:solidFill>
                <a:latin typeface="+mn-lt"/>
              </a:rPr>
              <a:t>Using the developed stable-coin “DLJ” (pegged to AUD), we can make the transaction and help shop owner X with his business in a transparent way.</a:t>
            </a:r>
            <a:br>
              <a:rPr lang="en-US" sz="2200" dirty="0">
                <a:solidFill>
                  <a:srgbClr val="1F2328"/>
                </a:solidFill>
                <a:latin typeface="+mn-lt"/>
              </a:rPr>
            </a:br>
            <a:br>
              <a:rPr lang="en-US" sz="2200" dirty="0">
                <a:solidFill>
                  <a:srgbClr val="1F2328"/>
                </a:solidFill>
                <a:latin typeface="+mn-lt"/>
              </a:rPr>
            </a:br>
            <a:r>
              <a:rPr lang="en-US" sz="2200" dirty="0">
                <a:solidFill>
                  <a:srgbClr val="1F2328"/>
                </a:solidFill>
                <a:latin typeface="+mn-lt"/>
              </a:rPr>
              <a:t>3. You can use the stream lit exchange dashboard to check to active AUD exchange rates!</a:t>
            </a:r>
            <a:br>
              <a:rPr lang="en-US" b="0" i="0" dirty="0">
                <a:solidFill>
                  <a:srgbClr val="1F2328"/>
                </a:solidFill>
                <a:effectLst/>
                <a:latin typeface="+mn-lt"/>
              </a:rPr>
            </a:br>
            <a:br>
              <a:rPr lang="en-US" b="0" i="0" dirty="0">
                <a:solidFill>
                  <a:srgbClr val="1F2328"/>
                </a:solidFill>
                <a:effectLst/>
                <a:latin typeface="-apple-system"/>
              </a:rPr>
            </a:br>
            <a:br>
              <a:rPr lang="en-US" b="0" i="0" dirty="0">
                <a:solidFill>
                  <a:srgbClr val="1F2328"/>
                </a:solidFill>
                <a:effectLst/>
                <a:latin typeface="-apple-system"/>
              </a:rPr>
            </a:br>
            <a:br>
              <a:rPr lang="en-US" b="0" i="0" dirty="0">
                <a:solidFill>
                  <a:srgbClr val="1F2328"/>
                </a:solidFill>
                <a:effectLst/>
                <a:latin typeface="-apple-system"/>
              </a:rPr>
            </a:br>
            <a:br>
              <a:rPr lang="en-US" b="0" i="0" dirty="0">
                <a:solidFill>
                  <a:srgbClr val="1F2328"/>
                </a:solidFill>
                <a:effectLst/>
                <a:latin typeface="-apple-system"/>
              </a:rPr>
            </a:br>
            <a:endParaRPr lang="en-AU" dirty="0"/>
          </a:p>
        </p:txBody>
      </p:sp>
    </p:spTree>
    <p:extLst>
      <p:ext uri="{BB962C8B-B14F-4D97-AF65-F5344CB8AC3E}">
        <p14:creationId xmlns:p14="http://schemas.microsoft.com/office/powerpoint/2010/main" val="194146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CD60-C505-79AE-E19F-30853616BF0E}"/>
              </a:ext>
            </a:extLst>
          </p:cNvPr>
          <p:cNvSpPr>
            <a:spLocks noGrp="1"/>
          </p:cNvSpPr>
          <p:nvPr>
            <p:ph idx="1"/>
          </p:nvPr>
        </p:nvSpPr>
        <p:spPr>
          <a:xfrm>
            <a:off x="655983" y="172278"/>
            <a:ext cx="6858000" cy="5334000"/>
          </a:xfrm>
        </p:spPr>
        <p:txBody>
          <a:bodyPr>
            <a:normAutofit/>
          </a:bodyPr>
          <a:lstStyle/>
          <a:p>
            <a:pPr marL="457200" indent="-457200">
              <a:buAutoNum type="arabicParenBoth"/>
            </a:pPr>
            <a:r>
              <a:rPr lang="en-US" sz="2800" b="1" dirty="0"/>
              <a:t>Solidity Establishment:</a:t>
            </a:r>
          </a:p>
          <a:p>
            <a:pPr marL="457200" indent="-457200">
              <a:buAutoNum type="arabicParenBoth"/>
            </a:pPr>
            <a:endParaRPr lang="en-US" sz="2000" b="1" dirty="0"/>
          </a:p>
          <a:p>
            <a:pPr marL="457200" indent="-457200">
              <a:buAutoNum type="arabicParenBoth"/>
            </a:pPr>
            <a:endParaRPr lang="en-US" sz="2000" b="1" dirty="0"/>
          </a:p>
          <a:p>
            <a:pPr marL="457200" indent="-457200">
              <a:buAutoNum type="arabicParenBoth"/>
            </a:pPr>
            <a:endParaRPr lang="en-US" sz="2000" b="1" dirty="0"/>
          </a:p>
          <a:p>
            <a:pPr marL="457200" indent="-457200">
              <a:buAutoNum type="arabicParenBoth"/>
            </a:pPr>
            <a:endParaRPr lang="en-US" sz="2000" b="1" dirty="0"/>
          </a:p>
        </p:txBody>
      </p:sp>
      <p:pic>
        <p:nvPicPr>
          <p:cNvPr id="7" name="Picture 6">
            <a:extLst>
              <a:ext uri="{FF2B5EF4-FFF2-40B4-BE49-F238E27FC236}">
                <a16:creationId xmlns:a16="http://schemas.microsoft.com/office/drawing/2014/main" id="{560025E7-3BA9-1B40-AFD2-4EAA85FAE39B}"/>
              </a:ext>
            </a:extLst>
          </p:cNvPr>
          <p:cNvPicPr>
            <a:picLocks noChangeAspect="1"/>
          </p:cNvPicPr>
          <p:nvPr/>
        </p:nvPicPr>
        <p:blipFill>
          <a:blip r:embed="rId2"/>
          <a:stretch>
            <a:fillRect/>
          </a:stretch>
        </p:blipFill>
        <p:spPr>
          <a:xfrm>
            <a:off x="8363124" y="1577130"/>
            <a:ext cx="3586294" cy="3586294"/>
          </a:xfrm>
          <a:prstGeom prst="rect">
            <a:avLst/>
          </a:prstGeom>
        </p:spPr>
      </p:pic>
      <p:pic>
        <p:nvPicPr>
          <p:cNvPr id="4" name="Picture 3" descr="A picture containing text, screenshot, software&#10;&#10;Description automatically generated">
            <a:extLst>
              <a:ext uri="{FF2B5EF4-FFF2-40B4-BE49-F238E27FC236}">
                <a16:creationId xmlns:a16="http://schemas.microsoft.com/office/drawing/2014/main" id="{8200D858-CC8A-B295-2C81-C1E95BC3945D}"/>
              </a:ext>
            </a:extLst>
          </p:cNvPr>
          <p:cNvPicPr>
            <a:picLocks noChangeAspect="1"/>
          </p:cNvPicPr>
          <p:nvPr/>
        </p:nvPicPr>
        <p:blipFill>
          <a:blip r:embed="rId3"/>
          <a:stretch>
            <a:fillRect/>
          </a:stretch>
        </p:blipFill>
        <p:spPr>
          <a:xfrm>
            <a:off x="655983" y="1099378"/>
            <a:ext cx="6819900" cy="5156200"/>
          </a:xfrm>
          <a:prstGeom prst="rect">
            <a:avLst/>
          </a:prstGeom>
        </p:spPr>
      </p:pic>
    </p:spTree>
    <p:extLst>
      <p:ext uri="{BB962C8B-B14F-4D97-AF65-F5344CB8AC3E}">
        <p14:creationId xmlns:p14="http://schemas.microsoft.com/office/powerpoint/2010/main" val="402966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CD60-C505-79AE-E19F-30853616BF0E}"/>
              </a:ext>
            </a:extLst>
          </p:cNvPr>
          <p:cNvSpPr>
            <a:spLocks noGrp="1"/>
          </p:cNvSpPr>
          <p:nvPr>
            <p:ph idx="1"/>
          </p:nvPr>
        </p:nvSpPr>
        <p:spPr>
          <a:xfrm>
            <a:off x="223995" y="102474"/>
            <a:ext cx="7367631" cy="5334000"/>
          </a:xfrm>
        </p:spPr>
        <p:txBody>
          <a:bodyPr>
            <a:normAutofit/>
          </a:bodyPr>
          <a:lstStyle/>
          <a:p>
            <a:pPr marL="0" indent="0">
              <a:buNone/>
            </a:pPr>
            <a:r>
              <a:rPr lang="en-US" sz="2800" b="1" dirty="0"/>
              <a:t>(2) Making Transactions (</a:t>
            </a:r>
            <a:r>
              <a:rPr lang="en-US" sz="2800" b="1" dirty="0" err="1"/>
              <a:t>Streamlit</a:t>
            </a:r>
            <a:r>
              <a:rPr lang="en-US" sz="2800" b="1" dirty="0"/>
              <a:t>, </a:t>
            </a:r>
            <a:r>
              <a:rPr lang="en-US" sz="2800" b="1" dirty="0" err="1"/>
              <a:t>py</a:t>
            </a:r>
            <a:r>
              <a:rPr lang="en-US" sz="2800" b="1" dirty="0"/>
              <a:t>)</a:t>
            </a:r>
            <a:endParaRPr lang="en-US" sz="2000" b="1" dirty="0"/>
          </a:p>
          <a:p>
            <a:pPr marL="457200" indent="-457200">
              <a:buAutoNum type="arabicParenBoth"/>
            </a:pPr>
            <a:endParaRPr lang="en-US" sz="2000" b="1" dirty="0"/>
          </a:p>
          <a:p>
            <a:pPr marL="0" indent="0">
              <a:buNone/>
            </a:pPr>
            <a:endParaRPr lang="en-US" sz="2000" b="1" dirty="0"/>
          </a:p>
        </p:txBody>
      </p:sp>
      <p:pic>
        <p:nvPicPr>
          <p:cNvPr id="2050" name="Picture 2" descr="Python Tutorial: Streamlit | DataCamp">
            <a:extLst>
              <a:ext uri="{FF2B5EF4-FFF2-40B4-BE49-F238E27FC236}">
                <a16:creationId xmlns:a16="http://schemas.microsoft.com/office/drawing/2014/main" id="{80CC7BEE-4369-B955-A370-560BB8F6B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070" y="964735"/>
            <a:ext cx="2573992" cy="15065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BE55514-ABA9-DF3C-53A4-42FFBBDD4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0728" y="3844954"/>
            <a:ext cx="1772122" cy="19420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2EA6328-E3BC-A22A-28E8-10608E4DD4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295" y="683585"/>
            <a:ext cx="4651029" cy="607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9" name="Rectangle 6">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2" name="Picture 1" descr="A picture containing text, screenshot, diagram, design&#10;&#10;Description automatically generated">
            <a:extLst>
              <a:ext uri="{FF2B5EF4-FFF2-40B4-BE49-F238E27FC236}">
                <a16:creationId xmlns:a16="http://schemas.microsoft.com/office/drawing/2014/main" id="{760830BE-E986-32A0-DACB-14C2DD6626B4}"/>
              </a:ext>
            </a:extLst>
          </p:cNvPr>
          <p:cNvPicPr>
            <a:picLocks noChangeAspect="1"/>
          </p:cNvPicPr>
          <p:nvPr/>
        </p:nvPicPr>
        <p:blipFill rotWithShape="1">
          <a:blip r:embed="rId2"/>
          <a:srcRect l="28656" r="26090"/>
          <a:stretch/>
        </p:blipFill>
        <p:spPr>
          <a:xfrm>
            <a:off x="716693" y="982455"/>
            <a:ext cx="4997356" cy="5664233"/>
          </a:xfrm>
          <a:prstGeom prst="rect">
            <a:avLst/>
          </a:prstGeom>
        </p:spPr>
      </p:pic>
      <p:sp>
        <p:nvSpPr>
          <p:cNvPr id="4" name="TextBox 3">
            <a:extLst>
              <a:ext uri="{FF2B5EF4-FFF2-40B4-BE49-F238E27FC236}">
                <a16:creationId xmlns:a16="http://schemas.microsoft.com/office/drawing/2014/main" id="{8DDD40ED-261B-98B3-9940-7686BE778413}"/>
              </a:ext>
            </a:extLst>
          </p:cNvPr>
          <p:cNvSpPr txBox="1"/>
          <p:nvPr/>
        </p:nvSpPr>
        <p:spPr>
          <a:xfrm>
            <a:off x="245993" y="27434"/>
            <a:ext cx="6097656" cy="707886"/>
          </a:xfrm>
          <a:prstGeom prst="rect">
            <a:avLst/>
          </a:prstGeom>
          <a:noFill/>
        </p:spPr>
        <p:txBody>
          <a:bodyPr wrap="square">
            <a:spAutoFit/>
          </a:bodyPr>
          <a:lstStyle/>
          <a:p>
            <a:pPr marL="0" indent="0">
              <a:buNone/>
            </a:pPr>
            <a:r>
              <a:rPr lang="en-US" sz="2000" b="1" dirty="0"/>
              <a:t>(3) Real-Time Exchange Rate Dashboard (</a:t>
            </a:r>
            <a:r>
              <a:rPr lang="en-US" sz="2000" b="1" dirty="0" err="1"/>
              <a:t>Streamlit</a:t>
            </a:r>
            <a:r>
              <a:rPr lang="en-US" sz="2000" b="1" dirty="0"/>
              <a:t>, </a:t>
            </a:r>
            <a:r>
              <a:rPr lang="en-US" sz="2000" b="1" dirty="0" err="1"/>
              <a:t>py</a:t>
            </a:r>
            <a:r>
              <a:rPr lang="en-US" sz="2000" b="1" dirty="0"/>
              <a:t>)</a:t>
            </a:r>
            <a:endParaRPr lang="en-US" sz="1600" b="1" dirty="0"/>
          </a:p>
        </p:txBody>
      </p:sp>
      <p:pic>
        <p:nvPicPr>
          <p:cNvPr id="6" name="Picture 5" descr="A screen shot of a computer program&#10;&#10;Description automatically generated with medium confidence">
            <a:extLst>
              <a:ext uri="{FF2B5EF4-FFF2-40B4-BE49-F238E27FC236}">
                <a16:creationId xmlns:a16="http://schemas.microsoft.com/office/drawing/2014/main" id="{FEE36FAB-57B3-2605-0CA7-D8FFF774D76E}"/>
              </a:ext>
            </a:extLst>
          </p:cNvPr>
          <p:cNvPicPr>
            <a:picLocks noChangeAspect="1"/>
          </p:cNvPicPr>
          <p:nvPr/>
        </p:nvPicPr>
        <p:blipFill>
          <a:blip r:embed="rId3"/>
          <a:stretch>
            <a:fillRect/>
          </a:stretch>
        </p:blipFill>
        <p:spPr>
          <a:xfrm>
            <a:off x="6589642" y="735320"/>
            <a:ext cx="5101077" cy="5760562"/>
          </a:xfrm>
          <a:prstGeom prst="rect">
            <a:avLst/>
          </a:prstGeom>
        </p:spPr>
      </p:pic>
    </p:spTree>
    <p:extLst>
      <p:ext uri="{BB962C8B-B14F-4D97-AF65-F5344CB8AC3E}">
        <p14:creationId xmlns:p14="http://schemas.microsoft.com/office/powerpoint/2010/main" val="212557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71DC-8E24-7C0B-EE86-6220169D4720}"/>
              </a:ext>
            </a:extLst>
          </p:cNvPr>
          <p:cNvSpPr>
            <a:spLocks noGrp="1"/>
          </p:cNvSpPr>
          <p:nvPr>
            <p:ph type="title"/>
          </p:nvPr>
        </p:nvSpPr>
        <p:spPr>
          <a:xfrm>
            <a:off x="5111011" y="2003667"/>
            <a:ext cx="6284701" cy="3042706"/>
          </a:xfrm>
        </p:spPr>
        <p:txBody>
          <a:bodyPr vert="horz" lIns="91440" tIns="45720" rIns="91440" bIns="45720" rtlCol="0" anchor="ctr">
            <a:normAutofit/>
          </a:bodyPr>
          <a:lstStyle/>
          <a:p>
            <a:pPr>
              <a:lnSpc>
                <a:spcPct val="83000"/>
              </a:lnSpc>
            </a:pPr>
            <a:r>
              <a:rPr lang="en-US" sz="3200" b="1" dirty="0">
                <a:latin typeface="+mn-lt"/>
              </a:rPr>
              <a:t>Conclusion:</a:t>
            </a:r>
            <a:br>
              <a:rPr lang="en-US" sz="3200" dirty="0">
                <a:latin typeface="+mn-lt"/>
              </a:rPr>
            </a:br>
            <a:r>
              <a:rPr lang="en-US" sz="2400" dirty="0">
                <a:latin typeface="+mn-lt"/>
              </a:rPr>
              <a:t>Using smart contracts, shop owners can easily access a decentralized and transparent system which can track the transactions across their orders.</a:t>
            </a:r>
            <a:endParaRPr lang="en-US" sz="4800" cap="all" spc="-100" dirty="0">
              <a:solidFill>
                <a:schemeClr val="tx1"/>
              </a:solidFill>
              <a:latin typeface="+mn-lt"/>
            </a:endParaRPr>
          </a:p>
        </p:txBody>
      </p:sp>
      <p:pic>
        <p:nvPicPr>
          <p:cNvPr id="6" name="Graphic 5" descr="Contract">
            <a:extLst>
              <a:ext uri="{FF2B5EF4-FFF2-40B4-BE49-F238E27FC236}">
                <a16:creationId xmlns:a16="http://schemas.microsoft.com/office/drawing/2014/main" id="{75D80E67-0F96-596E-2375-96F06530C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Tree>
    <p:extLst>
      <p:ext uri="{BB962C8B-B14F-4D97-AF65-F5344CB8AC3E}">
        <p14:creationId xmlns:p14="http://schemas.microsoft.com/office/powerpoint/2010/main" val="3664393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{4A25E03D-583F-4BC4-9CFF-4FC72B2AD7CE}tf78829772_win32</Template>
  <TotalTime>55</TotalTime>
  <Words>325</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Century</vt:lpstr>
      <vt:lpstr>Garamond</vt:lpstr>
      <vt:lpstr>Sagona Book</vt:lpstr>
      <vt:lpstr>Sagona ExtraLight</vt:lpstr>
      <vt:lpstr>Wingdings</vt:lpstr>
      <vt:lpstr>SavonVTI</vt:lpstr>
      <vt:lpstr>PowerPoint Presentation</vt:lpstr>
      <vt:lpstr>Aim:  To develop a payment smart contract to facilitate (and record) each transaction of money transfer.</vt:lpstr>
      <vt:lpstr>PowerPoint Presentation</vt:lpstr>
      <vt:lpstr>Process  1. Establish the parties for the transactions. We set up two parties for each transaction contract. One is the seller, the other is the buyer.   Contract conditions: a) Contract must have gas fee and charge fee for each transaction.  b) The contract needs to allow both buyer and seller to enter their wallet account address for transferring or saving money.  2. Using the developed stable-coin “DLJ” (pegged to AUD), we can make the transaction and help shop owner X with his business in a transparent way.  3. You can use the stream lit exchange dashboard to check to active AUD exchange rates!     </vt:lpstr>
      <vt:lpstr>PowerPoint Presentation</vt:lpstr>
      <vt:lpstr>PowerPoint Presentation</vt:lpstr>
      <vt:lpstr>PowerPoint Presentation</vt:lpstr>
      <vt:lpstr>Conclusion: Using smart contracts, shop owners can easily access a decentralized and transparent system which can track the transactions across their orders.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Bilsel</dc:creator>
  <cp:lastModifiedBy>John Bilsel</cp:lastModifiedBy>
  <cp:revision>11</cp:revision>
  <dcterms:created xsi:type="dcterms:W3CDTF">2023-06-01T08:45:39Z</dcterms:created>
  <dcterms:modified xsi:type="dcterms:W3CDTF">2023-06-06T08:05:15Z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