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97" d="100"/>
          <a:sy n="97" d="100"/>
        </p:scale>
        <p:origin x="15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35817-02E9-1CAA-F076-5457E35ACD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F30590-9BD7-8C4D-4705-1BFEB95560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E2E27-7660-C36D-E54B-03E5EFAAC6F5}"/>
              </a:ext>
            </a:extLst>
          </p:cNvPr>
          <p:cNvSpPr>
            <a:spLocks noGrp="1"/>
          </p:cNvSpPr>
          <p:nvPr>
            <p:ph type="dt" sz="half" idx="10"/>
          </p:nvPr>
        </p:nvSpPr>
        <p:spPr/>
        <p:txBody>
          <a:bodyPr/>
          <a:lstStyle/>
          <a:p>
            <a:fld id="{4B649685-4031-425D-B156-8B12AAB0B42B}" type="datetimeFigureOut">
              <a:rPr lang="en-US" smtClean="0"/>
              <a:t>9/4/2022</a:t>
            </a:fld>
            <a:endParaRPr lang="en-US"/>
          </a:p>
        </p:txBody>
      </p:sp>
      <p:sp>
        <p:nvSpPr>
          <p:cNvPr id="5" name="Footer Placeholder 4">
            <a:extLst>
              <a:ext uri="{FF2B5EF4-FFF2-40B4-BE49-F238E27FC236}">
                <a16:creationId xmlns:a16="http://schemas.microsoft.com/office/drawing/2014/main" id="{4C817DB3-D577-7F3F-D908-06FF4A3F7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D1F03-6549-94A8-6671-DE7858317F2C}"/>
              </a:ext>
            </a:extLst>
          </p:cNvPr>
          <p:cNvSpPr>
            <a:spLocks noGrp="1"/>
          </p:cNvSpPr>
          <p:nvPr>
            <p:ph type="sldNum" sz="quarter" idx="12"/>
          </p:nvPr>
        </p:nvSpPr>
        <p:spPr/>
        <p:txBody>
          <a:bodyPr/>
          <a:lstStyle/>
          <a:p>
            <a:fld id="{E9F26F41-4A37-4A64-87FD-7BD258B58985}" type="slidenum">
              <a:rPr lang="en-US" smtClean="0"/>
              <a:t>‹#›</a:t>
            </a:fld>
            <a:endParaRPr lang="en-US"/>
          </a:p>
        </p:txBody>
      </p:sp>
    </p:spTree>
    <p:extLst>
      <p:ext uri="{BB962C8B-B14F-4D97-AF65-F5344CB8AC3E}">
        <p14:creationId xmlns:p14="http://schemas.microsoft.com/office/powerpoint/2010/main" val="153641651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DCB8-4EFE-92E4-AD3A-1B36D319A0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3BE295-1F8F-184D-2506-280F8A901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2014C-BA21-499F-B668-638B076BE448}"/>
              </a:ext>
            </a:extLst>
          </p:cNvPr>
          <p:cNvSpPr>
            <a:spLocks noGrp="1"/>
          </p:cNvSpPr>
          <p:nvPr>
            <p:ph type="dt" sz="half" idx="10"/>
          </p:nvPr>
        </p:nvSpPr>
        <p:spPr/>
        <p:txBody>
          <a:bodyPr/>
          <a:lstStyle/>
          <a:p>
            <a:fld id="{4B649685-4031-425D-B156-8B12AAB0B42B}" type="datetimeFigureOut">
              <a:rPr lang="en-US" smtClean="0"/>
              <a:t>9/4/2022</a:t>
            </a:fld>
            <a:endParaRPr lang="en-US"/>
          </a:p>
        </p:txBody>
      </p:sp>
      <p:sp>
        <p:nvSpPr>
          <p:cNvPr id="5" name="Footer Placeholder 4">
            <a:extLst>
              <a:ext uri="{FF2B5EF4-FFF2-40B4-BE49-F238E27FC236}">
                <a16:creationId xmlns:a16="http://schemas.microsoft.com/office/drawing/2014/main" id="{E54004B6-60D8-3E19-DBDB-DA6B8758B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74B90-5A32-EE2A-B94E-005872B8287B}"/>
              </a:ext>
            </a:extLst>
          </p:cNvPr>
          <p:cNvSpPr>
            <a:spLocks noGrp="1"/>
          </p:cNvSpPr>
          <p:nvPr>
            <p:ph type="sldNum" sz="quarter" idx="12"/>
          </p:nvPr>
        </p:nvSpPr>
        <p:spPr/>
        <p:txBody>
          <a:bodyPr/>
          <a:lstStyle/>
          <a:p>
            <a:fld id="{E9F26F41-4A37-4A64-87FD-7BD258B58985}" type="slidenum">
              <a:rPr lang="en-US" smtClean="0"/>
              <a:t>‹#›</a:t>
            </a:fld>
            <a:endParaRPr lang="en-US"/>
          </a:p>
        </p:txBody>
      </p:sp>
    </p:spTree>
    <p:extLst>
      <p:ext uri="{BB962C8B-B14F-4D97-AF65-F5344CB8AC3E}">
        <p14:creationId xmlns:p14="http://schemas.microsoft.com/office/powerpoint/2010/main" val="270958947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0E0AE-9379-3EAC-3177-916FABCBF1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2D25F7-F623-1967-D138-7420C12740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EFE0C-FB7D-6D21-864B-AB49240488C7}"/>
              </a:ext>
            </a:extLst>
          </p:cNvPr>
          <p:cNvSpPr>
            <a:spLocks noGrp="1"/>
          </p:cNvSpPr>
          <p:nvPr>
            <p:ph type="dt" sz="half" idx="10"/>
          </p:nvPr>
        </p:nvSpPr>
        <p:spPr/>
        <p:txBody>
          <a:bodyPr/>
          <a:lstStyle/>
          <a:p>
            <a:fld id="{4B649685-4031-425D-B156-8B12AAB0B42B}" type="datetimeFigureOut">
              <a:rPr lang="en-US" smtClean="0"/>
              <a:t>9/4/2022</a:t>
            </a:fld>
            <a:endParaRPr lang="en-US"/>
          </a:p>
        </p:txBody>
      </p:sp>
      <p:sp>
        <p:nvSpPr>
          <p:cNvPr id="5" name="Footer Placeholder 4">
            <a:extLst>
              <a:ext uri="{FF2B5EF4-FFF2-40B4-BE49-F238E27FC236}">
                <a16:creationId xmlns:a16="http://schemas.microsoft.com/office/drawing/2014/main" id="{0F7A4589-C041-5AEB-1C02-CC1BBE7F7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21750-7674-792E-2A9C-84ED05B36DAE}"/>
              </a:ext>
            </a:extLst>
          </p:cNvPr>
          <p:cNvSpPr>
            <a:spLocks noGrp="1"/>
          </p:cNvSpPr>
          <p:nvPr>
            <p:ph type="sldNum" sz="quarter" idx="12"/>
          </p:nvPr>
        </p:nvSpPr>
        <p:spPr/>
        <p:txBody>
          <a:bodyPr/>
          <a:lstStyle/>
          <a:p>
            <a:fld id="{E9F26F41-4A37-4A64-87FD-7BD258B58985}" type="slidenum">
              <a:rPr lang="en-US" smtClean="0"/>
              <a:t>‹#›</a:t>
            </a:fld>
            <a:endParaRPr lang="en-US"/>
          </a:p>
        </p:txBody>
      </p:sp>
    </p:spTree>
    <p:extLst>
      <p:ext uri="{BB962C8B-B14F-4D97-AF65-F5344CB8AC3E}">
        <p14:creationId xmlns:p14="http://schemas.microsoft.com/office/powerpoint/2010/main" val="396378502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9076-8E8F-9E51-09C4-B97041B2F7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A1832-6CE4-23C1-C17C-2CB3D5AE5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B920E-EC8F-C5E0-BE36-394E5DD45ECE}"/>
              </a:ext>
            </a:extLst>
          </p:cNvPr>
          <p:cNvSpPr>
            <a:spLocks noGrp="1"/>
          </p:cNvSpPr>
          <p:nvPr>
            <p:ph type="dt" sz="half" idx="10"/>
          </p:nvPr>
        </p:nvSpPr>
        <p:spPr/>
        <p:txBody>
          <a:bodyPr/>
          <a:lstStyle/>
          <a:p>
            <a:fld id="{4B649685-4031-425D-B156-8B12AAB0B42B}" type="datetimeFigureOut">
              <a:rPr lang="en-US" smtClean="0"/>
              <a:t>9/4/2022</a:t>
            </a:fld>
            <a:endParaRPr lang="en-US"/>
          </a:p>
        </p:txBody>
      </p:sp>
      <p:sp>
        <p:nvSpPr>
          <p:cNvPr id="5" name="Footer Placeholder 4">
            <a:extLst>
              <a:ext uri="{FF2B5EF4-FFF2-40B4-BE49-F238E27FC236}">
                <a16:creationId xmlns:a16="http://schemas.microsoft.com/office/drawing/2014/main" id="{C06F96F3-39A7-1FF7-79B9-242789E75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4CF841-3CB2-D0A7-1B4E-CDAA1D3F798F}"/>
              </a:ext>
            </a:extLst>
          </p:cNvPr>
          <p:cNvSpPr>
            <a:spLocks noGrp="1"/>
          </p:cNvSpPr>
          <p:nvPr>
            <p:ph type="sldNum" sz="quarter" idx="12"/>
          </p:nvPr>
        </p:nvSpPr>
        <p:spPr/>
        <p:txBody>
          <a:bodyPr/>
          <a:lstStyle/>
          <a:p>
            <a:fld id="{E9F26F41-4A37-4A64-87FD-7BD258B58985}" type="slidenum">
              <a:rPr lang="en-US" smtClean="0"/>
              <a:t>‹#›</a:t>
            </a:fld>
            <a:endParaRPr lang="en-US"/>
          </a:p>
        </p:txBody>
      </p:sp>
    </p:spTree>
    <p:extLst>
      <p:ext uri="{BB962C8B-B14F-4D97-AF65-F5344CB8AC3E}">
        <p14:creationId xmlns:p14="http://schemas.microsoft.com/office/powerpoint/2010/main" val="175656406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D397-2344-87B1-BDAB-EA0C5BD9B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3983CE-18A7-7C7A-FB62-A36DE6AE2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FC2AB3-165B-0605-9A33-4421B5482A8C}"/>
              </a:ext>
            </a:extLst>
          </p:cNvPr>
          <p:cNvSpPr>
            <a:spLocks noGrp="1"/>
          </p:cNvSpPr>
          <p:nvPr>
            <p:ph type="dt" sz="half" idx="10"/>
          </p:nvPr>
        </p:nvSpPr>
        <p:spPr/>
        <p:txBody>
          <a:bodyPr/>
          <a:lstStyle/>
          <a:p>
            <a:fld id="{4B649685-4031-425D-B156-8B12AAB0B42B}" type="datetimeFigureOut">
              <a:rPr lang="en-US" smtClean="0"/>
              <a:t>9/4/2022</a:t>
            </a:fld>
            <a:endParaRPr lang="en-US"/>
          </a:p>
        </p:txBody>
      </p:sp>
      <p:sp>
        <p:nvSpPr>
          <p:cNvPr id="5" name="Footer Placeholder 4">
            <a:extLst>
              <a:ext uri="{FF2B5EF4-FFF2-40B4-BE49-F238E27FC236}">
                <a16:creationId xmlns:a16="http://schemas.microsoft.com/office/drawing/2014/main" id="{CA90EFAE-7AE4-7166-F3D8-5F8574107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247CF-6FC6-4763-60EA-C4AB03FCC77D}"/>
              </a:ext>
            </a:extLst>
          </p:cNvPr>
          <p:cNvSpPr>
            <a:spLocks noGrp="1"/>
          </p:cNvSpPr>
          <p:nvPr>
            <p:ph type="sldNum" sz="quarter" idx="12"/>
          </p:nvPr>
        </p:nvSpPr>
        <p:spPr/>
        <p:txBody>
          <a:bodyPr/>
          <a:lstStyle/>
          <a:p>
            <a:fld id="{E9F26F41-4A37-4A64-87FD-7BD258B58985}" type="slidenum">
              <a:rPr lang="en-US" smtClean="0"/>
              <a:t>‹#›</a:t>
            </a:fld>
            <a:endParaRPr lang="en-US"/>
          </a:p>
        </p:txBody>
      </p:sp>
    </p:spTree>
    <p:extLst>
      <p:ext uri="{BB962C8B-B14F-4D97-AF65-F5344CB8AC3E}">
        <p14:creationId xmlns:p14="http://schemas.microsoft.com/office/powerpoint/2010/main" val="24088989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F27C-B5F6-B6E5-52A4-270CB706E1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EA588-9BEB-7712-B36E-670B1D39E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F2B7B4-E059-B788-BCED-16B6F5F0A7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CC180B-8F0D-FDBD-37D8-D00B9AE06B04}"/>
              </a:ext>
            </a:extLst>
          </p:cNvPr>
          <p:cNvSpPr>
            <a:spLocks noGrp="1"/>
          </p:cNvSpPr>
          <p:nvPr>
            <p:ph type="dt" sz="half" idx="10"/>
          </p:nvPr>
        </p:nvSpPr>
        <p:spPr/>
        <p:txBody>
          <a:bodyPr/>
          <a:lstStyle/>
          <a:p>
            <a:fld id="{4B649685-4031-425D-B156-8B12AAB0B42B}" type="datetimeFigureOut">
              <a:rPr lang="en-US" smtClean="0"/>
              <a:t>9/4/2022</a:t>
            </a:fld>
            <a:endParaRPr lang="en-US"/>
          </a:p>
        </p:txBody>
      </p:sp>
      <p:sp>
        <p:nvSpPr>
          <p:cNvPr id="6" name="Footer Placeholder 5">
            <a:extLst>
              <a:ext uri="{FF2B5EF4-FFF2-40B4-BE49-F238E27FC236}">
                <a16:creationId xmlns:a16="http://schemas.microsoft.com/office/drawing/2014/main" id="{5F525D88-EA31-67AB-D868-2083F2E443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81B84-4A37-BFF5-8D99-60C6AB1C0AD8}"/>
              </a:ext>
            </a:extLst>
          </p:cNvPr>
          <p:cNvSpPr>
            <a:spLocks noGrp="1"/>
          </p:cNvSpPr>
          <p:nvPr>
            <p:ph type="sldNum" sz="quarter" idx="12"/>
          </p:nvPr>
        </p:nvSpPr>
        <p:spPr/>
        <p:txBody>
          <a:bodyPr/>
          <a:lstStyle/>
          <a:p>
            <a:fld id="{E9F26F41-4A37-4A64-87FD-7BD258B58985}" type="slidenum">
              <a:rPr lang="en-US" smtClean="0"/>
              <a:t>‹#›</a:t>
            </a:fld>
            <a:endParaRPr lang="en-US"/>
          </a:p>
        </p:txBody>
      </p:sp>
    </p:spTree>
    <p:extLst>
      <p:ext uri="{BB962C8B-B14F-4D97-AF65-F5344CB8AC3E}">
        <p14:creationId xmlns:p14="http://schemas.microsoft.com/office/powerpoint/2010/main" val="101699753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5E05-26C6-50C2-59D1-B560C1721D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323123-CE93-CC06-04A6-5E2FE890D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0C445A-7A5C-A985-1C2B-751333A442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B571C-7EA2-8250-273B-51AB33FDB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B2F0F5-35E7-8DFC-0FA7-EDEF28AFCE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90F326-CCE8-71D7-037E-E9E2141DF936}"/>
              </a:ext>
            </a:extLst>
          </p:cNvPr>
          <p:cNvSpPr>
            <a:spLocks noGrp="1"/>
          </p:cNvSpPr>
          <p:nvPr>
            <p:ph type="dt" sz="half" idx="10"/>
          </p:nvPr>
        </p:nvSpPr>
        <p:spPr/>
        <p:txBody>
          <a:bodyPr/>
          <a:lstStyle/>
          <a:p>
            <a:fld id="{4B649685-4031-425D-B156-8B12AAB0B42B}" type="datetimeFigureOut">
              <a:rPr lang="en-US" smtClean="0"/>
              <a:t>9/4/2022</a:t>
            </a:fld>
            <a:endParaRPr lang="en-US"/>
          </a:p>
        </p:txBody>
      </p:sp>
      <p:sp>
        <p:nvSpPr>
          <p:cNvPr id="8" name="Footer Placeholder 7">
            <a:extLst>
              <a:ext uri="{FF2B5EF4-FFF2-40B4-BE49-F238E27FC236}">
                <a16:creationId xmlns:a16="http://schemas.microsoft.com/office/drawing/2014/main" id="{76E31521-D672-7D18-3130-8E4A11BA5E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96C30C-F65F-1CE8-D5F9-CF601277E79B}"/>
              </a:ext>
            </a:extLst>
          </p:cNvPr>
          <p:cNvSpPr>
            <a:spLocks noGrp="1"/>
          </p:cNvSpPr>
          <p:nvPr>
            <p:ph type="sldNum" sz="quarter" idx="12"/>
          </p:nvPr>
        </p:nvSpPr>
        <p:spPr/>
        <p:txBody>
          <a:bodyPr/>
          <a:lstStyle/>
          <a:p>
            <a:fld id="{E9F26F41-4A37-4A64-87FD-7BD258B58985}" type="slidenum">
              <a:rPr lang="en-US" smtClean="0"/>
              <a:t>‹#›</a:t>
            </a:fld>
            <a:endParaRPr lang="en-US"/>
          </a:p>
        </p:txBody>
      </p:sp>
    </p:spTree>
    <p:extLst>
      <p:ext uri="{BB962C8B-B14F-4D97-AF65-F5344CB8AC3E}">
        <p14:creationId xmlns:p14="http://schemas.microsoft.com/office/powerpoint/2010/main" val="246157797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6C7F-5465-F935-9815-71B654C6F8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5371EC-1816-8179-D5AD-F25C5838255C}"/>
              </a:ext>
            </a:extLst>
          </p:cNvPr>
          <p:cNvSpPr>
            <a:spLocks noGrp="1"/>
          </p:cNvSpPr>
          <p:nvPr>
            <p:ph type="dt" sz="half" idx="10"/>
          </p:nvPr>
        </p:nvSpPr>
        <p:spPr/>
        <p:txBody>
          <a:bodyPr/>
          <a:lstStyle/>
          <a:p>
            <a:fld id="{4B649685-4031-425D-B156-8B12AAB0B42B}" type="datetimeFigureOut">
              <a:rPr lang="en-US" smtClean="0"/>
              <a:t>9/4/2022</a:t>
            </a:fld>
            <a:endParaRPr lang="en-US"/>
          </a:p>
        </p:txBody>
      </p:sp>
      <p:sp>
        <p:nvSpPr>
          <p:cNvPr id="4" name="Footer Placeholder 3">
            <a:extLst>
              <a:ext uri="{FF2B5EF4-FFF2-40B4-BE49-F238E27FC236}">
                <a16:creationId xmlns:a16="http://schemas.microsoft.com/office/drawing/2014/main" id="{28765BD2-CFA2-D907-2F30-BA66CA65CB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E61603-7CD0-F6F5-D427-0B314B8B3230}"/>
              </a:ext>
            </a:extLst>
          </p:cNvPr>
          <p:cNvSpPr>
            <a:spLocks noGrp="1"/>
          </p:cNvSpPr>
          <p:nvPr>
            <p:ph type="sldNum" sz="quarter" idx="12"/>
          </p:nvPr>
        </p:nvSpPr>
        <p:spPr/>
        <p:txBody>
          <a:bodyPr/>
          <a:lstStyle/>
          <a:p>
            <a:fld id="{E9F26F41-4A37-4A64-87FD-7BD258B58985}" type="slidenum">
              <a:rPr lang="en-US" smtClean="0"/>
              <a:t>‹#›</a:t>
            </a:fld>
            <a:endParaRPr lang="en-US"/>
          </a:p>
        </p:txBody>
      </p:sp>
    </p:spTree>
    <p:extLst>
      <p:ext uri="{BB962C8B-B14F-4D97-AF65-F5344CB8AC3E}">
        <p14:creationId xmlns:p14="http://schemas.microsoft.com/office/powerpoint/2010/main" val="385129373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FD2CE-E2D0-CB3D-7396-764F32EA450F}"/>
              </a:ext>
            </a:extLst>
          </p:cNvPr>
          <p:cNvSpPr>
            <a:spLocks noGrp="1"/>
          </p:cNvSpPr>
          <p:nvPr>
            <p:ph type="dt" sz="half" idx="10"/>
          </p:nvPr>
        </p:nvSpPr>
        <p:spPr/>
        <p:txBody>
          <a:bodyPr/>
          <a:lstStyle/>
          <a:p>
            <a:fld id="{4B649685-4031-425D-B156-8B12AAB0B42B}" type="datetimeFigureOut">
              <a:rPr lang="en-US" smtClean="0"/>
              <a:t>9/4/2022</a:t>
            </a:fld>
            <a:endParaRPr lang="en-US"/>
          </a:p>
        </p:txBody>
      </p:sp>
      <p:sp>
        <p:nvSpPr>
          <p:cNvPr id="3" name="Footer Placeholder 2">
            <a:extLst>
              <a:ext uri="{FF2B5EF4-FFF2-40B4-BE49-F238E27FC236}">
                <a16:creationId xmlns:a16="http://schemas.microsoft.com/office/drawing/2014/main" id="{546C6021-91F2-2A69-2512-79BB798230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944B22-2BD7-9936-2825-2425CABDCDE3}"/>
              </a:ext>
            </a:extLst>
          </p:cNvPr>
          <p:cNvSpPr>
            <a:spLocks noGrp="1"/>
          </p:cNvSpPr>
          <p:nvPr>
            <p:ph type="sldNum" sz="quarter" idx="12"/>
          </p:nvPr>
        </p:nvSpPr>
        <p:spPr/>
        <p:txBody>
          <a:bodyPr/>
          <a:lstStyle/>
          <a:p>
            <a:fld id="{E9F26F41-4A37-4A64-87FD-7BD258B58985}" type="slidenum">
              <a:rPr lang="en-US" smtClean="0"/>
              <a:t>‹#›</a:t>
            </a:fld>
            <a:endParaRPr lang="en-US"/>
          </a:p>
        </p:txBody>
      </p:sp>
    </p:spTree>
    <p:extLst>
      <p:ext uri="{BB962C8B-B14F-4D97-AF65-F5344CB8AC3E}">
        <p14:creationId xmlns:p14="http://schemas.microsoft.com/office/powerpoint/2010/main" val="265409082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0659-CAD5-EEFF-9A4D-B102D9842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1DE66C-23E0-5B5B-116E-5AD764FCD8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19A97C-4CFA-B531-2060-27408A01A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77368-F38E-09B6-BDA2-559BB40E61B8}"/>
              </a:ext>
            </a:extLst>
          </p:cNvPr>
          <p:cNvSpPr>
            <a:spLocks noGrp="1"/>
          </p:cNvSpPr>
          <p:nvPr>
            <p:ph type="dt" sz="half" idx="10"/>
          </p:nvPr>
        </p:nvSpPr>
        <p:spPr/>
        <p:txBody>
          <a:bodyPr/>
          <a:lstStyle/>
          <a:p>
            <a:fld id="{4B649685-4031-425D-B156-8B12AAB0B42B}" type="datetimeFigureOut">
              <a:rPr lang="en-US" smtClean="0"/>
              <a:t>9/4/2022</a:t>
            </a:fld>
            <a:endParaRPr lang="en-US"/>
          </a:p>
        </p:txBody>
      </p:sp>
      <p:sp>
        <p:nvSpPr>
          <p:cNvPr id="6" name="Footer Placeholder 5">
            <a:extLst>
              <a:ext uri="{FF2B5EF4-FFF2-40B4-BE49-F238E27FC236}">
                <a16:creationId xmlns:a16="http://schemas.microsoft.com/office/drawing/2014/main" id="{E0D00EBA-C8F0-4C45-253F-E265A2072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E2582-1DBE-1CE4-E2BF-120A82C918FF}"/>
              </a:ext>
            </a:extLst>
          </p:cNvPr>
          <p:cNvSpPr>
            <a:spLocks noGrp="1"/>
          </p:cNvSpPr>
          <p:nvPr>
            <p:ph type="sldNum" sz="quarter" idx="12"/>
          </p:nvPr>
        </p:nvSpPr>
        <p:spPr/>
        <p:txBody>
          <a:bodyPr/>
          <a:lstStyle/>
          <a:p>
            <a:fld id="{E9F26F41-4A37-4A64-87FD-7BD258B58985}" type="slidenum">
              <a:rPr lang="en-US" smtClean="0"/>
              <a:t>‹#›</a:t>
            </a:fld>
            <a:endParaRPr lang="en-US"/>
          </a:p>
        </p:txBody>
      </p:sp>
    </p:spTree>
    <p:extLst>
      <p:ext uri="{BB962C8B-B14F-4D97-AF65-F5344CB8AC3E}">
        <p14:creationId xmlns:p14="http://schemas.microsoft.com/office/powerpoint/2010/main" val="248319655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D39F-D746-9F1D-A9E6-C8C334A6D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4B8F4-DADE-6840-1242-CF699FD0E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7E01FD-F632-F5D9-4B51-1B6BB7751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61E0C-EFC7-92F3-F86C-988F841D7623}"/>
              </a:ext>
            </a:extLst>
          </p:cNvPr>
          <p:cNvSpPr>
            <a:spLocks noGrp="1"/>
          </p:cNvSpPr>
          <p:nvPr>
            <p:ph type="dt" sz="half" idx="10"/>
          </p:nvPr>
        </p:nvSpPr>
        <p:spPr/>
        <p:txBody>
          <a:bodyPr/>
          <a:lstStyle/>
          <a:p>
            <a:fld id="{4B649685-4031-425D-B156-8B12AAB0B42B}" type="datetimeFigureOut">
              <a:rPr lang="en-US" smtClean="0"/>
              <a:t>9/4/2022</a:t>
            </a:fld>
            <a:endParaRPr lang="en-US"/>
          </a:p>
        </p:txBody>
      </p:sp>
      <p:sp>
        <p:nvSpPr>
          <p:cNvPr id="6" name="Footer Placeholder 5">
            <a:extLst>
              <a:ext uri="{FF2B5EF4-FFF2-40B4-BE49-F238E27FC236}">
                <a16:creationId xmlns:a16="http://schemas.microsoft.com/office/drawing/2014/main" id="{7412EF39-989F-38FA-73A1-0A76C44D9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97CDF-3207-E80B-653C-A750CD584AB6}"/>
              </a:ext>
            </a:extLst>
          </p:cNvPr>
          <p:cNvSpPr>
            <a:spLocks noGrp="1"/>
          </p:cNvSpPr>
          <p:nvPr>
            <p:ph type="sldNum" sz="quarter" idx="12"/>
          </p:nvPr>
        </p:nvSpPr>
        <p:spPr/>
        <p:txBody>
          <a:bodyPr/>
          <a:lstStyle/>
          <a:p>
            <a:fld id="{E9F26F41-4A37-4A64-87FD-7BD258B58985}" type="slidenum">
              <a:rPr lang="en-US" smtClean="0"/>
              <a:t>‹#›</a:t>
            </a:fld>
            <a:endParaRPr lang="en-US"/>
          </a:p>
        </p:txBody>
      </p:sp>
    </p:spTree>
    <p:extLst>
      <p:ext uri="{BB962C8B-B14F-4D97-AF65-F5344CB8AC3E}">
        <p14:creationId xmlns:p14="http://schemas.microsoft.com/office/powerpoint/2010/main" val="254246395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ABF49-22F5-DCA3-BC88-F0DB63016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B5DED4-1B51-553D-8707-D339575AC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78C20-4EA3-8E8A-0990-35B8429EE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49685-4031-425D-B156-8B12AAB0B42B}" type="datetimeFigureOut">
              <a:rPr lang="en-US" smtClean="0"/>
              <a:t>9/4/2022</a:t>
            </a:fld>
            <a:endParaRPr lang="en-US"/>
          </a:p>
        </p:txBody>
      </p:sp>
      <p:sp>
        <p:nvSpPr>
          <p:cNvPr id="5" name="Footer Placeholder 4">
            <a:extLst>
              <a:ext uri="{FF2B5EF4-FFF2-40B4-BE49-F238E27FC236}">
                <a16:creationId xmlns:a16="http://schemas.microsoft.com/office/drawing/2014/main" id="{4649D176-ED2B-2314-B8DF-6DC52F4A0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A79E3F-A0AD-0ECC-8134-DB7EF2F1B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26F41-4A37-4A64-87FD-7BD258B58985}" type="slidenum">
              <a:rPr lang="en-US" smtClean="0"/>
              <a:t>‹#›</a:t>
            </a:fld>
            <a:endParaRPr lang="en-US"/>
          </a:p>
        </p:txBody>
      </p:sp>
    </p:spTree>
    <p:extLst>
      <p:ext uri="{BB962C8B-B14F-4D97-AF65-F5344CB8AC3E}">
        <p14:creationId xmlns:p14="http://schemas.microsoft.com/office/powerpoint/2010/main" val="41710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youtu.be/iRsycWRQrc8?t=2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dditmedia.com/r/computers/comments/wy9q4e/the_soothing_sound_of_the_wd25_hdd/?ref_source=embed&amp;amp;ref=share&amp;amp;embed=true%22%20sandbox=%22allow-scripts%20allow-same-origin%20allow-popups%22%20style=%22border:%20none;%22%20__idm_id__=%2217874945%22%20height=%22410%22%20width=%22640%22%20scrolling=%22no%22"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hackster.io/harit-shah/7400-series-logic-clock-9c9b9f"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standing next to a machine&#10;&#10;Description automatically generated with medium confidence">
            <a:extLst>
              <a:ext uri="{FF2B5EF4-FFF2-40B4-BE49-F238E27FC236}">
                <a16:creationId xmlns:a16="http://schemas.microsoft.com/office/drawing/2014/main" id="{4E6F0286-8945-70C2-AAD2-9A550CDF97C9}"/>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892040"/>
            <a:ext cx="12191999" cy="1965960"/>
          </a:xfrm>
          <a:prstGeom prst="rect">
            <a:avLst/>
          </a:prstGeom>
          <a:solidFill>
            <a:schemeClr val="bg1">
              <a:alpha val="7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F72E1A-5932-BCB8-E685-CC69F730D76B}"/>
              </a:ext>
            </a:extLst>
          </p:cNvPr>
          <p:cNvSpPr>
            <a:spLocks noGrp="1"/>
          </p:cNvSpPr>
          <p:nvPr>
            <p:ph type="ctrTitle"/>
          </p:nvPr>
        </p:nvSpPr>
        <p:spPr>
          <a:xfrm>
            <a:off x="969264" y="5154168"/>
            <a:ext cx="6973204" cy="1261872"/>
          </a:xfrm>
        </p:spPr>
        <p:txBody>
          <a:bodyPr anchor="ctr">
            <a:normAutofit fontScale="90000"/>
          </a:bodyPr>
          <a:lstStyle/>
          <a:p>
            <a:pPr algn="l"/>
            <a:r>
              <a:rPr lang="en-US" sz="7300" b="1" dirty="0">
                <a:solidFill>
                  <a:schemeClr val="tx1">
                    <a:lumMod val="85000"/>
                    <a:lumOff val="15000"/>
                  </a:schemeClr>
                </a:solidFill>
                <a:latin typeface="Bahnscrift"/>
              </a:rPr>
              <a:t>WOPR</a:t>
            </a:r>
            <a:r>
              <a:rPr lang="en-US" sz="4800" b="1" dirty="0">
                <a:solidFill>
                  <a:schemeClr val="tx1">
                    <a:lumMod val="85000"/>
                    <a:lumOff val="15000"/>
                  </a:schemeClr>
                </a:solidFill>
                <a:latin typeface="Bahnscrift"/>
              </a:rPr>
              <a:t> </a:t>
            </a:r>
            <a:r>
              <a:rPr lang="en-US" sz="4800" b="1" dirty="0">
                <a:solidFill>
                  <a:schemeClr val="tx1">
                    <a:lumMod val="85000"/>
                    <a:lumOff val="15000"/>
                  </a:schemeClr>
                </a:solidFill>
              </a:rPr>
              <a:t>for the IBM 5150/60</a:t>
            </a:r>
            <a:endParaRPr lang="en-US" sz="4800" b="1" dirty="0">
              <a:solidFill>
                <a:schemeClr val="tx1">
                  <a:lumMod val="85000"/>
                  <a:lumOff val="15000"/>
                </a:schemeClr>
              </a:solidFill>
              <a:latin typeface="Bahnscrift"/>
            </a:endParaRPr>
          </a:p>
        </p:txBody>
      </p:sp>
      <p:sp>
        <p:nvSpPr>
          <p:cNvPr id="3" name="Subtitle 2">
            <a:extLst>
              <a:ext uri="{FF2B5EF4-FFF2-40B4-BE49-F238E27FC236}">
                <a16:creationId xmlns:a16="http://schemas.microsoft.com/office/drawing/2014/main" id="{A093CAFD-CA70-D6FB-13A3-0981F7613575}"/>
              </a:ext>
            </a:extLst>
          </p:cNvPr>
          <p:cNvSpPr>
            <a:spLocks noGrp="1"/>
          </p:cNvSpPr>
          <p:nvPr>
            <p:ph type="subTitle" idx="1"/>
          </p:nvPr>
        </p:nvSpPr>
        <p:spPr>
          <a:xfrm>
            <a:off x="8458200" y="5154168"/>
            <a:ext cx="2892986" cy="1261872"/>
          </a:xfrm>
        </p:spPr>
        <p:txBody>
          <a:bodyPr anchor="ctr">
            <a:normAutofit/>
          </a:bodyPr>
          <a:lstStyle/>
          <a:p>
            <a:pPr algn="l"/>
            <a:r>
              <a:rPr lang="en-US" sz="1800" dirty="0">
                <a:solidFill>
                  <a:schemeClr val="tx2"/>
                </a:solidFill>
              </a:rPr>
              <a:t>Or only the LEDs, really.</a:t>
            </a:r>
          </a:p>
          <a:p>
            <a:pPr algn="l"/>
            <a:r>
              <a:rPr lang="en-US" sz="1800" dirty="0">
                <a:solidFill>
                  <a:schemeClr val="tx2"/>
                </a:solidFill>
              </a:rPr>
              <a:t>*Apple ][ not included</a:t>
            </a:r>
          </a:p>
        </p:txBody>
      </p:sp>
      <p:cxnSp>
        <p:nvCxnSpPr>
          <p:cNvPr id="12" name="Straight Connector 11">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38160" y="5325066"/>
            <a:ext cx="0" cy="914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92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193025 - safe, artist:mkogwheel edits, edit, applejack, earth pony, pony,  applejack's sign, dialogue, female, mare, meme, solo, text, the game, when  you see it - Derpibooru">
            <a:extLst>
              <a:ext uri="{FF2B5EF4-FFF2-40B4-BE49-F238E27FC236}">
                <a16:creationId xmlns:a16="http://schemas.microsoft.com/office/drawing/2014/main" id="{EE8B2A94-F0EC-530D-5E70-9216CAE04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90" y="-314325"/>
            <a:ext cx="12228215" cy="747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16975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hlinkClick r:id="rId2"/>
            <a:extLst>
              <a:ext uri="{FF2B5EF4-FFF2-40B4-BE49-F238E27FC236}">
                <a16:creationId xmlns:a16="http://schemas.microsoft.com/office/drawing/2014/main" id="{2DA49AA5-2FDD-73D7-65C7-DE883915C332}"/>
              </a:ext>
            </a:extLst>
          </p:cNvPr>
          <p:cNvPicPr>
            <a:picLocks noChangeAspect="1"/>
          </p:cNvPicPr>
          <p:nvPr/>
        </p:nvPicPr>
        <p:blipFill rotWithShape="1">
          <a:blip r:embed="rId3">
            <a:extLst>
              <a:ext uri="{28A0092B-C50C-407E-A947-70E740481C1C}">
                <a14:useLocalDpi xmlns:a14="http://schemas.microsoft.com/office/drawing/2010/main" val="0"/>
              </a:ext>
            </a:extLst>
          </a:blip>
          <a:srcRect l="4157" r="31199" b="9091"/>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76A553-F845-8869-C1AF-90F0742CA336}"/>
              </a:ext>
            </a:extLst>
          </p:cNvPr>
          <p:cNvSpPr>
            <a:spLocks noGrp="1"/>
          </p:cNvSpPr>
          <p:nvPr>
            <p:ph type="title"/>
          </p:nvPr>
        </p:nvSpPr>
        <p:spPr>
          <a:xfrm>
            <a:off x="371093" y="1161288"/>
            <a:ext cx="3709293" cy="1124712"/>
          </a:xfrm>
        </p:spPr>
        <p:txBody>
          <a:bodyPr anchor="b">
            <a:normAutofit fontScale="90000"/>
          </a:bodyPr>
          <a:lstStyle/>
          <a:p>
            <a:r>
              <a:rPr lang="en-US" sz="4800" dirty="0"/>
              <a:t>What is WOPR?</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AF9AD2D-2913-DF4E-12FC-C923B4366AD6}"/>
              </a:ext>
            </a:extLst>
          </p:cNvPr>
          <p:cNvSpPr>
            <a:spLocks noGrp="1"/>
          </p:cNvSpPr>
          <p:nvPr>
            <p:ph idx="1"/>
          </p:nvPr>
        </p:nvSpPr>
        <p:spPr>
          <a:xfrm>
            <a:off x="371093" y="2619248"/>
            <a:ext cx="3358135" cy="4045450"/>
          </a:xfrm>
        </p:spPr>
        <p:txBody>
          <a:bodyPr anchor="t">
            <a:normAutofit fontScale="62500" lnSpcReduction="20000"/>
          </a:bodyPr>
          <a:lstStyle/>
          <a:p>
            <a:r>
              <a:rPr lang="en-US" sz="2900" dirty="0"/>
              <a:t>WOPR, or War Operation Plan Response, is a supercomputer in the 1983 movie </a:t>
            </a:r>
            <a:r>
              <a:rPr lang="en-US" sz="2900" i="1" dirty="0"/>
              <a:t>War Games. </a:t>
            </a:r>
            <a:r>
              <a:rPr lang="en-US" sz="2900" dirty="0"/>
              <a:t>Although not having that many registers, WOPR has loads of LEDs all around it to make it look “super”. The computer controlling the LEDs were an Apple //e.</a:t>
            </a:r>
          </a:p>
          <a:p>
            <a:r>
              <a:rPr lang="en-US" sz="2900" dirty="0"/>
              <a:t>There’s a possible Soviet equivalent designed by the late General Secretary Gorbachev called the </a:t>
            </a:r>
            <a:r>
              <a:rPr lang="az-Cyrl-AZ" sz="2900" b="1" i="1" dirty="0"/>
              <a:t>ЪЇ</a:t>
            </a:r>
            <a:r>
              <a:rPr lang="en-US" sz="2900" b="1" i="1"/>
              <a:t>G</a:t>
            </a:r>
            <a:r>
              <a:rPr lang="en-US" sz="2900" b="1" i="1" dirty="0"/>
              <a:t>M</a:t>
            </a:r>
            <a:r>
              <a:rPr lang="az-Cyrl-AZ" sz="2900" b="1" i="1"/>
              <a:t>ДҠ</a:t>
            </a:r>
            <a:r>
              <a:rPr lang="en-US" sz="2900" b="1" i="1" dirty="0"/>
              <a:t>. </a:t>
            </a:r>
          </a:p>
          <a:p>
            <a:r>
              <a:rPr lang="en-US" sz="2900" dirty="0"/>
              <a:t>Failed attempt at regression Machine Learning </a:t>
            </a:r>
          </a:p>
          <a:p>
            <a:r>
              <a:rPr lang="en-US" sz="2900" dirty="0"/>
              <a:t>The IBM PC happens to be from the same era.</a:t>
            </a:r>
          </a:p>
          <a:p>
            <a:endParaRPr lang="en-US" sz="1700" dirty="0"/>
          </a:p>
        </p:txBody>
      </p:sp>
    </p:spTree>
    <p:extLst>
      <p:ext uri="{BB962C8B-B14F-4D97-AF65-F5344CB8AC3E}">
        <p14:creationId xmlns:p14="http://schemas.microsoft.com/office/powerpoint/2010/main" val="4109993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E09C1966-3D93-B9C2-D288-487994375621}"/>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0536" b="14464"/>
          <a:stretch/>
        </p:blipFill>
        <p:spPr>
          <a:xfrm>
            <a:off x="20" y="10"/>
            <a:ext cx="12191979" cy="6857990"/>
          </a:xfrm>
          <a:prstGeom prst="rect">
            <a:avLst/>
          </a:prstGeom>
        </p:spPr>
      </p:pic>
      <p:sp>
        <p:nvSpPr>
          <p:cNvPr id="2" name="Title 1">
            <a:extLst>
              <a:ext uri="{FF2B5EF4-FFF2-40B4-BE49-F238E27FC236}">
                <a16:creationId xmlns:a16="http://schemas.microsoft.com/office/drawing/2014/main" id="{F4B41446-499A-98ED-68A7-2A68078EE152}"/>
              </a:ext>
            </a:extLst>
          </p:cNvPr>
          <p:cNvSpPr>
            <a:spLocks noGrp="1"/>
          </p:cNvSpPr>
          <p:nvPr>
            <p:ph type="title"/>
          </p:nvPr>
        </p:nvSpPr>
        <p:spPr>
          <a:xfrm>
            <a:off x="841249" y="941832"/>
            <a:ext cx="10506456" cy="2057400"/>
          </a:xfrm>
        </p:spPr>
        <p:txBody>
          <a:bodyPr anchor="b">
            <a:normAutofit/>
          </a:bodyPr>
          <a:lstStyle/>
          <a:p>
            <a:r>
              <a:rPr lang="en-US" sz="5000" dirty="0"/>
              <a:t>Where to put the </a:t>
            </a:r>
            <a:r>
              <a:rPr lang="en-US" sz="5000" dirty="0">
                <a:hlinkClick r:id="rId3"/>
              </a:rPr>
              <a:t>WOPR</a:t>
            </a:r>
            <a:r>
              <a:rPr lang="en-US" sz="5000" dirty="0"/>
              <a:t>?</a:t>
            </a:r>
          </a:p>
        </p:txBody>
      </p:sp>
      <p:sp>
        <p:nvSpPr>
          <p:cNvPr id="19"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BB7660-134C-3CA6-F33C-09B440FF279F}"/>
              </a:ext>
            </a:extLst>
          </p:cNvPr>
          <p:cNvSpPr>
            <a:spLocks noGrp="1"/>
          </p:cNvSpPr>
          <p:nvPr>
            <p:ph idx="1"/>
          </p:nvPr>
        </p:nvSpPr>
        <p:spPr>
          <a:xfrm>
            <a:off x="841248" y="3502152"/>
            <a:ext cx="10506456" cy="2670048"/>
          </a:xfrm>
        </p:spPr>
        <p:txBody>
          <a:bodyPr>
            <a:normAutofit/>
          </a:bodyPr>
          <a:lstStyle/>
          <a:p>
            <a:r>
              <a:rPr lang="en-US" sz="2000" dirty="0"/>
              <a:t>The IBM 5150/60, or the IBM PC(/XT), are the first computers to come with 5.25-inch full height drive bays. They originally contains 2 Tandon 360k DD floppy drives, and later models like my PC/XT contains 1 or 2 360k half-heigh floppy drives and 1 Western Digital WD-25 20 Million Characters Fixed disk drive.</a:t>
            </a:r>
          </a:p>
          <a:p>
            <a:r>
              <a:rPr lang="en-US" sz="2000" dirty="0"/>
              <a:t>The IBM fixed disk controller recently gave up and started to throw ECC errors. Unable to source the SRAMs used as its disk buffers, it’s time to replace the drive! WOPR would fit right in, right?</a:t>
            </a:r>
          </a:p>
        </p:txBody>
      </p:sp>
    </p:spTree>
    <p:extLst>
      <p:ext uri="{BB962C8B-B14F-4D97-AF65-F5344CB8AC3E}">
        <p14:creationId xmlns:p14="http://schemas.microsoft.com/office/powerpoint/2010/main" val="611330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AB1770-084A-6638-B197-ECCF9E520A94}"/>
              </a:ext>
            </a:extLst>
          </p:cNvPr>
          <p:cNvSpPr>
            <a:spLocks noGrp="1"/>
          </p:cNvSpPr>
          <p:nvPr>
            <p:ph type="title"/>
          </p:nvPr>
        </p:nvSpPr>
        <p:spPr>
          <a:xfrm>
            <a:off x="938907" y="282800"/>
            <a:ext cx="5217172" cy="1288673"/>
          </a:xfrm>
        </p:spPr>
        <p:txBody>
          <a:bodyPr anchor="b">
            <a:normAutofit/>
          </a:bodyPr>
          <a:lstStyle/>
          <a:p>
            <a:r>
              <a:rPr lang="en-US">
                <a:solidFill>
                  <a:schemeClr val="bg1"/>
                </a:solidFill>
              </a:rPr>
              <a:t>Original Design</a:t>
            </a:r>
          </a:p>
        </p:txBody>
      </p:sp>
      <p:sp>
        <p:nvSpPr>
          <p:cNvPr id="3" name="Content Placeholder 2">
            <a:extLst>
              <a:ext uri="{FF2B5EF4-FFF2-40B4-BE49-F238E27FC236}">
                <a16:creationId xmlns:a16="http://schemas.microsoft.com/office/drawing/2014/main" id="{E8D55269-938F-63C8-19FF-1EE2FA18F94A}"/>
              </a:ext>
            </a:extLst>
          </p:cNvPr>
          <p:cNvSpPr>
            <a:spLocks noGrp="1"/>
          </p:cNvSpPr>
          <p:nvPr>
            <p:ph idx="1"/>
          </p:nvPr>
        </p:nvSpPr>
        <p:spPr>
          <a:xfrm>
            <a:off x="938906" y="1715151"/>
            <a:ext cx="5217173" cy="4351338"/>
          </a:xfrm>
        </p:spPr>
        <p:txBody>
          <a:bodyPr>
            <a:normAutofit/>
          </a:bodyPr>
          <a:lstStyle/>
          <a:p>
            <a:r>
              <a:rPr lang="en-US"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The design took inspiration from my previous ignition board design for the Pitt SOAR rocket team, whose count-down clock section was in turn based on a 7400-series digital clock on hackster.io - </a:t>
            </a:r>
            <a:r>
              <a:rPr lang="en-US" sz="2400" u="sng"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hlinkClick r:id="rId2"/>
              </a:rPr>
              <a:t>7400 Series Logic Clock - Hackster.io</a:t>
            </a:r>
            <a:r>
              <a:rPr lang="en-US"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 The 7400-clock on hackster.io used a Maxim Integrated DS3231M I2C real time clock to provide the 1Hz square wave, but I substituted it with a 555-timer running at 1Hz for SOAR. </a:t>
            </a:r>
          </a:p>
          <a:p>
            <a:endParaRPr lang="en-US" sz="2400" dirty="0">
              <a:solidFill>
                <a:schemeClr val="bg1"/>
              </a:solidFill>
            </a:endParaRPr>
          </a:p>
        </p:txBody>
      </p:sp>
      <p:grpSp>
        <p:nvGrpSpPr>
          <p:cNvPr id="13"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bg1"/>
          </a:solidFill>
        </p:grpSpPr>
        <p:sp>
          <p:nvSpPr>
            <p:cNvPr id="14" name="Freeform: Shape 13">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4" name="Picture 3" descr="Diagram, schematic&#10;&#10;Description automatically generated">
            <a:extLst>
              <a:ext uri="{FF2B5EF4-FFF2-40B4-BE49-F238E27FC236}">
                <a16:creationId xmlns:a16="http://schemas.microsoft.com/office/drawing/2014/main" id="{F3FCEE83-959C-5CD0-941D-7182812E2ACF}"/>
              </a:ext>
            </a:extLst>
          </p:cNvPr>
          <p:cNvPicPr>
            <a:picLocks noChangeAspect="1"/>
          </p:cNvPicPr>
          <p:nvPr/>
        </p:nvPicPr>
        <p:blipFill>
          <a:blip r:embed="rId3"/>
          <a:stretch>
            <a:fillRect/>
          </a:stretch>
        </p:blipFill>
        <p:spPr>
          <a:xfrm>
            <a:off x="8366945" y="322504"/>
            <a:ext cx="2983244" cy="2931037"/>
          </a:xfrm>
          <a:prstGeom prst="rect">
            <a:avLst/>
          </a:prstGeom>
        </p:spPr>
      </p:pic>
      <p:pic>
        <p:nvPicPr>
          <p:cNvPr id="6" name="Picture 5" descr="Chart, box and whisker chart&#10;&#10;Description automatically generated">
            <a:extLst>
              <a:ext uri="{FF2B5EF4-FFF2-40B4-BE49-F238E27FC236}">
                <a16:creationId xmlns:a16="http://schemas.microsoft.com/office/drawing/2014/main" id="{C41BAB2B-2CF1-166B-7D5D-ACDC1CE865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966" y="3376158"/>
            <a:ext cx="3794222" cy="2931037"/>
          </a:xfrm>
          <a:prstGeom prst="rect">
            <a:avLst/>
          </a:prstGeom>
        </p:spPr>
      </p:pic>
      <p:sp>
        <p:nvSpPr>
          <p:cNvPr id="28" name="Oval 27">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10767409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E16B1-3C68-6999-8935-8BFDCE96D899}"/>
              </a:ext>
            </a:extLst>
          </p:cNvPr>
          <p:cNvSpPr>
            <a:spLocks noGrp="1"/>
          </p:cNvSpPr>
          <p:nvPr>
            <p:ph type="title"/>
          </p:nvPr>
        </p:nvSpPr>
        <p:spPr>
          <a:xfrm>
            <a:off x="841247" y="474146"/>
            <a:ext cx="10515593" cy="1197864"/>
          </a:xfrm>
        </p:spPr>
        <p:txBody>
          <a:bodyPr>
            <a:normAutofit/>
          </a:bodyPr>
          <a:lstStyle/>
          <a:p>
            <a:r>
              <a:rPr lang="en-US" dirty="0"/>
              <a:t>Modification + Improvements</a:t>
            </a:r>
          </a:p>
        </p:txBody>
      </p:sp>
      <p:sp>
        <p:nvSpPr>
          <p:cNvPr id="12"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2739AE-AB07-D7D9-3453-EBDEB87DC1B6}"/>
              </a:ext>
            </a:extLst>
          </p:cNvPr>
          <p:cNvPicPr>
            <a:picLocks noChangeAspect="1"/>
          </p:cNvPicPr>
          <p:nvPr/>
        </p:nvPicPr>
        <p:blipFill rotWithShape="1">
          <a:blip r:embed="rId2"/>
          <a:srcRect r="3893" b="1"/>
          <a:stretch/>
        </p:blipFill>
        <p:spPr>
          <a:xfrm>
            <a:off x="844303" y="1474174"/>
            <a:ext cx="7315608" cy="4909680"/>
          </a:xfrm>
          <a:prstGeom prst="rect">
            <a:avLst/>
          </a:prstGeom>
        </p:spPr>
      </p:pic>
      <p:sp>
        <p:nvSpPr>
          <p:cNvPr id="3" name="Content Placeholder 2">
            <a:extLst>
              <a:ext uri="{FF2B5EF4-FFF2-40B4-BE49-F238E27FC236}">
                <a16:creationId xmlns:a16="http://schemas.microsoft.com/office/drawing/2014/main" id="{82801C6A-EF82-835E-8B21-678089E43BD9}"/>
              </a:ext>
            </a:extLst>
          </p:cNvPr>
          <p:cNvSpPr>
            <a:spLocks noGrp="1"/>
          </p:cNvSpPr>
          <p:nvPr>
            <p:ph idx="1"/>
          </p:nvPr>
        </p:nvSpPr>
        <p:spPr>
          <a:xfrm>
            <a:off x="8269442" y="1672010"/>
            <a:ext cx="3823525" cy="4171568"/>
          </a:xfrm>
        </p:spPr>
        <p:txBody>
          <a:bodyPr anchor="ctr">
            <a:normAutofit/>
          </a:bodyPr>
          <a:lstStyle/>
          <a:p>
            <a:r>
              <a:rPr lang="en-US" sz="1700" dirty="0">
                <a:effectLst/>
                <a:latin typeface="Calibri" panose="020F0502020204030204" pitchFamily="34" charset="0"/>
                <a:ea typeface="DengXian" panose="02010600030101010101" pitchFamily="2" charset="-122"/>
                <a:cs typeface="Times New Roman" panose="02020603050405020304" pitchFamily="18" charset="0"/>
              </a:rPr>
              <a:t>The new design done away with the 7400 series logic and combined the entire counting + 7Seg driver circuitry with the CD4026 decade counter + display driver chip. The CD4026 will then directly drive 16 LEDs instead of 2 7-seg displays to create the illusion of “randomly blinking LEDs thinking how to win a good game of chess.”</a:t>
            </a:r>
          </a:p>
          <a:p>
            <a:r>
              <a:rPr lang="en-US" sz="1700" dirty="0">
                <a:latin typeface="Calibri" panose="020F0502020204030204" pitchFamily="34" charset="0"/>
                <a:ea typeface="DengXian" panose="02010600030101010101" pitchFamily="2" charset="-122"/>
                <a:cs typeface="Times New Roman" panose="02020603050405020304" pitchFamily="18" charset="0"/>
              </a:rPr>
              <a:t>The entire board will be powered by the IBM PC’s 12V power supply with a MOLEX 4 pos D-Connector –&gt; 4 pin female header cable, which should be sufficient for the CD4026 CMOS chip to output the 20mA current needed for the LEDs.</a:t>
            </a:r>
            <a:endParaRPr lang="en-US" sz="1700" dirty="0"/>
          </a:p>
        </p:txBody>
      </p:sp>
    </p:spTree>
    <p:extLst>
      <p:ext uri="{BB962C8B-B14F-4D97-AF65-F5344CB8AC3E}">
        <p14:creationId xmlns:p14="http://schemas.microsoft.com/office/powerpoint/2010/main" val="2355216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E9BBE3-68EB-C478-541A-6E6B5EDDABA7}"/>
              </a:ext>
            </a:extLst>
          </p:cNvPr>
          <p:cNvSpPr>
            <a:spLocks noGrp="1"/>
          </p:cNvSpPr>
          <p:nvPr>
            <p:ph type="title"/>
          </p:nvPr>
        </p:nvSpPr>
        <p:spPr>
          <a:xfrm>
            <a:off x="946521" y="396117"/>
            <a:ext cx="5217172" cy="1158857"/>
          </a:xfrm>
        </p:spPr>
        <p:txBody>
          <a:bodyPr anchor="b">
            <a:normAutofit/>
          </a:bodyPr>
          <a:lstStyle/>
          <a:p>
            <a:r>
              <a:rPr lang="en-US">
                <a:solidFill>
                  <a:schemeClr val="bg1"/>
                </a:solidFill>
              </a:rPr>
              <a:t>Enclosure Design</a:t>
            </a:r>
          </a:p>
        </p:txBody>
      </p:sp>
      <p:grpSp>
        <p:nvGrpSpPr>
          <p:cNvPr id="14" name="Group 13">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15"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Content Placeholder 2">
            <a:extLst>
              <a:ext uri="{FF2B5EF4-FFF2-40B4-BE49-F238E27FC236}">
                <a16:creationId xmlns:a16="http://schemas.microsoft.com/office/drawing/2014/main" id="{EF19DA5A-4CDD-1FBB-25CF-2BC7FF796A33}"/>
              </a:ext>
            </a:extLst>
          </p:cNvPr>
          <p:cNvSpPr>
            <a:spLocks noGrp="1"/>
          </p:cNvSpPr>
          <p:nvPr>
            <p:ph idx="1"/>
          </p:nvPr>
        </p:nvSpPr>
        <p:spPr>
          <a:xfrm>
            <a:off x="946520" y="1747592"/>
            <a:ext cx="5217173" cy="4351338"/>
          </a:xfrm>
        </p:spPr>
        <p:txBody>
          <a:bodyPr>
            <a:normAutofit/>
          </a:bodyPr>
          <a:lstStyle/>
          <a:p>
            <a:r>
              <a:rPr lang="en-US" dirty="0">
                <a:solidFill>
                  <a:schemeClr val="bg1"/>
                </a:solidFill>
              </a:rPr>
              <a:t>3D-printed 5.25-inch bay mount. The three holes on the right side of the front panel are for the RESET button, “TURBO” switch (both features of the home brew PC/SPRINT clock board, boosting the 8088 from 4.77MHz to 7.2MHz) and the WOPR’s master power button in case it tries to launch nukes.</a:t>
            </a:r>
          </a:p>
        </p:txBody>
      </p:sp>
      <p:grpSp>
        <p:nvGrpSpPr>
          <p:cNvPr id="18" name="Group 17">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bg1"/>
          </a:solidFill>
        </p:grpSpPr>
        <p:grpSp>
          <p:nvGrpSpPr>
            <p:cNvPr id="19"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3" name="Freeform: Shape 22">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0"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1" name="Freeform: Shape 20">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7" name="Picture 6">
            <a:extLst>
              <a:ext uri="{FF2B5EF4-FFF2-40B4-BE49-F238E27FC236}">
                <a16:creationId xmlns:a16="http://schemas.microsoft.com/office/drawing/2014/main" id="{02E3EF74-363A-38B6-8A9D-59651492B316}"/>
              </a:ext>
            </a:extLst>
          </p:cNvPr>
          <p:cNvPicPr>
            <a:picLocks noChangeAspect="1"/>
          </p:cNvPicPr>
          <p:nvPr/>
        </p:nvPicPr>
        <p:blipFill rotWithShape="1">
          <a:blip r:embed="rId2"/>
          <a:srcRect l="1692" r="14880" b="-4"/>
          <a:stretch/>
        </p:blipFill>
        <p:spPr>
          <a:xfrm>
            <a:off x="6317231" y="973440"/>
            <a:ext cx="5454650" cy="4936488"/>
          </a:xfrm>
          <a:prstGeom prst="rect">
            <a:avLst/>
          </a:prstGeom>
        </p:spPr>
      </p:pic>
      <p:grpSp>
        <p:nvGrpSpPr>
          <p:cNvPr id="26" name="Group 25">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bg1"/>
          </a:solidFill>
        </p:grpSpPr>
        <p:grpSp>
          <p:nvGrpSpPr>
            <p:cNvPr id="27"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8" name="Freeform: Shape 197">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8"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9" name="Freeform: Shape 28">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98123550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A3353C6-DD57-7C9A-3224-83956849A704}"/>
              </a:ext>
            </a:extLst>
          </p:cNvPr>
          <p:cNvPicPr>
            <a:picLocks noGrp="1" noChangeAspect="1"/>
          </p:cNvPicPr>
          <p:nvPr>
            <p:ph idx="1"/>
          </p:nvPr>
        </p:nvPicPr>
        <p:blipFill rotWithShape="1">
          <a:blip r:embed="rId2"/>
          <a:srcRect t="5858" r="-1" b="-1"/>
          <a:stretch/>
        </p:blipFill>
        <p:spPr>
          <a:xfrm>
            <a:off x="838200" y="233807"/>
            <a:ext cx="10468866" cy="5888737"/>
          </a:xfrm>
          <a:prstGeom prst="rect">
            <a:avLst/>
          </a:prstGeom>
          <a:ln w="28575">
            <a:solidFill>
              <a:schemeClr val="bg1"/>
            </a:solidFill>
          </a:ln>
        </p:spPr>
      </p:pic>
    </p:spTree>
    <p:extLst>
      <p:ext uri="{BB962C8B-B14F-4D97-AF65-F5344CB8AC3E}">
        <p14:creationId xmlns:p14="http://schemas.microsoft.com/office/powerpoint/2010/main" val="193702813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BB11D3E-9358-4F07-406F-F0B970872C5E}"/>
              </a:ext>
            </a:extLst>
          </p:cNvPr>
          <p:cNvPicPr>
            <a:picLocks noGrp="1" noChangeAspect="1"/>
          </p:cNvPicPr>
          <p:nvPr>
            <p:ph idx="1"/>
          </p:nvPr>
        </p:nvPicPr>
        <p:blipFill rotWithShape="1">
          <a:blip r:embed="rId2"/>
          <a:srcRect t="16974" r="-1" b="-1"/>
          <a:stretch/>
        </p:blipFill>
        <p:spPr>
          <a:xfrm>
            <a:off x="838200" y="233807"/>
            <a:ext cx="10468866" cy="5888737"/>
          </a:xfrm>
          <a:prstGeom prst="rect">
            <a:avLst/>
          </a:prstGeom>
          <a:ln w="28575">
            <a:solidFill>
              <a:schemeClr val="bg1"/>
            </a:solidFill>
          </a:ln>
        </p:spPr>
      </p:pic>
    </p:spTree>
    <p:extLst>
      <p:ext uri="{BB962C8B-B14F-4D97-AF65-F5344CB8AC3E}">
        <p14:creationId xmlns:p14="http://schemas.microsoft.com/office/powerpoint/2010/main" val="121279565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3F7418-84C5-F61E-73E2-A9D9959B7BC0}"/>
              </a:ext>
            </a:extLst>
          </p:cNvPr>
          <p:cNvPicPr>
            <a:picLocks noChangeAspect="1"/>
          </p:cNvPicPr>
          <p:nvPr/>
        </p:nvPicPr>
        <p:blipFill>
          <a:blip r:embed="rId2"/>
          <a:stretch>
            <a:fillRect/>
          </a:stretch>
        </p:blipFill>
        <p:spPr>
          <a:xfrm>
            <a:off x="1175651" y="299601"/>
            <a:ext cx="9840698" cy="6258798"/>
          </a:xfrm>
          <a:prstGeom prst="rect">
            <a:avLst/>
          </a:prstGeom>
        </p:spPr>
      </p:pic>
    </p:spTree>
    <p:extLst>
      <p:ext uri="{BB962C8B-B14F-4D97-AF65-F5344CB8AC3E}">
        <p14:creationId xmlns:p14="http://schemas.microsoft.com/office/powerpoint/2010/main" val="276646461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469</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Bahnscrift</vt:lpstr>
      <vt:lpstr>Arial</vt:lpstr>
      <vt:lpstr>Calibri</vt:lpstr>
      <vt:lpstr>Calibri Light</vt:lpstr>
      <vt:lpstr>Office Theme</vt:lpstr>
      <vt:lpstr>WOPR for the IBM 5150/60</vt:lpstr>
      <vt:lpstr>What is WOPR?</vt:lpstr>
      <vt:lpstr>Where to put the WOPR?</vt:lpstr>
      <vt:lpstr>Original Design</vt:lpstr>
      <vt:lpstr>Modification + Improvements</vt:lpstr>
      <vt:lpstr>Enclosure Design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WOPR for the IBM 5150/60</dc:title>
  <dc:creator>Hu, Damien</dc:creator>
  <cp:lastModifiedBy>Hu, Damien</cp:lastModifiedBy>
  <cp:revision>24</cp:revision>
  <dcterms:created xsi:type="dcterms:W3CDTF">2022-09-03T21:00:56Z</dcterms:created>
  <dcterms:modified xsi:type="dcterms:W3CDTF">2022-09-04T15:22:23Z</dcterms:modified>
</cp:coreProperties>
</file>