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sldIdLst>
    <p:sldId id="256" r:id="rId5"/>
    <p:sldId id="261" r:id="rId6"/>
    <p:sldId id="262" r:id="rId7"/>
    <p:sldId id="257" r:id="rId8"/>
    <p:sldId id="258" r:id="rId9"/>
    <p:sldId id="259" r:id="rId10"/>
    <p:sldId id="260"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348"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50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92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19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58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04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41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81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11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1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33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1/10/2021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06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1/10/2021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45740384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Spambas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EA1325-4E51-4CB7-BF16-BC38B31480F8}"/>
              </a:ext>
            </a:extLst>
          </p:cNvPr>
          <p:cNvSpPr>
            <a:spLocks noGrp="1"/>
          </p:cNvSpPr>
          <p:nvPr>
            <p:ph type="ctrTitle"/>
          </p:nvPr>
        </p:nvSpPr>
        <p:spPr>
          <a:xfrm>
            <a:off x="1500136" y="590062"/>
            <a:ext cx="5141964" cy="2838938"/>
          </a:xfrm>
        </p:spPr>
        <p:txBody>
          <a:bodyPr vert="horz" lIns="91440" tIns="45720" rIns="91440" bIns="45720" rtlCol="0" anchor="b">
            <a:normAutofit/>
          </a:bodyPr>
          <a:lstStyle/>
          <a:p>
            <a:r>
              <a:rPr lang="en-US" sz="5000" b="1" i="0" kern="1200" cap="all" baseline="0">
                <a:solidFill>
                  <a:schemeClr val="bg1"/>
                </a:solidFill>
                <a:latin typeface="+mj-lt"/>
                <a:ea typeface="+mj-ea"/>
                <a:cs typeface="+mj-cs"/>
              </a:rPr>
              <a:t>Projet python for data analysis</a:t>
            </a:r>
          </a:p>
        </p:txBody>
      </p:sp>
      <p:sp>
        <p:nvSpPr>
          <p:cNvPr id="3" name="Sous-titre 2">
            <a:extLst>
              <a:ext uri="{FF2B5EF4-FFF2-40B4-BE49-F238E27FC236}">
                <a16:creationId xmlns:a16="http://schemas.microsoft.com/office/drawing/2014/main" id="{85FEEE9C-9D8B-437E-A07A-4773C46C08B9}"/>
              </a:ext>
            </a:extLst>
          </p:cNvPr>
          <p:cNvSpPr>
            <a:spLocks noGrp="1"/>
          </p:cNvSpPr>
          <p:nvPr>
            <p:ph type="subTitle" idx="1"/>
          </p:nvPr>
        </p:nvSpPr>
        <p:spPr>
          <a:xfrm>
            <a:off x="1500136" y="3505199"/>
            <a:ext cx="5141949" cy="1198120"/>
          </a:xfrm>
        </p:spPr>
        <p:txBody>
          <a:bodyPr vert="horz" lIns="91440" tIns="45720" rIns="91440" bIns="45720" rtlCol="0">
            <a:normAutofit/>
          </a:bodyPr>
          <a:lstStyle/>
          <a:p>
            <a:r>
              <a:rPr lang="en-US" sz="2000" kern="1200" dirty="0" err="1">
                <a:solidFill>
                  <a:schemeClr val="bg1"/>
                </a:solidFill>
                <a:latin typeface="+mn-lt"/>
                <a:ea typeface="+mn-ea"/>
                <a:cs typeface="+mn-cs"/>
              </a:rPr>
              <a:t>Présentation</a:t>
            </a:r>
            <a:r>
              <a:rPr lang="en-US" sz="2000" kern="1200" dirty="0">
                <a:solidFill>
                  <a:schemeClr val="bg1"/>
                </a:solidFill>
                <a:latin typeface="+mn-lt"/>
                <a:ea typeface="+mn-ea"/>
                <a:cs typeface="+mn-cs"/>
              </a:rPr>
              <a:t> du dataset, de son </a:t>
            </a:r>
            <a:r>
              <a:rPr lang="en-US" sz="2000" kern="1200" dirty="0" err="1">
                <a:solidFill>
                  <a:schemeClr val="bg1"/>
                </a:solidFill>
                <a:latin typeface="+mn-lt"/>
                <a:ea typeface="+mn-ea"/>
                <a:cs typeface="+mn-cs"/>
              </a:rPr>
              <a:t>contexte</a:t>
            </a:r>
            <a:r>
              <a:rPr lang="en-US" sz="2000" kern="1200" dirty="0">
                <a:solidFill>
                  <a:schemeClr val="bg1"/>
                </a:solidFill>
                <a:latin typeface="+mn-lt"/>
                <a:ea typeface="+mn-ea"/>
                <a:cs typeface="+mn-cs"/>
              </a:rPr>
              <a:t> et de </a:t>
            </a:r>
            <a:r>
              <a:rPr lang="en-US" sz="2000" kern="1200" dirty="0" err="1">
                <a:solidFill>
                  <a:schemeClr val="bg1"/>
                </a:solidFill>
                <a:latin typeface="+mn-lt"/>
                <a:ea typeface="+mn-ea"/>
                <a:cs typeface="+mn-cs"/>
              </a:rPr>
              <a:t>nos</a:t>
            </a:r>
            <a:r>
              <a:rPr lang="en-US" sz="2000" kern="1200" dirty="0">
                <a:solidFill>
                  <a:schemeClr val="bg1"/>
                </a:solidFill>
                <a:latin typeface="+mn-lt"/>
                <a:ea typeface="+mn-ea"/>
                <a:cs typeface="+mn-cs"/>
              </a:rPr>
              <a:t> </a:t>
            </a:r>
            <a:r>
              <a:rPr lang="en-US" sz="2000" kern="1200" dirty="0" err="1">
                <a:solidFill>
                  <a:schemeClr val="bg1"/>
                </a:solidFill>
                <a:latin typeface="+mn-lt"/>
                <a:ea typeface="+mn-ea"/>
                <a:cs typeface="+mn-cs"/>
              </a:rPr>
              <a:t>réflexions</a:t>
            </a:r>
            <a:r>
              <a:rPr lang="en-US" sz="2000" kern="1200" dirty="0">
                <a:solidFill>
                  <a:schemeClr val="bg1"/>
                </a:solidFill>
                <a:latin typeface="+mn-lt"/>
                <a:ea typeface="+mn-ea"/>
                <a:cs typeface="+mn-cs"/>
              </a:rPr>
              <a:t> sur le </a:t>
            </a:r>
            <a:r>
              <a:rPr lang="en-US" sz="2000" kern="1200" dirty="0" err="1">
                <a:solidFill>
                  <a:schemeClr val="bg1"/>
                </a:solidFill>
                <a:latin typeface="+mn-lt"/>
                <a:ea typeface="+mn-ea"/>
                <a:cs typeface="+mn-cs"/>
              </a:rPr>
              <a:t>sujets</a:t>
            </a:r>
            <a:r>
              <a:rPr lang="en-US" sz="2000" kern="1200" dirty="0">
                <a:solidFill>
                  <a:schemeClr val="bg1"/>
                </a:solidFill>
                <a:latin typeface="+mn-lt"/>
                <a:ea typeface="+mn-ea"/>
                <a:cs typeface="+mn-cs"/>
              </a:rPr>
              <a:t>.</a:t>
            </a:r>
          </a:p>
        </p:txBody>
      </p:sp>
      <p:pic>
        <p:nvPicPr>
          <p:cNvPr id="4" name="Picture 3" descr="Une image contenant aéronef&#10;&#10;Description générée automatiquement">
            <a:extLst>
              <a:ext uri="{FF2B5EF4-FFF2-40B4-BE49-F238E27FC236}">
                <a16:creationId xmlns:a16="http://schemas.microsoft.com/office/drawing/2014/main" id="{3FE6E8BC-1455-4F4F-AC4B-DE5F2382D0BD}"/>
              </a:ext>
            </a:extLst>
          </p:cNvPr>
          <p:cNvPicPr>
            <a:picLocks noChangeAspect="1"/>
          </p:cNvPicPr>
          <p:nvPr/>
        </p:nvPicPr>
        <p:blipFill rotWithShape="1">
          <a:blip r:embed="rId2"/>
          <a:srcRect l="8385" r="42491"/>
          <a:stretch/>
        </p:blipFill>
        <p:spPr>
          <a:xfrm>
            <a:off x="7480300" y="10"/>
            <a:ext cx="4711700" cy="6857990"/>
          </a:xfrm>
          <a:prstGeom prst="rect">
            <a:avLst/>
          </a:prstGeom>
        </p:spPr>
      </p:pic>
      <p:sp>
        <p:nvSpPr>
          <p:cNvPr id="3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3" name="Sous-titre 2">
            <a:extLst>
              <a:ext uri="{FF2B5EF4-FFF2-40B4-BE49-F238E27FC236}">
                <a16:creationId xmlns:a16="http://schemas.microsoft.com/office/drawing/2014/main" id="{246387C9-8B5B-439A-A157-FEA852D189E1}"/>
              </a:ext>
            </a:extLst>
          </p:cNvPr>
          <p:cNvSpPr txBox="1">
            <a:spLocks/>
          </p:cNvSpPr>
          <p:nvPr/>
        </p:nvSpPr>
        <p:spPr>
          <a:xfrm>
            <a:off x="1459074" y="5181599"/>
            <a:ext cx="5141949" cy="11981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chemeClr val="bg1"/>
                </a:solidFill>
              </a:rPr>
              <a:t>Damien </a:t>
            </a:r>
            <a:r>
              <a:rPr lang="en-US" sz="2000" dirty="0" err="1">
                <a:solidFill>
                  <a:schemeClr val="bg1"/>
                </a:solidFill>
              </a:rPr>
              <a:t>Alouges</a:t>
            </a:r>
            <a:endParaRPr lang="en-US" sz="2000" dirty="0">
              <a:solidFill>
                <a:schemeClr val="bg1"/>
              </a:solidFill>
            </a:endParaRPr>
          </a:p>
          <a:p>
            <a:r>
              <a:rPr lang="en-US" sz="2000" dirty="0">
                <a:solidFill>
                  <a:schemeClr val="bg1"/>
                </a:solidFill>
              </a:rPr>
              <a:t>Yann </a:t>
            </a:r>
            <a:r>
              <a:rPr lang="en-US" sz="2000" dirty="0" err="1">
                <a:solidFill>
                  <a:schemeClr val="bg1"/>
                </a:solidFill>
              </a:rPr>
              <a:t>Abou</a:t>
            </a:r>
            <a:r>
              <a:rPr lang="en-US" sz="2000" dirty="0">
                <a:solidFill>
                  <a:schemeClr val="bg1"/>
                </a:solidFill>
              </a:rPr>
              <a:t> </a:t>
            </a:r>
            <a:r>
              <a:rPr lang="en-US" sz="2000" dirty="0" err="1">
                <a:solidFill>
                  <a:schemeClr val="bg1"/>
                </a:solidFill>
              </a:rPr>
              <a:t>Jaoudé</a:t>
            </a:r>
            <a:endParaRPr lang="en-US" sz="2000" dirty="0">
              <a:solidFill>
                <a:schemeClr val="bg1"/>
              </a:solidFill>
            </a:endParaRPr>
          </a:p>
          <a:p>
            <a:r>
              <a:rPr lang="en-US" sz="2000" dirty="0">
                <a:solidFill>
                  <a:schemeClr val="bg1"/>
                </a:solidFill>
              </a:rPr>
              <a:t>IBO A5 CORE 01</a:t>
            </a:r>
          </a:p>
        </p:txBody>
      </p:sp>
    </p:spTree>
    <p:extLst>
      <p:ext uri="{BB962C8B-B14F-4D97-AF65-F5344CB8AC3E}">
        <p14:creationId xmlns:p14="http://schemas.microsoft.com/office/powerpoint/2010/main" val="111238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72AE496-66A8-4BF1-987C-5ECE381715A6}"/>
              </a:ext>
            </a:extLst>
          </p:cNvPr>
          <p:cNvSpPr>
            <a:spLocks noGrp="1"/>
          </p:cNvSpPr>
          <p:nvPr>
            <p:ph type="title"/>
          </p:nvPr>
        </p:nvSpPr>
        <p:spPr>
          <a:xfrm>
            <a:off x="803776" y="1336390"/>
            <a:ext cx="6190412" cy="1182927"/>
          </a:xfrm>
        </p:spPr>
        <p:txBody>
          <a:bodyPr anchor="b">
            <a:normAutofit/>
          </a:bodyPr>
          <a:lstStyle/>
          <a:p>
            <a:r>
              <a:rPr lang="fr-FR" sz="5000"/>
              <a:t>Le contexte: Le mail</a:t>
            </a:r>
          </a:p>
        </p:txBody>
      </p:sp>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04A06932-9EF4-4523-9A2A-3B82AB657166}"/>
              </a:ext>
            </a:extLst>
          </p:cNvPr>
          <p:cNvSpPr>
            <a:spLocks noGrp="1"/>
          </p:cNvSpPr>
          <p:nvPr>
            <p:ph idx="1"/>
          </p:nvPr>
        </p:nvSpPr>
        <p:spPr>
          <a:xfrm>
            <a:off x="803776" y="2829330"/>
            <a:ext cx="6190412" cy="3344459"/>
          </a:xfrm>
        </p:spPr>
        <p:txBody>
          <a:bodyPr anchor="t">
            <a:normAutofit/>
          </a:bodyPr>
          <a:lstStyle/>
          <a:p>
            <a:pPr marL="0" indent="0">
              <a:buNone/>
            </a:pPr>
            <a:r>
              <a:rPr lang="en-US" sz="1000" dirty="0"/>
              <a:t>"The more we elaborate our means of communication, the less we communicate."– J.B. Priestly </a:t>
            </a:r>
          </a:p>
          <a:p>
            <a:pPr marL="0" indent="0">
              <a:buNone/>
            </a:pPr>
            <a:endParaRPr lang="fr-FR" sz="1000" dirty="0"/>
          </a:p>
          <a:p>
            <a:pPr marL="0" indent="0">
              <a:buNone/>
            </a:pPr>
            <a:r>
              <a:rPr lang="fr-FR" sz="1000" dirty="0"/>
              <a:t>Si on reproche souvent au nouveau monde de l’informatique de réduire la communication entre les personnes, ce n’est pas du tout ce que révèle les chiffres du nombre d’emails envoyés. </a:t>
            </a:r>
          </a:p>
          <a:p>
            <a:pPr marL="0" indent="0">
              <a:buNone/>
            </a:pPr>
            <a:r>
              <a:rPr lang="fr-FR" sz="1000" dirty="0"/>
              <a:t>Selon Médiamétrie, dans le monde : 3,9 milliards en 2019. Plus de la moitié de la population mondiale utilise l’email et ce nombre augmente encore, avec une prévision de 4,3 milliards vers 2023.  En France, 42.2 millions en 2019 c’est le nombre de se connectant à un </a:t>
            </a:r>
            <a:r>
              <a:rPr lang="fr-FR" sz="1000" dirty="0" err="1"/>
              <a:t>webmail</a:t>
            </a:r>
            <a:r>
              <a:rPr lang="fr-FR" sz="1000" dirty="0"/>
              <a:t> chaque mois). Chaque jour, 22,7 millions se connectent à au moins un compte mail.</a:t>
            </a:r>
          </a:p>
          <a:p>
            <a:pPr marL="0" indent="0">
              <a:buNone/>
            </a:pPr>
            <a:r>
              <a:rPr lang="fr-FR" sz="1000" dirty="0"/>
              <a:t>Sans compter les spams, 293 milliards de mails ont été envoyé en 2019, la France fait partie du top 10 . Un internaute français reçoit en moyenne 39 mails par jour. C’est donc environ 1,4 milliard de mail qui sont échangé par en en France, toujours sans compter les spams.</a:t>
            </a:r>
          </a:p>
          <a:p>
            <a:pPr marL="0" indent="0">
              <a:buNone/>
            </a:pPr>
            <a:r>
              <a:rPr lang="fr-FR" sz="1000" dirty="0"/>
              <a:t>Selon l'organisation Carbon </a:t>
            </a:r>
            <a:r>
              <a:rPr lang="fr-FR" sz="1000" dirty="0" err="1"/>
              <a:t>Literacy</a:t>
            </a:r>
            <a:r>
              <a:rPr lang="fr-FR" sz="1000" dirty="0"/>
              <a:t> Project, un e-mail standard génère environ 4 g de CO</a:t>
            </a:r>
            <a:r>
              <a:rPr lang="fr-FR" sz="1000" baseline="-25000" dirty="0"/>
              <a:t>2</a:t>
            </a:r>
            <a:r>
              <a:rPr lang="fr-FR" sz="1000" dirty="0"/>
              <a:t> ; avec une pièce jointe volumineuse, il produit jusqu'à 50 g de CO</a:t>
            </a:r>
            <a:r>
              <a:rPr lang="fr-FR" sz="1000" baseline="-25000" dirty="0"/>
              <a:t>2</a:t>
            </a:r>
            <a:r>
              <a:rPr lang="fr-FR" sz="1000" dirty="0"/>
              <a:t>.</a:t>
            </a:r>
          </a:p>
          <a:p>
            <a:pPr marL="0" indent="0">
              <a:buNone/>
            </a:pPr>
            <a:r>
              <a:rPr lang="fr-FR" sz="1000" dirty="0"/>
              <a:t>Le marché de l’email représentait environ 20,4 milliards en 2017</a:t>
            </a:r>
          </a:p>
          <a:p>
            <a:pPr marL="0" indent="0">
              <a:buNone/>
            </a:pPr>
            <a:r>
              <a:rPr lang="fr-FR" sz="1000" dirty="0"/>
              <a:t>Enfin les emails bien que supposément privés, peuvent être révélateur de grands scandales.</a:t>
            </a:r>
          </a:p>
        </p:txBody>
      </p:sp>
      <p:pic>
        <p:nvPicPr>
          <p:cNvPr id="4" name="Image 3">
            <a:extLst>
              <a:ext uri="{FF2B5EF4-FFF2-40B4-BE49-F238E27FC236}">
                <a16:creationId xmlns:a16="http://schemas.microsoft.com/office/drawing/2014/main" id="{DC95028E-8459-4F82-BD8B-BFCF9C63D9F7}"/>
              </a:ext>
            </a:extLst>
          </p:cNvPr>
          <p:cNvPicPr>
            <a:picLocks noChangeAspect="1"/>
          </p:cNvPicPr>
          <p:nvPr/>
        </p:nvPicPr>
        <p:blipFill rotWithShape="1">
          <a:blip r:embed="rId2"/>
          <a:srcRect r="-1" b="-1"/>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2900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F70D2C-BF3E-4B59-8D2A-0EA6775C8295}"/>
              </a:ext>
            </a:extLst>
          </p:cNvPr>
          <p:cNvSpPr>
            <a:spLocks noGrp="1"/>
          </p:cNvSpPr>
          <p:nvPr>
            <p:ph type="title"/>
          </p:nvPr>
        </p:nvSpPr>
        <p:spPr>
          <a:xfrm>
            <a:off x="646103" y="381935"/>
            <a:ext cx="5028500" cy="2344840"/>
          </a:xfrm>
        </p:spPr>
        <p:txBody>
          <a:bodyPr anchor="b">
            <a:normAutofit/>
          </a:bodyPr>
          <a:lstStyle/>
          <a:p>
            <a:r>
              <a:rPr lang="fr-FR" sz="6000" dirty="0"/>
              <a:t>Le contexte: Le Spam</a:t>
            </a:r>
          </a:p>
        </p:txBody>
      </p:sp>
      <p:sp>
        <p:nvSpPr>
          <p:cNvPr id="12"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2938"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718"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17398"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7D6E7E5D-A226-425E-A115-3E79E876F5E3}"/>
              </a:ext>
            </a:extLst>
          </p:cNvPr>
          <p:cNvSpPr>
            <a:spLocks noGrp="1"/>
          </p:cNvSpPr>
          <p:nvPr>
            <p:ph idx="1"/>
          </p:nvPr>
        </p:nvSpPr>
        <p:spPr>
          <a:xfrm>
            <a:off x="646103" y="3096039"/>
            <a:ext cx="5744065" cy="2888627"/>
          </a:xfrm>
        </p:spPr>
        <p:txBody>
          <a:bodyPr anchor="t">
            <a:normAutofit/>
          </a:bodyPr>
          <a:lstStyle/>
          <a:p>
            <a:pPr marL="0" indent="0">
              <a:buNone/>
            </a:pPr>
            <a:r>
              <a:rPr lang="fr-FR" sz="900" dirty="0"/>
              <a:t>Le mail est donc aujourd’hui au cœur de nos communications aussi bien professionnelles que personnelles. Mais aussi au cœur des défis de demain, aussi bien économiques qu’écologique. </a:t>
            </a:r>
          </a:p>
          <a:p>
            <a:pPr marL="0" indent="0">
              <a:buNone/>
            </a:pPr>
            <a:r>
              <a:rPr lang="fr-FR" sz="900" dirty="0"/>
              <a:t>Il est centrale dans notre vie citoyenne ou particulière. </a:t>
            </a:r>
          </a:p>
          <a:p>
            <a:pPr marL="0" indent="0">
              <a:buNone/>
            </a:pPr>
            <a:r>
              <a:rPr lang="fr-FR" sz="900" dirty="0"/>
              <a:t>Mais avec ce fantastique outil est venu la pire horreur que connut l’espèce humaine, une horreur qui marqua l’humanité si fort, que l’on s’en souviendra longtemps, aussi longtemps qu’Alexandre le Grand qui après ses conquêtes demanda mariage à la belle </a:t>
            </a:r>
            <a:r>
              <a:rPr lang="fr-FR" sz="900" dirty="0" err="1"/>
              <a:t>Thalestris</a:t>
            </a:r>
            <a:r>
              <a:rPr lang="fr-FR" sz="900" dirty="0"/>
              <a:t>. </a:t>
            </a:r>
          </a:p>
          <a:p>
            <a:pPr marL="0" indent="0">
              <a:buNone/>
            </a:pPr>
            <a:endParaRPr lang="fr-FR" sz="900" dirty="0"/>
          </a:p>
          <a:p>
            <a:pPr marL="0" indent="0">
              <a:buNone/>
            </a:pPr>
            <a:r>
              <a:rPr lang="fr-FR" sz="900" dirty="0"/>
              <a:t>Selon les moments et selon les mesures, le spam représente entre 55 et 95 % du trafic total de l’e-mail. La majeure partie (près de 90%) est filtrée en amont par les outils anti-spam des messageries et est donc invisible aux yeux des internautes (elle n’apparaît donc pas dans le dossier Indésirables). (sources Vade Retro, </a:t>
            </a:r>
            <a:r>
              <a:rPr lang="fr-FR" sz="900" dirty="0" err="1"/>
              <a:t>Altospam</a:t>
            </a:r>
            <a:r>
              <a:rPr lang="fr-FR" sz="900" dirty="0"/>
              <a:t>, Signal Spam).</a:t>
            </a:r>
          </a:p>
          <a:p>
            <a:pPr marL="0" indent="0">
              <a:buNone/>
            </a:pPr>
            <a:r>
              <a:rPr lang="fr-FR" sz="900" dirty="0"/>
              <a:t>Leur nombre reste malgré tout incroyablement élevé, leur cout en énergie et en temps est considérable.</a:t>
            </a:r>
          </a:p>
          <a:p>
            <a:pPr marL="0" indent="0">
              <a:buNone/>
            </a:pPr>
            <a:r>
              <a:rPr lang="fr-FR" sz="900" dirty="0"/>
              <a:t>Le voila le vrai défi de 2021. Celui que les médias nous cachent derrière le coronavirus ou la dette de l’État. Le spam nous détruit et les grands de ce monde ne font rien pour nous en protéger. </a:t>
            </a:r>
          </a:p>
          <a:p>
            <a:pPr marL="0" indent="0">
              <a:buNone/>
            </a:pPr>
            <a:endParaRPr lang="fr-FR" sz="900" dirty="0"/>
          </a:p>
          <a:p>
            <a:endParaRPr lang="fr-FR" sz="900" dirty="0"/>
          </a:p>
        </p:txBody>
      </p:sp>
      <p:pic>
        <p:nvPicPr>
          <p:cNvPr id="5" name="Image 4">
            <a:extLst>
              <a:ext uri="{FF2B5EF4-FFF2-40B4-BE49-F238E27FC236}">
                <a16:creationId xmlns:a16="http://schemas.microsoft.com/office/drawing/2014/main" id="{129D5B83-F882-4496-A346-20625D1B3288}"/>
              </a:ext>
            </a:extLst>
          </p:cNvPr>
          <p:cNvPicPr>
            <a:picLocks noChangeAspect="1"/>
          </p:cNvPicPr>
          <p:nvPr/>
        </p:nvPicPr>
        <p:blipFill>
          <a:blip r:embed="rId2"/>
          <a:stretch>
            <a:fillRect/>
          </a:stretch>
        </p:blipFill>
        <p:spPr>
          <a:xfrm>
            <a:off x="7036271" y="4353466"/>
            <a:ext cx="3115704" cy="1752583"/>
          </a:xfrm>
          <a:prstGeom prst="rect">
            <a:avLst/>
          </a:prstGeom>
        </p:spPr>
      </p:pic>
      <p:pic>
        <p:nvPicPr>
          <p:cNvPr id="4" name="Image 3">
            <a:extLst>
              <a:ext uri="{FF2B5EF4-FFF2-40B4-BE49-F238E27FC236}">
                <a16:creationId xmlns:a16="http://schemas.microsoft.com/office/drawing/2014/main" id="{FA69133B-1306-4117-BB11-6DBB96472D6A}"/>
              </a:ext>
            </a:extLst>
          </p:cNvPr>
          <p:cNvPicPr>
            <a:picLocks noChangeAspect="1"/>
          </p:cNvPicPr>
          <p:nvPr/>
        </p:nvPicPr>
        <p:blipFill>
          <a:blip r:embed="rId3"/>
          <a:stretch>
            <a:fillRect/>
          </a:stretch>
        </p:blipFill>
        <p:spPr>
          <a:xfrm>
            <a:off x="6505135" y="381934"/>
            <a:ext cx="4276911" cy="2608915"/>
          </a:xfrm>
          <a:prstGeom prst="rect">
            <a:avLst/>
          </a:prstGeom>
        </p:spPr>
      </p:pic>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95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FAD363-EA2E-471B-ABE2-D814621F9D63}"/>
              </a:ext>
            </a:extLst>
          </p:cNvPr>
          <p:cNvSpPr>
            <a:spLocks noGrp="1"/>
          </p:cNvSpPr>
          <p:nvPr>
            <p:ph type="title"/>
          </p:nvPr>
        </p:nvSpPr>
        <p:spPr>
          <a:xfrm>
            <a:off x="838200" y="698643"/>
            <a:ext cx="5243394" cy="2225532"/>
          </a:xfrm>
        </p:spPr>
        <p:txBody>
          <a:bodyPr anchor="t">
            <a:normAutofit/>
          </a:bodyPr>
          <a:lstStyle/>
          <a:p>
            <a:r>
              <a:rPr lang="fr-FR" sz="6000"/>
              <a:t>Notre dataset</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Image 4">
            <a:extLst>
              <a:ext uri="{FF2B5EF4-FFF2-40B4-BE49-F238E27FC236}">
                <a16:creationId xmlns:a16="http://schemas.microsoft.com/office/drawing/2014/main" id="{24D842AA-FC3D-4322-86C1-BB7EF2DE61A0}"/>
              </a:ext>
            </a:extLst>
          </p:cNvPr>
          <p:cNvPicPr>
            <a:picLocks noChangeAspect="1"/>
          </p:cNvPicPr>
          <p:nvPr/>
        </p:nvPicPr>
        <p:blipFill rotWithShape="1">
          <a:blip r:embed="rId2"/>
          <a:srcRect r="4582" b="-3"/>
          <a:stretch/>
        </p:blipFill>
        <p:spPr>
          <a:xfrm>
            <a:off x="838200" y="3003053"/>
            <a:ext cx="5243391" cy="2994972"/>
          </a:xfrm>
          <a:prstGeom prst="rect">
            <a:avLst/>
          </a:prstGeom>
        </p:spPr>
      </p:pic>
      <p:sp>
        <p:nvSpPr>
          <p:cNvPr id="20" name="Rectangle 19">
            <a:extLst>
              <a:ext uri="{FF2B5EF4-FFF2-40B4-BE49-F238E27FC236}">
                <a16:creationId xmlns:a16="http://schemas.microsoft.com/office/drawing/2014/main" id="{2CA8D992-BB3F-47CD-BA18-71D54539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3000055"/>
            <a:ext cx="5243390" cy="2997970"/>
          </a:xfrm>
          <a:prstGeom prst="rect">
            <a:avLst/>
          </a:prstGeom>
          <a:gradFill flip="none" rotWithShape="1">
            <a:gsLst>
              <a:gs pos="100000">
                <a:schemeClr val="accent4">
                  <a:alpha val="20000"/>
                </a:schemeClr>
              </a:gs>
              <a:gs pos="0">
                <a:schemeClr val="accent2">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5C4F256-4EB0-4584-BC93-22AFBC5362CF}"/>
              </a:ext>
            </a:extLst>
          </p:cNvPr>
          <p:cNvSpPr>
            <a:spLocks noGrp="1"/>
          </p:cNvSpPr>
          <p:nvPr>
            <p:ph idx="1"/>
          </p:nvPr>
        </p:nvSpPr>
        <p:spPr>
          <a:xfrm>
            <a:off x="7229042" y="879355"/>
            <a:ext cx="4124758" cy="5120755"/>
          </a:xfrm>
        </p:spPr>
        <p:txBody>
          <a:bodyPr anchor="ctr">
            <a:normAutofit/>
          </a:bodyPr>
          <a:lstStyle/>
          <a:p>
            <a:pPr marL="0" indent="0">
              <a:buNone/>
            </a:pPr>
            <a:r>
              <a:rPr lang="fr-FR" sz="1300" b="1" dirty="0" err="1"/>
              <a:t>Spambase</a:t>
            </a:r>
            <a:r>
              <a:rPr lang="fr-FR" sz="1300" b="1" dirty="0"/>
              <a:t> Data Set</a:t>
            </a:r>
            <a:r>
              <a:rPr lang="fr-FR" sz="1300" dirty="0"/>
              <a:t> </a:t>
            </a:r>
          </a:p>
          <a:p>
            <a:pPr marL="0" indent="0">
              <a:buNone/>
            </a:pPr>
            <a:r>
              <a:rPr lang="fr-FR" sz="1300" dirty="0">
                <a:hlinkClick r:id="rId3"/>
              </a:rPr>
              <a:t>https://archive.ics.uci.edu/ml/datasets/Spambase</a:t>
            </a:r>
            <a:endParaRPr lang="fr-FR" sz="1300" dirty="0"/>
          </a:p>
          <a:p>
            <a:pPr marL="0" indent="0">
              <a:buNone/>
            </a:pPr>
            <a:r>
              <a:rPr lang="fr-FR" sz="1300" dirty="0"/>
              <a:t>Créé par 4 collaborateurs travaillant chez HP</a:t>
            </a:r>
          </a:p>
          <a:p>
            <a:pPr marL="0" indent="0">
              <a:buNone/>
            </a:pPr>
            <a:r>
              <a:rPr lang="fr-FR" sz="1300" dirty="0"/>
              <a:t>Mark Hopkins, Erik </a:t>
            </a:r>
            <a:r>
              <a:rPr lang="fr-FR" sz="1300" dirty="0" err="1"/>
              <a:t>Reeber</a:t>
            </a:r>
            <a:r>
              <a:rPr lang="fr-FR" sz="1300" dirty="0"/>
              <a:t>, George Forman, </a:t>
            </a:r>
            <a:r>
              <a:rPr lang="fr-FR" sz="1300" dirty="0" err="1"/>
              <a:t>Jaap</a:t>
            </a:r>
            <a:r>
              <a:rPr lang="fr-FR" sz="1300" dirty="0"/>
              <a:t> </a:t>
            </a:r>
            <a:r>
              <a:rPr lang="fr-FR" sz="1300" dirty="0" err="1"/>
              <a:t>Suermondt</a:t>
            </a:r>
            <a:r>
              <a:rPr lang="fr-FR" sz="1300" dirty="0"/>
              <a:t> </a:t>
            </a:r>
          </a:p>
          <a:p>
            <a:pPr marL="0" indent="0">
              <a:buNone/>
            </a:pPr>
            <a:endParaRPr lang="fr-FR" sz="1300" dirty="0"/>
          </a:p>
          <a:p>
            <a:pPr marL="0" indent="0">
              <a:buNone/>
            </a:pPr>
            <a:r>
              <a:rPr lang="fr-FR" sz="1300" dirty="0"/>
              <a:t>Notre </a:t>
            </a:r>
            <a:r>
              <a:rPr lang="fr-FR" sz="1300" dirty="0" err="1"/>
              <a:t>dataset</a:t>
            </a:r>
            <a:r>
              <a:rPr lang="fr-FR" sz="1300" dirty="0"/>
              <a:t> est relativement simple et précis:</a:t>
            </a:r>
          </a:p>
          <a:p>
            <a:pPr marL="0" indent="0">
              <a:buNone/>
            </a:pPr>
            <a:r>
              <a:rPr lang="fr-FR" sz="1300" dirty="0"/>
              <a:t>Il contient </a:t>
            </a:r>
            <a:r>
              <a:rPr lang="fr-FR" sz="1300" b="1" dirty="0"/>
              <a:t>57 attributs</a:t>
            </a:r>
            <a:r>
              <a:rPr lang="fr-FR" sz="1300" dirty="0"/>
              <a:t> correspondant à la fréquences de certains mots caractère et ponctuation dans un mail </a:t>
            </a:r>
            <a:r>
              <a:rPr lang="fr-FR" sz="1300" b="1" dirty="0"/>
              <a:t>et un attribut booléen</a:t>
            </a:r>
            <a:r>
              <a:rPr lang="fr-FR" sz="1300" dirty="0"/>
              <a:t> indiquant </a:t>
            </a:r>
            <a:r>
              <a:rPr lang="fr-FR" sz="1300" u="sng" dirty="0"/>
              <a:t>si le mail est un spam ou non.</a:t>
            </a:r>
          </a:p>
          <a:p>
            <a:pPr marL="0" indent="0">
              <a:buNone/>
            </a:pPr>
            <a:endParaRPr lang="fr-FR" sz="1300" dirty="0"/>
          </a:p>
          <a:p>
            <a:pPr marL="0" indent="0">
              <a:buNone/>
            </a:pPr>
            <a:r>
              <a:rPr lang="fr-FR" sz="1300" dirty="0"/>
              <a:t>Pour comprendre la portée et les limites de notre </a:t>
            </a:r>
            <a:r>
              <a:rPr lang="fr-FR" sz="1300" dirty="0" err="1"/>
              <a:t>dataset</a:t>
            </a:r>
            <a:r>
              <a:rPr lang="fr-FR" sz="1300" dirty="0"/>
              <a:t>, il faut tout d’abord ce posé la question:</a:t>
            </a:r>
          </a:p>
          <a:p>
            <a:pPr marL="0" indent="0">
              <a:buNone/>
            </a:pPr>
            <a:endParaRPr lang="fr-FR" sz="1300" dirty="0"/>
          </a:p>
          <a:p>
            <a:pPr marL="0" indent="0">
              <a:buNone/>
            </a:pPr>
            <a:r>
              <a:rPr lang="fr-FR" sz="1300" b="1" dirty="0"/>
              <a:t>Qu’est-ce que un spam?</a:t>
            </a:r>
          </a:p>
        </p:txBody>
      </p:sp>
    </p:spTree>
    <p:extLst>
      <p:ext uri="{BB962C8B-B14F-4D97-AF65-F5344CB8AC3E}">
        <p14:creationId xmlns:p14="http://schemas.microsoft.com/office/powerpoint/2010/main" val="88288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9638696-3DAE-4291-90A2-990448B17160}"/>
              </a:ext>
            </a:extLst>
          </p:cNvPr>
          <p:cNvSpPr>
            <a:spLocks noGrp="1"/>
          </p:cNvSpPr>
          <p:nvPr>
            <p:ph type="title"/>
          </p:nvPr>
        </p:nvSpPr>
        <p:spPr>
          <a:xfrm>
            <a:off x="838200" y="698643"/>
            <a:ext cx="5243394" cy="2225532"/>
          </a:xfrm>
        </p:spPr>
        <p:txBody>
          <a:bodyPr anchor="t">
            <a:normAutofit/>
          </a:bodyPr>
          <a:lstStyle/>
          <a:p>
            <a:pPr marL="0" indent="0">
              <a:buNone/>
            </a:pPr>
            <a:r>
              <a:rPr lang="fr-FR" sz="6000"/>
              <a:t>Qu’est-ce que un spam?</a:t>
            </a:r>
          </a:p>
        </p:txBody>
      </p:sp>
      <p:cxnSp>
        <p:nvCxnSpPr>
          <p:cNvPr id="11"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Image 3">
            <a:extLst>
              <a:ext uri="{FF2B5EF4-FFF2-40B4-BE49-F238E27FC236}">
                <a16:creationId xmlns:a16="http://schemas.microsoft.com/office/drawing/2014/main" id="{4BF29491-91C1-44D2-B076-E72A55F6A3A0}"/>
              </a:ext>
            </a:extLst>
          </p:cNvPr>
          <p:cNvPicPr>
            <a:picLocks noChangeAspect="1"/>
          </p:cNvPicPr>
          <p:nvPr/>
        </p:nvPicPr>
        <p:blipFill rotWithShape="1">
          <a:blip r:embed="rId2"/>
          <a:srcRect t="261" r="2" b="8092"/>
          <a:stretch/>
        </p:blipFill>
        <p:spPr>
          <a:xfrm>
            <a:off x="838200" y="3003053"/>
            <a:ext cx="5243391" cy="2994972"/>
          </a:xfrm>
          <a:prstGeom prst="rect">
            <a:avLst/>
          </a:prstGeom>
        </p:spPr>
      </p:pic>
      <p:sp>
        <p:nvSpPr>
          <p:cNvPr id="19" name="Rectangle 18">
            <a:extLst>
              <a:ext uri="{FF2B5EF4-FFF2-40B4-BE49-F238E27FC236}">
                <a16:creationId xmlns:a16="http://schemas.microsoft.com/office/drawing/2014/main" id="{2CA8D992-BB3F-47CD-BA18-71D54539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3000055"/>
            <a:ext cx="5243390" cy="2997970"/>
          </a:xfrm>
          <a:prstGeom prst="rect">
            <a:avLst/>
          </a:prstGeom>
          <a:gradFill flip="none" rotWithShape="1">
            <a:gsLst>
              <a:gs pos="100000">
                <a:schemeClr val="accent4">
                  <a:alpha val="20000"/>
                </a:schemeClr>
              </a:gs>
              <a:gs pos="0">
                <a:schemeClr val="accent2">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C5E89B2-B63E-4D74-9018-D46112D5105F}"/>
              </a:ext>
            </a:extLst>
          </p:cNvPr>
          <p:cNvSpPr>
            <a:spLocks noGrp="1"/>
          </p:cNvSpPr>
          <p:nvPr>
            <p:ph idx="1"/>
          </p:nvPr>
        </p:nvSpPr>
        <p:spPr>
          <a:xfrm>
            <a:off x="7229042" y="879355"/>
            <a:ext cx="4124758" cy="5120755"/>
          </a:xfrm>
        </p:spPr>
        <p:txBody>
          <a:bodyPr anchor="ctr">
            <a:normAutofit lnSpcReduction="10000"/>
          </a:bodyPr>
          <a:lstStyle/>
          <a:p>
            <a:pPr marL="0" indent="0">
              <a:buNone/>
            </a:pPr>
            <a:r>
              <a:rPr lang="fr-FR" sz="1000" b="1" dirty="0"/>
              <a:t>Qu’est-ce que un spam?</a:t>
            </a:r>
          </a:p>
          <a:p>
            <a:pPr marL="0" indent="0">
              <a:buNone/>
            </a:pPr>
            <a:endParaRPr lang="fr-FR" sz="1000" b="1" dirty="0"/>
          </a:p>
          <a:p>
            <a:pPr marL="0" indent="0">
              <a:buNone/>
            </a:pPr>
            <a:r>
              <a:rPr lang="fr-FR" sz="1000" dirty="0"/>
              <a:t>La définition officielle est « l’envoi répété d'un message électronique publicitaire à un grand nombre d'internautes sans leur consentement » (Dictionnaire le Robert) . </a:t>
            </a:r>
          </a:p>
          <a:p>
            <a:pPr marL="0" indent="0">
              <a:buNone/>
            </a:pPr>
            <a:endParaRPr lang="fr-FR" sz="1000" dirty="0"/>
          </a:p>
          <a:p>
            <a:pPr marL="0" indent="0">
              <a:buNone/>
            </a:pPr>
            <a:r>
              <a:rPr lang="fr-FR" sz="1000" dirty="0"/>
              <a:t>Un spam est de nature indésirable. Il fait perdre du temps a l’utilisateur, l’idéal serait qu’un modèle puisse les détecter et les supprimer. Mais attention aux faux positifs! Supprimé un mail qui n’est pas un spam peut s’avérer être encore plus embêtant. </a:t>
            </a:r>
          </a:p>
          <a:p>
            <a:pPr marL="0" indent="0">
              <a:buNone/>
            </a:pPr>
            <a:endParaRPr lang="fr-FR" sz="1000" dirty="0"/>
          </a:p>
          <a:p>
            <a:pPr marL="0" indent="0">
              <a:buNone/>
            </a:pPr>
            <a:r>
              <a:rPr lang="fr-FR" sz="1000" dirty="0"/>
              <a:t>Mais la définition du Robert à des limites. On peut en effet trouver utile une newsletter publicitaire sur un domaine qui nous intéresse. Certains sujets peuvent être spécifiquement vu comme des spams par certaines personnes, mais acceptable pour d’autres, comme la pornographie par exemple. Certains mails peuvent être vus comme des spams que parce qu’il sont répétés trop souvent comme les comptes rendu Yammer ou </a:t>
            </a:r>
            <a:r>
              <a:rPr lang="fr-FR" sz="1000" dirty="0" err="1"/>
              <a:t>Linkedin</a:t>
            </a:r>
            <a:r>
              <a:rPr lang="fr-FR" sz="1000" dirty="0"/>
              <a:t> reçu par mail par exemple. </a:t>
            </a:r>
          </a:p>
          <a:p>
            <a:pPr marL="0" indent="0">
              <a:buNone/>
            </a:pPr>
            <a:endParaRPr lang="fr-FR" sz="1000" dirty="0"/>
          </a:p>
          <a:p>
            <a:pPr marL="0" indent="0">
              <a:buNone/>
            </a:pPr>
            <a:r>
              <a:rPr lang="fr-FR" sz="1000" dirty="0"/>
              <a:t>Ici nous faisons face à la grande problématique à laquelle les créateurs de notre </a:t>
            </a:r>
            <a:r>
              <a:rPr lang="fr-FR" sz="1000" dirty="0" err="1"/>
              <a:t>dataset</a:t>
            </a:r>
            <a:r>
              <a:rPr lang="fr-FR" sz="1000" dirty="0"/>
              <a:t> ont été confronté. La définition du spam est personnelle et seul l’usage de l’utilisateur permet de définir ce qui est un spam ou non. Ceci à été déterminant pour comprendre les raisons expliquant la manière où a été créé notre </a:t>
            </a:r>
            <a:r>
              <a:rPr lang="fr-FR" sz="1000" dirty="0" err="1"/>
              <a:t>dataset</a:t>
            </a:r>
            <a:r>
              <a:rPr lang="fr-FR" sz="1000" dirty="0"/>
              <a:t>. </a:t>
            </a:r>
          </a:p>
          <a:p>
            <a:pPr marL="0" indent="0">
              <a:buNone/>
            </a:pPr>
            <a:endParaRPr lang="fr-FR" sz="1000" dirty="0"/>
          </a:p>
          <a:p>
            <a:pPr marL="0" indent="0">
              <a:buNone/>
            </a:pPr>
            <a:r>
              <a:rPr lang="fr-FR" sz="1000" b="1" dirty="0"/>
              <a:t>Comment a été créé notre </a:t>
            </a:r>
            <a:r>
              <a:rPr lang="fr-FR" sz="1000" b="1" dirty="0" err="1"/>
              <a:t>dataset</a:t>
            </a:r>
            <a:r>
              <a:rPr lang="fr-FR" sz="1000" b="1" dirty="0"/>
              <a:t>?</a:t>
            </a:r>
          </a:p>
        </p:txBody>
      </p:sp>
    </p:spTree>
    <p:extLst>
      <p:ext uri="{BB962C8B-B14F-4D97-AF65-F5344CB8AC3E}">
        <p14:creationId xmlns:p14="http://schemas.microsoft.com/office/powerpoint/2010/main" val="147002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re 1">
            <a:extLst>
              <a:ext uri="{FF2B5EF4-FFF2-40B4-BE49-F238E27FC236}">
                <a16:creationId xmlns:a16="http://schemas.microsoft.com/office/drawing/2014/main" id="{AEC233F2-4385-4EBF-8B0E-4B17A933306A}"/>
              </a:ext>
            </a:extLst>
          </p:cNvPr>
          <p:cNvSpPr>
            <a:spLocks noGrp="1"/>
          </p:cNvSpPr>
          <p:nvPr>
            <p:ph type="title"/>
          </p:nvPr>
        </p:nvSpPr>
        <p:spPr>
          <a:xfrm>
            <a:off x="1245072" y="1289765"/>
            <a:ext cx="3651101" cy="4270963"/>
          </a:xfrm>
        </p:spPr>
        <p:txBody>
          <a:bodyPr anchor="ctr">
            <a:normAutofit/>
          </a:bodyPr>
          <a:lstStyle/>
          <a:p>
            <a:pPr algn="ctr"/>
            <a:r>
              <a:rPr lang="fr-FR" sz="6700">
                <a:solidFill>
                  <a:schemeClr val="bg1"/>
                </a:solidFill>
              </a:rPr>
              <a:t>Création du dataset</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0F99F889-6AC4-4A5D-922E-C886192CEEC0}"/>
              </a:ext>
            </a:extLst>
          </p:cNvPr>
          <p:cNvSpPr>
            <a:spLocks noGrp="1"/>
          </p:cNvSpPr>
          <p:nvPr>
            <p:ph idx="1"/>
          </p:nvPr>
        </p:nvSpPr>
        <p:spPr>
          <a:xfrm>
            <a:off x="6397039" y="381935"/>
            <a:ext cx="4685916" cy="5974415"/>
          </a:xfrm>
        </p:spPr>
        <p:txBody>
          <a:bodyPr anchor="ctr">
            <a:normAutofit/>
          </a:bodyPr>
          <a:lstStyle/>
          <a:p>
            <a:pPr marL="0" indent="0">
              <a:buNone/>
            </a:pPr>
            <a:r>
              <a:rPr lang="fr-FR" sz="1300" b="1" dirty="0"/>
              <a:t>Comment a été créé notre </a:t>
            </a:r>
            <a:r>
              <a:rPr lang="fr-FR" sz="1300" b="1" dirty="0" err="1"/>
              <a:t>dataset</a:t>
            </a:r>
            <a:r>
              <a:rPr lang="fr-FR" sz="1300" b="1" dirty="0"/>
              <a:t>?</a:t>
            </a:r>
          </a:p>
          <a:p>
            <a:pPr marL="0" indent="0">
              <a:buNone/>
            </a:pPr>
            <a:r>
              <a:rPr lang="fr-FR" sz="1300" b="1" u="sng" dirty="0"/>
              <a:t>La provenance des mails</a:t>
            </a:r>
            <a:r>
              <a:rPr lang="fr-FR" sz="1300" dirty="0"/>
              <a:t>. Les mails ont été fournis par l’administrateur des serveurs de messagerie de chez HP.</a:t>
            </a:r>
          </a:p>
          <a:p>
            <a:pPr marL="0" indent="0">
              <a:buNone/>
            </a:pPr>
            <a:r>
              <a:rPr lang="fr-FR" sz="1300" dirty="0"/>
              <a:t>C’est les quatre employés(Mark Hopkins, Erik </a:t>
            </a:r>
            <a:r>
              <a:rPr lang="fr-FR" sz="1300" dirty="0" err="1"/>
              <a:t>Reeber</a:t>
            </a:r>
            <a:r>
              <a:rPr lang="fr-FR" sz="1300" dirty="0"/>
              <a:t>, George Forman, </a:t>
            </a:r>
            <a:r>
              <a:rPr lang="fr-FR" sz="1300" dirty="0" err="1"/>
              <a:t>Jaap</a:t>
            </a:r>
            <a:r>
              <a:rPr lang="fr-FR" sz="1300" dirty="0"/>
              <a:t> </a:t>
            </a:r>
            <a:r>
              <a:rPr lang="fr-FR" sz="1300" dirty="0" err="1"/>
              <a:t>Suermondt</a:t>
            </a:r>
            <a:r>
              <a:rPr lang="fr-FR" sz="1300" dirty="0"/>
              <a:t> ) qui ont fait le travail de trie des spams sans forcément savoir que cela leurs serviraient un jour. C’est donc un filtre de spam très personnel, uniquement adapté à ces quatre employés. On y retrouve par exemple des curiosités telles que « George »dans les mots prouvant largement que le mail n’est pas un spam.</a:t>
            </a:r>
          </a:p>
          <a:p>
            <a:pPr marL="0" indent="0">
              <a:buNone/>
            </a:pPr>
            <a:r>
              <a:rPr lang="fr-FR" sz="1300" dirty="0"/>
              <a:t>Il faudrait une base de données de mail bien plus vaste et représentative de la population pour ne pas avoir ce genre de résultats.</a:t>
            </a:r>
          </a:p>
          <a:p>
            <a:pPr marL="0" indent="0">
              <a:buNone/>
            </a:pPr>
            <a:endParaRPr lang="fr-FR" sz="1300" dirty="0"/>
          </a:p>
          <a:p>
            <a:pPr marL="0" indent="0">
              <a:buNone/>
            </a:pPr>
            <a:endParaRPr lang="fr-FR" sz="1300" dirty="0"/>
          </a:p>
          <a:p>
            <a:pPr marL="0" indent="0">
              <a:buNone/>
            </a:pPr>
            <a:r>
              <a:rPr lang="fr-FR" sz="1300" b="1" dirty="0"/>
              <a:t>Mais notre </a:t>
            </a:r>
            <a:r>
              <a:rPr lang="fr-FR" sz="1300" b="1" dirty="0" err="1"/>
              <a:t>dataset</a:t>
            </a:r>
            <a:r>
              <a:rPr lang="fr-FR" sz="1300" b="1" dirty="0"/>
              <a:t> ne contient pas les mails directement: </a:t>
            </a:r>
            <a:r>
              <a:rPr lang="fr-FR" sz="1300" dirty="0"/>
              <a:t>Il s’agit uniquement de statistiques qui concernent ces mails. Un gros travail sur les données à déjà été fait. Non seulement la fréquence des mots , caractères et de certaines figures ont déjà été calculé, mais en plus seul </a:t>
            </a:r>
            <a:r>
              <a:rPr lang="fr-FR" sz="1300" b="1" dirty="0"/>
              <a:t>les 57 élément les plus révélateurs </a:t>
            </a:r>
            <a:r>
              <a:rPr lang="fr-FR" sz="1300" dirty="0"/>
              <a:t>ont été garder. Notre </a:t>
            </a:r>
            <a:r>
              <a:rPr lang="fr-FR" sz="1300" dirty="0" err="1"/>
              <a:t>dataset</a:t>
            </a:r>
            <a:r>
              <a:rPr lang="fr-FR" sz="1300" dirty="0"/>
              <a:t> est en quelque sorte parfait, tout a fait nettoyer.</a:t>
            </a:r>
          </a:p>
          <a:p>
            <a:pPr marL="0" indent="0">
              <a:buNone/>
            </a:pPr>
            <a:r>
              <a:rPr lang="fr-FR" sz="1300" dirty="0"/>
              <a:t>Le seul </a:t>
            </a:r>
            <a:r>
              <a:rPr lang="fr-FR" sz="1300" dirty="0" err="1"/>
              <a:t>defaut</a:t>
            </a:r>
            <a:r>
              <a:rPr lang="fr-FR" sz="1300" dirty="0"/>
              <a:t> est surement qu’aucune information sur la manière dont cette sélections de 57 attribut à été faite n’est disponible, nous devons croire les créateur sur parole quand ils disent que ce sont les meilleurs</a:t>
            </a:r>
          </a:p>
          <a:p>
            <a:pPr marL="0" indent="0">
              <a:buNone/>
            </a:pPr>
            <a:endParaRPr lang="fr-FR" sz="1300" dirty="0"/>
          </a:p>
          <a:p>
            <a:pPr marL="0" indent="0">
              <a:buNone/>
            </a:pPr>
            <a:endParaRPr lang="fr-FR" sz="13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39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re 1">
            <a:extLst>
              <a:ext uri="{FF2B5EF4-FFF2-40B4-BE49-F238E27FC236}">
                <a16:creationId xmlns:a16="http://schemas.microsoft.com/office/drawing/2014/main" id="{8CD6BD9C-3E0E-49FC-900B-991ABBCCFD0E}"/>
              </a:ext>
            </a:extLst>
          </p:cNvPr>
          <p:cNvSpPr>
            <a:spLocks noGrp="1"/>
          </p:cNvSpPr>
          <p:nvPr>
            <p:ph type="title"/>
          </p:nvPr>
        </p:nvSpPr>
        <p:spPr>
          <a:xfrm>
            <a:off x="1245072" y="1289765"/>
            <a:ext cx="3651101" cy="4270963"/>
          </a:xfrm>
        </p:spPr>
        <p:txBody>
          <a:bodyPr anchor="ctr">
            <a:normAutofit/>
          </a:bodyPr>
          <a:lstStyle/>
          <a:p>
            <a:pPr algn="ctr"/>
            <a:r>
              <a:rPr lang="fr-FR" sz="6100">
                <a:solidFill>
                  <a:schemeClr val="bg1"/>
                </a:solidFill>
              </a:rPr>
              <a:t>Les variables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90268772-0E9F-4493-83F2-A952C75090FD}"/>
              </a:ext>
            </a:extLst>
          </p:cNvPr>
          <p:cNvSpPr>
            <a:spLocks noGrp="1"/>
          </p:cNvSpPr>
          <p:nvPr>
            <p:ph idx="1"/>
          </p:nvPr>
        </p:nvSpPr>
        <p:spPr>
          <a:xfrm>
            <a:off x="6397039" y="381935"/>
            <a:ext cx="4685916" cy="5974415"/>
          </a:xfrm>
        </p:spPr>
        <p:txBody>
          <a:bodyPr anchor="ctr">
            <a:normAutofit/>
          </a:bodyPr>
          <a:lstStyle/>
          <a:p>
            <a:pPr marL="0" indent="0">
              <a:buNone/>
            </a:pPr>
            <a:r>
              <a:rPr lang="fr-FR" sz="1500" dirty="0"/>
              <a:t>Plus de détail sur les variable:</a:t>
            </a:r>
          </a:p>
          <a:p>
            <a:pPr marL="0" indent="0">
              <a:buNone/>
            </a:pPr>
            <a:r>
              <a:rPr lang="fr-FR" sz="1500" b="1" dirty="0"/>
              <a:t>Il y a 57 variables d’entrée</a:t>
            </a:r>
          </a:p>
          <a:p>
            <a:r>
              <a:rPr lang="fr-FR" sz="1500" dirty="0"/>
              <a:t>48 attributs sont des </a:t>
            </a:r>
            <a:r>
              <a:rPr lang="fr-FR" sz="1500" dirty="0" err="1"/>
              <a:t>float</a:t>
            </a:r>
            <a:r>
              <a:rPr lang="fr-FR" sz="1500" dirty="0"/>
              <a:t> compris entre 0 et 100 correspondant à la fréquence d’un mot multiplié par 100. Il s’agit par exemple des mots « </a:t>
            </a:r>
            <a:r>
              <a:rPr lang="fr-FR" sz="1500" dirty="0" err="1"/>
              <a:t>georges</a:t>
            </a:r>
            <a:r>
              <a:rPr lang="fr-FR" sz="1500" dirty="0"/>
              <a:t> »,  « </a:t>
            </a:r>
            <a:r>
              <a:rPr lang="fr-FR" sz="1500" dirty="0" err="1"/>
              <a:t>our</a:t>
            </a:r>
            <a:r>
              <a:rPr lang="fr-FR" sz="1500" dirty="0"/>
              <a:t>  » ou « over » Un mot est n'importe quelle chaîne de caractères alphanumériques délimitée par des caractères non alphanumériques  tel que des parenthèses ou la ponctuation. Enfin ces mots sont tous mis en minuscule. </a:t>
            </a:r>
          </a:p>
          <a:p>
            <a:r>
              <a:rPr lang="fr-FR" sz="1500" dirty="0"/>
              <a:t>6 attributs sont des </a:t>
            </a:r>
            <a:r>
              <a:rPr lang="fr-FR" sz="1500" dirty="0" err="1"/>
              <a:t>float</a:t>
            </a:r>
            <a:r>
              <a:rPr lang="fr-FR" sz="1500" dirty="0"/>
              <a:t> compris entre 0 et 100 correspondant à la fréquence d’un caractère. Ces caractères sont ; ( [ ! $ #. L’hypothèse est donc qu’un spam est ponctué de manière différente qu’un autre mail. </a:t>
            </a:r>
          </a:p>
          <a:p>
            <a:r>
              <a:rPr lang="fr-FR" sz="1500" dirty="0"/>
              <a:t>3 attributs sont des entiers, ils décrivent des figures liés aux caractères majuscules successifs. Par exemple, le nombre de lettres majuscules suivant directement une autre lettre majuscule. Nous relevons que ces données ne sont pas pondéré par la taille du mail. </a:t>
            </a:r>
          </a:p>
          <a:p>
            <a:pPr marL="0" indent="0">
              <a:buNone/>
            </a:pPr>
            <a:r>
              <a:rPr lang="fr-FR" sz="1500" b="1" dirty="0"/>
              <a:t>Une variable de sortie, un booléen: Spam est </a:t>
            </a:r>
            <a:r>
              <a:rPr lang="fr-FR" sz="1500" b="1" dirty="0" err="1"/>
              <a:t>True</a:t>
            </a:r>
            <a:r>
              <a:rPr lang="fr-FR" sz="1500" b="1" dirty="0"/>
              <a:t> si le mail est un spam, false sinon</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35467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370D12AF09EA4BAAEA83885BDE9858" ma:contentTypeVersion="5" ma:contentTypeDescription="Crée un document." ma:contentTypeScope="" ma:versionID="341439c054e572574a1382300ec1a42d">
  <xsd:schema xmlns:xsd="http://www.w3.org/2001/XMLSchema" xmlns:xs="http://www.w3.org/2001/XMLSchema" xmlns:p="http://schemas.microsoft.com/office/2006/metadata/properties" xmlns:ns3="88dc41f0-bbee-49ab-9158-cbe80307d330" xmlns:ns4="5dd91744-bac1-4940-a3ea-c9c4156cf66d" targetNamespace="http://schemas.microsoft.com/office/2006/metadata/properties" ma:root="true" ma:fieldsID="06a3cd0ae42a408acb901b3e3d1d8a8a" ns3:_="" ns4:_="">
    <xsd:import namespace="88dc41f0-bbee-49ab-9158-cbe80307d330"/>
    <xsd:import namespace="5dd91744-bac1-4940-a3ea-c9c4156cf66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dc41f0-bbee-49ab-9158-cbe80307d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dd91744-bac1-4940-a3ea-c9c4156cf66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0D3E78-9F96-49C0-9A18-BFF208D035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dc41f0-bbee-49ab-9158-cbe80307d330"/>
    <ds:schemaRef ds:uri="5dd91744-bac1-4940-a3ea-c9c4156cf6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551B49-62D2-4338-BCFE-9AF4F010E57D}">
  <ds:schemaRefs>
    <ds:schemaRef ds:uri="http://schemas.microsoft.com/sharepoint/v3/contenttype/forms"/>
  </ds:schemaRefs>
</ds:datastoreItem>
</file>

<file path=customXml/itemProps3.xml><?xml version="1.0" encoding="utf-8"?>
<ds:datastoreItem xmlns:ds="http://schemas.openxmlformats.org/officeDocument/2006/customXml" ds:itemID="{145B2DF1-F398-40A7-8B95-2BDF5FA94B9C}">
  <ds:schemaRef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88dc41f0-bbee-49ab-9158-cbe80307d330"/>
    <ds:schemaRef ds:uri="http://schemas.microsoft.com/office/2006/metadata/properties"/>
    <ds:schemaRef ds:uri="http://purl.org/dc/terms/"/>
    <ds:schemaRef ds:uri="5dd91744-bac1-4940-a3ea-c9c4156cf66d"/>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TotalTime>
  <Words>1244</Words>
  <Application>Microsoft Office PowerPoint</Application>
  <PresentationFormat>Grand écran</PresentationFormat>
  <Paragraphs>62</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Univers</vt:lpstr>
      <vt:lpstr>GradientVTI</vt:lpstr>
      <vt:lpstr>Projet python for data analysis</vt:lpstr>
      <vt:lpstr>Le contexte: Le mail</vt:lpstr>
      <vt:lpstr>Le contexte: Le Spam</vt:lpstr>
      <vt:lpstr>Notre dataset</vt:lpstr>
      <vt:lpstr>Qu’est-ce que un spam?</vt:lpstr>
      <vt:lpstr>Création du dataset</vt:lpstr>
      <vt:lpstr>Les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python for data analysis</dc:title>
  <dc:creator>ABOU JAOUDE Yann</dc:creator>
  <cp:lastModifiedBy>ABOU JAOUDE Yann</cp:lastModifiedBy>
  <cp:revision>2</cp:revision>
  <dcterms:created xsi:type="dcterms:W3CDTF">2021-01-10T14:58:44Z</dcterms:created>
  <dcterms:modified xsi:type="dcterms:W3CDTF">2021-01-10T15:15:44Z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0x01010023370D12AF09EA4BAAEA83885BDE9858</vt:lpwstr>
  </property>
</Properties>
</file>