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A57C"/>
    <a:srgbClr val="768B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23788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7/25/21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87613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7/25/21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26130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7/25/21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15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7/25/21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6810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7/25/21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1195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7/25/21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9159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7/25/21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93496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7/25/21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73768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7/25/21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11935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7/25/21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828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7/25/21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3966558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D6D2-67B8-DF4C-BC12-504B416DC4FE}"/>
              </a:ext>
            </a:extLst>
          </p:cNvPr>
          <p:cNvSpPr>
            <a:spLocks noGrp="1"/>
          </p:cNvSpPr>
          <p:nvPr>
            <p:ph type="ctrTitle"/>
          </p:nvPr>
        </p:nvSpPr>
        <p:spPr/>
        <p:txBody>
          <a:bodyPr>
            <a:normAutofit/>
          </a:bodyPr>
          <a:lstStyle/>
          <a:p>
            <a:r>
              <a:rPr lang="en-US" sz="5100" dirty="0"/>
              <a:t>IBM Data Science Professional Certificate</a:t>
            </a:r>
            <a:br>
              <a:rPr lang="en-US" dirty="0"/>
            </a:br>
            <a:br>
              <a:rPr lang="en-US" dirty="0"/>
            </a:br>
            <a:r>
              <a:rPr lang="en-US" sz="2900" b="1" dirty="0"/>
              <a:t>Capstone Project</a:t>
            </a:r>
            <a:br>
              <a:rPr lang="en-US" sz="2900" b="1" dirty="0"/>
            </a:br>
            <a:r>
              <a:rPr lang="en-US" sz="2900" b="1" dirty="0"/>
              <a:t>The Battle of Neighborhoods</a:t>
            </a:r>
          </a:p>
        </p:txBody>
      </p:sp>
      <p:sp>
        <p:nvSpPr>
          <p:cNvPr id="3" name="Subtitle 2">
            <a:extLst>
              <a:ext uri="{FF2B5EF4-FFF2-40B4-BE49-F238E27FC236}">
                <a16:creationId xmlns:a16="http://schemas.microsoft.com/office/drawing/2014/main" id="{7F4E4A73-4912-3C46-99FB-7A3DEFF5E112}"/>
              </a:ext>
            </a:extLst>
          </p:cNvPr>
          <p:cNvSpPr>
            <a:spLocks noGrp="1"/>
          </p:cNvSpPr>
          <p:nvPr>
            <p:ph type="subTitle" idx="1"/>
          </p:nvPr>
        </p:nvSpPr>
        <p:spPr/>
        <p:txBody>
          <a:bodyPr/>
          <a:lstStyle/>
          <a:p>
            <a:r>
              <a:rPr lang="en-US" dirty="0"/>
              <a:t>Damien Azzopardi – July 2021</a:t>
            </a:r>
          </a:p>
        </p:txBody>
      </p:sp>
    </p:spTree>
    <p:extLst>
      <p:ext uri="{BB962C8B-B14F-4D97-AF65-F5344CB8AC3E}">
        <p14:creationId xmlns:p14="http://schemas.microsoft.com/office/powerpoint/2010/main" val="9224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E28A4-38E0-4146-8001-7529F7716228}"/>
              </a:ext>
            </a:extLst>
          </p:cNvPr>
          <p:cNvSpPr/>
          <p:nvPr/>
        </p:nvSpPr>
        <p:spPr>
          <a:xfrm>
            <a:off x="1" y="6689034"/>
            <a:ext cx="12192072" cy="168966"/>
          </a:xfrm>
          <a:prstGeom prst="rect">
            <a:avLst/>
          </a:prstGeom>
          <a:solidFill>
            <a:srgbClr val="A9A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07BD3D6-F6F4-E248-AD84-28C57FD1EF4D}"/>
              </a:ext>
            </a:extLst>
          </p:cNvPr>
          <p:cNvSpPr txBox="1">
            <a:spLocks/>
          </p:cNvSpPr>
          <p:nvPr/>
        </p:nvSpPr>
        <p:spPr>
          <a:xfrm>
            <a:off x="613475" y="527490"/>
            <a:ext cx="7586307" cy="764598"/>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solidFill>
                  <a:schemeClr val="tx1">
                    <a:lumMod val="85000"/>
                    <a:lumOff val="15000"/>
                  </a:schemeClr>
                </a:solidFill>
              </a:rPr>
              <a:t>Introduction</a:t>
            </a:r>
          </a:p>
        </p:txBody>
      </p:sp>
      <p:sp>
        <p:nvSpPr>
          <p:cNvPr id="7" name="Rectangle 6">
            <a:extLst>
              <a:ext uri="{FF2B5EF4-FFF2-40B4-BE49-F238E27FC236}">
                <a16:creationId xmlns:a16="http://schemas.microsoft.com/office/drawing/2014/main" id="{FF934B2D-B52C-FE48-ADD5-58F2BE7AD45F}"/>
              </a:ext>
            </a:extLst>
          </p:cNvPr>
          <p:cNvSpPr/>
          <p:nvPr/>
        </p:nvSpPr>
        <p:spPr>
          <a:xfrm>
            <a:off x="613475" y="1212575"/>
            <a:ext cx="4137991" cy="45719"/>
          </a:xfrm>
          <a:prstGeom prst="rect">
            <a:avLst/>
          </a:prstGeom>
          <a:solidFill>
            <a:srgbClr val="A9A57C"/>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EDA2A85B-084A-824E-968C-CF20340F6E96}"/>
              </a:ext>
            </a:extLst>
          </p:cNvPr>
          <p:cNvSpPr txBox="1">
            <a:spLocks/>
          </p:cNvSpPr>
          <p:nvPr/>
        </p:nvSpPr>
        <p:spPr>
          <a:xfrm>
            <a:off x="613475" y="1833411"/>
            <a:ext cx="7407404" cy="2500048"/>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nSpc>
                <a:spcPct val="150000"/>
              </a:lnSpc>
            </a:pPr>
            <a:r>
              <a:rPr lang="en-US" sz="2000" b="1" dirty="0">
                <a:solidFill>
                  <a:schemeClr val="tx1">
                    <a:lumMod val="85000"/>
                    <a:lumOff val="15000"/>
                  </a:schemeClr>
                </a:solidFill>
                <a:latin typeface="+mn-lt"/>
              </a:rPr>
              <a:t>The Green Alternative</a:t>
            </a:r>
            <a:r>
              <a:rPr lang="en-US" sz="2000" dirty="0">
                <a:solidFill>
                  <a:schemeClr val="tx1">
                    <a:lumMod val="85000"/>
                    <a:lumOff val="15000"/>
                  </a:schemeClr>
                </a:solidFill>
                <a:latin typeface="+mn-lt"/>
              </a:rPr>
              <a:t> is a group of vegetarian restaurants, which started operating in Madrid, Spain, in 2010. We are currently running six different restaurants across different neighborhoods in Madrid, oriented towards locals. As our group is becoming successful in the Spanish capital, this year, we would like to expand our operations and open a vegetarian restaurant in Barcelona.</a:t>
            </a:r>
          </a:p>
        </p:txBody>
      </p:sp>
      <p:pic>
        <p:nvPicPr>
          <p:cNvPr id="11" name="Picture 10" descr="Icon&#10;&#10;Description automatically generated">
            <a:extLst>
              <a:ext uri="{FF2B5EF4-FFF2-40B4-BE49-F238E27FC236}">
                <a16:creationId xmlns:a16="http://schemas.microsoft.com/office/drawing/2014/main" id="{950B9CC7-08EC-3148-9F91-25AD64A8FC64}"/>
              </a:ext>
            </a:extLst>
          </p:cNvPr>
          <p:cNvPicPr>
            <a:picLocks noChangeAspect="1"/>
          </p:cNvPicPr>
          <p:nvPr/>
        </p:nvPicPr>
        <p:blipFill>
          <a:blip r:embed="rId2"/>
          <a:stretch>
            <a:fillRect/>
          </a:stretch>
        </p:blipFill>
        <p:spPr>
          <a:xfrm>
            <a:off x="8436468" y="2291289"/>
            <a:ext cx="3142057" cy="1343343"/>
          </a:xfrm>
          <a:prstGeom prst="rect">
            <a:avLst/>
          </a:prstGeom>
        </p:spPr>
      </p:pic>
      <p:sp>
        <p:nvSpPr>
          <p:cNvPr id="12" name="Rectangle 11">
            <a:extLst>
              <a:ext uri="{FF2B5EF4-FFF2-40B4-BE49-F238E27FC236}">
                <a16:creationId xmlns:a16="http://schemas.microsoft.com/office/drawing/2014/main" id="{A8CAA3F9-834B-4944-88D4-F8815188A79E}"/>
              </a:ext>
            </a:extLst>
          </p:cNvPr>
          <p:cNvSpPr/>
          <p:nvPr/>
        </p:nvSpPr>
        <p:spPr>
          <a:xfrm>
            <a:off x="613474" y="5098594"/>
            <a:ext cx="11189777" cy="589072"/>
          </a:xfrm>
          <a:prstGeom prst="rect">
            <a:avLst/>
          </a:prstGeom>
        </p:spPr>
        <p:txBody>
          <a:bodyPr wrap="square">
            <a:spAutoFit/>
          </a:bodyPr>
          <a:lstStyle/>
          <a:p>
            <a:pPr algn="ctr">
              <a:lnSpc>
                <a:spcPct val="150000"/>
              </a:lnSpc>
            </a:pPr>
            <a:r>
              <a:rPr lang="en-US" sz="2400" b="1" i="1" dirty="0">
                <a:solidFill>
                  <a:schemeClr val="tx1">
                    <a:lumMod val="75000"/>
                    <a:lumOff val="25000"/>
                  </a:schemeClr>
                </a:solidFill>
              </a:rPr>
              <a:t>What is the best neighborhood to open a vegetarian restaurant in Barcelona?</a:t>
            </a:r>
            <a:r>
              <a:rPr lang="en-US" sz="2400" i="1" dirty="0">
                <a:solidFill>
                  <a:schemeClr val="tx1">
                    <a:lumMod val="75000"/>
                    <a:lumOff val="25000"/>
                  </a:schemeClr>
                </a:solidFill>
              </a:rPr>
              <a:t> </a:t>
            </a:r>
          </a:p>
        </p:txBody>
      </p:sp>
    </p:spTree>
    <p:extLst>
      <p:ext uri="{BB962C8B-B14F-4D97-AF65-F5344CB8AC3E}">
        <p14:creationId xmlns:p14="http://schemas.microsoft.com/office/powerpoint/2010/main" val="2134500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E28A4-38E0-4146-8001-7529F7716228}"/>
              </a:ext>
            </a:extLst>
          </p:cNvPr>
          <p:cNvSpPr/>
          <p:nvPr/>
        </p:nvSpPr>
        <p:spPr>
          <a:xfrm>
            <a:off x="1" y="6689034"/>
            <a:ext cx="12192072" cy="1689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07BD3D6-F6F4-E248-AD84-28C57FD1EF4D}"/>
              </a:ext>
            </a:extLst>
          </p:cNvPr>
          <p:cNvSpPr txBox="1">
            <a:spLocks/>
          </p:cNvSpPr>
          <p:nvPr/>
        </p:nvSpPr>
        <p:spPr>
          <a:xfrm>
            <a:off x="613475" y="527490"/>
            <a:ext cx="7586307" cy="764598"/>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solidFill>
                  <a:schemeClr val="tx1">
                    <a:lumMod val="85000"/>
                    <a:lumOff val="15000"/>
                  </a:schemeClr>
                </a:solidFill>
              </a:rPr>
              <a:t>Introduction</a:t>
            </a:r>
          </a:p>
        </p:txBody>
      </p:sp>
      <p:sp>
        <p:nvSpPr>
          <p:cNvPr id="7" name="Rectangle 6">
            <a:extLst>
              <a:ext uri="{FF2B5EF4-FFF2-40B4-BE49-F238E27FC236}">
                <a16:creationId xmlns:a16="http://schemas.microsoft.com/office/drawing/2014/main" id="{FF934B2D-B52C-FE48-ADD5-58F2BE7AD45F}"/>
              </a:ext>
            </a:extLst>
          </p:cNvPr>
          <p:cNvSpPr/>
          <p:nvPr/>
        </p:nvSpPr>
        <p:spPr>
          <a:xfrm>
            <a:off x="613475" y="1212575"/>
            <a:ext cx="4137991"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EDA2A85B-084A-824E-968C-CF20340F6E96}"/>
              </a:ext>
            </a:extLst>
          </p:cNvPr>
          <p:cNvSpPr txBox="1">
            <a:spLocks/>
          </p:cNvSpPr>
          <p:nvPr/>
        </p:nvSpPr>
        <p:spPr>
          <a:xfrm>
            <a:off x="613474" y="1803593"/>
            <a:ext cx="10975552" cy="4735636"/>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nSpc>
                <a:spcPct val="150000"/>
              </a:lnSpc>
            </a:pPr>
            <a:r>
              <a:rPr lang="en-US" sz="2000" dirty="0">
                <a:solidFill>
                  <a:schemeClr val="tx1">
                    <a:lumMod val="85000"/>
                    <a:lumOff val="15000"/>
                  </a:schemeClr>
                </a:solidFill>
                <a:latin typeface="+mn-lt"/>
              </a:rPr>
              <a:t>After running a market research and looking into the data collected from our six current restaurants in Madrid, we found that our most successful locations are in neighborhoods which, in order of priority:</a:t>
            </a:r>
          </a:p>
          <a:p>
            <a:pPr>
              <a:lnSpc>
                <a:spcPct val="150000"/>
              </a:lnSpc>
            </a:pPr>
            <a:endParaRPr lang="en-US" sz="2000" dirty="0">
              <a:solidFill>
                <a:schemeClr val="tx1">
                  <a:lumMod val="85000"/>
                  <a:lumOff val="15000"/>
                </a:schemeClr>
              </a:solidFill>
              <a:latin typeface="+mn-lt"/>
            </a:endParaRPr>
          </a:p>
          <a:p>
            <a:pPr lvl="0">
              <a:lnSpc>
                <a:spcPct val="150000"/>
              </a:lnSpc>
            </a:pPr>
            <a:r>
              <a:rPr lang="en-US" sz="2000" dirty="0">
                <a:solidFill>
                  <a:schemeClr val="tx1">
                    <a:lumMod val="85000"/>
                    <a:lumOff val="15000"/>
                  </a:schemeClr>
                </a:solidFill>
                <a:latin typeface="+mn-lt"/>
              </a:rPr>
              <a:t>1. Are close to a </a:t>
            </a:r>
            <a:r>
              <a:rPr lang="en-US" sz="2000" b="1" dirty="0">
                <a:solidFill>
                  <a:schemeClr val="tx1">
                    <a:lumMod val="85000"/>
                    <a:lumOff val="15000"/>
                  </a:schemeClr>
                </a:solidFill>
                <a:latin typeface="+mn-lt"/>
              </a:rPr>
              <a:t>metro</a:t>
            </a:r>
            <a:r>
              <a:rPr lang="en-US" sz="2000" dirty="0">
                <a:solidFill>
                  <a:schemeClr val="tx1">
                    <a:lumMod val="85000"/>
                    <a:lumOff val="15000"/>
                  </a:schemeClr>
                </a:solidFill>
                <a:latin typeface="+mn-lt"/>
              </a:rPr>
              <a:t> or </a:t>
            </a:r>
            <a:r>
              <a:rPr lang="en-US" sz="2000" b="1" dirty="0">
                <a:solidFill>
                  <a:schemeClr val="tx1">
                    <a:lumMod val="85000"/>
                    <a:lumOff val="15000"/>
                  </a:schemeClr>
                </a:solidFill>
                <a:latin typeface="+mn-lt"/>
              </a:rPr>
              <a:t>train station</a:t>
            </a:r>
            <a:r>
              <a:rPr lang="en-US" sz="2000" dirty="0">
                <a:solidFill>
                  <a:schemeClr val="tx1">
                    <a:lumMod val="85000"/>
                    <a:lumOff val="15000"/>
                  </a:schemeClr>
                </a:solidFill>
                <a:latin typeface="+mn-lt"/>
              </a:rPr>
              <a:t>, where the flow of people is high.</a:t>
            </a:r>
          </a:p>
          <a:p>
            <a:pPr lvl="0">
              <a:lnSpc>
                <a:spcPct val="150000"/>
              </a:lnSpc>
            </a:pPr>
            <a:r>
              <a:rPr lang="en-US" sz="2000" dirty="0">
                <a:solidFill>
                  <a:schemeClr val="tx1">
                    <a:lumMod val="85000"/>
                    <a:lumOff val="15000"/>
                  </a:schemeClr>
                </a:solidFill>
                <a:latin typeface="+mn-lt"/>
              </a:rPr>
              <a:t>2. Have a </a:t>
            </a:r>
            <a:r>
              <a:rPr lang="en-US" sz="2000" b="1" dirty="0">
                <a:solidFill>
                  <a:schemeClr val="tx1">
                    <a:lumMod val="85000"/>
                    <a:lumOff val="15000"/>
                  </a:schemeClr>
                </a:solidFill>
                <a:latin typeface="+mn-lt"/>
              </a:rPr>
              <a:t>gym</a:t>
            </a:r>
            <a:r>
              <a:rPr lang="en-US" sz="2000" dirty="0">
                <a:solidFill>
                  <a:schemeClr val="tx1">
                    <a:lumMod val="85000"/>
                    <a:lumOff val="15000"/>
                  </a:schemeClr>
                </a:solidFill>
                <a:latin typeface="+mn-lt"/>
              </a:rPr>
              <a:t> close by, as most of our customers come for lunch or dinner after training at the gym.</a:t>
            </a:r>
          </a:p>
          <a:p>
            <a:pPr lvl="0">
              <a:lnSpc>
                <a:spcPct val="150000"/>
              </a:lnSpc>
            </a:pPr>
            <a:r>
              <a:rPr lang="en-US" sz="2000" dirty="0">
                <a:solidFill>
                  <a:schemeClr val="tx1">
                    <a:lumMod val="85000"/>
                    <a:lumOff val="15000"/>
                  </a:schemeClr>
                </a:solidFill>
                <a:latin typeface="+mn-lt"/>
              </a:rPr>
              <a:t>3. Have a </a:t>
            </a:r>
            <a:r>
              <a:rPr lang="en-US" sz="2000" b="1" dirty="0">
                <a:solidFill>
                  <a:schemeClr val="tx1">
                    <a:lumMod val="85000"/>
                    <a:lumOff val="15000"/>
                  </a:schemeClr>
                </a:solidFill>
                <a:latin typeface="+mn-lt"/>
              </a:rPr>
              <a:t>park</a:t>
            </a:r>
            <a:r>
              <a:rPr lang="en-US" sz="2000" dirty="0">
                <a:solidFill>
                  <a:schemeClr val="tx1">
                    <a:lumMod val="85000"/>
                    <a:lumOff val="15000"/>
                  </a:schemeClr>
                </a:solidFill>
                <a:latin typeface="+mn-lt"/>
              </a:rPr>
              <a:t> or </a:t>
            </a:r>
            <a:r>
              <a:rPr lang="en-US" sz="2000" b="1" dirty="0">
                <a:solidFill>
                  <a:schemeClr val="tx1">
                    <a:lumMod val="85000"/>
                    <a:lumOff val="15000"/>
                  </a:schemeClr>
                </a:solidFill>
                <a:latin typeface="+mn-lt"/>
              </a:rPr>
              <a:t>garden</a:t>
            </a:r>
            <a:r>
              <a:rPr lang="en-US" sz="2000" dirty="0">
                <a:solidFill>
                  <a:schemeClr val="tx1">
                    <a:lumMod val="85000"/>
                    <a:lumOff val="15000"/>
                  </a:schemeClr>
                </a:solidFill>
                <a:latin typeface="+mn-lt"/>
              </a:rPr>
              <a:t> close by, where our customers like to have lunch.</a:t>
            </a:r>
          </a:p>
          <a:p>
            <a:pPr lvl="0">
              <a:lnSpc>
                <a:spcPct val="150000"/>
              </a:lnSpc>
            </a:pPr>
            <a:endParaRPr lang="en-US" sz="2000" dirty="0">
              <a:solidFill>
                <a:schemeClr val="tx1">
                  <a:lumMod val="85000"/>
                  <a:lumOff val="15000"/>
                </a:schemeClr>
              </a:solidFill>
              <a:latin typeface="+mn-lt"/>
            </a:endParaRPr>
          </a:p>
          <a:p>
            <a:pPr algn="ctr">
              <a:lnSpc>
                <a:spcPct val="150000"/>
              </a:lnSpc>
            </a:pPr>
            <a:r>
              <a:rPr lang="en-US" sz="2400" b="1" i="1" dirty="0">
                <a:solidFill>
                  <a:schemeClr val="tx1">
                    <a:lumMod val="75000"/>
                    <a:lumOff val="25000"/>
                  </a:schemeClr>
                </a:solidFill>
              </a:rPr>
              <a:t>What neighborhood in Barcelona meets these criterion, in this order?</a:t>
            </a:r>
            <a:r>
              <a:rPr lang="en-US" sz="2400" i="1" dirty="0">
                <a:solidFill>
                  <a:schemeClr val="tx1">
                    <a:lumMod val="75000"/>
                    <a:lumOff val="25000"/>
                  </a:schemeClr>
                </a:solidFill>
              </a:rPr>
              <a:t> </a:t>
            </a:r>
          </a:p>
        </p:txBody>
      </p:sp>
    </p:spTree>
    <p:extLst>
      <p:ext uri="{BB962C8B-B14F-4D97-AF65-F5344CB8AC3E}">
        <p14:creationId xmlns:p14="http://schemas.microsoft.com/office/powerpoint/2010/main" val="1092985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E28A4-38E0-4146-8001-7529F7716228}"/>
              </a:ext>
            </a:extLst>
          </p:cNvPr>
          <p:cNvSpPr/>
          <p:nvPr/>
        </p:nvSpPr>
        <p:spPr>
          <a:xfrm>
            <a:off x="1" y="6689034"/>
            <a:ext cx="12192072" cy="1689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07BD3D6-F6F4-E248-AD84-28C57FD1EF4D}"/>
              </a:ext>
            </a:extLst>
          </p:cNvPr>
          <p:cNvSpPr txBox="1">
            <a:spLocks/>
          </p:cNvSpPr>
          <p:nvPr/>
        </p:nvSpPr>
        <p:spPr>
          <a:xfrm>
            <a:off x="613475" y="527490"/>
            <a:ext cx="7586307" cy="764598"/>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solidFill>
                  <a:schemeClr val="tx1">
                    <a:lumMod val="85000"/>
                    <a:lumOff val="15000"/>
                  </a:schemeClr>
                </a:solidFill>
              </a:rPr>
              <a:t>Data</a:t>
            </a:r>
          </a:p>
        </p:txBody>
      </p:sp>
      <p:sp>
        <p:nvSpPr>
          <p:cNvPr id="7" name="Rectangle 6">
            <a:extLst>
              <a:ext uri="{FF2B5EF4-FFF2-40B4-BE49-F238E27FC236}">
                <a16:creationId xmlns:a16="http://schemas.microsoft.com/office/drawing/2014/main" id="{FF934B2D-B52C-FE48-ADD5-58F2BE7AD45F}"/>
              </a:ext>
            </a:extLst>
          </p:cNvPr>
          <p:cNvSpPr/>
          <p:nvPr/>
        </p:nvSpPr>
        <p:spPr>
          <a:xfrm>
            <a:off x="613475" y="1212575"/>
            <a:ext cx="4137991"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DB892F07-E2CC-CB4D-8A51-2CAF782C8F82}"/>
              </a:ext>
            </a:extLst>
          </p:cNvPr>
          <p:cNvSpPr/>
          <p:nvPr/>
        </p:nvSpPr>
        <p:spPr>
          <a:xfrm>
            <a:off x="1160127" y="3228863"/>
            <a:ext cx="2653748" cy="2535830"/>
          </a:xfrm>
          <a:prstGeom prst="roundRect">
            <a:avLst/>
          </a:prstGeom>
          <a:solidFill>
            <a:schemeClr val="accent1">
              <a:tint val="66000"/>
              <a:satMod val="1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lumMod val="75000"/>
                  </a:schemeClr>
                </a:solidFill>
              </a:rPr>
              <a:t>Neighborhoods </a:t>
            </a:r>
          </a:p>
          <a:p>
            <a:pPr algn="ctr"/>
            <a:r>
              <a:rPr lang="en-US" sz="2000" b="1" dirty="0">
                <a:solidFill>
                  <a:schemeClr val="tx2">
                    <a:lumMod val="75000"/>
                  </a:schemeClr>
                </a:solidFill>
              </a:rPr>
              <a:t>&amp; Coordinates</a:t>
            </a:r>
          </a:p>
          <a:p>
            <a:pPr algn="ctr"/>
            <a:endParaRPr lang="en-US" sz="1400" i="1" dirty="0">
              <a:solidFill>
                <a:schemeClr val="tx2">
                  <a:lumMod val="50000"/>
                </a:schemeClr>
              </a:solidFill>
            </a:endParaRPr>
          </a:p>
          <a:p>
            <a:pPr algn="ctr"/>
            <a:r>
              <a:rPr lang="en-US" dirty="0">
                <a:solidFill>
                  <a:schemeClr val="tx2">
                    <a:lumMod val="50000"/>
                  </a:schemeClr>
                </a:solidFill>
              </a:rPr>
              <a:t>Metabolism of Cities</a:t>
            </a:r>
          </a:p>
          <a:p>
            <a:pPr algn="ctr"/>
            <a:endParaRPr lang="en-US" dirty="0">
              <a:solidFill>
                <a:schemeClr val="tx2">
                  <a:lumMod val="50000"/>
                </a:schemeClr>
              </a:solidFill>
            </a:endParaRPr>
          </a:p>
          <a:p>
            <a:pPr algn="ctr"/>
            <a:r>
              <a:rPr lang="en-US" sz="1500" i="1" dirty="0">
                <a:solidFill>
                  <a:schemeClr val="tx2">
                    <a:lumMod val="75000"/>
                  </a:schemeClr>
                </a:solidFill>
              </a:rPr>
              <a:t>Method: web scrapping</a:t>
            </a:r>
          </a:p>
        </p:txBody>
      </p:sp>
      <p:sp>
        <p:nvSpPr>
          <p:cNvPr id="9" name="Rounded Rectangle 8">
            <a:extLst>
              <a:ext uri="{FF2B5EF4-FFF2-40B4-BE49-F238E27FC236}">
                <a16:creationId xmlns:a16="http://schemas.microsoft.com/office/drawing/2014/main" id="{78972604-3A9D-8345-8E9B-AC449FE520B7}"/>
              </a:ext>
            </a:extLst>
          </p:cNvPr>
          <p:cNvSpPr/>
          <p:nvPr/>
        </p:nvSpPr>
        <p:spPr>
          <a:xfrm>
            <a:off x="4751466" y="3228863"/>
            <a:ext cx="2653748" cy="2535830"/>
          </a:xfrm>
          <a:prstGeom prst="roundRect">
            <a:avLst/>
          </a:prstGeom>
          <a:solidFill>
            <a:schemeClr val="accent1">
              <a:tint val="66000"/>
              <a:satMod val="1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lumMod val="75000"/>
                  </a:schemeClr>
                </a:solidFill>
              </a:rPr>
              <a:t>Districts</a:t>
            </a:r>
          </a:p>
          <a:p>
            <a:pPr algn="ctr"/>
            <a:endParaRPr lang="en-US" sz="1400" i="1" dirty="0">
              <a:solidFill>
                <a:schemeClr val="tx2">
                  <a:lumMod val="50000"/>
                </a:schemeClr>
              </a:solidFill>
            </a:endParaRPr>
          </a:p>
          <a:p>
            <a:pPr algn="ctr"/>
            <a:r>
              <a:rPr lang="en-US" dirty="0">
                <a:solidFill>
                  <a:schemeClr val="tx2">
                    <a:lumMod val="50000"/>
                  </a:schemeClr>
                </a:solidFill>
              </a:rPr>
              <a:t>Wikipedia</a:t>
            </a:r>
          </a:p>
          <a:p>
            <a:pPr algn="ctr"/>
            <a:endParaRPr lang="en-US" dirty="0">
              <a:solidFill>
                <a:schemeClr val="tx2">
                  <a:lumMod val="50000"/>
                </a:schemeClr>
              </a:solidFill>
            </a:endParaRPr>
          </a:p>
          <a:p>
            <a:pPr algn="ctr"/>
            <a:r>
              <a:rPr lang="en-US" sz="1500" i="1" dirty="0">
                <a:solidFill>
                  <a:schemeClr val="tx2">
                    <a:lumMod val="75000"/>
                  </a:schemeClr>
                </a:solidFill>
              </a:rPr>
              <a:t>Method: csv import</a:t>
            </a:r>
          </a:p>
        </p:txBody>
      </p:sp>
      <p:sp>
        <p:nvSpPr>
          <p:cNvPr id="10" name="Rounded Rectangle 9">
            <a:extLst>
              <a:ext uri="{FF2B5EF4-FFF2-40B4-BE49-F238E27FC236}">
                <a16:creationId xmlns:a16="http://schemas.microsoft.com/office/drawing/2014/main" id="{0E19E3F3-91B2-C54B-B761-21A3397290EA}"/>
              </a:ext>
            </a:extLst>
          </p:cNvPr>
          <p:cNvSpPr/>
          <p:nvPr/>
        </p:nvSpPr>
        <p:spPr>
          <a:xfrm>
            <a:off x="8342805" y="3228863"/>
            <a:ext cx="2653748" cy="2535829"/>
          </a:xfrm>
          <a:prstGeom prst="roundRect">
            <a:avLst/>
          </a:prstGeom>
          <a:solidFill>
            <a:schemeClr val="accent1">
              <a:tint val="66000"/>
              <a:satMod val="1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2">
                    <a:lumMod val="75000"/>
                  </a:schemeClr>
                </a:solidFill>
              </a:rPr>
              <a:t>Venues</a:t>
            </a:r>
          </a:p>
          <a:p>
            <a:pPr algn="ctr"/>
            <a:endParaRPr lang="en-US" sz="1400" i="1" dirty="0">
              <a:solidFill>
                <a:schemeClr val="tx2">
                  <a:lumMod val="50000"/>
                </a:schemeClr>
              </a:solidFill>
            </a:endParaRPr>
          </a:p>
          <a:p>
            <a:pPr algn="ctr"/>
            <a:r>
              <a:rPr lang="en-US" dirty="0">
                <a:solidFill>
                  <a:schemeClr val="tx2">
                    <a:lumMod val="50000"/>
                  </a:schemeClr>
                </a:solidFill>
              </a:rPr>
              <a:t>Foursquare</a:t>
            </a:r>
          </a:p>
          <a:p>
            <a:pPr algn="ctr"/>
            <a:endParaRPr lang="en-US" dirty="0">
              <a:solidFill>
                <a:schemeClr val="tx2">
                  <a:lumMod val="50000"/>
                </a:schemeClr>
              </a:solidFill>
            </a:endParaRPr>
          </a:p>
          <a:p>
            <a:pPr algn="ctr"/>
            <a:r>
              <a:rPr lang="en-US" sz="1500" i="1" dirty="0">
                <a:solidFill>
                  <a:schemeClr val="tx2">
                    <a:lumMod val="75000"/>
                  </a:schemeClr>
                </a:solidFill>
              </a:rPr>
              <a:t>Method: location API</a:t>
            </a:r>
          </a:p>
        </p:txBody>
      </p:sp>
      <p:sp>
        <p:nvSpPr>
          <p:cNvPr id="11" name="Title 1">
            <a:extLst>
              <a:ext uri="{FF2B5EF4-FFF2-40B4-BE49-F238E27FC236}">
                <a16:creationId xmlns:a16="http://schemas.microsoft.com/office/drawing/2014/main" id="{24D41C8E-4FE9-574D-9AD8-20CF4632ED4A}"/>
              </a:ext>
            </a:extLst>
          </p:cNvPr>
          <p:cNvSpPr txBox="1">
            <a:spLocks/>
          </p:cNvSpPr>
          <p:nvPr/>
        </p:nvSpPr>
        <p:spPr>
          <a:xfrm>
            <a:off x="613474" y="2073302"/>
            <a:ext cx="10975552" cy="574483"/>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2000" dirty="0">
                <a:solidFill>
                  <a:schemeClr val="tx2">
                    <a:lumMod val="75000"/>
                  </a:schemeClr>
                </a:solidFill>
              </a:rPr>
              <a:t>The data we will be using to help us answer our question comes from the following sources.</a:t>
            </a:r>
          </a:p>
        </p:txBody>
      </p:sp>
    </p:spTree>
    <p:extLst>
      <p:ext uri="{BB962C8B-B14F-4D97-AF65-F5344CB8AC3E}">
        <p14:creationId xmlns:p14="http://schemas.microsoft.com/office/powerpoint/2010/main" val="3511028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E28A4-38E0-4146-8001-7529F7716228}"/>
              </a:ext>
            </a:extLst>
          </p:cNvPr>
          <p:cNvSpPr/>
          <p:nvPr/>
        </p:nvSpPr>
        <p:spPr>
          <a:xfrm>
            <a:off x="1" y="6689034"/>
            <a:ext cx="12192072" cy="1689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07BD3D6-F6F4-E248-AD84-28C57FD1EF4D}"/>
              </a:ext>
            </a:extLst>
          </p:cNvPr>
          <p:cNvSpPr txBox="1">
            <a:spLocks/>
          </p:cNvSpPr>
          <p:nvPr/>
        </p:nvSpPr>
        <p:spPr>
          <a:xfrm>
            <a:off x="613475" y="527490"/>
            <a:ext cx="7586307" cy="764598"/>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solidFill>
                  <a:schemeClr val="tx1">
                    <a:lumMod val="85000"/>
                    <a:lumOff val="15000"/>
                  </a:schemeClr>
                </a:solidFill>
              </a:rPr>
              <a:t>Methodology</a:t>
            </a:r>
          </a:p>
        </p:txBody>
      </p:sp>
      <p:sp>
        <p:nvSpPr>
          <p:cNvPr id="7" name="Rectangle 6">
            <a:extLst>
              <a:ext uri="{FF2B5EF4-FFF2-40B4-BE49-F238E27FC236}">
                <a16:creationId xmlns:a16="http://schemas.microsoft.com/office/drawing/2014/main" id="{FF934B2D-B52C-FE48-ADD5-58F2BE7AD45F}"/>
              </a:ext>
            </a:extLst>
          </p:cNvPr>
          <p:cNvSpPr/>
          <p:nvPr/>
        </p:nvSpPr>
        <p:spPr>
          <a:xfrm>
            <a:off x="613475" y="1212575"/>
            <a:ext cx="4137991"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EDA2A85B-084A-824E-968C-CF20340F6E96}"/>
              </a:ext>
            </a:extLst>
          </p:cNvPr>
          <p:cNvSpPr txBox="1">
            <a:spLocks/>
          </p:cNvSpPr>
          <p:nvPr/>
        </p:nvSpPr>
        <p:spPr>
          <a:xfrm>
            <a:off x="613474" y="2380059"/>
            <a:ext cx="6652030" cy="2957250"/>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nSpc>
                <a:spcPct val="150000"/>
              </a:lnSpc>
              <a:spcBef>
                <a:spcPts val="0"/>
              </a:spcBef>
              <a:spcAft>
                <a:spcPts val="1000"/>
              </a:spcAft>
            </a:pPr>
            <a:r>
              <a:rPr lang="en-US" sz="2000" dirty="0">
                <a:solidFill>
                  <a:schemeClr val="tx2">
                    <a:lumMod val="75000"/>
                  </a:schemeClr>
                </a:solidFill>
                <a:latin typeface="+mn-lt"/>
                <a:ea typeface="Tahoma" panose="020B0604030504040204" pitchFamily="34" charset="0"/>
                <a:cs typeface="Times New Roman" panose="02020603050405020304" pitchFamily="18" charset="0"/>
              </a:rPr>
              <a:t>For this analysis, we’ll go for a </a:t>
            </a:r>
            <a:r>
              <a:rPr lang="en-US" sz="2000" b="1" dirty="0">
                <a:solidFill>
                  <a:schemeClr val="tx2">
                    <a:lumMod val="75000"/>
                  </a:schemeClr>
                </a:solidFill>
                <a:latin typeface="+mn-lt"/>
                <a:ea typeface="Tahoma" panose="020B0604030504040204" pitchFamily="34" charset="0"/>
                <a:cs typeface="Times New Roman" panose="02020603050405020304" pitchFamily="18" charset="0"/>
              </a:rPr>
              <a:t>classification</a:t>
            </a:r>
            <a:r>
              <a:rPr lang="en-US" sz="2000" dirty="0">
                <a:solidFill>
                  <a:schemeClr val="tx2">
                    <a:lumMod val="75000"/>
                  </a:schemeClr>
                </a:solidFill>
                <a:latin typeface="+mn-lt"/>
                <a:ea typeface="Tahoma" panose="020B0604030504040204" pitchFamily="34" charset="0"/>
                <a:cs typeface="Times New Roman" panose="02020603050405020304" pitchFamily="18" charset="0"/>
              </a:rPr>
              <a:t> approach using the </a:t>
            </a:r>
            <a:r>
              <a:rPr lang="en-US" sz="2000" b="1" dirty="0">
                <a:solidFill>
                  <a:schemeClr val="tx2">
                    <a:lumMod val="75000"/>
                  </a:schemeClr>
                </a:solidFill>
                <a:latin typeface="+mn-lt"/>
                <a:ea typeface="Tahoma" panose="020B0604030504040204" pitchFamily="34" charset="0"/>
                <a:cs typeface="Times New Roman" panose="02020603050405020304" pitchFamily="18" charset="0"/>
              </a:rPr>
              <a:t>K Means</a:t>
            </a:r>
            <a:r>
              <a:rPr lang="en-US" sz="2000" dirty="0">
                <a:solidFill>
                  <a:schemeClr val="tx2">
                    <a:lumMod val="75000"/>
                  </a:schemeClr>
                </a:solidFill>
                <a:latin typeface="+mn-lt"/>
                <a:ea typeface="Tahoma" panose="020B0604030504040204" pitchFamily="34" charset="0"/>
                <a:cs typeface="Times New Roman" panose="02020603050405020304" pitchFamily="18" charset="0"/>
              </a:rPr>
              <a:t> method. We will classify all neighborhoods in Barcelona into five different clusters, considering only the venues that match our criterion - Metro Station, Train Station, Park, Garden, Gym – and look for the clusters that are in line with the data we’ve collected from our six current restaurants in Madrid.</a:t>
            </a:r>
            <a:endParaRPr lang="en-US" sz="2000" i="1" dirty="0">
              <a:solidFill>
                <a:schemeClr val="tx2">
                  <a:lumMod val="75000"/>
                </a:schemeClr>
              </a:solidFill>
              <a:latin typeface="+mn-lt"/>
            </a:endParaRPr>
          </a:p>
        </p:txBody>
      </p:sp>
      <p:pic>
        <p:nvPicPr>
          <p:cNvPr id="5" name="Picture 4" descr="Diagram&#10;&#10;Description automatically generated">
            <a:extLst>
              <a:ext uri="{FF2B5EF4-FFF2-40B4-BE49-F238E27FC236}">
                <a16:creationId xmlns:a16="http://schemas.microsoft.com/office/drawing/2014/main" id="{E0B857E4-130A-6F48-A464-3161DB9EF39F}"/>
              </a:ext>
            </a:extLst>
          </p:cNvPr>
          <p:cNvPicPr>
            <a:picLocks noChangeAspect="1"/>
          </p:cNvPicPr>
          <p:nvPr/>
        </p:nvPicPr>
        <p:blipFill>
          <a:blip r:embed="rId2"/>
          <a:stretch>
            <a:fillRect/>
          </a:stretch>
        </p:blipFill>
        <p:spPr>
          <a:xfrm>
            <a:off x="7702825" y="2380059"/>
            <a:ext cx="2875670" cy="2957250"/>
          </a:xfrm>
          <a:prstGeom prst="rect">
            <a:avLst/>
          </a:prstGeom>
        </p:spPr>
      </p:pic>
    </p:spTree>
    <p:extLst>
      <p:ext uri="{BB962C8B-B14F-4D97-AF65-F5344CB8AC3E}">
        <p14:creationId xmlns:p14="http://schemas.microsoft.com/office/powerpoint/2010/main" val="3967660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E28A4-38E0-4146-8001-7529F7716228}"/>
              </a:ext>
            </a:extLst>
          </p:cNvPr>
          <p:cNvSpPr/>
          <p:nvPr/>
        </p:nvSpPr>
        <p:spPr>
          <a:xfrm>
            <a:off x="1" y="6689034"/>
            <a:ext cx="12192072" cy="1689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07BD3D6-F6F4-E248-AD84-28C57FD1EF4D}"/>
              </a:ext>
            </a:extLst>
          </p:cNvPr>
          <p:cNvSpPr txBox="1">
            <a:spLocks/>
          </p:cNvSpPr>
          <p:nvPr/>
        </p:nvSpPr>
        <p:spPr>
          <a:xfrm>
            <a:off x="613475" y="527490"/>
            <a:ext cx="7586307" cy="764598"/>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solidFill>
                  <a:schemeClr val="tx1">
                    <a:lumMod val="85000"/>
                    <a:lumOff val="15000"/>
                  </a:schemeClr>
                </a:solidFill>
              </a:rPr>
              <a:t>Results</a:t>
            </a:r>
          </a:p>
        </p:txBody>
      </p:sp>
      <p:sp>
        <p:nvSpPr>
          <p:cNvPr id="7" name="Rectangle 6">
            <a:extLst>
              <a:ext uri="{FF2B5EF4-FFF2-40B4-BE49-F238E27FC236}">
                <a16:creationId xmlns:a16="http://schemas.microsoft.com/office/drawing/2014/main" id="{FF934B2D-B52C-FE48-ADD5-58F2BE7AD45F}"/>
              </a:ext>
            </a:extLst>
          </p:cNvPr>
          <p:cNvSpPr/>
          <p:nvPr/>
        </p:nvSpPr>
        <p:spPr>
          <a:xfrm>
            <a:off x="613475" y="1212575"/>
            <a:ext cx="4137991"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EDA2A85B-084A-824E-968C-CF20340F6E96}"/>
              </a:ext>
            </a:extLst>
          </p:cNvPr>
          <p:cNvSpPr txBox="1">
            <a:spLocks/>
          </p:cNvSpPr>
          <p:nvPr/>
        </p:nvSpPr>
        <p:spPr>
          <a:xfrm>
            <a:off x="613475" y="1624685"/>
            <a:ext cx="11035186" cy="2957250"/>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z="2000" dirty="0">
                <a:solidFill>
                  <a:schemeClr val="tx2">
                    <a:lumMod val="75000"/>
                  </a:schemeClr>
                </a:solidFill>
                <a:latin typeface="+mn-lt"/>
              </a:rPr>
              <a:t>Using the </a:t>
            </a:r>
            <a:r>
              <a:rPr lang="en-US" sz="2000" b="1" dirty="0">
                <a:solidFill>
                  <a:schemeClr val="tx2">
                    <a:lumMod val="75000"/>
                  </a:schemeClr>
                </a:solidFill>
                <a:latin typeface="+mn-lt"/>
              </a:rPr>
              <a:t>K Means</a:t>
            </a:r>
            <a:r>
              <a:rPr lang="en-US" sz="2000" dirty="0">
                <a:solidFill>
                  <a:schemeClr val="tx2">
                    <a:lumMod val="75000"/>
                  </a:schemeClr>
                </a:solidFill>
                <a:latin typeface="+mn-lt"/>
              </a:rPr>
              <a:t> method to classify all neighborhoods in Barcelona, we ended up with these five clusters. </a:t>
            </a:r>
          </a:p>
        </p:txBody>
      </p:sp>
      <p:pic>
        <p:nvPicPr>
          <p:cNvPr id="6" name="Picture 5" descr="Map&#10;&#10;Description automatically generated">
            <a:extLst>
              <a:ext uri="{FF2B5EF4-FFF2-40B4-BE49-F238E27FC236}">
                <a16:creationId xmlns:a16="http://schemas.microsoft.com/office/drawing/2014/main" id="{96F45C70-DDCD-C947-9A6F-F94CEDBCDF21}"/>
              </a:ext>
            </a:extLst>
          </p:cNvPr>
          <p:cNvPicPr>
            <a:picLocks noChangeAspect="1"/>
          </p:cNvPicPr>
          <p:nvPr/>
        </p:nvPicPr>
        <p:blipFill>
          <a:blip r:embed="rId2"/>
          <a:stretch>
            <a:fillRect/>
          </a:stretch>
        </p:blipFill>
        <p:spPr>
          <a:xfrm>
            <a:off x="726109" y="2297879"/>
            <a:ext cx="6102074" cy="3705356"/>
          </a:xfrm>
          <a:prstGeom prst="rect">
            <a:avLst/>
          </a:prstGeom>
        </p:spPr>
      </p:pic>
      <p:sp>
        <p:nvSpPr>
          <p:cNvPr id="9" name="Rectangle 8">
            <a:extLst>
              <a:ext uri="{FF2B5EF4-FFF2-40B4-BE49-F238E27FC236}">
                <a16:creationId xmlns:a16="http://schemas.microsoft.com/office/drawing/2014/main" id="{D4F9B38B-6A14-CF44-B9CC-C0CA038247D6}"/>
              </a:ext>
            </a:extLst>
          </p:cNvPr>
          <p:cNvSpPr/>
          <p:nvPr/>
        </p:nvSpPr>
        <p:spPr>
          <a:xfrm>
            <a:off x="7159767" y="2103989"/>
            <a:ext cx="4488894" cy="3737946"/>
          </a:xfrm>
          <a:prstGeom prst="rect">
            <a:avLst/>
          </a:prstGeom>
        </p:spPr>
        <p:txBody>
          <a:bodyPr wrap="square">
            <a:spAutoFit/>
          </a:bodyPr>
          <a:lstStyle/>
          <a:p>
            <a:pPr>
              <a:lnSpc>
                <a:spcPct val="150000"/>
              </a:lnSpc>
              <a:spcAft>
                <a:spcPts val="1000"/>
              </a:spcAft>
            </a:pPr>
            <a:r>
              <a:rPr lang="en-US" sz="2000" dirty="0">
                <a:solidFill>
                  <a:schemeClr val="tx2">
                    <a:lumMod val="75000"/>
                  </a:schemeClr>
                </a:solidFill>
                <a:ea typeface="Tahoma" panose="020B0604030504040204" pitchFamily="34" charset="0"/>
                <a:cs typeface="Times New Roman" panose="02020603050405020304" pitchFamily="18" charset="0"/>
              </a:rPr>
              <a:t>Diving into each of these clusters, we found that one exactly matches our original criterion (cluster #2, purple point on the map), whose first most common venue is a </a:t>
            </a:r>
            <a:r>
              <a:rPr lang="en-US" sz="2000" b="1" dirty="0">
                <a:solidFill>
                  <a:schemeClr val="tx2">
                    <a:lumMod val="75000"/>
                  </a:schemeClr>
                </a:solidFill>
                <a:ea typeface="Tahoma" panose="020B0604030504040204" pitchFamily="34" charset="0"/>
                <a:cs typeface="Times New Roman" panose="02020603050405020304" pitchFamily="18" charset="0"/>
              </a:rPr>
              <a:t>Metro</a:t>
            </a:r>
            <a:r>
              <a:rPr lang="en-US" sz="2000" dirty="0">
                <a:solidFill>
                  <a:schemeClr val="tx2">
                    <a:lumMod val="75000"/>
                  </a:schemeClr>
                </a:solidFill>
                <a:ea typeface="Tahoma" panose="020B0604030504040204" pitchFamily="34" charset="0"/>
                <a:cs typeface="Times New Roman" panose="02020603050405020304" pitchFamily="18" charset="0"/>
              </a:rPr>
              <a:t> or </a:t>
            </a:r>
            <a:r>
              <a:rPr lang="en-US" sz="2000" b="1" dirty="0">
                <a:solidFill>
                  <a:schemeClr val="tx2">
                    <a:lumMod val="75000"/>
                  </a:schemeClr>
                </a:solidFill>
                <a:ea typeface="Tahoma" panose="020B0604030504040204" pitchFamily="34" charset="0"/>
                <a:cs typeface="Times New Roman" panose="02020603050405020304" pitchFamily="18" charset="0"/>
              </a:rPr>
              <a:t>Train Station</a:t>
            </a:r>
            <a:r>
              <a:rPr lang="en-US" sz="2000" dirty="0">
                <a:solidFill>
                  <a:schemeClr val="tx2">
                    <a:lumMod val="75000"/>
                  </a:schemeClr>
                </a:solidFill>
                <a:ea typeface="Tahoma" panose="020B0604030504040204" pitchFamily="34" charset="0"/>
                <a:cs typeface="Times New Roman" panose="02020603050405020304" pitchFamily="18" charset="0"/>
              </a:rPr>
              <a:t>, the second most common venue is a </a:t>
            </a:r>
            <a:r>
              <a:rPr lang="en-US" sz="2000" b="1" dirty="0">
                <a:solidFill>
                  <a:schemeClr val="tx2">
                    <a:lumMod val="75000"/>
                  </a:schemeClr>
                </a:solidFill>
                <a:ea typeface="Tahoma" panose="020B0604030504040204" pitchFamily="34" charset="0"/>
                <a:cs typeface="Times New Roman" panose="02020603050405020304" pitchFamily="18" charset="0"/>
              </a:rPr>
              <a:t>Gym</a:t>
            </a:r>
            <a:r>
              <a:rPr lang="en-US" sz="2000" dirty="0">
                <a:solidFill>
                  <a:schemeClr val="tx2">
                    <a:lumMod val="75000"/>
                  </a:schemeClr>
                </a:solidFill>
                <a:ea typeface="Tahoma" panose="020B0604030504040204" pitchFamily="34" charset="0"/>
                <a:cs typeface="Times New Roman" panose="02020603050405020304" pitchFamily="18" charset="0"/>
              </a:rPr>
              <a:t>, and the third most common venue is a </a:t>
            </a:r>
            <a:r>
              <a:rPr lang="en-US" sz="2000" b="1" dirty="0">
                <a:solidFill>
                  <a:schemeClr val="tx2">
                    <a:lumMod val="75000"/>
                  </a:schemeClr>
                </a:solidFill>
                <a:ea typeface="Tahoma" panose="020B0604030504040204" pitchFamily="34" charset="0"/>
                <a:cs typeface="Times New Roman" panose="02020603050405020304" pitchFamily="18" charset="0"/>
              </a:rPr>
              <a:t>Park</a:t>
            </a:r>
            <a:r>
              <a:rPr lang="en-US" sz="2000" dirty="0">
                <a:solidFill>
                  <a:schemeClr val="tx2">
                    <a:lumMod val="75000"/>
                  </a:schemeClr>
                </a:solidFill>
                <a:ea typeface="Tahoma" panose="020B0604030504040204" pitchFamily="34" charset="0"/>
                <a:cs typeface="Times New Roman" panose="02020603050405020304" pitchFamily="18" charset="0"/>
              </a:rPr>
              <a:t> or a </a:t>
            </a:r>
            <a:r>
              <a:rPr lang="en-US" sz="2000" b="1" dirty="0">
                <a:solidFill>
                  <a:schemeClr val="tx2">
                    <a:lumMod val="75000"/>
                  </a:schemeClr>
                </a:solidFill>
                <a:ea typeface="Tahoma" panose="020B0604030504040204" pitchFamily="34" charset="0"/>
                <a:cs typeface="Times New Roman" panose="02020603050405020304" pitchFamily="18" charset="0"/>
              </a:rPr>
              <a:t>Garden</a:t>
            </a:r>
            <a:r>
              <a:rPr lang="en-US" sz="2000" dirty="0">
                <a:solidFill>
                  <a:schemeClr val="tx2">
                    <a:lumMod val="75000"/>
                  </a:schemeClr>
                </a:solidFill>
                <a:ea typeface="Tahoma" panose="020B0604030504040204" pitchFamily="34" charset="0"/>
                <a:cs typeface="Times New Roman" panose="02020603050405020304" pitchFamily="18" charset="0"/>
              </a:rPr>
              <a:t>.</a:t>
            </a:r>
          </a:p>
        </p:txBody>
      </p:sp>
    </p:spTree>
    <p:extLst>
      <p:ext uri="{BB962C8B-B14F-4D97-AF65-F5344CB8AC3E}">
        <p14:creationId xmlns:p14="http://schemas.microsoft.com/office/powerpoint/2010/main" val="160580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E28A4-38E0-4146-8001-7529F7716228}"/>
              </a:ext>
            </a:extLst>
          </p:cNvPr>
          <p:cNvSpPr/>
          <p:nvPr/>
        </p:nvSpPr>
        <p:spPr>
          <a:xfrm>
            <a:off x="1" y="6689034"/>
            <a:ext cx="12192072" cy="1689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07BD3D6-F6F4-E248-AD84-28C57FD1EF4D}"/>
              </a:ext>
            </a:extLst>
          </p:cNvPr>
          <p:cNvSpPr txBox="1">
            <a:spLocks/>
          </p:cNvSpPr>
          <p:nvPr/>
        </p:nvSpPr>
        <p:spPr>
          <a:xfrm>
            <a:off x="613475" y="527490"/>
            <a:ext cx="7586307" cy="764598"/>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solidFill>
                  <a:schemeClr val="tx1">
                    <a:lumMod val="85000"/>
                    <a:lumOff val="15000"/>
                  </a:schemeClr>
                </a:solidFill>
              </a:rPr>
              <a:t>Conclusion</a:t>
            </a:r>
          </a:p>
        </p:txBody>
      </p:sp>
      <p:sp>
        <p:nvSpPr>
          <p:cNvPr id="7" name="Rectangle 6">
            <a:extLst>
              <a:ext uri="{FF2B5EF4-FFF2-40B4-BE49-F238E27FC236}">
                <a16:creationId xmlns:a16="http://schemas.microsoft.com/office/drawing/2014/main" id="{FF934B2D-B52C-FE48-ADD5-58F2BE7AD45F}"/>
              </a:ext>
            </a:extLst>
          </p:cNvPr>
          <p:cNvSpPr/>
          <p:nvPr/>
        </p:nvSpPr>
        <p:spPr>
          <a:xfrm>
            <a:off x="613475" y="1212575"/>
            <a:ext cx="4137991" cy="457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EDA2A85B-084A-824E-968C-CF20340F6E96}"/>
              </a:ext>
            </a:extLst>
          </p:cNvPr>
          <p:cNvSpPr txBox="1">
            <a:spLocks/>
          </p:cNvSpPr>
          <p:nvPr/>
        </p:nvSpPr>
        <p:spPr>
          <a:xfrm>
            <a:off x="613474" y="1803593"/>
            <a:ext cx="10975552" cy="4735636"/>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nSpc>
                <a:spcPct val="150000"/>
              </a:lnSpc>
            </a:pPr>
            <a:r>
              <a:rPr lang="en-US" sz="2000" dirty="0">
                <a:solidFill>
                  <a:schemeClr val="tx2">
                    <a:lumMod val="75000"/>
                  </a:schemeClr>
                </a:solidFill>
                <a:latin typeface="+mn-lt"/>
              </a:rPr>
              <a:t>Based on the data previously collected in the city of Madrid and the analysis ran on Barcelona's neighborhoods, we can safely say that the </a:t>
            </a:r>
            <a:r>
              <a:rPr lang="en-US" sz="2000" b="1" dirty="0">
                <a:solidFill>
                  <a:schemeClr val="tx2">
                    <a:lumMod val="75000"/>
                  </a:schemeClr>
                </a:solidFill>
                <a:latin typeface="+mn-lt"/>
              </a:rPr>
              <a:t>Torre </a:t>
            </a:r>
            <a:r>
              <a:rPr lang="en-US" sz="2000" b="1" dirty="0" err="1">
                <a:solidFill>
                  <a:schemeClr val="tx2">
                    <a:lumMod val="75000"/>
                  </a:schemeClr>
                </a:solidFill>
                <a:latin typeface="+mn-lt"/>
              </a:rPr>
              <a:t>Barró</a:t>
            </a:r>
            <a:r>
              <a:rPr lang="en-US" sz="2000" dirty="0">
                <a:solidFill>
                  <a:schemeClr val="tx2">
                    <a:lumMod val="75000"/>
                  </a:schemeClr>
                </a:solidFill>
                <a:latin typeface="+mn-lt"/>
              </a:rPr>
              <a:t> neighborhood is the best area to open a new franchise of our </a:t>
            </a:r>
            <a:r>
              <a:rPr lang="en-US" sz="2000" b="1" dirty="0">
                <a:solidFill>
                  <a:schemeClr val="tx2">
                    <a:lumMod val="75000"/>
                  </a:schemeClr>
                </a:solidFill>
                <a:latin typeface="+mn-lt"/>
              </a:rPr>
              <a:t>Green Alternative</a:t>
            </a:r>
            <a:r>
              <a:rPr lang="en-US" sz="2000" dirty="0">
                <a:solidFill>
                  <a:schemeClr val="tx2">
                    <a:lumMod val="75000"/>
                  </a:schemeClr>
                </a:solidFill>
                <a:latin typeface="+mn-lt"/>
              </a:rPr>
              <a:t> restaurants.</a:t>
            </a:r>
          </a:p>
          <a:p>
            <a:pPr>
              <a:lnSpc>
                <a:spcPct val="150000"/>
              </a:lnSpc>
            </a:pPr>
            <a:endParaRPr lang="en-US" sz="2000" dirty="0">
              <a:solidFill>
                <a:schemeClr val="tx2">
                  <a:lumMod val="75000"/>
                </a:schemeClr>
              </a:solidFill>
              <a:latin typeface="+mn-lt"/>
            </a:endParaRPr>
          </a:p>
          <a:p>
            <a:pPr>
              <a:lnSpc>
                <a:spcPct val="150000"/>
              </a:lnSpc>
            </a:pPr>
            <a:r>
              <a:rPr lang="en-US" sz="2000" dirty="0">
                <a:solidFill>
                  <a:schemeClr val="tx2">
                    <a:lumMod val="75000"/>
                  </a:schemeClr>
                </a:solidFill>
                <a:latin typeface="+mn-lt"/>
              </a:rPr>
              <a:t>It is important to mention that this neighborhood is quite far from the city center, where most of the touristic attractions are. This should not be a problem for the </a:t>
            </a:r>
            <a:r>
              <a:rPr lang="en-US" sz="2000" b="1" dirty="0">
                <a:solidFill>
                  <a:schemeClr val="tx2">
                    <a:lumMod val="75000"/>
                  </a:schemeClr>
                </a:solidFill>
                <a:latin typeface="+mn-lt"/>
              </a:rPr>
              <a:t>Green Alternative</a:t>
            </a:r>
            <a:r>
              <a:rPr lang="en-US" sz="2000" dirty="0">
                <a:solidFill>
                  <a:schemeClr val="tx2">
                    <a:lumMod val="75000"/>
                  </a:schemeClr>
                </a:solidFill>
                <a:latin typeface="+mn-lt"/>
              </a:rPr>
              <a:t> as its current restaurants are oriented towards locals, and the group wants to keep this same direction. However, if the group decides to switch its focus in the future and expand its customer base to a broader audience, they will need to replicate this analysis taking into accounts new criterion, different from the ones picked for this analysis.</a:t>
            </a:r>
            <a:endParaRPr lang="en-US" sz="2000" i="1" dirty="0">
              <a:solidFill>
                <a:schemeClr val="tx2">
                  <a:lumMod val="75000"/>
                </a:schemeClr>
              </a:solidFill>
              <a:latin typeface="+mn-lt"/>
            </a:endParaRPr>
          </a:p>
        </p:txBody>
      </p:sp>
    </p:spTree>
    <p:extLst>
      <p:ext uri="{BB962C8B-B14F-4D97-AF65-F5344CB8AC3E}">
        <p14:creationId xmlns:p14="http://schemas.microsoft.com/office/powerpoint/2010/main" val="396261538"/>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docProps/app.xml><?xml version="1.0" encoding="utf-8"?>
<Properties xmlns="http://schemas.openxmlformats.org/officeDocument/2006/extended-properties" xmlns:vt="http://schemas.openxmlformats.org/officeDocument/2006/docPropsVTypes">
  <Template>{510D4245-01A8-474E-8930-0413B2A3DD21}tf10001124</Template>
  <TotalTime>849</TotalTime>
  <Words>547</Words>
  <Application>Microsoft Macintosh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Corbel</vt:lpstr>
      <vt:lpstr>Wingdings 2</vt:lpstr>
      <vt:lpstr>Frame</vt:lpstr>
      <vt:lpstr>IBM Data Science Professional Certificate  Capstone Project The Battle of Neighborhoods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Professional Certificate  Capstone Project The Battle of Neighborhoods</dc:title>
  <dc:creator>Damien Azzopardi</dc:creator>
  <cp:lastModifiedBy>Damien Azzopardi</cp:lastModifiedBy>
  <cp:revision>8</cp:revision>
  <dcterms:created xsi:type="dcterms:W3CDTF">2021-07-25T18:33:19Z</dcterms:created>
  <dcterms:modified xsi:type="dcterms:W3CDTF">2021-07-26T08:43:00Z</dcterms:modified>
</cp:coreProperties>
</file>