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60" r:id="rId4"/>
    <p:sldId id="261" r:id="rId5"/>
    <p:sldId id="264" r:id="rId6"/>
    <p:sldId id="265" r:id="rId7"/>
    <p:sldId id="266" r:id="rId8"/>
    <p:sldId id="263" r:id="rId9"/>
    <p:sldId id="268" r:id="rId10"/>
    <p:sldId id="270" r:id="rId11"/>
    <p:sldId id="269" r:id="rId12"/>
    <p:sldId id="271" r:id="rId13"/>
    <p:sldId id="272" r:id="rId14"/>
    <p:sldId id="273" r:id="rId15"/>
    <p:sldId id="274" r:id="rId16"/>
    <p:sldId id="277" r:id="rId17"/>
    <p:sldId id="275" r:id="rId18"/>
    <p:sldId id="294" r:id="rId19"/>
    <p:sldId id="279" r:id="rId20"/>
    <p:sldId id="281" r:id="rId21"/>
    <p:sldId id="283" r:id="rId22"/>
    <p:sldId id="293" r:id="rId23"/>
    <p:sldId id="287" r:id="rId24"/>
    <p:sldId id="289" r:id="rId25"/>
    <p:sldId id="290" r:id="rId26"/>
    <p:sldId id="292"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2E21"/>
    <a:srgbClr val="00CC96"/>
    <a:srgbClr val="0F53AB"/>
    <a:srgbClr val="382C1F"/>
    <a:srgbClr val="EF563B"/>
    <a:srgbClr val="626EFA"/>
    <a:srgbClr val="E4ECF6"/>
    <a:srgbClr val="FFF9F2"/>
    <a:srgbClr val="CEBFAF"/>
    <a:srgbClr val="C49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9"/>
    <p:restoredTop sz="85955"/>
  </p:normalViewPr>
  <p:slideViewPr>
    <p:cSldViewPr snapToGrid="0">
      <p:cViewPr varScale="1">
        <p:scale>
          <a:sx n="134" d="100"/>
          <a:sy n="134" d="100"/>
        </p:scale>
        <p:origin x="167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2C009-5F31-BE4F-900D-33CEFA8DAE3F}" type="datetimeFigureOut">
              <a:rPr lang="fr-FR" smtClean="0"/>
              <a:t>20/10/2022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57F89-76E2-1147-BEF9-79A9FBD36726}" type="slidenum">
              <a:rPr lang="fr-FR" smtClean="0"/>
              <a:t>‹N°›</a:t>
            </a:fld>
            <a:endParaRPr lang="fr-FR"/>
          </a:p>
        </p:txBody>
      </p:sp>
    </p:spTree>
    <p:extLst>
      <p:ext uri="{BB962C8B-B14F-4D97-AF65-F5344CB8AC3E}">
        <p14:creationId xmlns:p14="http://schemas.microsoft.com/office/powerpoint/2010/main" val="382601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 ans de données</a:t>
            </a:r>
          </a:p>
          <a:p>
            <a:endParaRPr lang="fr-FR" dirty="0"/>
          </a:p>
          <a:p>
            <a:r>
              <a:rPr lang="fr-FR" dirty="0"/>
              <a:t>3 tables de données</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2</a:t>
            </a:fld>
            <a:endParaRPr lang="fr-FR"/>
          </a:p>
        </p:txBody>
      </p:sp>
    </p:spTree>
    <p:extLst>
      <p:ext uri="{BB962C8B-B14F-4D97-AF65-F5344CB8AC3E}">
        <p14:creationId xmlns:p14="http://schemas.microsoft.com/office/powerpoint/2010/main" val="3877095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seul produit </a:t>
            </a:r>
          </a:p>
          <a:p>
            <a:endParaRPr lang="fr-FR" dirty="0"/>
          </a:p>
          <a:p>
            <a:r>
              <a:rPr lang="fr-FR" dirty="0"/>
              <a:t>Pourcentage ?</a:t>
            </a:r>
          </a:p>
          <a:p>
            <a:endParaRPr lang="fr-FR" dirty="0"/>
          </a:p>
          <a:p>
            <a:r>
              <a:rPr lang="fr-FR" dirty="0"/>
              <a:t>En vue du faible pourcentage de vente de ce produit par rapport au nombre total de vente, on supprime ce produit de l'analyse sans grand impact sur l'analyse globale.</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11</a:t>
            </a:fld>
            <a:endParaRPr lang="fr-FR"/>
          </a:p>
        </p:txBody>
      </p:sp>
    </p:spTree>
    <p:extLst>
      <p:ext uri="{BB962C8B-B14F-4D97-AF65-F5344CB8AC3E}">
        <p14:creationId xmlns:p14="http://schemas.microsoft.com/office/powerpoint/2010/main" val="1490356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a:t>
            </a:r>
          </a:p>
          <a:p>
            <a:endParaRPr lang="fr-FR" dirty="0"/>
          </a:p>
          <a:p>
            <a:r>
              <a:rPr lang="fr-FR" dirty="0"/>
              <a:t>assez constant. Toutefois, en octobre 2021,</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12</a:t>
            </a:fld>
            <a:endParaRPr lang="fr-FR"/>
          </a:p>
        </p:txBody>
      </p:sp>
    </p:spTree>
    <p:extLst>
      <p:ext uri="{BB962C8B-B14F-4D97-AF65-F5344CB8AC3E}">
        <p14:creationId xmlns:p14="http://schemas.microsoft.com/office/powerpoint/2010/main" val="115293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Problème octobre</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13</a:t>
            </a:fld>
            <a:endParaRPr lang="fr-FR"/>
          </a:p>
        </p:txBody>
      </p:sp>
    </p:spTree>
    <p:extLst>
      <p:ext uri="{BB962C8B-B14F-4D97-AF65-F5344CB8AC3E}">
        <p14:creationId xmlns:p14="http://schemas.microsoft.com/office/powerpoint/2010/main" val="4192991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Entre le 2 et 27 octobre, il n'y a eu aucune donnée de vente sur la catégorie 1.</a:t>
            </a:r>
          </a:p>
          <a:p>
            <a:endParaRPr lang="fr-FR" dirty="0"/>
          </a:p>
          <a:p>
            <a:r>
              <a:rPr lang="fr-FR" dirty="0"/>
              <a:t>Pourquoi ?</a:t>
            </a:r>
          </a:p>
          <a:p>
            <a:r>
              <a:rPr lang="fr-FR" dirty="0"/>
              <a:t>Je n'ai pas la réponse exacte, mais voici mes hypothèses :</a:t>
            </a:r>
          </a:p>
          <a:p>
            <a:r>
              <a:rPr lang="fr-FR" dirty="0"/>
              <a:t>- il y a peut-être eu un problème dans la remontée des données pour cette catégorie</a:t>
            </a:r>
          </a:p>
          <a:p>
            <a:r>
              <a:rPr lang="fr-FR" dirty="0"/>
              <a:t>- ou le site web a rencontré un dysfonctionnement et n’affichait plus cette catégorie.</a:t>
            </a:r>
          </a:p>
          <a:p>
            <a:endParaRPr lang="fr-FR" dirty="0"/>
          </a:p>
          <a:p>
            <a:r>
              <a:rPr lang="fr-FR" dirty="0"/>
              <a:t>Il faudrait voir avec le service qui s'occupe du site web.</a:t>
            </a:r>
          </a:p>
          <a:p>
            <a:endParaRPr lang="fr-FR" dirty="0"/>
          </a:p>
          <a:p>
            <a:r>
              <a:rPr lang="fr-FR" dirty="0"/>
              <a:t>Pour notre analyse, nous allons supprimer le mois d'octobre, car hormis ce mois d'octobre, les données sont assez homogènes dans le temps. Si l'on prenait en compte le mois d'octobre, on pourrait minimiser ou maximiser les résultats en fonction du problème qu'il y a eu.</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14</a:t>
            </a:fld>
            <a:endParaRPr lang="fr-FR"/>
          </a:p>
        </p:txBody>
      </p:sp>
    </p:spTree>
    <p:extLst>
      <p:ext uri="{BB962C8B-B14F-4D97-AF65-F5344CB8AC3E}">
        <p14:creationId xmlns:p14="http://schemas.microsoft.com/office/powerpoint/2010/main" val="334772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Problème octobre 2021</a:t>
            </a:r>
          </a:p>
          <a:p>
            <a:endParaRPr lang="fr-FR" dirty="0"/>
          </a:p>
          <a:p>
            <a:r>
              <a:rPr lang="fr-FR" dirty="0"/>
              <a:t>pic de chiffre d'affaires En février 2022</a:t>
            </a:r>
          </a:p>
          <a:p>
            <a:r>
              <a:rPr lang="fr-FR" dirty="0"/>
              <a:t>Surement la st valentin,</a:t>
            </a:r>
          </a:p>
          <a:p>
            <a:endParaRPr lang="fr-FR" dirty="0"/>
          </a:p>
          <a:p>
            <a:endParaRPr lang="fr-FR" dirty="0"/>
          </a:p>
          <a:p>
            <a:r>
              <a:rPr lang="fr-FR" dirty="0"/>
              <a:t>moyenne mobile à 90 jours, on voit qu'à partir de juillet 2022 on est assez stable dans le temps.</a:t>
            </a:r>
          </a:p>
          <a:p>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15</a:t>
            </a:fld>
            <a:endParaRPr lang="fr-FR"/>
          </a:p>
        </p:txBody>
      </p:sp>
    </p:spTree>
    <p:extLst>
      <p:ext uri="{BB962C8B-B14F-4D97-AF65-F5344CB8AC3E}">
        <p14:creationId xmlns:p14="http://schemas.microsoft.com/office/powerpoint/2010/main" val="1388558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effectLst/>
                <a:latin typeface="-apple-system"/>
              </a:rPr>
              <a:t>Catégorie 1 à 3 x mois de références que la catégorie 0</a:t>
            </a:r>
          </a:p>
          <a:p>
            <a:endParaRPr lang="fr-FR" b="0" i="0" dirty="0">
              <a:effectLst/>
              <a:latin typeface="-apple-system"/>
            </a:endParaRPr>
          </a:p>
          <a:p>
            <a:r>
              <a:rPr lang="fr-FR" b="0" i="0" dirty="0">
                <a:effectLst/>
                <a:latin typeface="-apple-system"/>
              </a:rPr>
              <a:t>Catégorie 2 7% des référence et 25 % du CA</a:t>
            </a:r>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16</a:t>
            </a:fld>
            <a:endParaRPr lang="fr-FR"/>
          </a:p>
        </p:txBody>
      </p:sp>
    </p:spTree>
    <p:extLst>
      <p:ext uri="{BB962C8B-B14F-4D97-AF65-F5344CB8AC3E}">
        <p14:creationId xmlns:p14="http://schemas.microsoft.com/office/powerpoint/2010/main" val="2614589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80 % du chiffre d'affaires est réalisé par 50 % des clients </a:t>
            </a:r>
          </a:p>
          <a:p>
            <a:r>
              <a:rPr lang="fr-FR" dirty="0"/>
              <a:t>20 % des clients réalise 50 % du chiffre d'affaires.</a:t>
            </a:r>
          </a:p>
          <a:p>
            <a:pPr marL="171450" indent="-171450">
              <a:buFontTx/>
              <a:buChar char="-"/>
            </a:pPr>
            <a:endParaRPr lang="fr-FR" dirty="0"/>
          </a:p>
          <a:p>
            <a:pPr marL="171450" indent="-171450">
              <a:buFontTx/>
              <a:buChar char="-"/>
            </a:pPr>
            <a:r>
              <a:rPr lang="fr-FR" dirty="0"/>
              <a:t>KPI comme le panier </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17</a:t>
            </a:fld>
            <a:endParaRPr lang="fr-FR"/>
          </a:p>
        </p:txBody>
      </p:sp>
    </p:spTree>
    <p:extLst>
      <p:ext uri="{BB962C8B-B14F-4D97-AF65-F5344CB8AC3E}">
        <p14:creationId xmlns:p14="http://schemas.microsoft.com/office/powerpoint/2010/main" val="3135809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effectLst/>
                <a:latin typeface="-apple-system"/>
              </a:rPr>
              <a:t>Amazon panier à 23,2 €</a:t>
            </a:r>
          </a:p>
          <a:p>
            <a:r>
              <a:rPr lang="fr-FR" b="0" i="0" dirty="0">
                <a:effectLst/>
                <a:latin typeface="-apple-system"/>
              </a:rPr>
              <a:t>Fréquence 1 fois par mois</a:t>
            </a:r>
          </a:p>
          <a:p>
            <a:endParaRPr lang="fr-FR" b="0" i="0" dirty="0">
              <a:effectLst/>
              <a:latin typeface="-apple-system"/>
            </a:endParaRPr>
          </a:p>
          <a:p>
            <a:r>
              <a:rPr lang="fr-FR" b="0" i="0" dirty="0">
                <a:effectLst/>
                <a:latin typeface="-apple-system"/>
              </a:rPr>
              <a:t>Chiffre biaisé</a:t>
            </a:r>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18</a:t>
            </a:fld>
            <a:endParaRPr lang="fr-FR"/>
          </a:p>
        </p:txBody>
      </p:sp>
    </p:spTree>
    <p:extLst>
      <p:ext uri="{BB962C8B-B14F-4D97-AF65-F5344CB8AC3E}">
        <p14:creationId xmlns:p14="http://schemas.microsoft.com/office/powerpoint/2010/main" val="548881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Grande majorité entre 0 et 500 (23 X par mois)</a:t>
            </a:r>
          </a:p>
          <a:p>
            <a:r>
              <a:rPr lang="fr-FR" dirty="0"/>
              <a:t>Quelques clients à plus de 5000 (7 x par jour à + 30 x jour) -&gt; </a:t>
            </a:r>
            <a:r>
              <a:rPr lang="fr-FR" dirty="0" err="1"/>
              <a:t>dropshipping</a:t>
            </a:r>
            <a:r>
              <a:rPr lang="fr-FR" dirty="0"/>
              <a:t> avec des bots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19</a:t>
            </a:fld>
            <a:endParaRPr lang="fr-FR"/>
          </a:p>
        </p:txBody>
      </p:sp>
    </p:spTree>
    <p:extLst>
      <p:ext uri="{BB962C8B-B14F-4D97-AF65-F5344CB8AC3E}">
        <p14:creationId xmlns:p14="http://schemas.microsoft.com/office/powerpoint/2010/main" val="473413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8 598 clients</a:t>
            </a:r>
          </a:p>
          <a:p>
            <a:r>
              <a:rPr lang="fr-FR" dirty="0"/>
              <a:t>obtenir plus de clients de type VIP</a:t>
            </a:r>
          </a:p>
          <a:p>
            <a:endParaRPr lang="fr-FR" dirty="0"/>
          </a:p>
          <a:p>
            <a:r>
              <a:rPr lang="fr-FR" dirty="0"/>
              <a:t>S’intéresser au comportement des clients standards</a:t>
            </a:r>
          </a:p>
          <a:p>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20</a:t>
            </a:fld>
            <a:endParaRPr lang="fr-FR"/>
          </a:p>
        </p:txBody>
      </p:sp>
    </p:spTree>
    <p:extLst>
      <p:ext uri="{BB962C8B-B14F-4D97-AF65-F5344CB8AC3E}">
        <p14:creationId xmlns:p14="http://schemas.microsoft.com/office/powerpoint/2010/main" val="3470284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 éléments</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3</a:t>
            </a:fld>
            <a:endParaRPr lang="fr-FR"/>
          </a:p>
        </p:txBody>
      </p:sp>
    </p:spTree>
    <p:extLst>
      <p:ext uri="{BB962C8B-B14F-4D97-AF65-F5344CB8AC3E}">
        <p14:creationId xmlns:p14="http://schemas.microsoft.com/office/powerpoint/2010/main" val="3122032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hommes préfère la catégorie 2</a:t>
            </a:r>
          </a:p>
          <a:p>
            <a:endParaRPr lang="fr-FR" dirty="0"/>
          </a:p>
          <a:p>
            <a:r>
              <a:rPr lang="fr-FR" dirty="0"/>
              <a:t>Khi 2</a:t>
            </a:r>
          </a:p>
          <a:p>
            <a:r>
              <a:rPr lang="fr-FR" dirty="0"/>
              <a:t>Dépend du genre</a:t>
            </a:r>
          </a:p>
          <a:p>
            <a:endParaRPr lang="fr-FR" dirty="0"/>
          </a:p>
          <a:p>
            <a:r>
              <a:rPr lang="fr-FR" dirty="0"/>
              <a:t>Différence de 10 % dans la catégorie 2</a:t>
            </a:r>
          </a:p>
          <a:p>
            <a:r>
              <a:rPr lang="fr-FR" dirty="0"/>
              <a:t>Dans les autre catégorie il y a moins de 2,5 % de différences</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catégorie 0 représente plus de 60 % des ventes</a:t>
            </a:r>
          </a:p>
          <a:p>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21</a:t>
            </a:fld>
            <a:endParaRPr lang="fr-FR"/>
          </a:p>
        </p:txBody>
      </p:sp>
    </p:spTree>
    <p:extLst>
      <p:ext uri="{BB962C8B-B14F-4D97-AF65-F5344CB8AC3E}">
        <p14:creationId xmlns:p14="http://schemas.microsoft.com/office/powerpoint/2010/main" val="577143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la tranche `35 - 44` dépense plus que les autres tranches ;</a:t>
            </a:r>
          </a:p>
          <a:p>
            <a:endParaRPr lang="fr-FR" dirty="0"/>
          </a:p>
          <a:p>
            <a:r>
              <a:rPr lang="fr-FR" dirty="0"/>
              <a:t>Visuellement</a:t>
            </a:r>
          </a:p>
          <a:p>
            <a:r>
              <a:rPr lang="fr-FR" dirty="0"/>
              <a:t>Test </a:t>
            </a:r>
            <a:r>
              <a:rPr lang="fr-FR" dirty="0" err="1"/>
              <a:t>Anova</a:t>
            </a:r>
            <a:r>
              <a:rPr lang="fr-FR" dirty="0"/>
              <a:t> pour savoir si les moyennes sont différentes</a:t>
            </a:r>
          </a:p>
          <a:p>
            <a:endParaRPr lang="fr-FR" dirty="0"/>
          </a:p>
          <a:p>
            <a:r>
              <a:rPr lang="fr-FR" dirty="0"/>
              <a:t>Test de </a:t>
            </a:r>
            <a:r>
              <a:rPr lang="fr-FR" dirty="0" err="1"/>
              <a:t>Tukey</a:t>
            </a:r>
            <a:endParaRPr lang="fr-FR" dirty="0"/>
          </a:p>
          <a:p>
            <a:endParaRPr lang="fr-FR" dirty="0"/>
          </a:p>
          <a:p>
            <a:r>
              <a:rPr lang="fr-FR" dirty="0"/>
              <a:t>- Les tranches `55 - 64` et `65 et plus` dépensent moins que les autres tranches ; avec médiane et moyenne en dessous de 1000 €   + moins  dispersion</a:t>
            </a:r>
          </a:p>
          <a:p>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22</a:t>
            </a:fld>
            <a:endParaRPr lang="fr-FR"/>
          </a:p>
        </p:txBody>
      </p:sp>
    </p:spTree>
    <p:extLst>
      <p:ext uri="{BB962C8B-B14F-4D97-AF65-F5344CB8AC3E}">
        <p14:creationId xmlns:p14="http://schemas.microsoft.com/office/powerpoint/2010/main" val="3449099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La tranche 35 - 44 ans achète le plus fréquemment (moyenne de 113 fois en 2 ans, soit plus de 4 fois par mois). </a:t>
            </a:r>
          </a:p>
          <a:p>
            <a:pPr marL="171450" indent="-171450">
              <a:buFontTx/>
              <a:buChar char="-"/>
            </a:pPr>
            <a:endParaRPr lang="fr-FR" dirty="0"/>
          </a:p>
          <a:p>
            <a:pPr marL="171450" indent="-171450">
              <a:buFontTx/>
              <a:buChar char="-"/>
            </a:pPr>
            <a:r>
              <a:rPr lang="fr-FR" dirty="0"/>
              <a:t>Elle est suivie par la tranche 45 - 54 ans (moyenne de 95 fois en 2 ans, soit 4 fois par mois).</a:t>
            </a:r>
          </a:p>
          <a:p>
            <a:pPr marL="171450" indent="-171450">
              <a:buFontTx/>
              <a:buChar char="-"/>
            </a:pPr>
            <a:endParaRPr lang="fr-FR" dirty="0"/>
          </a:p>
          <a:p>
            <a:pPr marL="171450" indent="-171450">
              <a:buFontTx/>
              <a:buChar char="-"/>
            </a:pPr>
            <a:r>
              <a:rPr lang="fr-FR" dirty="0"/>
              <a:t>et la tranche 18 24 ans achète le moins fréquemment (moyenne de 32 fois, soit moins de 2 fois par mois) dispersion moindre</a:t>
            </a:r>
          </a:p>
          <a:p>
            <a:pPr marL="171450" indent="-171450">
              <a:buFontTx/>
              <a:buChar char="-"/>
            </a:pPr>
            <a:endParaRPr lang="fr-FR" dirty="0"/>
          </a:p>
          <a:p>
            <a:pPr marL="171450" indent="-171450">
              <a:buFontTx/>
              <a:buChar char="-"/>
            </a:pPr>
            <a:r>
              <a:rPr lang="fr-FR" dirty="0"/>
              <a:t>25 -34 doit être a chevale entre deux palier car on a une forte dispersion</a:t>
            </a:r>
          </a:p>
          <a:p>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23</a:t>
            </a:fld>
            <a:endParaRPr lang="fr-FR"/>
          </a:p>
        </p:txBody>
      </p:sp>
    </p:spTree>
    <p:extLst>
      <p:ext uri="{BB962C8B-B14F-4D97-AF65-F5344CB8AC3E}">
        <p14:creationId xmlns:p14="http://schemas.microsoft.com/office/powerpoint/2010/main" val="2079118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  tranches</a:t>
            </a:r>
          </a:p>
          <a:p>
            <a:endParaRPr lang="fr-FR" dirty="0"/>
          </a:p>
          <a:p>
            <a:endParaRPr lang="fr-FR" dirty="0"/>
          </a:p>
          <a:p>
            <a:r>
              <a:rPr lang="fr-FR" dirty="0"/>
              <a:t>On peut voir que sur les six catégories de tranches d'âge, on peut en regrouper en quatre grosses catégories. À chaque passage en caisse :</a:t>
            </a:r>
          </a:p>
          <a:p>
            <a:r>
              <a:rPr lang="fr-FR" dirty="0"/>
              <a:t>- La première, les 18 - 24 ans, dépense en moyenne 41,61 € </a:t>
            </a:r>
          </a:p>
          <a:p>
            <a:r>
              <a:rPr lang="fr-FR" dirty="0"/>
              <a:t>- suivi par les 25 - 34 ans qui dépense 34,00 €</a:t>
            </a:r>
          </a:p>
          <a:p>
            <a:r>
              <a:rPr lang="fr-FR" dirty="0"/>
              <a:t>- après, on a les plus de 55 ans qui dépensent 16,80 € </a:t>
            </a:r>
          </a:p>
          <a:p>
            <a:r>
              <a:rPr lang="fr-FR" dirty="0"/>
              <a:t>- Et les tranches 35 - 44 ans et 45 - 54 ans, qui dépensent 14,00 €</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24</a:t>
            </a:fld>
            <a:endParaRPr lang="fr-FR"/>
          </a:p>
        </p:txBody>
      </p:sp>
    </p:spTree>
    <p:extLst>
      <p:ext uri="{BB962C8B-B14F-4D97-AF65-F5344CB8AC3E}">
        <p14:creationId xmlns:p14="http://schemas.microsoft.com/office/powerpoint/2010/main" val="4066530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la catégorie 2 est principalement achetée dans la tranche 18-24 et 25-34.</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Le plus grand volume de vente se fait sur la catégorie 0 et plus particulièrement sur les tranches 35 - 44 et 45 - 54</a:t>
            </a:r>
          </a:p>
          <a:p>
            <a:endParaRPr lang="fr-FR" dirty="0"/>
          </a:p>
          <a:p>
            <a:endParaRPr lang="fr-FR" dirty="0"/>
          </a:p>
          <a:p>
            <a:r>
              <a:rPr lang="fr-FR" dirty="0"/>
              <a:t>Test Khi2</a:t>
            </a:r>
          </a:p>
          <a:p>
            <a:endParaRPr lang="fr-FR" dirty="0"/>
          </a:p>
          <a:p>
            <a:r>
              <a:rPr lang="fr-FR" dirty="0"/>
              <a:t>On peut observer différentes choses grâce à ce graphique : </a:t>
            </a:r>
          </a:p>
          <a:p>
            <a:endParaRPr lang="fr-FR" dirty="0"/>
          </a:p>
          <a:p>
            <a:r>
              <a:rPr lang="fr-FR" dirty="0"/>
              <a:t>- la catégorie 2 est principalement achetée dans la tranche 18-24 et 25-34.</a:t>
            </a:r>
          </a:p>
          <a:p>
            <a:r>
              <a:rPr lang="fr-FR" dirty="0"/>
              <a:t>- Le plus grand volume de vente se fait sur la catégorie 0 et plus particulièrement sur les tranches 35 - 44 et 45 - 54</a:t>
            </a:r>
          </a:p>
          <a:p>
            <a:r>
              <a:rPr lang="fr-FR" dirty="0"/>
              <a:t>- Sur la catégorie 1, les tranches 35 - 44 et 45 - 54 représente le plus grand volume de vente</a:t>
            </a:r>
          </a:p>
          <a:p>
            <a:r>
              <a:rPr lang="fr-FR" dirty="0"/>
              <a:t>- À partir de 35 ans, les clients achètent peu dans la catégorie 2</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25</a:t>
            </a:fld>
            <a:endParaRPr lang="fr-FR"/>
          </a:p>
        </p:txBody>
      </p:sp>
    </p:spTree>
    <p:extLst>
      <p:ext uri="{BB962C8B-B14F-4D97-AF65-F5344CB8AC3E}">
        <p14:creationId xmlns:p14="http://schemas.microsoft.com/office/powerpoint/2010/main" val="2110210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Stratégie différente entre les tranches </a:t>
            </a:r>
            <a:r>
              <a:rPr lang="fr-FR" dirty="0" err="1"/>
              <a:t>d’age</a:t>
            </a:r>
            <a:endParaRPr lang="fr-FR" dirty="0"/>
          </a:p>
          <a:p>
            <a:endParaRPr lang="fr-FR" dirty="0"/>
          </a:p>
          <a:p>
            <a:pPr marL="171450" indent="-171450">
              <a:buFontTx/>
              <a:buChar char="-"/>
            </a:pPr>
            <a:r>
              <a:rPr lang="fr-FR" dirty="0"/>
              <a:t>Jeune augmenter la fréquence </a:t>
            </a:r>
          </a:p>
          <a:p>
            <a:pPr marL="171450" indent="-171450">
              <a:buFontTx/>
              <a:buChar char="-"/>
            </a:pPr>
            <a:r>
              <a:rPr lang="fr-FR" dirty="0"/>
              <a:t>Les middle </a:t>
            </a:r>
            <a:r>
              <a:rPr lang="fr-FR" dirty="0" err="1"/>
              <a:t>age</a:t>
            </a:r>
            <a:r>
              <a:rPr lang="fr-FR" dirty="0"/>
              <a:t> </a:t>
            </a:r>
            <a:r>
              <a:rPr lang="fr-FR" dirty="0" err="1"/>
              <a:t>agmenter</a:t>
            </a:r>
            <a:r>
              <a:rPr lang="fr-FR" dirty="0"/>
              <a:t> le montant du panier</a:t>
            </a:r>
          </a:p>
          <a:p>
            <a:pPr marL="171450" indent="-171450">
              <a:buFontTx/>
              <a:buChar char="-"/>
            </a:pPr>
            <a:r>
              <a:rPr lang="fr-FR" dirty="0"/>
              <a:t>Les plus de 55 ans mode de </a:t>
            </a:r>
            <a:r>
              <a:rPr lang="fr-FR" dirty="0" err="1"/>
              <a:t>consomation</a:t>
            </a:r>
            <a:r>
              <a:rPr lang="fr-FR" dirty="0"/>
              <a:t> numérique</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26</a:t>
            </a:fld>
            <a:endParaRPr lang="fr-FR"/>
          </a:p>
        </p:txBody>
      </p:sp>
    </p:spTree>
    <p:extLst>
      <p:ext uri="{BB962C8B-B14F-4D97-AF65-F5344CB8AC3E}">
        <p14:creationId xmlns:p14="http://schemas.microsoft.com/office/powerpoint/2010/main" val="277855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Catégorie 0 est la plus représenté</a:t>
            </a:r>
          </a:p>
          <a:p>
            <a:endParaRPr lang="fr-FR" dirty="0"/>
          </a:p>
          <a:p>
            <a:r>
              <a:rPr lang="fr-FR" dirty="0"/>
              <a:t>Ordre des catégories</a:t>
            </a:r>
          </a:p>
          <a:p>
            <a:r>
              <a:rPr lang="fr-FR" dirty="0"/>
              <a:t>Avec test Mann Whitney (</a:t>
            </a:r>
            <a:r>
              <a:rPr lang="fr-FR" dirty="0" err="1"/>
              <a:t>students</a:t>
            </a:r>
            <a:r>
              <a:rPr lang="fr-FR" dirty="0"/>
              <a:t> pour les lois non normales)</a:t>
            </a:r>
          </a:p>
          <a:p>
            <a:endParaRPr lang="fr-FR" dirty="0"/>
          </a:p>
          <a:p>
            <a:r>
              <a:rPr lang="fr-FR" dirty="0"/>
              <a:t>Catégorie 0</a:t>
            </a:r>
          </a:p>
          <a:p>
            <a:r>
              <a:rPr lang="fr-FR" dirty="0"/>
              <a:t>Moyenne 11 €</a:t>
            </a:r>
          </a:p>
          <a:p>
            <a:r>
              <a:rPr lang="fr-FR" dirty="0"/>
              <a:t>Max 41</a:t>
            </a:r>
          </a:p>
          <a:p>
            <a:endParaRPr lang="fr-FR" dirty="0"/>
          </a:p>
          <a:p>
            <a:r>
              <a:rPr lang="fr-FR" dirty="0"/>
              <a:t>Catégorie 1</a:t>
            </a:r>
          </a:p>
          <a:p>
            <a:r>
              <a:rPr lang="fr-FR" dirty="0"/>
              <a:t>Moyenne 25,5 €</a:t>
            </a:r>
          </a:p>
          <a:p>
            <a:r>
              <a:rPr lang="fr-FR" dirty="0"/>
              <a:t>Max 81</a:t>
            </a:r>
          </a:p>
          <a:p>
            <a:endParaRPr lang="fr-FR" dirty="0"/>
          </a:p>
          <a:p>
            <a:r>
              <a:rPr lang="fr-FR" dirty="0"/>
              <a:t>Catégorie 2</a:t>
            </a:r>
          </a:p>
          <a:p>
            <a:r>
              <a:rPr lang="fr-FR" dirty="0"/>
              <a:t>Moyenne 108 €</a:t>
            </a:r>
          </a:p>
          <a:p>
            <a:r>
              <a:rPr lang="fr-FR" dirty="0"/>
              <a:t>Max 300</a:t>
            </a:r>
          </a:p>
          <a:p>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4</a:t>
            </a:fld>
            <a:endParaRPr lang="fr-FR"/>
          </a:p>
        </p:txBody>
      </p:sp>
    </p:spTree>
    <p:extLst>
      <p:ext uri="{BB962C8B-B14F-4D97-AF65-F5344CB8AC3E}">
        <p14:creationId xmlns:p14="http://schemas.microsoft.com/office/powerpoint/2010/main" val="67832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 éléments</a:t>
            </a:r>
          </a:p>
          <a:p>
            <a:endParaRPr lang="fr-FR" dirty="0"/>
          </a:p>
          <a:p>
            <a:r>
              <a:rPr lang="fr-FR" dirty="0"/>
              <a:t>Année de naissance</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5</a:t>
            </a:fld>
            <a:endParaRPr lang="fr-FR"/>
          </a:p>
        </p:txBody>
      </p:sp>
    </p:spTree>
    <p:extLst>
      <p:ext uri="{BB962C8B-B14F-4D97-AF65-F5344CB8AC3E}">
        <p14:creationId xmlns:p14="http://schemas.microsoft.com/office/powerpoint/2010/main" val="407993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L’étude est faite en 2023</a:t>
            </a:r>
          </a:p>
          <a:p>
            <a:endParaRPr lang="fr-FR" dirty="0"/>
          </a:p>
          <a:p>
            <a:endParaRPr lang="fr-FR" dirty="0"/>
          </a:p>
          <a:p>
            <a:r>
              <a:rPr lang="fr-FR" dirty="0"/>
              <a:t>Beaucoup à 19 ans (passe culture)</a:t>
            </a:r>
          </a:p>
          <a:p>
            <a:endParaRPr lang="fr-FR" dirty="0"/>
          </a:p>
          <a:p>
            <a:r>
              <a:rPr lang="fr-FR" dirty="0"/>
              <a:t>Age moyen 45 ans</a:t>
            </a:r>
          </a:p>
          <a:p>
            <a:r>
              <a:rPr lang="fr-FR" dirty="0"/>
              <a:t>67 ans moins de clients</a:t>
            </a:r>
          </a:p>
          <a:p>
            <a:r>
              <a:rPr lang="fr-FR" dirty="0"/>
              <a:t>(personne âgé vont moins sur le web)</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6</a:t>
            </a:fld>
            <a:endParaRPr lang="fr-FR"/>
          </a:p>
        </p:txBody>
      </p:sp>
    </p:spTree>
    <p:extLst>
      <p:ext uri="{BB962C8B-B14F-4D97-AF65-F5344CB8AC3E}">
        <p14:creationId xmlns:p14="http://schemas.microsoft.com/office/powerpoint/2010/main" val="822830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Tranche de 10 ans</a:t>
            </a:r>
          </a:p>
          <a:p>
            <a:r>
              <a:rPr lang="fr-FR" dirty="0"/>
              <a:t>Publicité ciblé sur le web</a:t>
            </a:r>
          </a:p>
          <a:p>
            <a:endParaRPr lang="fr-FR" dirty="0"/>
          </a:p>
          <a:p>
            <a:r>
              <a:rPr lang="fr-FR" dirty="0"/>
              <a:t>On retrouve la même moyenne</a:t>
            </a:r>
          </a:p>
          <a:p>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7</a:t>
            </a:fld>
            <a:endParaRPr lang="fr-FR"/>
          </a:p>
        </p:txBody>
      </p:sp>
    </p:spTree>
    <p:extLst>
      <p:ext uri="{BB962C8B-B14F-4D97-AF65-F5344CB8AC3E}">
        <p14:creationId xmlns:p14="http://schemas.microsoft.com/office/powerpoint/2010/main" val="34737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 éléments</a:t>
            </a:r>
          </a:p>
          <a:p>
            <a:endParaRPr lang="fr-FR" dirty="0"/>
          </a:p>
          <a:p>
            <a:r>
              <a:rPr lang="fr-FR" dirty="0"/>
              <a:t>Suppression des test</a:t>
            </a:r>
          </a:p>
          <a:p>
            <a:endParaRPr lang="fr-FR" dirty="0"/>
          </a:p>
          <a:p>
            <a:r>
              <a:rPr lang="fr-FR" dirty="0"/>
              <a:t>Nombre de ventes</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8</a:t>
            </a:fld>
            <a:endParaRPr lang="fr-FR"/>
          </a:p>
        </p:txBody>
      </p:sp>
    </p:spTree>
    <p:extLst>
      <p:ext uri="{BB962C8B-B14F-4D97-AF65-F5344CB8AC3E}">
        <p14:creationId xmlns:p14="http://schemas.microsoft.com/office/powerpoint/2010/main" val="351132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effectLst/>
                <a:latin typeface="-apple-system"/>
              </a:rPr>
              <a:t>Pour croiser les données</a:t>
            </a:r>
          </a:p>
          <a:p>
            <a:endParaRPr lang="fr-FR" b="0" i="0" dirty="0">
              <a:effectLst/>
              <a:latin typeface="-apple-system"/>
            </a:endParaRPr>
          </a:p>
          <a:p>
            <a:r>
              <a:rPr lang="fr-FR" b="0" i="0" dirty="0">
                <a:effectLst/>
                <a:latin typeface="-apple-system"/>
              </a:rPr>
              <a:t>(en mode </a:t>
            </a:r>
            <a:r>
              <a:rPr lang="fr-FR" b="1" i="0" dirty="0" err="1">
                <a:effectLst/>
                <a:latin typeface="-apple-system"/>
              </a:rPr>
              <a:t>left</a:t>
            </a:r>
            <a:r>
              <a:rPr lang="fr-FR" b="0" i="0" dirty="0">
                <a:effectLst/>
                <a:latin typeface="-apple-system"/>
              </a:rPr>
              <a:t>) pour avoir toutes les transactions et les clients liés aux transactions</a:t>
            </a:r>
          </a:p>
          <a:p>
            <a:r>
              <a:rPr lang="fr-FR" b="0" i="0" dirty="0">
                <a:effectLst/>
                <a:latin typeface="-apple-system"/>
              </a:rPr>
              <a:t>(en mode </a:t>
            </a:r>
            <a:r>
              <a:rPr lang="fr-FR" b="1" i="0" dirty="0" err="1">
                <a:effectLst/>
                <a:latin typeface="-apple-system"/>
              </a:rPr>
              <a:t>outer</a:t>
            </a:r>
            <a:r>
              <a:rPr lang="fr-FR" b="0" i="0" dirty="0">
                <a:effectLst/>
                <a:latin typeface="-apple-system"/>
              </a:rPr>
              <a:t>) pour avoir l'ensemble des produits même ceux qui ne sont pas vendus.</a:t>
            </a:r>
          </a:p>
          <a:p>
            <a:endParaRPr lang="fr-FR" b="0" i="0" dirty="0">
              <a:effectLst/>
              <a:latin typeface="-apple-system"/>
            </a:endParaRPr>
          </a:p>
          <a:p>
            <a:endParaRPr lang="fr-FR" dirty="0"/>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9</a:t>
            </a:fld>
            <a:endParaRPr lang="fr-FR"/>
          </a:p>
        </p:txBody>
      </p:sp>
    </p:spTree>
    <p:extLst>
      <p:ext uri="{BB962C8B-B14F-4D97-AF65-F5344CB8AC3E}">
        <p14:creationId xmlns:p14="http://schemas.microsoft.com/office/powerpoint/2010/main" val="1752327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Ainsi, il y a seulement 21 produits qui ne sont pas vendus, </a:t>
            </a:r>
          </a:p>
          <a:p>
            <a:r>
              <a:rPr lang="fr-FR" dirty="0"/>
              <a:t>on va les supprimer de notre analyse des ventes.</a:t>
            </a:r>
          </a:p>
          <a:p>
            <a:r>
              <a:rPr lang="fr-FR" dirty="0"/>
              <a:t>Enregistre dans un data frame pour les supprimer du catalogue, ou les écouler via une promotion</a:t>
            </a:r>
          </a:p>
        </p:txBody>
      </p:sp>
      <p:sp>
        <p:nvSpPr>
          <p:cNvPr id="4" name="Espace réservé du numéro de diapositive 3"/>
          <p:cNvSpPr>
            <a:spLocks noGrp="1"/>
          </p:cNvSpPr>
          <p:nvPr>
            <p:ph type="sldNum" sz="quarter" idx="5"/>
          </p:nvPr>
        </p:nvSpPr>
        <p:spPr/>
        <p:txBody>
          <a:bodyPr/>
          <a:lstStyle/>
          <a:p>
            <a:fld id="{B6E57F89-76E2-1147-BEF9-79A9FBD36726}" type="slidenum">
              <a:rPr lang="fr-FR" smtClean="0"/>
              <a:t>10</a:t>
            </a:fld>
            <a:endParaRPr lang="fr-FR"/>
          </a:p>
        </p:txBody>
      </p:sp>
    </p:spTree>
    <p:extLst>
      <p:ext uri="{BB962C8B-B14F-4D97-AF65-F5344CB8AC3E}">
        <p14:creationId xmlns:p14="http://schemas.microsoft.com/office/powerpoint/2010/main" val="200473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6E8D8-5900-06A8-2115-C8EB3434FB4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9D01846-DFC4-843E-8A3F-A5298E052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71DEBFE-A776-F9D7-B087-D96F2A1C76BD}"/>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5" name="Espace réservé du pied de page 4">
            <a:extLst>
              <a:ext uri="{FF2B5EF4-FFF2-40B4-BE49-F238E27FC236}">
                <a16:creationId xmlns:a16="http://schemas.microsoft.com/office/drawing/2014/main" id="{150C6F54-047B-F83F-7A3D-52639EC141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754D77-4187-5FBF-FCE3-9B6B16DB9221}"/>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341658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5CF979-D37A-C46C-A533-BE62A992ADD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43FD60A-AB20-509C-2EF4-5579A82C26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F4112B-39FA-0AC2-AF99-B9583D010168}"/>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5" name="Espace réservé du pied de page 4">
            <a:extLst>
              <a:ext uri="{FF2B5EF4-FFF2-40B4-BE49-F238E27FC236}">
                <a16:creationId xmlns:a16="http://schemas.microsoft.com/office/drawing/2014/main" id="{CAA9E51E-67D0-1DF6-6942-21C3273F5B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5CC7FC-6FF1-D7E2-D426-C7373F800D43}"/>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422869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C63FF8D-F9FD-F2F0-487E-E1DE751882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C2A5CF8-4C60-2D64-E37C-668EFF241CB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B3331FB-F470-50A2-743D-BEDF621B13D2}"/>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5" name="Espace réservé du pied de page 4">
            <a:extLst>
              <a:ext uri="{FF2B5EF4-FFF2-40B4-BE49-F238E27FC236}">
                <a16:creationId xmlns:a16="http://schemas.microsoft.com/office/drawing/2014/main" id="{C800A6FE-E090-2B7B-6B4E-011CA672BF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785BA1-94EE-0EB0-8B65-8A92CE7D5793}"/>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276445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515C1-942B-E4E2-38D5-29E881DAE6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37EBE1-E0EE-850D-CF2F-219E8671001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D926D-6EF5-FDBE-09AB-5AE7D8CECB69}"/>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5" name="Espace réservé du pied de page 4">
            <a:extLst>
              <a:ext uri="{FF2B5EF4-FFF2-40B4-BE49-F238E27FC236}">
                <a16:creationId xmlns:a16="http://schemas.microsoft.com/office/drawing/2014/main" id="{333B4D59-3047-A6F8-0734-5BADBCFD59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B09BF7-ABB7-EEBF-4AD8-555C94E6BD00}"/>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253078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06BF36-8BCE-14B2-1F9B-95318182494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E1AF86D-BB9B-80CC-BD6E-3100B9C86E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6FD00C8-D155-203E-753C-49C24AA89776}"/>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5" name="Espace réservé du pied de page 4">
            <a:extLst>
              <a:ext uri="{FF2B5EF4-FFF2-40B4-BE49-F238E27FC236}">
                <a16:creationId xmlns:a16="http://schemas.microsoft.com/office/drawing/2014/main" id="{A59E5F6A-EE30-318C-79E3-7566C22CA7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EF2F82-8951-F4E0-80B8-3C62009CC020}"/>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406454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60DF54-21B9-FE7B-DBD2-ACF5CE1551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B0A62C7-7C60-EB5B-D3E8-DD4FAE882D2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10911D1-18BE-69A6-B21D-2A4CB0B7AC7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1755D0A-C73B-E601-7A50-15CD8F0FA377}"/>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6" name="Espace réservé du pied de page 5">
            <a:extLst>
              <a:ext uri="{FF2B5EF4-FFF2-40B4-BE49-F238E27FC236}">
                <a16:creationId xmlns:a16="http://schemas.microsoft.com/office/drawing/2014/main" id="{C22DC57B-81B7-4528-4FE3-C05718D0B2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D57834-836B-8F67-65FC-750766E1044B}"/>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116869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B148E-D404-9450-F1F4-6B0D89DB4AD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80DBDA2-5ED2-AF20-7C1E-49F27544C9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62276C-791C-6472-0892-FC60066AD5C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E6DD4B1-BBD3-68DE-8D56-D361E4128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680F08-A68F-C9AC-CD1C-95EBB01AF8C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8B40C2D-8841-51E8-839C-082E25400E8C}"/>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8" name="Espace réservé du pied de page 7">
            <a:extLst>
              <a:ext uri="{FF2B5EF4-FFF2-40B4-BE49-F238E27FC236}">
                <a16:creationId xmlns:a16="http://schemas.microsoft.com/office/drawing/2014/main" id="{741FAE60-9147-4A46-C363-B80CBF64409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400350B-6B48-AD1E-5DBA-F69E33BFDEF2}"/>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223005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756A51-4B8D-A0BD-F4C6-AADAAC946DA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728AC0A-862C-3491-DDEE-8C3C24F5564E}"/>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4" name="Espace réservé du pied de page 3">
            <a:extLst>
              <a:ext uri="{FF2B5EF4-FFF2-40B4-BE49-F238E27FC236}">
                <a16:creationId xmlns:a16="http://schemas.microsoft.com/office/drawing/2014/main" id="{B892478E-E0F4-0F7D-F8EF-6D1A781A12D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D27489C-9F59-1739-B6C8-3008B97F11B5}"/>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378321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8B4916B-896D-3496-3605-53D3DC628996}"/>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3" name="Espace réservé du pied de page 2">
            <a:extLst>
              <a:ext uri="{FF2B5EF4-FFF2-40B4-BE49-F238E27FC236}">
                <a16:creationId xmlns:a16="http://schemas.microsoft.com/office/drawing/2014/main" id="{6723D3F2-79AC-9DE9-6E3E-73970D30370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318E469-68B4-E757-3212-D104DAEA1E66}"/>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39584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B2E187-0186-7088-4AB0-3694D501F0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EE1395F-6812-2E5F-0A00-67B0E8A15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2CAB41C-173C-FE16-1824-943063AEE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9258409-DFE6-5DB2-A9D5-2D4285A6B556}"/>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6" name="Espace réservé du pied de page 5">
            <a:extLst>
              <a:ext uri="{FF2B5EF4-FFF2-40B4-BE49-F238E27FC236}">
                <a16:creationId xmlns:a16="http://schemas.microsoft.com/office/drawing/2014/main" id="{0F819AB2-D8F2-1C4E-0EE3-24CAB7A146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10782E-09CF-0659-823A-283CA1B63D4A}"/>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174792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75A58-360A-69F0-8E0A-33C9A9AF039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D49038D-2A81-D837-64F3-59AB3E228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EE9FDC0-CDB7-545C-393B-C30762729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0AF1376-2F9A-201A-0226-BAC375BF1775}"/>
              </a:ext>
            </a:extLst>
          </p:cNvPr>
          <p:cNvSpPr>
            <a:spLocks noGrp="1"/>
          </p:cNvSpPr>
          <p:nvPr>
            <p:ph type="dt" sz="half" idx="10"/>
          </p:nvPr>
        </p:nvSpPr>
        <p:spPr/>
        <p:txBody>
          <a:bodyPr/>
          <a:lstStyle/>
          <a:p>
            <a:fld id="{7E2F7DB3-914C-9F40-8D64-E38284F0AF52}" type="datetimeFigureOut">
              <a:rPr lang="fr-FR" smtClean="0"/>
              <a:t>20/10/2022</a:t>
            </a:fld>
            <a:endParaRPr lang="fr-FR"/>
          </a:p>
        </p:txBody>
      </p:sp>
      <p:sp>
        <p:nvSpPr>
          <p:cNvPr id="6" name="Espace réservé du pied de page 5">
            <a:extLst>
              <a:ext uri="{FF2B5EF4-FFF2-40B4-BE49-F238E27FC236}">
                <a16:creationId xmlns:a16="http://schemas.microsoft.com/office/drawing/2014/main" id="{D13EE63E-2817-8EE1-F90E-AF949B795F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225211B-1665-10D5-87D9-42A4C0F4E780}"/>
              </a:ext>
            </a:extLst>
          </p:cNvPr>
          <p:cNvSpPr>
            <a:spLocks noGrp="1"/>
          </p:cNvSpPr>
          <p:nvPr>
            <p:ph type="sldNum" sz="quarter" idx="12"/>
          </p:nvPr>
        </p:nvSpPr>
        <p:spPr/>
        <p:txBody>
          <a:bodyPr/>
          <a:lstStyle/>
          <a:p>
            <a:fld id="{92FEF09B-81C3-F442-84D9-26B31265A797}" type="slidenum">
              <a:rPr lang="fr-FR" smtClean="0"/>
              <a:t>‹N°›</a:t>
            </a:fld>
            <a:endParaRPr lang="fr-FR"/>
          </a:p>
        </p:txBody>
      </p:sp>
    </p:spTree>
    <p:extLst>
      <p:ext uri="{BB962C8B-B14F-4D97-AF65-F5344CB8AC3E}">
        <p14:creationId xmlns:p14="http://schemas.microsoft.com/office/powerpoint/2010/main" val="398054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79DE29-9CE7-994C-9AB1-8BD45A847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7916BC7-24C6-B4EC-B728-5106768CB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3E6B6F-2471-9623-EF48-F5C2167CF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F7DB3-914C-9F40-8D64-E38284F0AF52}" type="datetimeFigureOut">
              <a:rPr lang="fr-FR" smtClean="0"/>
              <a:t>20/10/2022</a:t>
            </a:fld>
            <a:endParaRPr lang="fr-FR"/>
          </a:p>
        </p:txBody>
      </p:sp>
      <p:sp>
        <p:nvSpPr>
          <p:cNvPr id="5" name="Espace réservé du pied de page 4">
            <a:extLst>
              <a:ext uri="{FF2B5EF4-FFF2-40B4-BE49-F238E27FC236}">
                <a16:creationId xmlns:a16="http://schemas.microsoft.com/office/drawing/2014/main" id="{CB1B43BA-8104-FD19-35E6-79D43F44D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19DA1A2-D989-7D7A-8195-F6F03AD39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EF09B-81C3-F442-84D9-26B31265A797}" type="slidenum">
              <a:rPr lang="fr-FR" smtClean="0"/>
              <a:t>‹N°›</a:t>
            </a:fld>
            <a:endParaRPr lang="fr-FR"/>
          </a:p>
        </p:txBody>
      </p:sp>
    </p:spTree>
    <p:extLst>
      <p:ext uri="{BB962C8B-B14F-4D97-AF65-F5344CB8AC3E}">
        <p14:creationId xmlns:p14="http://schemas.microsoft.com/office/powerpoint/2010/main" val="3170747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21.png"/><Relationship Id="rId5" Type="http://schemas.openxmlformats.org/officeDocument/2006/relationships/image" Target="../media/image10.png"/><Relationship Id="rId10" Type="http://schemas.openxmlformats.org/officeDocument/2006/relationships/image" Target="../media/image20.svg"/><Relationship Id="rId4" Type="http://schemas.microsoft.com/office/2007/relationships/hdphoto" Target="../media/hdphoto3.wdp"/><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9F2">
            <a:alpha val="99000"/>
          </a:srgb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94E47A5-DF30-927F-ACB7-57F950EB6053}"/>
              </a:ext>
            </a:extLst>
          </p:cNvPr>
          <p:cNvSpPr txBox="1"/>
          <p:nvPr/>
        </p:nvSpPr>
        <p:spPr>
          <a:xfrm>
            <a:off x="2558011" y="840903"/>
            <a:ext cx="7075975" cy="2585323"/>
          </a:xfrm>
          <a:prstGeom prst="rect">
            <a:avLst/>
          </a:prstGeom>
          <a:noFill/>
        </p:spPr>
        <p:txBody>
          <a:bodyPr wrap="none" rtlCol="0">
            <a:spAutoFit/>
          </a:bodyPr>
          <a:lstStyle/>
          <a:p>
            <a:pPr algn="ctr"/>
            <a:r>
              <a:rPr lang="fr-FR" sz="5400" b="1"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Analyse </a:t>
            </a:r>
          </a:p>
          <a:p>
            <a:pPr algn="ctr"/>
            <a:r>
              <a:rPr lang="fr-FR" sz="5400" b="1"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des ventes en ligne </a:t>
            </a:r>
          </a:p>
          <a:p>
            <a:pPr algn="ctr"/>
            <a:r>
              <a:rPr lang="fr-FR" sz="5400" b="1"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de la librairie </a:t>
            </a:r>
            <a:r>
              <a:rPr lang="fr-FR" sz="5400" b="1" dirty="0" err="1">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Lapage</a:t>
            </a:r>
            <a:endParaRPr lang="fr-FR" sz="5400" b="1"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ZoneTexte 4">
            <a:extLst>
              <a:ext uri="{FF2B5EF4-FFF2-40B4-BE49-F238E27FC236}">
                <a16:creationId xmlns:a16="http://schemas.microsoft.com/office/drawing/2014/main" id="{1F51477C-AAF1-4314-DC25-EBD999107580}"/>
              </a:ext>
            </a:extLst>
          </p:cNvPr>
          <p:cNvSpPr txBox="1"/>
          <p:nvPr/>
        </p:nvSpPr>
        <p:spPr>
          <a:xfrm>
            <a:off x="3630706" y="5647765"/>
            <a:ext cx="184731" cy="369332"/>
          </a:xfrm>
          <a:prstGeom prst="rect">
            <a:avLst/>
          </a:prstGeom>
          <a:noFill/>
        </p:spPr>
        <p:txBody>
          <a:bodyPr wrap="none" rtlCol="0">
            <a:spAutoFit/>
          </a:bodyPr>
          <a:lstStyle/>
          <a:p>
            <a:endParaRPr lang="fr-FR"/>
          </a:p>
        </p:txBody>
      </p:sp>
      <p:pic>
        <p:nvPicPr>
          <p:cNvPr id="6" name="Image 5">
            <a:extLst>
              <a:ext uri="{FF2B5EF4-FFF2-40B4-BE49-F238E27FC236}">
                <a16:creationId xmlns:a16="http://schemas.microsoft.com/office/drawing/2014/main" id="{C1E4C834-8633-3C2D-DEA6-44292BE25F8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1860" b="66512" l="13740" r="31612">
                        <a14:foregroundMark x1="20248" y1="23256" x2="20248" y2="23256"/>
                        <a14:foregroundMark x1="13740" y1="43023" x2="13740" y2="43023"/>
                        <a14:foregroundMark x1="23657" y1="66744" x2="23657" y2="66744"/>
                        <a14:foregroundMark x1="19938" y1="21860" x2="19938" y2="21860"/>
                        <a14:foregroundMark x1="31508" y1="52326" x2="31508" y2="52326"/>
                        <a14:backgroundMark x1="19525" y1="22093" x2="19525" y2="22093"/>
                        <a14:backgroundMark x1="19525" y1="22093" x2="19525" y2="22093"/>
                      </a14:backgroundRemoval>
                    </a14:imgEffect>
                  </a14:imgLayer>
                </a14:imgProps>
              </a:ext>
            </a:extLst>
          </a:blip>
          <a:srcRect l="12093" t="19370" r="66176" b="29740"/>
          <a:stretch/>
        </p:blipFill>
        <p:spPr>
          <a:xfrm>
            <a:off x="5235011" y="4225786"/>
            <a:ext cx="1721973" cy="1791311"/>
          </a:xfrm>
          <a:prstGeom prst="rect">
            <a:avLst/>
          </a:prstGeom>
        </p:spPr>
      </p:pic>
      <p:sp>
        <p:nvSpPr>
          <p:cNvPr id="7" name="ZoneTexte 6">
            <a:extLst>
              <a:ext uri="{FF2B5EF4-FFF2-40B4-BE49-F238E27FC236}">
                <a16:creationId xmlns:a16="http://schemas.microsoft.com/office/drawing/2014/main" id="{34C604F4-EB06-D3B9-BBEF-EDE2EF1E02A1}"/>
              </a:ext>
            </a:extLst>
          </p:cNvPr>
          <p:cNvSpPr txBox="1"/>
          <p:nvPr/>
        </p:nvSpPr>
        <p:spPr>
          <a:xfrm>
            <a:off x="673100" y="800100"/>
            <a:ext cx="184731" cy="369332"/>
          </a:xfrm>
          <a:prstGeom prst="rect">
            <a:avLst/>
          </a:prstGeom>
          <a:noFill/>
        </p:spPr>
        <p:txBody>
          <a:bodyPr wrap="none" rtlCol="0">
            <a:spAutoFit/>
          </a:bodyPr>
          <a:lstStyle/>
          <a:p>
            <a:endParaRPr lang="fr-FR" dirty="0"/>
          </a:p>
        </p:txBody>
      </p:sp>
      <p:sp>
        <p:nvSpPr>
          <p:cNvPr id="8" name="ZoneTexte 7">
            <a:extLst>
              <a:ext uri="{FF2B5EF4-FFF2-40B4-BE49-F238E27FC236}">
                <a16:creationId xmlns:a16="http://schemas.microsoft.com/office/drawing/2014/main" id="{837BCB7D-4691-5491-EA2A-E0A986012342}"/>
              </a:ext>
            </a:extLst>
          </p:cNvPr>
          <p:cNvSpPr txBox="1"/>
          <p:nvPr/>
        </p:nvSpPr>
        <p:spPr>
          <a:xfrm>
            <a:off x="4660900" y="215900"/>
            <a:ext cx="184731" cy="369332"/>
          </a:xfrm>
          <a:prstGeom prst="rect">
            <a:avLst/>
          </a:prstGeom>
          <a:noFill/>
        </p:spPr>
        <p:txBody>
          <a:bodyPr wrap="none" rtlCol="0">
            <a:spAutoFit/>
          </a:bodyPr>
          <a:lstStyle/>
          <a:p>
            <a:endParaRPr lang="fr-FR" dirty="0"/>
          </a:p>
        </p:txBody>
      </p:sp>
      <p:sp>
        <p:nvSpPr>
          <p:cNvPr id="9" name="ZoneTexte 8">
            <a:extLst>
              <a:ext uri="{FF2B5EF4-FFF2-40B4-BE49-F238E27FC236}">
                <a16:creationId xmlns:a16="http://schemas.microsoft.com/office/drawing/2014/main" id="{4ACC7016-6E06-B6EC-9CD0-B5F0888A1CA4}"/>
              </a:ext>
            </a:extLst>
          </p:cNvPr>
          <p:cNvSpPr txBox="1"/>
          <p:nvPr/>
        </p:nvSpPr>
        <p:spPr>
          <a:xfrm>
            <a:off x="11150600" y="1854200"/>
            <a:ext cx="184731" cy="369332"/>
          </a:xfrm>
          <a:prstGeom prst="rect">
            <a:avLst/>
          </a:prstGeom>
          <a:noFill/>
        </p:spPr>
        <p:txBody>
          <a:bodyPr wrap="none" rtlCol="0">
            <a:spAutoFit/>
          </a:bodyPr>
          <a:lstStyle/>
          <a:p>
            <a:endParaRPr lang="fr-FR" dirty="0"/>
          </a:p>
        </p:txBody>
      </p:sp>
      <p:sp>
        <p:nvSpPr>
          <p:cNvPr id="10" name="ZoneTexte 9">
            <a:extLst>
              <a:ext uri="{FF2B5EF4-FFF2-40B4-BE49-F238E27FC236}">
                <a16:creationId xmlns:a16="http://schemas.microsoft.com/office/drawing/2014/main" id="{D24EACA2-E9C6-4581-06D3-9F388017748D}"/>
              </a:ext>
            </a:extLst>
          </p:cNvPr>
          <p:cNvSpPr txBox="1"/>
          <p:nvPr/>
        </p:nvSpPr>
        <p:spPr>
          <a:xfrm>
            <a:off x="10071100" y="533400"/>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261725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9374682" cy="1015663"/>
          </a:xfrm>
          <a:prstGeom prst="rect">
            <a:avLst/>
          </a:prstGeom>
          <a:noFill/>
        </p:spPr>
        <p:txBody>
          <a:bodyPr wrap="none" rtlCol="0">
            <a:spAutoFit/>
          </a:bodyPr>
          <a:lstStyle/>
          <a:p>
            <a:r>
              <a:rPr lang="fr-FR" sz="6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21 produits </a:t>
            </a:r>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sans transaction</a:t>
            </a:r>
          </a:p>
        </p:txBody>
      </p:sp>
      <p:pic>
        <p:nvPicPr>
          <p:cNvPr id="4" name="Image 3" descr="Une image contenant table&#10;&#10;Description générée automatiquement">
            <a:extLst>
              <a:ext uri="{FF2B5EF4-FFF2-40B4-BE49-F238E27FC236}">
                <a16:creationId xmlns:a16="http://schemas.microsoft.com/office/drawing/2014/main" id="{6330C605-54AB-12E6-95A5-B457AE25A1B4}"/>
              </a:ext>
            </a:extLst>
          </p:cNvPr>
          <p:cNvPicPr>
            <a:picLocks noChangeAspect="1"/>
          </p:cNvPicPr>
          <p:nvPr/>
        </p:nvPicPr>
        <p:blipFill>
          <a:blip r:embed="rId3"/>
          <a:stretch>
            <a:fillRect/>
          </a:stretch>
        </p:blipFill>
        <p:spPr>
          <a:xfrm>
            <a:off x="3169415" y="1240198"/>
            <a:ext cx="5853169" cy="52876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18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8942256" cy="1015663"/>
          </a:xfrm>
          <a:prstGeom prst="rect">
            <a:avLst/>
          </a:prstGeom>
          <a:noFill/>
        </p:spPr>
        <p:txBody>
          <a:bodyPr wrap="none" rtlCol="0">
            <a:spAutoFit/>
          </a:bodyPr>
          <a:lstStyle/>
          <a:p>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Data sans </a:t>
            </a:r>
            <a:r>
              <a:rPr lang="fr-FR" sz="6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prix</a:t>
            </a:r>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ni </a:t>
            </a:r>
            <a:r>
              <a:rPr lang="fr-FR" sz="6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catégorie</a:t>
            </a:r>
            <a:endPar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p:txBody>
      </p:sp>
      <p:pic>
        <p:nvPicPr>
          <p:cNvPr id="9" name="Image 8" descr="Une image contenant table&#10;&#10;Description générée automatiquement">
            <a:extLst>
              <a:ext uri="{FF2B5EF4-FFF2-40B4-BE49-F238E27FC236}">
                <a16:creationId xmlns:a16="http://schemas.microsoft.com/office/drawing/2014/main" id="{3D143FE2-99B6-446E-01E8-D4A81585E09C}"/>
              </a:ext>
            </a:extLst>
          </p:cNvPr>
          <p:cNvPicPr>
            <a:picLocks noChangeAspect="1"/>
          </p:cNvPicPr>
          <p:nvPr/>
        </p:nvPicPr>
        <p:blipFill>
          <a:blip r:embed="rId3"/>
          <a:stretch>
            <a:fillRect/>
          </a:stretch>
        </p:blipFill>
        <p:spPr>
          <a:xfrm>
            <a:off x="1406241" y="1244431"/>
            <a:ext cx="9379517" cy="4369137"/>
          </a:xfrm>
          <a:prstGeom prst="rect">
            <a:avLst/>
          </a:prstGeom>
          <a:ln>
            <a:noFill/>
          </a:ln>
          <a:effectLst>
            <a:outerShdw blurRad="292100" dist="139700" dir="2700000" algn="tl" rotWithShape="0">
              <a:srgbClr val="333333">
                <a:alpha val="65000"/>
              </a:srgbClr>
            </a:outerShdw>
          </a:effectLst>
        </p:spPr>
      </p:pic>
      <p:sp>
        <p:nvSpPr>
          <p:cNvPr id="18" name="Ellipse 17">
            <a:extLst>
              <a:ext uri="{FF2B5EF4-FFF2-40B4-BE49-F238E27FC236}">
                <a16:creationId xmlns:a16="http://schemas.microsoft.com/office/drawing/2014/main" id="{1DB897CB-9E39-45A5-D2BC-A540119464A3}"/>
              </a:ext>
            </a:extLst>
          </p:cNvPr>
          <p:cNvSpPr/>
          <p:nvPr/>
        </p:nvSpPr>
        <p:spPr>
          <a:xfrm>
            <a:off x="2157450" y="4813300"/>
            <a:ext cx="827049" cy="419100"/>
          </a:xfrm>
          <a:prstGeom prst="ellipse">
            <a:avLst/>
          </a:prstGeom>
          <a:noFill/>
          <a:ln w="38100">
            <a:solidFill>
              <a:srgbClr val="AB2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0BC1B404-DE93-0A9A-4069-5C43D3F70C34}"/>
              </a:ext>
            </a:extLst>
          </p:cNvPr>
          <p:cNvSpPr/>
          <p:nvPr/>
        </p:nvSpPr>
        <p:spPr>
          <a:xfrm>
            <a:off x="1330401" y="5232400"/>
            <a:ext cx="827049" cy="419100"/>
          </a:xfrm>
          <a:prstGeom prst="ellipse">
            <a:avLst/>
          </a:prstGeom>
          <a:noFill/>
          <a:ln w="38100">
            <a:solidFill>
              <a:srgbClr val="AB2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EC3D4D07-5BD8-72C6-2CC2-31B6EF000BF0}"/>
              </a:ext>
            </a:extLst>
          </p:cNvPr>
          <p:cNvSpPr txBox="1"/>
          <p:nvPr/>
        </p:nvSpPr>
        <p:spPr>
          <a:xfrm>
            <a:off x="2708052" y="5846406"/>
            <a:ext cx="6775894"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Cela représente </a:t>
            </a:r>
            <a:r>
              <a:rPr lang="fr-FR" sz="3200" dirty="0">
                <a:solidFill>
                  <a:srgbClr val="AB2E21"/>
                </a:solidFill>
                <a:latin typeface="Helvetica Neue Medium" panose="02000503000000020004" pitchFamily="2" charset="0"/>
                <a:ea typeface="Helvetica Neue Medium" panose="02000503000000020004" pitchFamily="2" charset="0"/>
                <a:cs typeface="Helvetica Neue Medium" panose="02000503000000020004" pitchFamily="2" charset="0"/>
              </a:rPr>
              <a:t>0,03 %</a:t>
            </a:r>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 des ventes</a:t>
            </a:r>
          </a:p>
        </p:txBody>
      </p:sp>
    </p:spTree>
    <p:extLst>
      <p:ext uri="{BB962C8B-B14F-4D97-AF65-F5344CB8AC3E}">
        <p14:creationId xmlns:p14="http://schemas.microsoft.com/office/powerpoint/2010/main" val="401345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70DCDE-A839-E22A-0C10-5C781D56BDAC}"/>
              </a:ext>
            </a:extLst>
          </p:cNvPr>
          <p:cNvSpPr txBox="1"/>
          <p:nvPr/>
        </p:nvSpPr>
        <p:spPr>
          <a:xfrm>
            <a:off x="490845" y="300112"/>
            <a:ext cx="11210307" cy="1015663"/>
          </a:xfrm>
          <a:prstGeom prst="rect">
            <a:avLst/>
          </a:prstGeom>
          <a:noFill/>
        </p:spPr>
        <p:txBody>
          <a:bodyPr wrap="square" rtlCol="0">
            <a:spAutoFit/>
          </a:bodyPr>
          <a:lstStyle/>
          <a:p>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Chiffre d’affaires : </a:t>
            </a:r>
            <a:r>
              <a:rPr lang="fr-FR" sz="6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11 853 729 €</a:t>
            </a:r>
            <a:endPar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p:txBody>
      </p:sp>
      <p:pic>
        <p:nvPicPr>
          <p:cNvPr id="5" name="Image 4">
            <a:extLst>
              <a:ext uri="{FF2B5EF4-FFF2-40B4-BE49-F238E27FC236}">
                <a16:creationId xmlns:a16="http://schemas.microsoft.com/office/drawing/2014/main" id="{2DF35B75-3E89-4886-534F-358226870FDF}"/>
              </a:ext>
            </a:extLst>
          </p:cNvPr>
          <p:cNvPicPr>
            <a:picLocks noChangeAspect="1"/>
          </p:cNvPicPr>
          <p:nvPr/>
        </p:nvPicPr>
        <p:blipFill rotWithShape="1">
          <a:blip r:embed="rId3"/>
          <a:srcRect l="3634" r="10919"/>
          <a:stretch/>
        </p:blipFill>
        <p:spPr>
          <a:xfrm>
            <a:off x="490844" y="1722344"/>
            <a:ext cx="11298757" cy="3733576"/>
          </a:xfrm>
          <a:prstGeom prst="rect">
            <a:avLst/>
          </a:prstGeom>
          <a:ln>
            <a:noFill/>
          </a:ln>
          <a:effectLst>
            <a:outerShdw blurRad="292100" dist="139700" dir="2700000" algn="tl" rotWithShape="0">
              <a:srgbClr val="333333">
                <a:alpha val="65000"/>
              </a:srgbClr>
            </a:outerShdw>
          </a:effectLst>
        </p:spPr>
      </p:pic>
      <p:pic>
        <p:nvPicPr>
          <p:cNvPr id="2" name="Image 1">
            <a:extLst>
              <a:ext uri="{FF2B5EF4-FFF2-40B4-BE49-F238E27FC236}">
                <a16:creationId xmlns:a16="http://schemas.microsoft.com/office/drawing/2014/main" id="{B3F69E5D-03C2-9F4F-DF0F-B0E3F7C070C8}"/>
              </a:ext>
            </a:extLst>
          </p:cNvPr>
          <p:cNvPicPr>
            <a:picLocks noChangeAspect="1"/>
          </p:cNvPicPr>
          <p:nvPr/>
        </p:nvPicPr>
        <p:blipFill rotWithShape="1">
          <a:blip r:embed="rId3"/>
          <a:srcRect l="88822" t="26932" r="-834" b="60269"/>
          <a:stretch/>
        </p:blipFill>
        <p:spPr>
          <a:xfrm>
            <a:off x="8747761" y="2221482"/>
            <a:ext cx="1767840" cy="531878"/>
          </a:xfrm>
          <a:prstGeom prst="rect">
            <a:avLst/>
          </a:prstGeom>
          <a:ln>
            <a:noFill/>
          </a:ln>
          <a:effectLst>
            <a:softEdge rad="112500"/>
          </a:effectLst>
        </p:spPr>
      </p:pic>
    </p:spTree>
    <p:extLst>
      <p:ext uri="{BB962C8B-B14F-4D97-AF65-F5344CB8AC3E}">
        <p14:creationId xmlns:p14="http://schemas.microsoft.com/office/powerpoint/2010/main" val="230912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11210307" cy="707886"/>
          </a:xfrm>
          <a:prstGeom prst="rect">
            <a:avLst/>
          </a:prstGeom>
          <a:noFill/>
        </p:spPr>
        <p:txBody>
          <a:bodyPr wrap="square" rtlCol="0">
            <a:spAutoFit/>
          </a:bodyPr>
          <a:lstStyle/>
          <a:p>
            <a:r>
              <a:rPr lang="fr-FR" sz="4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Chiffre d’affaires </a:t>
            </a:r>
            <a:r>
              <a:rPr lang="fr-FR" sz="4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par catégorie</a:t>
            </a:r>
            <a:endParaRPr lang="fr-FR" sz="4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p:txBody>
      </p:sp>
      <p:pic>
        <p:nvPicPr>
          <p:cNvPr id="4" name="Image 3">
            <a:extLst>
              <a:ext uri="{FF2B5EF4-FFF2-40B4-BE49-F238E27FC236}">
                <a16:creationId xmlns:a16="http://schemas.microsoft.com/office/drawing/2014/main" id="{13708D85-2EFD-6B0E-9C8C-106EF6DB06CE}"/>
              </a:ext>
            </a:extLst>
          </p:cNvPr>
          <p:cNvPicPr>
            <a:picLocks noChangeAspect="1"/>
          </p:cNvPicPr>
          <p:nvPr/>
        </p:nvPicPr>
        <p:blipFill rotWithShape="1">
          <a:blip r:embed="rId3"/>
          <a:srcRect l="2395" t="2698" r="953" b="1725"/>
          <a:stretch/>
        </p:blipFill>
        <p:spPr>
          <a:xfrm>
            <a:off x="900823" y="822186"/>
            <a:ext cx="10390353" cy="58021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980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11210307" cy="707886"/>
          </a:xfrm>
          <a:prstGeom prst="rect">
            <a:avLst/>
          </a:prstGeom>
          <a:noFill/>
        </p:spPr>
        <p:txBody>
          <a:bodyPr wrap="square" rtlCol="0">
            <a:spAutoFit/>
          </a:bodyPr>
          <a:lstStyle/>
          <a:p>
            <a:r>
              <a:rPr lang="fr-FR" sz="4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Chiffre d’affaires journalier </a:t>
            </a:r>
            <a:r>
              <a:rPr lang="fr-FR" sz="4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d’octobre 2021</a:t>
            </a:r>
            <a:endParaRPr lang="fr-FR" sz="4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p:txBody>
      </p:sp>
      <p:pic>
        <p:nvPicPr>
          <p:cNvPr id="5" name="Image 4" descr="Une image contenant texte, instrument d’écriture, stationnaire, crayon&#10;&#10;Description générée automatiquement">
            <a:extLst>
              <a:ext uri="{FF2B5EF4-FFF2-40B4-BE49-F238E27FC236}">
                <a16:creationId xmlns:a16="http://schemas.microsoft.com/office/drawing/2014/main" id="{0290C975-BC4E-8567-20C1-B4484D1A72E3}"/>
              </a:ext>
            </a:extLst>
          </p:cNvPr>
          <p:cNvPicPr>
            <a:picLocks noChangeAspect="1"/>
          </p:cNvPicPr>
          <p:nvPr/>
        </p:nvPicPr>
        <p:blipFill rotWithShape="1">
          <a:blip r:embed="rId3"/>
          <a:srcRect l="3626" t="633" r="681" b="6843"/>
          <a:stretch/>
        </p:blipFill>
        <p:spPr>
          <a:xfrm>
            <a:off x="438150" y="974536"/>
            <a:ext cx="11315700" cy="46337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563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70DCDE-A839-E22A-0C10-5C781D56BDAC}"/>
              </a:ext>
            </a:extLst>
          </p:cNvPr>
          <p:cNvSpPr txBox="1"/>
          <p:nvPr/>
        </p:nvSpPr>
        <p:spPr>
          <a:xfrm>
            <a:off x="520700" y="0"/>
            <a:ext cx="11210307" cy="707886"/>
          </a:xfrm>
          <a:prstGeom prst="rect">
            <a:avLst/>
          </a:prstGeom>
          <a:noFill/>
        </p:spPr>
        <p:txBody>
          <a:bodyPr wrap="square" rtlCol="0">
            <a:spAutoFit/>
          </a:bodyPr>
          <a:lstStyle/>
          <a:p>
            <a:r>
              <a:rPr lang="fr-FR" sz="4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Moyenne mobile</a:t>
            </a:r>
          </a:p>
        </p:txBody>
      </p:sp>
      <p:pic>
        <p:nvPicPr>
          <p:cNvPr id="4" name="Image 3">
            <a:extLst>
              <a:ext uri="{FF2B5EF4-FFF2-40B4-BE49-F238E27FC236}">
                <a16:creationId xmlns:a16="http://schemas.microsoft.com/office/drawing/2014/main" id="{20893F65-4078-209E-7131-95F1B0E429BD}"/>
              </a:ext>
            </a:extLst>
          </p:cNvPr>
          <p:cNvPicPr>
            <a:picLocks noChangeAspect="1"/>
          </p:cNvPicPr>
          <p:nvPr/>
        </p:nvPicPr>
        <p:blipFill>
          <a:blip r:embed="rId3"/>
          <a:stretch>
            <a:fillRect/>
          </a:stretch>
        </p:blipFill>
        <p:spPr>
          <a:xfrm>
            <a:off x="743479" y="707886"/>
            <a:ext cx="10705042" cy="6045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196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2B47D27-62A4-8250-AA8B-28B1BC6C2BDB}"/>
              </a:ext>
            </a:extLst>
          </p:cNvPr>
          <p:cNvSpPr txBox="1"/>
          <p:nvPr/>
        </p:nvSpPr>
        <p:spPr>
          <a:xfrm>
            <a:off x="314960" y="0"/>
            <a:ext cx="5892800" cy="923330"/>
          </a:xfrm>
          <a:prstGeom prst="rect">
            <a:avLst/>
          </a:prstGeom>
          <a:noFill/>
        </p:spPr>
        <p:txBody>
          <a:bodyPr wrap="square" rtlCol="0">
            <a:spAutoFit/>
          </a:bodyPr>
          <a:lstStyle/>
          <a:p>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CA par Catégorie</a:t>
            </a:r>
          </a:p>
        </p:txBody>
      </p:sp>
      <p:pic>
        <p:nvPicPr>
          <p:cNvPr id="19" name="Image 18">
            <a:extLst>
              <a:ext uri="{FF2B5EF4-FFF2-40B4-BE49-F238E27FC236}">
                <a16:creationId xmlns:a16="http://schemas.microsoft.com/office/drawing/2014/main" id="{770F5875-5415-7A35-9FB2-BD63BF0F43AF}"/>
              </a:ext>
            </a:extLst>
          </p:cNvPr>
          <p:cNvPicPr>
            <a:picLocks noChangeAspect="1"/>
          </p:cNvPicPr>
          <p:nvPr/>
        </p:nvPicPr>
        <p:blipFill rotWithShape="1">
          <a:blip r:embed="rId3"/>
          <a:srcRect t="5441" b="4630"/>
          <a:stretch/>
        </p:blipFill>
        <p:spPr>
          <a:xfrm>
            <a:off x="3342640" y="923330"/>
            <a:ext cx="8420046" cy="3281680"/>
          </a:xfrm>
          <a:prstGeom prst="rect">
            <a:avLst/>
          </a:prstGeom>
          <a:ln>
            <a:noFill/>
          </a:ln>
          <a:effectLst>
            <a:outerShdw blurRad="292100" dist="139700" dir="2700000" algn="tl" rotWithShape="0">
              <a:srgbClr val="333333">
                <a:alpha val="65000"/>
              </a:srgbClr>
            </a:outerShdw>
          </a:effectLst>
        </p:spPr>
      </p:pic>
      <p:pic>
        <p:nvPicPr>
          <p:cNvPr id="17" name="Image 16">
            <a:extLst>
              <a:ext uri="{FF2B5EF4-FFF2-40B4-BE49-F238E27FC236}">
                <a16:creationId xmlns:a16="http://schemas.microsoft.com/office/drawing/2014/main" id="{AA9EFE93-D3CC-1078-8350-29CC851C8B07}"/>
              </a:ext>
            </a:extLst>
          </p:cNvPr>
          <p:cNvPicPr>
            <a:picLocks noChangeAspect="1"/>
          </p:cNvPicPr>
          <p:nvPr/>
        </p:nvPicPr>
        <p:blipFill rotWithShape="1">
          <a:blip r:embed="rId4"/>
          <a:srcRect t="7184"/>
          <a:stretch/>
        </p:blipFill>
        <p:spPr>
          <a:xfrm>
            <a:off x="3342641" y="4205010"/>
            <a:ext cx="8420046" cy="2389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674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2B47D27-62A4-8250-AA8B-28B1BC6C2BDB}"/>
              </a:ext>
            </a:extLst>
          </p:cNvPr>
          <p:cNvSpPr txBox="1"/>
          <p:nvPr/>
        </p:nvSpPr>
        <p:spPr>
          <a:xfrm>
            <a:off x="460993" y="114300"/>
            <a:ext cx="11210307" cy="923330"/>
          </a:xfrm>
          <a:prstGeom prst="rect">
            <a:avLst/>
          </a:prstGeom>
          <a:noFill/>
        </p:spPr>
        <p:txBody>
          <a:bodyPr wrap="square" rtlCol="0">
            <a:spAutoFit/>
          </a:bodyPr>
          <a:lstStyle/>
          <a:p>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20 % </a:t>
            </a:r>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des clients réalise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50 %</a:t>
            </a:r>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du CA</a:t>
            </a:r>
            <a:endPar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p:txBody>
      </p:sp>
      <p:pic>
        <p:nvPicPr>
          <p:cNvPr id="7" name="Image 6">
            <a:extLst>
              <a:ext uri="{FF2B5EF4-FFF2-40B4-BE49-F238E27FC236}">
                <a16:creationId xmlns:a16="http://schemas.microsoft.com/office/drawing/2014/main" id="{FDD97DEF-589E-CC99-3B68-6CBBBE0A4238}"/>
              </a:ext>
            </a:extLst>
          </p:cNvPr>
          <p:cNvPicPr>
            <a:picLocks noChangeAspect="1"/>
          </p:cNvPicPr>
          <p:nvPr/>
        </p:nvPicPr>
        <p:blipFill>
          <a:blip r:embed="rId3"/>
          <a:stretch>
            <a:fillRect/>
          </a:stretch>
        </p:blipFill>
        <p:spPr>
          <a:xfrm>
            <a:off x="2459346" y="1155363"/>
            <a:ext cx="7213600" cy="5410200"/>
          </a:xfrm>
          <a:prstGeom prst="rect">
            <a:avLst/>
          </a:prstGeom>
          <a:ln>
            <a:noFill/>
          </a:ln>
          <a:effectLst>
            <a:outerShdw blurRad="292100" dist="139700" dir="2700000" algn="tl" rotWithShape="0">
              <a:srgbClr val="333333">
                <a:alpha val="65000"/>
              </a:srgbClr>
            </a:outerShdw>
          </a:effectLst>
        </p:spPr>
      </p:pic>
      <p:sp>
        <p:nvSpPr>
          <p:cNvPr id="8" name="ZoneTexte 7">
            <a:extLst>
              <a:ext uri="{FF2B5EF4-FFF2-40B4-BE49-F238E27FC236}">
                <a16:creationId xmlns:a16="http://schemas.microsoft.com/office/drawing/2014/main" id="{92334514-0720-67B9-58DD-1E80E222BB28}"/>
              </a:ext>
            </a:extLst>
          </p:cNvPr>
          <p:cNvSpPr txBox="1"/>
          <p:nvPr/>
        </p:nvSpPr>
        <p:spPr>
          <a:xfrm>
            <a:off x="10160000" y="2349500"/>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1707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2B47D27-62A4-8250-AA8B-28B1BC6C2BDB}"/>
              </a:ext>
            </a:extLst>
          </p:cNvPr>
          <p:cNvSpPr txBox="1"/>
          <p:nvPr/>
        </p:nvSpPr>
        <p:spPr>
          <a:xfrm>
            <a:off x="633713" y="384384"/>
            <a:ext cx="11210307" cy="923330"/>
          </a:xfrm>
          <a:prstGeom prst="rect">
            <a:avLst/>
          </a:prstGeom>
          <a:noFill/>
        </p:spPr>
        <p:txBody>
          <a:bodyPr wrap="square" rtlCol="0">
            <a:spAutoFit/>
          </a:bodyPr>
          <a:lstStyle/>
          <a:p>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KPI</a:t>
            </a:r>
          </a:p>
        </p:txBody>
      </p:sp>
      <p:sp>
        <p:nvSpPr>
          <p:cNvPr id="7" name="ZoneTexte 6">
            <a:extLst>
              <a:ext uri="{FF2B5EF4-FFF2-40B4-BE49-F238E27FC236}">
                <a16:creationId xmlns:a16="http://schemas.microsoft.com/office/drawing/2014/main" id="{156D22D2-078D-A81B-1C99-3CE827FBF502}"/>
              </a:ext>
            </a:extLst>
          </p:cNvPr>
          <p:cNvSpPr txBox="1"/>
          <p:nvPr/>
        </p:nvSpPr>
        <p:spPr>
          <a:xfrm>
            <a:off x="2052320" y="2011680"/>
            <a:ext cx="184731" cy="369332"/>
          </a:xfrm>
          <a:prstGeom prst="rect">
            <a:avLst/>
          </a:prstGeom>
          <a:noFill/>
        </p:spPr>
        <p:txBody>
          <a:bodyPr wrap="none" rtlCol="0">
            <a:spAutoFit/>
          </a:bodyPr>
          <a:lstStyle/>
          <a:p>
            <a:endParaRPr lang="fr-FR"/>
          </a:p>
        </p:txBody>
      </p:sp>
      <p:sp>
        <p:nvSpPr>
          <p:cNvPr id="12" name="ZoneTexte 11">
            <a:extLst>
              <a:ext uri="{FF2B5EF4-FFF2-40B4-BE49-F238E27FC236}">
                <a16:creationId xmlns:a16="http://schemas.microsoft.com/office/drawing/2014/main" id="{DC5EA67F-DAF3-393B-B619-2938FCAAD261}"/>
              </a:ext>
            </a:extLst>
          </p:cNvPr>
          <p:cNvSpPr txBox="1"/>
          <p:nvPr/>
        </p:nvSpPr>
        <p:spPr>
          <a:xfrm>
            <a:off x="3992898" y="1546177"/>
            <a:ext cx="4491935"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Panier moyen : </a:t>
            </a:r>
            <a:r>
              <a:rPr lang="fr-FR" sz="3200" dirty="0">
                <a:solidFill>
                  <a:srgbClr val="AB2E21"/>
                </a:solidFill>
                <a:latin typeface="Helvetica Neue Medium" panose="02000503000000020004" pitchFamily="2" charset="0"/>
                <a:ea typeface="Helvetica Neue Medium" panose="02000503000000020004" pitchFamily="2" charset="0"/>
                <a:cs typeface="Helvetica Neue Medium" panose="02000503000000020004" pitchFamily="2" charset="0"/>
              </a:rPr>
              <a:t>34,87 €</a:t>
            </a:r>
          </a:p>
        </p:txBody>
      </p:sp>
      <p:sp>
        <p:nvSpPr>
          <p:cNvPr id="14" name="ZoneTexte 13">
            <a:extLst>
              <a:ext uri="{FF2B5EF4-FFF2-40B4-BE49-F238E27FC236}">
                <a16:creationId xmlns:a16="http://schemas.microsoft.com/office/drawing/2014/main" id="{E268C98E-CFC7-7C42-D781-108236E01EB0}"/>
              </a:ext>
            </a:extLst>
          </p:cNvPr>
          <p:cNvSpPr txBox="1"/>
          <p:nvPr/>
        </p:nvSpPr>
        <p:spPr>
          <a:xfrm>
            <a:off x="3992898" y="2345881"/>
            <a:ext cx="6053901"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Nombre d’article par panier : </a:t>
            </a:r>
            <a:r>
              <a:rPr lang="fr-FR" sz="3200" dirty="0">
                <a:solidFill>
                  <a:srgbClr val="AB2E21"/>
                </a:solidFill>
                <a:latin typeface="Helvetica Neue Medium" panose="02000503000000020004" pitchFamily="2" charset="0"/>
                <a:ea typeface="Helvetica Neue Medium" panose="02000503000000020004" pitchFamily="2" charset="0"/>
                <a:cs typeface="Helvetica Neue Medium" panose="02000503000000020004" pitchFamily="2" charset="0"/>
              </a:rPr>
              <a:t>2 </a:t>
            </a:r>
          </a:p>
        </p:txBody>
      </p:sp>
      <p:sp>
        <p:nvSpPr>
          <p:cNvPr id="15" name="ZoneTexte 14">
            <a:extLst>
              <a:ext uri="{FF2B5EF4-FFF2-40B4-BE49-F238E27FC236}">
                <a16:creationId xmlns:a16="http://schemas.microsoft.com/office/drawing/2014/main" id="{0D5ABF64-4B0B-07F7-76CE-08A8E64D53AD}"/>
              </a:ext>
            </a:extLst>
          </p:cNvPr>
          <p:cNvSpPr txBox="1"/>
          <p:nvPr/>
        </p:nvSpPr>
        <p:spPr>
          <a:xfrm>
            <a:off x="4044353" y="4152434"/>
            <a:ext cx="2975495" cy="584775"/>
          </a:xfrm>
          <a:prstGeom prst="rect">
            <a:avLst/>
          </a:prstGeom>
          <a:noFill/>
        </p:spPr>
        <p:txBody>
          <a:bodyPr wrap="none" rtlCol="0">
            <a:spAutoFit/>
          </a:bodyPr>
          <a:lstStyle/>
          <a:p>
            <a:r>
              <a:rPr lang="fr-FR" sz="3200" dirty="0">
                <a:solidFill>
                  <a:srgbClr val="AB2E21"/>
                </a:solidFill>
                <a:latin typeface="Helvetica Neue Medium" panose="02000503000000020004" pitchFamily="2" charset="0"/>
                <a:ea typeface="Helvetica Neue Medium" panose="02000503000000020004" pitchFamily="2" charset="0"/>
                <a:cs typeface="Helvetica Neue Medium" panose="02000503000000020004" pitchFamily="2" charset="0"/>
              </a:rPr>
              <a:t>3</a:t>
            </a:r>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 fois par mois</a:t>
            </a:r>
          </a:p>
        </p:txBody>
      </p:sp>
      <p:pic>
        <p:nvPicPr>
          <p:cNvPr id="3" name="Graphique 2" descr="Calendrier mensuel avec un remplissage uni">
            <a:extLst>
              <a:ext uri="{FF2B5EF4-FFF2-40B4-BE49-F238E27FC236}">
                <a16:creationId xmlns:a16="http://schemas.microsoft.com/office/drawing/2014/main" id="{ADE33EC4-C3ED-3F30-A51D-E499AA5D45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71634" y="3765998"/>
            <a:ext cx="1357646" cy="1357646"/>
          </a:xfrm>
          <a:prstGeom prst="rect">
            <a:avLst/>
          </a:prstGeom>
        </p:spPr>
      </p:pic>
      <p:pic>
        <p:nvPicPr>
          <p:cNvPr id="5" name="Graphique 4" descr="Panier de course avec un remplissage uni">
            <a:extLst>
              <a:ext uri="{FF2B5EF4-FFF2-40B4-BE49-F238E27FC236}">
                <a16:creationId xmlns:a16="http://schemas.microsoft.com/office/drawing/2014/main" id="{DD4876D3-C325-35E9-4623-91197EDD73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80524" y="1488861"/>
            <a:ext cx="1441795" cy="1441795"/>
          </a:xfrm>
          <a:prstGeom prst="rect">
            <a:avLst/>
          </a:prstGeom>
        </p:spPr>
      </p:pic>
    </p:spTree>
    <p:extLst>
      <p:ext uri="{BB962C8B-B14F-4D97-AF65-F5344CB8AC3E}">
        <p14:creationId xmlns:p14="http://schemas.microsoft.com/office/powerpoint/2010/main" val="317509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2B47D27-62A4-8250-AA8B-28B1BC6C2BDB}"/>
              </a:ext>
            </a:extLst>
          </p:cNvPr>
          <p:cNvSpPr txBox="1"/>
          <p:nvPr/>
        </p:nvSpPr>
        <p:spPr>
          <a:xfrm>
            <a:off x="460993" y="285741"/>
            <a:ext cx="11210307" cy="923330"/>
          </a:xfrm>
          <a:prstGeom prst="rect">
            <a:avLst/>
          </a:prstGeom>
          <a:noFill/>
        </p:spPr>
        <p:txBody>
          <a:bodyPr wrap="square" rtlCol="0">
            <a:spAutoFit/>
          </a:bodyPr>
          <a:lstStyle/>
          <a:p>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Fréquence d’achat</a:t>
            </a:r>
          </a:p>
        </p:txBody>
      </p:sp>
      <p:sp>
        <p:nvSpPr>
          <p:cNvPr id="8" name="ZoneTexte 7">
            <a:extLst>
              <a:ext uri="{FF2B5EF4-FFF2-40B4-BE49-F238E27FC236}">
                <a16:creationId xmlns:a16="http://schemas.microsoft.com/office/drawing/2014/main" id="{92334514-0720-67B9-58DD-1E80E222BB28}"/>
              </a:ext>
            </a:extLst>
          </p:cNvPr>
          <p:cNvSpPr txBox="1"/>
          <p:nvPr/>
        </p:nvSpPr>
        <p:spPr>
          <a:xfrm>
            <a:off x="10160000" y="2349500"/>
            <a:ext cx="184731" cy="369332"/>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2754BDEA-75C3-7789-BB78-521B5B0C7727}"/>
              </a:ext>
            </a:extLst>
          </p:cNvPr>
          <p:cNvSpPr txBox="1"/>
          <p:nvPr/>
        </p:nvSpPr>
        <p:spPr>
          <a:xfrm>
            <a:off x="8915155" y="409139"/>
            <a:ext cx="184731" cy="369332"/>
          </a:xfrm>
          <a:prstGeom prst="rect">
            <a:avLst/>
          </a:prstGeom>
          <a:noFill/>
        </p:spPr>
        <p:txBody>
          <a:bodyPr wrap="none" rtlCol="0">
            <a:spAutoFit/>
          </a:bodyPr>
          <a:lstStyle/>
          <a:p>
            <a:endParaRPr lang="fr-FR" dirty="0"/>
          </a:p>
        </p:txBody>
      </p:sp>
      <p:pic>
        <p:nvPicPr>
          <p:cNvPr id="7" name="Image 6" descr="Une image contenant texte&#10;&#10;Description générée automatiquement">
            <a:extLst>
              <a:ext uri="{FF2B5EF4-FFF2-40B4-BE49-F238E27FC236}">
                <a16:creationId xmlns:a16="http://schemas.microsoft.com/office/drawing/2014/main" id="{19A6B427-B77B-1C4F-C80D-0AF9572B8BFB}"/>
              </a:ext>
            </a:extLst>
          </p:cNvPr>
          <p:cNvPicPr>
            <a:picLocks noChangeAspect="1"/>
          </p:cNvPicPr>
          <p:nvPr/>
        </p:nvPicPr>
        <p:blipFill rotWithShape="1">
          <a:blip r:embed="rId3"/>
          <a:srcRect t="7368"/>
          <a:stretch/>
        </p:blipFill>
        <p:spPr>
          <a:xfrm>
            <a:off x="520699" y="1595120"/>
            <a:ext cx="11298693" cy="4853741"/>
          </a:xfrm>
          <a:prstGeom prst="rect">
            <a:avLst/>
          </a:prstGeom>
          <a:ln>
            <a:noFill/>
          </a:ln>
          <a:effectLst>
            <a:outerShdw blurRad="292100" dist="139700" dir="2700000" algn="tl" rotWithShape="0">
              <a:srgbClr val="333333">
                <a:alpha val="65000"/>
              </a:srgbClr>
            </a:outerShdw>
          </a:effectLst>
        </p:spPr>
      </p:pic>
      <p:sp>
        <p:nvSpPr>
          <p:cNvPr id="12" name="Ellipse 11">
            <a:extLst>
              <a:ext uri="{FF2B5EF4-FFF2-40B4-BE49-F238E27FC236}">
                <a16:creationId xmlns:a16="http://schemas.microsoft.com/office/drawing/2014/main" id="{B859FEC1-ED15-8B27-AA5D-0D4C8FA673D1}"/>
              </a:ext>
            </a:extLst>
          </p:cNvPr>
          <p:cNvSpPr/>
          <p:nvPr/>
        </p:nvSpPr>
        <p:spPr>
          <a:xfrm>
            <a:off x="1330401" y="1841500"/>
            <a:ext cx="827049" cy="4089400"/>
          </a:xfrm>
          <a:prstGeom prst="ellipse">
            <a:avLst/>
          </a:prstGeom>
          <a:noFill/>
          <a:ln w="38100">
            <a:solidFill>
              <a:srgbClr val="AB2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71B1BC27-11AA-EFEF-48F3-C77797A955DB}"/>
              </a:ext>
            </a:extLst>
          </p:cNvPr>
          <p:cNvSpPr/>
          <p:nvPr/>
        </p:nvSpPr>
        <p:spPr>
          <a:xfrm rot="5400000">
            <a:off x="6500853" y="-1826581"/>
            <a:ext cx="827049" cy="7894446"/>
          </a:xfrm>
          <a:prstGeom prst="ellipse">
            <a:avLst/>
          </a:prstGeom>
          <a:noFill/>
          <a:ln w="38100">
            <a:solidFill>
              <a:srgbClr val="AB2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CBD0BC7A-8588-11F6-2AB2-46110FE94ED5}"/>
              </a:ext>
            </a:extLst>
          </p:cNvPr>
          <p:cNvSpPr txBox="1"/>
          <p:nvPr/>
        </p:nvSpPr>
        <p:spPr>
          <a:xfrm>
            <a:off x="5106387" y="2581642"/>
            <a:ext cx="2585964"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4 Clients </a:t>
            </a:r>
            <a:r>
              <a:rPr lang="fr-FR" sz="3200" dirty="0">
                <a:solidFill>
                  <a:srgbClr val="AB2E21"/>
                </a:solidFill>
                <a:latin typeface="Helvetica Neue Medium" panose="02000503000000020004" pitchFamily="2" charset="0"/>
                <a:ea typeface="Helvetica Neue Medium" panose="02000503000000020004" pitchFamily="2" charset="0"/>
                <a:cs typeface="Helvetica Neue Medium" panose="02000503000000020004" pitchFamily="2" charset="0"/>
              </a:rPr>
              <a:t>VIP</a:t>
            </a:r>
          </a:p>
        </p:txBody>
      </p:sp>
      <p:sp>
        <p:nvSpPr>
          <p:cNvPr id="15" name="ZoneTexte 14">
            <a:extLst>
              <a:ext uri="{FF2B5EF4-FFF2-40B4-BE49-F238E27FC236}">
                <a16:creationId xmlns:a16="http://schemas.microsoft.com/office/drawing/2014/main" id="{53823795-83D4-D815-3394-DC3598195D31}"/>
              </a:ext>
            </a:extLst>
          </p:cNvPr>
          <p:cNvSpPr txBox="1"/>
          <p:nvPr/>
        </p:nvSpPr>
        <p:spPr>
          <a:xfrm>
            <a:off x="2225402" y="4199126"/>
            <a:ext cx="4474943"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8 594 Clients </a:t>
            </a:r>
            <a:r>
              <a:rPr lang="fr-FR" sz="3200" dirty="0">
                <a:solidFill>
                  <a:srgbClr val="AB2E21"/>
                </a:solidFill>
                <a:latin typeface="Helvetica Neue Medium" panose="02000503000000020004" pitchFamily="2" charset="0"/>
                <a:ea typeface="Helvetica Neue Medium" panose="02000503000000020004" pitchFamily="2" charset="0"/>
                <a:cs typeface="Helvetica Neue Medium" panose="02000503000000020004" pitchFamily="2" charset="0"/>
              </a:rPr>
              <a:t>Standard</a:t>
            </a:r>
          </a:p>
        </p:txBody>
      </p:sp>
    </p:spTree>
    <p:extLst>
      <p:ext uri="{BB962C8B-B14F-4D97-AF65-F5344CB8AC3E}">
        <p14:creationId xmlns:p14="http://schemas.microsoft.com/office/powerpoint/2010/main" val="386929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F51477C-AAF1-4314-DC25-EBD999107580}"/>
              </a:ext>
            </a:extLst>
          </p:cNvPr>
          <p:cNvSpPr txBox="1"/>
          <p:nvPr/>
        </p:nvSpPr>
        <p:spPr>
          <a:xfrm>
            <a:off x="3630706" y="5647765"/>
            <a:ext cx="184731" cy="369332"/>
          </a:xfrm>
          <a:prstGeom prst="rect">
            <a:avLst/>
          </a:prstGeom>
          <a:noFill/>
        </p:spPr>
        <p:txBody>
          <a:bodyPr wrap="none" rtlCol="0">
            <a:spAutoFit/>
          </a:bodyPr>
          <a:lstStyle/>
          <a:p>
            <a:endParaRPr lang="fr-FR"/>
          </a:p>
        </p:txBody>
      </p:sp>
      <p:sp>
        <p:nvSpPr>
          <p:cNvPr id="2" name="ZoneTexte 1">
            <a:extLst>
              <a:ext uri="{FF2B5EF4-FFF2-40B4-BE49-F238E27FC236}">
                <a16:creationId xmlns:a16="http://schemas.microsoft.com/office/drawing/2014/main" id="{572F7086-8B8E-BF58-E6CF-82C6134C09A4}"/>
              </a:ext>
            </a:extLst>
          </p:cNvPr>
          <p:cNvSpPr txBox="1"/>
          <p:nvPr/>
        </p:nvSpPr>
        <p:spPr>
          <a:xfrm>
            <a:off x="2870563" y="1765300"/>
            <a:ext cx="4302781" cy="1323439"/>
          </a:xfrm>
          <a:prstGeom prst="rect">
            <a:avLst/>
          </a:prstGeom>
          <a:noFill/>
        </p:spPr>
        <p:txBody>
          <a:bodyPr wrap="none" rtlCol="0">
            <a:spAutoFit/>
          </a:bodyPr>
          <a:lstStyle/>
          <a:p>
            <a:r>
              <a:rPr lang="fr-FR" sz="400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Du </a:t>
            </a:r>
            <a:r>
              <a:rPr lang="fr-FR" sz="4000" dirty="0">
                <a:solidFill>
                  <a:srgbClr val="AB2E21"/>
                </a:solidFill>
                <a:latin typeface="Helvetica Neue" panose="02000503000000020004" pitchFamily="2" charset="0"/>
                <a:ea typeface="Helvetica Neue" panose="02000503000000020004" pitchFamily="2" charset="0"/>
                <a:cs typeface="Helvetica Neue" panose="02000503000000020004" pitchFamily="2" charset="0"/>
              </a:rPr>
              <a:t>1 mars 2021 </a:t>
            </a:r>
          </a:p>
          <a:p>
            <a:r>
              <a:rPr lang="fr-FR" sz="400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au </a:t>
            </a:r>
            <a:r>
              <a:rPr lang="fr-FR" sz="4000" dirty="0">
                <a:solidFill>
                  <a:srgbClr val="AB2E21"/>
                </a:solidFill>
                <a:latin typeface="Helvetica Neue" panose="02000503000000020004" pitchFamily="2" charset="0"/>
                <a:ea typeface="Helvetica Neue" panose="02000503000000020004" pitchFamily="2" charset="0"/>
                <a:cs typeface="Helvetica Neue" panose="02000503000000020004" pitchFamily="2" charset="0"/>
              </a:rPr>
              <a:t>28 février 2023</a:t>
            </a:r>
          </a:p>
        </p:txBody>
      </p:sp>
      <p:sp>
        <p:nvSpPr>
          <p:cNvPr id="3" name="ZoneTexte 2">
            <a:extLst>
              <a:ext uri="{FF2B5EF4-FFF2-40B4-BE49-F238E27FC236}">
                <a16:creationId xmlns:a16="http://schemas.microsoft.com/office/drawing/2014/main" id="{4470DCDE-A839-E22A-0C10-5C781D56BDAC}"/>
              </a:ext>
            </a:extLst>
          </p:cNvPr>
          <p:cNvSpPr txBox="1"/>
          <p:nvPr/>
        </p:nvSpPr>
        <p:spPr>
          <a:xfrm>
            <a:off x="1536700" y="609600"/>
            <a:ext cx="5894562" cy="1015663"/>
          </a:xfrm>
          <a:prstGeom prst="rect">
            <a:avLst/>
          </a:prstGeom>
          <a:noFill/>
        </p:spPr>
        <p:txBody>
          <a:bodyPr wrap="none" rtlCol="0">
            <a:spAutoFit/>
          </a:bodyPr>
          <a:lstStyle/>
          <a:p>
            <a:r>
              <a:rPr lang="fr-FR" sz="6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2 ans </a:t>
            </a:r>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de données</a:t>
            </a:r>
          </a:p>
        </p:txBody>
      </p:sp>
      <p:sp>
        <p:nvSpPr>
          <p:cNvPr id="8" name="ZoneTexte 7">
            <a:extLst>
              <a:ext uri="{FF2B5EF4-FFF2-40B4-BE49-F238E27FC236}">
                <a16:creationId xmlns:a16="http://schemas.microsoft.com/office/drawing/2014/main" id="{E1A8B79F-1952-881B-E331-BEB398700CEA}"/>
              </a:ext>
            </a:extLst>
          </p:cNvPr>
          <p:cNvSpPr txBox="1"/>
          <p:nvPr/>
        </p:nvSpPr>
        <p:spPr>
          <a:xfrm>
            <a:off x="11569700" y="711200"/>
            <a:ext cx="184731" cy="369332"/>
          </a:xfrm>
          <a:prstGeom prst="rect">
            <a:avLst/>
          </a:prstGeom>
          <a:noFill/>
        </p:spPr>
        <p:txBody>
          <a:bodyPr wrap="none" rtlCol="0">
            <a:spAutoFit/>
          </a:bodyPr>
          <a:lstStyle/>
          <a:p>
            <a:endParaRPr lang="fr-FR" dirty="0"/>
          </a:p>
        </p:txBody>
      </p:sp>
      <p:sp>
        <p:nvSpPr>
          <p:cNvPr id="4" name="ZoneTexte 3">
            <a:extLst>
              <a:ext uri="{FF2B5EF4-FFF2-40B4-BE49-F238E27FC236}">
                <a16:creationId xmlns:a16="http://schemas.microsoft.com/office/drawing/2014/main" id="{D8F972D1-BA9C-9C00-F4F6-A541CE8329DB}"/>
              </a:ext>
            </a:extLst>
          </p:cNvPr>
          <p:cNvSpPr txBox="1"/>
          <p:nvPr/>
        </p:nvSpPr>
        <p:spPr>
          <a:xfrm>
            <a:off x="4981537" y="5361896"/>
            <a:ext cx="2594685"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Transactions</a:t>
            </a:r>
          </a:p>
        </p:txBody>
      </p:sp>
      <p:pic>
        <p:nvPicPr>
          <p:cNvPr id="6" name="Graphique 5" descr="Boîte à archives avec un remplissage uni">
            <a:extLst>
              <a:ext uri="{FF2B5EF4-FFF2-40B4-BE49-F238E27FC236}">
                <a16:creationId xmlns:a16="http://schemas.microsoft.com/office/drawing/2014/main" id="{F532370C-E157-B405-E488-72BDBCADAF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5080" y="3434080"/>
            <a:ext cx="1817588" cy="1817588"/>
          </a:xfrm>
          <a:prstGeom prst="rect">
            <a:avLst/>
          </a:prstGeom>
        </p:spPr>
      </p:pic>
      <p:pic>
        <p:nvPicPr>
          <p:cNvPr id="9" name="Graphique 8" descr="Boîte à archives avec un remplissage uni">
            <a:extLst>
              <a:ext uri="{FF2B5EF4-FFF2-40B4-BE49-F238E27FC236}">
                <a16:creationId xmlns:a16="http://schemas.microsoft.com/office/drawing/2014/main" id="{38735471-01B4-808A-A171-1EB9CC3D13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0086" y="3434080"/>
            <a:ext cx="1817588" cy="1817588"/>
          </a:xfrm>
          <a:prstGeom prst="rect">
            <a:avLst/>
          </a:prstGeom>
        </p:spPr>
      </p:pic>
      <p:pic>
        <p:nvPicPr>
          <p:cNvPr id="10" name="Graphique 9" descr="Boîte à archives avec un remplissage uni">
            <a:extLst>
              <a:ext uri="{FF2B5EF4-FFF2-40B4-BE49-F238E27FC236}">
                <a16:creationId xmlns:a16="http://schemas.microsoft.com/office/drawing/2014/main" id="{5FBA857C-6169-5D3A-4441-102076CD9D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5092" y="3434080"/>
            <a:ext cx="1817588" cy="1817588"/>
          </a:xfrm>
          <a:prstGeom prst="rect">
            <a:avLst/>
          </a:prstGeom>
        </p:spPr>
      </p:pic>
      <p:sp>
        <p:nvSpPr>
          <p:cNvPr id="11" name="ZoneTexte 10">
            <a:extLst>
              <a:ext uri="{FF2B5EF4-FFF2-40B4-BE49-F238E27FC236}">
                <a16:creationId xmlns:a16="http://schemas.microsoft.com/office/drawing/2014/main" id="{BB25BEE5-0A4C-9EA6-B102-DE9AA5C204F2}"/>
              </a:ext>
            </a:extLst>
          </p:cNvPr>
          <p:cNvSpPr txBox="1"/>
          <p:nvPr/>
        </p:nvSpPr>
        <p:spPr>
          <a:xfrm>
            <a:off x="2502812" y="5361896"/>
            <a:ext cx="1902124" cy="584775"/>
          </a:xfrm>
          <a:prstGeom prst="rect">
            <a:avLst/>
          </a:prstGeom>
          <a:noFill/>
        </p:spPr>
        <p:txBody>
          <a:bodyPr wrap="none" rtlCol="0">
            <a:spAutoFit/>
          </a:bodyPr>
          <a:lstStyle/>
          <a:p>
            <a:r>
              <a:rPr lang="fr-FR" sz="3200" dirty="0" err="1">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Products</a:t>
            </a:r>
            <a:endPar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2" name="ZoneTexte 11">
            <a:extLst>
              <a:ext uri="{FF2B5EF4-FFF2-40B4-BE49-F238E27FC236}">
                <a16:creationId xmlns:a16="http://schemas.microsoft.com/office/drawing/2014/main" id="{C8857B2B-255F-D2BB-EE04-231392624F75}"/>
              </a:ext>
            </a:extLst>
          </p:cNvPr>
          <p:cNvSpPr txBox="1"/>
          <p:nvPr/>
        </p:nvSpPr>
        <p:spPr>
          <a:xfrm>
            <a:off x="7977616" y="5361895"/>
            <a:ext cx="2252540" cy="584775"/>
          </a:xfrm>
          <a:prstGeom prst="rect">
            <a:avLst/>
          </a:prstGeom>
          <a:noFill/>
        </p:spPr>
        <p:txBody>
          <a:bodyPr wrap="none" rtlCol="0">
            <a:spAutoFit/>
          </a:bodyPr>
          <a:lstStyle/>
          <a:p>
            <a:r>
              <a:rPr lang="fr-FR" sz="3200" dirty="0" err="1">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Customers</a:t>
            </a:r>
            <a:endPar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Tree>
    <p:extLst>
      <p:ext uri="{BB962C8B-B14F-4D97-AF65-F5344CB8AC3E}">
        <p14:creationId xmlns:p14="http://schemas.microsoft.com/office/powerpoint/2010/main" val="31728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2B47D27-62A4-8250-AA8B-28B1BC6C2BDB}"/>
              </a:ext>
            </a:extLst>
          </p:cNvPr>
          <p:cNvSpPr txBox="1"/>
          <p:nvPr/>
        </p:nvSpPr>
        <p:spPr>
          <a:xfrm>
            <a:off x="460993" y="285741"/>
            <a:ext cx="11210307" cy="923330"/>
          </a:xfrm>
          <a:prstGeom prst="rect">
            <a:avLst/>
          </a:prstGeom>
          <a:noFill/>
        </p:spPr>
        <p:txBody>
          <a:bodyPr wrap="square" rtlCol="0">
            <a:spAutoFit/>
          </a:bodyPr>
          <a:lstStyle/>
          <a:p>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 clients </a:t>
            </a:r>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génèrent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214 240 € </a:t>
            </a:r>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de CA</a:t>
            </a:r>
          </a:p>
        </p:txBody>
      </p:sp>
      <p:sp>
        <p:nvSpPr>
          <p:cNvPr id="8" name="ZoneTexte 7">
            <a:extLst>
              <a:ext uri="{FF2B5EF4-FFF2-40B4-BE49-F238E27FC236}">
                <a16:creationId xmlns:a16="http://schemas.microsoft.com/office/drawing/2014/main" id="{92334514-0720-67B9-58DD-1E80E222BB28}"/>
              </a:ext>
            </a:extLst>
          </p:cNvPr>
          <p:cNvSpPr txBox="1"/>
          <p:nvPr/>
        </p:nvSpPr>
        <p:spPr>
          <a:xfrm>
            <a:off x="10160000" y="2349500"/>
            <a:ext cx="184731" cy="369332"/>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2754BDEA-75C3-7789-BB78-521B5B0C7727}"/>
              </a:ext>
            </a:extLst>
          </p:cNvPr>
          <p:cNvSpPr txBox="1"/>
          <p:nvPr/>
        </p:nvSpPr>
        <p:spPr>
          <a:xfrm>
            <a:off x="8915155" y="409139"/>
            <a:ext cx="184731" cy="369332"/>
          </a:xfrm>
          <a:prstGeom prst="rect">
            <a:avLst/>
          </a:prstGeom>
          <a:noFill/>
        </p:spPr>
        <p:txBody>
          <a:bodyPr wrap="none" rtlCol="0">
            <a:spAutoFit/>
          </a:bodyPr>
          <a:lstStyle/>
          <a:p>
            <a:endParaRPr lang="fr-FR" dirty="0"/>
          </a:p>
        </p:txBody>
      </p:sp>
      <p:pic>
        <p:nvPicPr>
          <p:cNvPr id="6" name="Image 5">
            <a:extLst>
              <a:ext uri="{FF2B5EF4-FFF2-40B4-BE49-F238E27FC236}">
                <a16:creationId xmlns:a16="http://schemas.microsoft.com/office/drawing/2014/main" id="{655EFC04-52BA-3B12-968A-10F961557966}"/>
              </a:ext>
            </a:extLst>
          </p:cNvPr>
          <p:cNvPicPr>
            <a:picLocks noChangeAspect="1"/>
          </p:cNvPicPr>
          <p:nvPr/>
        </p:nvPicPr>
        <p:blipFill>
          <a:blip r:embed="rId3"/>
          <a:stretch>
            <a:fillRect/>
          </a:stretch>
        </p:blipFill>
        <p:spPr>
          <a:xfrm>
            <a:off x="2387600" y="1209071"/>
            <a:ext cx="7772400" cy="52463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201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2B47D27-62A4-8250-AA8B-28B1BC6C2BDB}"/>
              </a:ext>
            </a:extLst>
          </p:cNvPr>
          <p:cNvSpPr txBox="1"/>
          <p:nvPr/>
        </p:nvSpPr>
        <p:spPr>
          <a:xfrm>
            <a:off x="572753" y="249852"/>
            <a:ext cx="11210307" cy="923330"/>
          </a:xfrm>
          <a:prstGeom prst="rect">
            <a:avLst/>
          </a:prstGeom>
          <a:noFill/>
        </p:spPr>
        <p:txBody>
          <a:bodyPr wrap="square" rtlCol="0">
            <a:spAutoFit/>
          </a:bodyPr>
          <a:lstStyle/>
          <a:p>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 relation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Genre</a:t>
            </a:r>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Catégorie</a:t>
            </a:r>
          </a:p>
        </p:txBody>
      </p:sp>
      <p:sp>
        <p:nvSpPr>
          <p:cNvPr id="8" name="ZoneTexte 7">
            <a:extLst>
              <a:ext uri="{FF2B5EF4-FFF2-40B4-BE49-F238E27FC236}">
                <a16:creationId xmlns:a16="http://schemas.microsoft.com/office/drawing/2014/main" id="{92334514-0720-67B9-58DD-1E80E222BB28}"/>
              </a:ext>
            </a:extLst>
          </p:cNvPr>
          <p:cNvSpPr txBox="1"/>
          <p:nvPr/>
        </p:nvSpPr>
        <p:spPr>
          <a:xfrm>
            <a:off x="10160000" y="2349500"/>
            <a:ext cx="184731" cy="369332"/>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2754BDEA-75C3-7789-BB78-521B5B0C7727}"/>
              </a:ext>
            </a:extLst>
          </p:cNvPr>
          <p:cNvSpPr txBox="1"/>
          <p:nvPr/>
        </p:nvSpPr>
        <p:spPr>
          <a:xfrm>
            <a:off x="8915155" y="409139"/>
            <a:ext cx="184731" cy="369332"/>
          </a:xfrm>
          <a:prstGeom prst="rect">
            <a:avLst/>
          </a:prstGeom>
          <a:noFill/>
        </p:spPr>
        <p:txBody>
          <a:bodyPr wrap="none" rtlCol="0">
            <a:spAutoFit/>
          </a:bodyPr>
          <a:lstStyle/>
          <a:p>
            <a:endParaRPr lang="fr-FR" dirty="0"/>
          </a:p>
        </p:txBody>
      </p:sp>
      <p:pic>
        <p:nvPicPr>
          <p:cNvPr id="4" name="Image 3">
            <a:extLst>
              <a:ext uri="{FF2B5EF4-FFF2-40B4-BE49-F238E27FC236}">
                <a16:creationId xmlns:a16="http://schemas.microsoft.com/office/drawing/2014/main" id="{316FF658-4FA9-3921-3120-2B038185B9FC}"/>
              </a:ext>
            </a:extLst>
          </p:cNvPr>
          <p:cNvPicPr>
            <a:picLocks noChangeAspect="1"/>
          </p:cNvPicPr>
          <p:nvPr/>
        </p:nvPicPr>
        <p:blipFill rotWithShape="1">
          <a:blip r:embed="rId3"/>
          <a:srcRect l="26672" r="40380"/>
          <a:stretch/>
        </p:blipFill>
        <p:spPr>
          <a:xfrm>
            <a:off x="6289040" y="1805185"/>
            <a:ext cx="4693920" cy="4022561"/>
          </a:xfrm>
          <a:prstGeom prst="rect">
            <a:avLst/>
          </a:prstGeom>
          <a:ln>
            <a:noFill/>
          </a:ln>
          <a:effectLst>
            <a:outerShdw blurRad="292100" dist="139700" dir="2700000" algn="tl" rotWithShape="0">
              <a:srgbClr val="333333">
                <a:alpha val="65000"/>
              </a:srgbClr>
            </a:outerShdw>
          </a:effectLst>
        </p:spPr>
      </p:pic>
      <p:pic>
        <p:nvPicPr>
          <p:cNvPr id="3" name="Image 2">
            <a:extLst>
              <a:ext uri="{FF2B5EF4-FFF2-40B4-BE49-F238E27FC236}">
                <a16:creationId xmlns:a16="http://schemas.microsoft.com/office/drawing/2014/main" id="{721FE9E0-4609-C9AA-497E-0DBD13B295CD}"/>
              </a:ext>
            </a:extLst>
          </p:cNvPr>
          <p:cNvPicPr>
            <a:picLocks noChangeAspect="1"/>
          </p:cNvPicPr>
          <p:nvPr/>
        </p:nvPicPr>
        <p:blipFill rotWithShape="1">
          <a:blip r:embed="rId3"/>
          <a:srcRect l="3175" t="4922" r="79202" b="77891"/>
          <a:stretch/>
        </p:blipFill>
        <p:spPr>
          <a:xfrm>
            <a:off x="7264399" y="2043668"/>
            <a:ext cx="2510701" cy="691352"/>
          </a:xfrm>
          <a:prstGeom prst="rect">
            <a:avLst/>
          </a:prstGeom>
        </p:spPr>
      </p:pic>
      <p:pic>
        <p:nvPicPr>
          <p:cNvPr id="7" name="Image 6">
            <a:extLst>
              <a:ext uri="{FF2B5EF4-FFF2-40B4-BE49-F238E27FC236}">
                <a16:creationId xmlns:a16="http://schemas.microsoft.com/office/drawing/2014/main" id="{DB9BE019-4B0C-752D-C3B4-25B00EA07C26}"/>
              </a:ext>
            </a:extLst>
          </p:cNvPr>
          <p:cNvPicPr>
            <a:picLocks noChangeAspect="1"/>
          </p:cNvPicPr>
          <p:nvPr/>
        </p:nvPicPr>
        <p:blipFill rotWithShape="1">
          <a:blip r:embed="rId4"/>
          <a:srcRect l="28022" r="39504"/>
          <a:stretch/>
        </p:blipFill>
        <p:spPr>
          <a:xfrm>
            <a:off x="955040" y="1805185"/>
            <a:ext cx="4521200" cy="4022561"/>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968E7947-F33E-27EA-13FD-C8D914A6CE58}"/>
              </a:ext>
            </a:extLst>
          </p:cNvPr>
          <p:cNvPicPr>
            <a:picLocks noChangeAspect="1"/>
          </p:cNvPicPr>
          <p:nvPr/>
        </p:nvPicPr>
        <p:blipFill rotWithShape="1">
          <a:blip r:embed="rId4"/>
          <a:srcRect l="3722" t="6396" r="82340" b="81076"/>
          <a:stretch/>
        </p:blipFill>
        <p:spPr>
          <a:xfrm>
            <a:off x="1847269" y="2097524"/>
            <a:ext cx="1940560" cy="503952"/>
          </a:xfrm>
          <a:prstGeom prst="rect">
            <a:avLst/>
          </a:prstGeom>
        </p:spPr>
      </p:pic>
    </p:spTree>
    <p:extLst>
      <p:ext uri="{BB962C8B-B14F-4D97-AF65-F5344CB8AC3E}">
        <p14:creationId xmlns:p14="http://schemas.microsoft.com/office/powerpoint/2010/main" val="2448986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92334514-0720-67B9-58DD-1E80E222BB28}"/>
              </a:ext>
            </a:extLst>
          </p:cNvPr>
          <p:cNvSpPr txBox="1"/>
          <p:nvPr/>
        </p:nvSpPr>
        <p:spPr>
          <a:xfrm>
            <a:off x="10160000" y="2349500"/>
            <a:ext cx="184731" cy="369332"/>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2754BDEA-75C3-7789-BB78-521B5B0C7727}"/>
              </a:ext>
            </a:extLst>
          </p:cNvPr>
          <p:cNvSpPr txBox="1"/>
          <p:nvPr/>
        </p:nvSpPr>
        <p:spPr>
          <a:xfrm>
            <a:off x="8915155" y="409139"/>
            <a:ext cx="184731" cy="369332"/>
          </a:xfrm>
          <a:prstGeom prst="rect">
            <a:avLst/>
          </a:prstGeom>
          <a:noFill/>
        </p:spPr>
        <p:txBody>
          <a:bodyPr wrap="none" rtlCol="0">
            <a:spAutoFit/>
          </a:bodyPr>
          <a:lstStyle/>
          <a:p>
            <a:endParaRPr lang="fr-FR" dirty="0"/>
          </a:p>
        </p:txBody>
      </p:sp>
      <p:pic>
        <p:nvPicPr>
          <p:cNvPr id="6" name="Image 5">
            <a:extLst>
              <a:ext uri="{FF2B5EF4-FFF2-40B4-BE49-F238E27FC236}">
                <a16:creationId xmlns:a16="http://schemas.microsoft.com/office/drawing/2014/main" id="{14CE5C82-1F06-4914-BE74-12B4D747A64C}"/>
              </a:ext>
            </a:extLst>
          </p:cNvPr>
          <p:cNvPicPr>
            <a:picLocks noChangeAspect="1"/>
          </p:cNvPicPr>
          <p:nvPr/>
        </p:nvPicPr>
        <p:blipFill rotWithShape="1">
          <a:blip r:embed="rId3"/>
          <a:srcRect t="6500" r="11967"/>
          <a:stretch/>
        </p:blipFill>
        <p:spPr>
          <a:xfrm>
            <a:off x="1256828" y="1173182"/>
            <a:ext cx="9472132" cy="5523335"/>
          </a:xfrm>
          <a:prstGeom prst="rect">
            <a:avLst/>
          </a:prstGeom>
          <a:ln>
            <a:noFill/>
          </a:ln>
          <a:effectLst>
            <a:outerShdw blurRad="292100" dist="139700" dir="2700000" algn="tl" rotWithShape="0">
              <a:srgbClr val="333333">
                <a:alpha val="65000"/>
              </a:srgbClr>
            </a:outerShdw>
          </a:effectLst>
        </p:spPr>
      </p:pic>
      <p:sp>
        <p:nvSpPr>
          <p:cNvPr id="3" name="ZoneTexte 2">
            <a:extLst>
              <a:ext uri="{FF2B5EF4-FFF2-40B4-BE49-F238E27FC236}">
                <a16:creationId xmlns:a16="http://schemas.microsoft.com/office/drawing/2014/main" id="{A7629099-2CBC-3999-86B3-75DCD1296E98}"/>
              </a:ext>
            </a:extLst>
          </p:cNvPr>
          <p:cNvSpPr txBox="1"/>
          <p:nvPr/>
        </p:nvSpPr>
        <p:spPr>
          <a:xfrm>
            <a:off x="572753" y="249852"/>
            <a:ext cx="11210307" cy="923330"/>
          </a:xfrm>
          <a:prstGeom prst="rect">
            <a:avLst/>
          </a:prstGeom>
          <a:noFill/>
        </p:spPr>
        <p:txBody>
          <a:bodyPr wrap="square" rtlCol="0">
            <a:spAutoFit/>
          </a:bodyPr>
          <a:lstStyle/>
          <a:p>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 relation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Âge</a:t>
            </a:r>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Montant total</a:t>
            </a:r>
          </a:p>
        </p:txBody>
      </p:sp>
      <p:pic>
        <p:nvPicPr>
          <p:cNvPr id="4" name="Image 3">
            <a:extLst>
              <a:ext uri="{FF2B5EF4-FFF2-40B4-BE49-F238E27FC236}">
                <a16:creationId xmlns:a16="http://schemas.microsoft.com/office/drawing/2014/main" id="{4BF762A0-18C6-5814-E1D3-4FE35DE04FE9}"/>
              </a:ext>
            </a:extLst>
          </p:cNvPr>
          <p:cNvPicPr>
            <a:picLocks noChangeAspect="1"/>
          </p:cNvPicPr>
          <p:nvPr/>
        </p:nvPicPr>
        <p:blipFill rotWithShape="1">
          <a:blip r:embed="rId3"/>
          <a:srcRect l="87698" t="8329" b="85779"/>
          <a:stretch/>
        </p:blipFill>
        <p:spPr>
          <a:xfrm>
            <a:off x="8070369" y="1305262"/>
            <a:ext cx="1323638" cy="348021"/>
          </a:xfrm>
          <a:prstGeom prst="rect">
            <a:avLst/>
          </a:prstGeom>
        </p:spPr>
      </p:pic>
    </p:spTree>
    <p:extLst>
      <p:ext uri="{BB962C8B-B14F-4D97-AF65-F5344CB8AC3E}">
        <p14:creationId xmlns:p14="http://schemas.microsoft.com/office/powerpoint/2010/main" val="3559093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92334514-0720-67B9-58DD-1E80E222BB28}"/>
              </a:ext>
            </a:extLst>
          </p:cNvPr>
          <p:cNvSpPr txBox="1"/>
          <p:nvPr/>
        </p:nvSpPr>
        <p:spPr>
          <a:xfrm>
            <a:off x="10160000" y="2349500"/>
            <a:ext cx="184731" cy="369332"/>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2754BDEA-75C3-7789-BB78-521B5B0C7727}"/>
              </a:ext>
            </a:extLst>
          </p:cNvPr>
          <p:cNvSpPr txBox="1"/>
          <p:nvPr/>
        </p:nvSpPr>
        <p:spPr>
          <a:xfrm>
            <a:off x="8915155" y="409139"/>
            <a:ext cx="184731" cy="369332"/>
          </a:xfrm>
          <a:prstGeom prst="rect">
            <a:avLst/>
          </a:prstGeom>
          <a:noFill/>
        </p:spPr>
        <p:txBody>
          <a:bodyPr wrap="none" rtlCol="0">
            <a:spAutoFit/>
          </a:bodyPr>
          <a:lstStyle/>
          <a:p>
            <a:endParaRPr lang="fr-FR" dirty="0"/>
          </a:p>
        </p:txBody>
      </p:sp>
      <p:pic>
        <p:nvPicPr>
          <p:cNvPr id="4" name="Image 3">
            <a:extLst>
              <a:ext uri="{FF2B5EF4-FFF2-40B4-BE49-F238E27FC236}">
                <a16:creationId xmlns:a16="http://schemas.microsoft.com/office/drawing/2014/main" id="{1AF11F9F-2A51-E9F4-E34F-E0F2E298A031}"/>
              </a:ext>
            </a:extLst>
          </p:cNvPr>
          <p:cNvPicPr>
            <a:picLocks noChangeAspect="1"/>
          </p:cNvPicPr>
          <p:nvPr/>
        </p:nvPicPr>
        <p:blipFill rotWithShape="1">
          <a:blip r:embed="rId3"/>
          <a:srcRect t="5210" r="16165"/>
          <a:stretch/>
        </p:blipFill>
        <p:spPr>
          <a:xfrm>
            <a:off x="1501887" y="1118870"/>
            <a:ext cx="8842844" cy="5489278"/>
          </a:xfrm>
          <a:prstGeom prst="rect">
            <a:avLst/>
          </a:prstGeom>
          <a:ln>
            <a:noFill/>
          </a:ln>
          <a:effectLst>
            <a:outerShdw blurRad="292100" dist="139700" dir="2700000" algn="tl" rotWithShape="0">
              <a:srgbClr val="333333">
                <a:alpha val="65000"/>
              </a:srgbClr>
            </a:outerShdw>
          </a:effectLst>
        </p:spPr>
      </p:pic>
      <p:sp>
        <p:nvSpPr>
          <p:cNvPr id="6" name="ZoneTexte 5">
            <a:extLst>
              <a:ext uri="{FF2B5EF4-FFF2-40B4-BE49-F238E27FC236}">
                <a16:creationId xmlns:a16="http://schemas.microsoft.com/office/drawing/2014/main" id="{67E8BA97-29C6-7EBB-FB9B-31CDF6819DE9}"/>
              </a:ext>
            </a:extLst>
          </p:cNvPr>
          <p:cNvSpPr txBox="1"/>
          <p:nvPr/>
        </p:nvSpPr>
        <p:spPr>
          <a:xfrm>
            <a:off x="572753" y="249852"/>
            <a:ext cx="11210307" cy="923330"/>
          </a:xfrm>
          <a:prstGeom prst="rect">
            <a:avLst/>
          </a:prstGeom>
          <a:noFill/>
        </p:spPr>
        <p:txBody>
          <a:bodyPr wrap="square" rtlCol="0">
            <a:spAutoFit/>
          </a:bodyPr>
          <a:lstStyle/>
          <a:p>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 relation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Âge</a:t>
            </a:r>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Fréquence</a:t>
            </a:r>
          </a:p>
        </p:txBody>
      </p:sp>
      <p:pic>
        <p:nvPicPr>
          <p:cNvPr id="7" name="Image 6">
            <a:extLst>
              <a:ext uri="{FF2B5EF4-FFF2-40B4-BE49-F238E27FC236}">
                <a16:creationId xmlns:a16="http://schemas.microsoft.com/office/drawing/2014/main" id="{71D954F4-8B3E-61DB-B08E-5404DB719266}"/>
              </a:ext>
            </a:extLst>
          </p:cNvPr>
          <p:cNvPicPr>
            <a:picLocks noChangeAspect="1"/>
          </p:cNvPicPr>
          <p:nvPr/>
        </p:nvPicPr>
        <p:blipFill rotWithShape="1">
          <a:blip r:embed="rId3"/>
          <a:srcRect l="84446" t="8754" b="87286"/>
          <a:stretch/>
        </p:blipFill>
        <p:spPr>
          <a:xfrm>
            <a:off x="7454355" y="1555749"/>
            <a:ext cx="1640600" cy="229349"/>
          </a:xfrm>
          <a:prstGeom prst="rect">
            <a:avLst/>
          </a:prstGeom>
        </p:spPr>
      </p:pic>
    </p:spTree>
    <p:extLst>
      <p:ext uri="{BB962C8B-B14F-4D97-AF65-F5344CB8AC3E}">
        <p14:creationId xmlns:p14="http://schemas.microsoft.com/office/powerpoint/2010/main" val="385882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92334514-0720-67B9-58DD-1E80E222BB28}"/>
              </a:ext>
            </a:extLst>
          </p:cNvPr>
          <p:cNvSpPr txBox="1"/>
          <p:nvPr/>
        </p:nvSpPr>
        <p:spPr>
          <a:xfrm>
            <a:off x="10160000" y="2349500"/>
            <a:ext cx="184731" cy="369332"/>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2754BDEA-75C3-7789-BB78-521B5B0C7727}"/>
              </a:ext>
            </a:extLst>
          </p:cNvPr>
          <p:cNvSpPr txBox="1"/>
          <p:nvPr/>
        </p:nvSpPr>
        <p:spPr>
          <a:xfrm>
            <a:off x="8915155" y="409139"/>
            <a:ext cx="184731" cy="369332"/>
          </a:xfrm>
          <a:prstGeom prst="rect">
            <a:avLst/>
          </a:prstGeom>
          <a:noFill/>
        </p:spPr>
        <p:txBody>
          <a:bodyPr wrap="none" rtlCol="0">
            <a:spAutoFit/>
          </a:bodyPr>
          <a:lstStyle/>
          <a:p>
            <a:endParaRPr lang="fr-FR" dirty="0"/>
          </a:p>
        </p:txBody>
      </p:sp>
      <p:pic>
        <p:nvPicPr>
          <p:cNvPr id="4" name="Image 3">
            <a:extLst>
              <a:ext uri="{FF2B5EF4-FFF2-40B4-BE49-F238E27FC236}">
                <a16:creationId xmlns:a16="http://schemas.microsoft.com/office/drawing/2014/main" id="{3DAAB8FC-ED70-C654-0C80-B5682914720D}"/>
              </a:ext>
            </a:extLst>
          </p:cNvPr>
          <p:cNvPicPr>
            <a:picLocks noChangeAspect="1"/>
          </p:cNvPicPr>
          <p:nvPr/>
        </p:nvPicPr>
        <p:blipFill rotWithShape="1">
          <a:blip r:embed="rId3"/>
          <a:srcRect t="9995" r="14608"/>
          <a:stretch/>
        </p:blipFill>
        <p:spPr>
          <a:xfrm>
            <a:off x="922374" y="1053548"/>
            <a:ext cx="9807288" cy="5675244"/>
          </a:xfrm>
          <a:prstGeom prst="rect">
            <a:avLst/>
          </a:prstGeom>
          <a:ln>
            <a:noFill/>
          </a:ln>
          <a:effectLst>
            <a:outerShdw blurRad="292100" dist="139700" dir="2700000" algn="tl" rotWithShape="0">
              <a:srgbClr val="333333">
                <a:alpha val="65000"/>
              </a:srgbClr>
            </a:outerShdw>
          </a:effectLst>
        </p:spPr>
      </p:pic>
      <p:sp>
        <p:nvSpPr>
          <p:cNvPr id="3" name="ZoneTexte 2">
            <a:extLst>
              <a:ext uri="{FF2B5EF4-FFF2-40B4-BE49-F238E27FC236}">
                <a16:creationId xmlns:a16="http://schemas.microsoft.com/office/drawing/2014/main" id="{B476282B-555E-7296-2AD0-167563CFA8AF}"/>
              </a:ext>
            </a:extLst>
          </p:cNvPr>
          <p:cNvSpPr txBox="1"/>
          <p:nvPr/>
        </p:nvSpPr>
        <p:spPr>
          <a:xfrm>
            <a:off x="572753" y="167432"/>
            <a:ext cx="11210307" cy="923330"/>
          </a:xfrm>
          <a:prstGeom prst="rect">
            <a:avLst/>
          </a:prstGeom>
          <a:noFill/>
        </p:spPr>
        <p:txBody>
          <a:bodyPr wrap="square" rtlCol="0">
            <a:spAutoFit/>
          </a:bodyPr>
          <a:lstStyle/>
          <a:p>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 relation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Âge</a:t>
            </a:r>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Panier</a:t>
            </a:r>
          </a:p>
        </p:txBody>
      </p:sp>
      <p:pic>
        <p:nvPicPr>
          <p:cNvPr id="6" name="Image 5">
            <a:extLst>
              <a:ext uri="{FF2B5EF4-FFF2-40B4-BE49-F238E27FC236}">
                <a16:creationId xmlns:a16="http://schemas.microsoft.com/office/drawing/2014/main" id="{AB812D7A-9970-AEAE-6D3F-20B90C66571B}"/>
              </a:ext>
            </a:extLst>
          </p:cNvPr>
          <p:cNvPicPr>
            <a:picLocks noChangeAspect="1"/>
          </p:cNvPicPr>
          <p:nvPr/>
        </p:nvPicPr>
        <p:blipFill rotWithShape="1">
          <a:blip r:embed="rId3"/>
          <a:srcRect l="84703" t="8287" b="85796"/>
          <a:stretch/>
        </p:blipFill>
        <p:spPr>
          <a:xfrm>
            <a:off x="7115068" y="1330125"/>
            <a:ext cx="1756807" cy="373094"/>
          </a:xfrm>
          <a:prstGeom prst="rect">
            <a:avLst/>
          </a:prstGeom>
        </p:spPr>
      </p:pic>
    </p:spTree>
    <p:extLst>
      <p:ext uri="{BB962C8B-B14F-4D97-AF65-F5344CB8AC3E}">
        <p14:creationId xmlns:p14="http://schemas.microsoft.com/office/powerpoint/2010/main" val="1144488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92334514-0720-67B9-58DD-1E80E222BB28}"/>
              </a:ext>
            </a:extLst>
          </p:cNvPr>
          <p:cNvSpPr txBox="1"/>
          <p:nvPr/>
        </p:nvSpPr>
        <p:spPr>
          <a:xfrm>
            <a:off x="10160000" y="2349500"/>
            <a:ext cx="184731" cy="369332"/>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2754BDEA-75C3-7789-BB78-521B5B0C7727}"/>
              </a:ext>
            </a:extLst>
          </p:cNvPr>
          <p:cNvSpPr txBox="1"/>
          <p:nvPr/>
        </p:nvSpPr>
        <p:spPr>
          <a:xfrm>
            <a:off x="8915155" y="409139"/>
            <a:ext cx="184731" cy="369332"/>
          </a:xfrm>
          <a:prstGeom prst="rect">
            <a:avLst/>
          </a:prstGeom>
          <a:noFill/>
        </p:spPr>
        <p:txBody>
          <a:bodyPr wrap="none" rtlCol="0">
            <a:spAutoFit/>
          </a:bodyPr>
          <a:lstStyle/>
          <a:p>
            <a:endParaRPr lang="fr-FR" dirty="0"/>
          </a:p>
        </p:txBody>
      </p:sp>
      <p:pic>
        <p:nvPicPr>
          <p:cNvPr id="4" name="Image 3">
            <a:extLst>
              <a:ext uri="{FF2B5EF4-FFF2-40B4-BE49-F238E27FC236}">
                <a16:creationId xmlns:a16="http://schemas.microsoft.com/office/drawing/2014/main" id="{CBDB470F-C82A-C3D2-F79B-7A7355782632}"/>
              </a:ext>
            </a:extLst>
          </p:cNvPr>
          <p:cNvPicPr>
            <a:picLocks noChangeAspect="1"/>
          </p:cNvPicPr>
          <p:nvPr/>
        </p:nvPicPr>
        <p:blipFill rotWithShape="1">
          <a:blip r:embed="rId3"/>
          <a:srcRect l="28580" t="7100" r="41752"/>
          <a:stretch/>
        </p:blipFill>
        <p:spPr>
          <a:xfrm>
            <a:off x="6659217" y="1400378"/>
            <a:ext cx="3876261" cy="5140816"/>
          </a:xfrm>
          <a:prstGeom prst="rect">
            <a:avLst/>
          </a:prstGeom>
          <a:ln>
            <a:noFill/>
          </a:ln>
          <a:effectLst>
            <a:outerShdw blurRad="292100" dist="139700" dir="2700000" algn="tl" rotWithShape="0">
              <a:srgbClr val="333333">
                <a:alpha val="65000"/>
              </a:srgbClr>
            </a:outerShdw>
          </a:effectLst>
        </p:spPr>
      </p:pic>
      <p:sp>
        <p:nvSpPr>
          <p:cNvPr id="3" name="ZoneTexte 2">
            <a:extLst>
              <a:ext uri="{FF2B5EF4-FFF2-40B4-BE49-F238E27FC236}">
                <a16:creationId xmlns:a16="http://schemas.microsoft.com/office/drawing/2014/main" id="{1EE1817A-1158-2783-5D25-5FA9910322E0}"/>
              </a:ext>
            </a:extLst>
          </p:cNvPr>
          <p:cNvSpPr txBox="1"/>
          <p:nvPr/>
        </p:nvSpPr>
        <p:spPr>
          <a:xfrm>
            <a:off x="573270" y="316806"/>
            <a:ext cx="11210307" cy="923330"/>
          </a:xfrm>
          <a:prstGeom prst="rect">
            <a:avLst/>
          </a:prstGeom>
          <a:noFill/>
        </p:spPr>
        <p:txBody>
          <a:bodyPr wrap="square" rtlCol="0">
            <a:spAutoFit/>
          </a:bodyPr>
          <a:lstStyle/>
          <a:p>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 relation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Âge</a:t>
            </a:r>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 </a:t>
            </a:r>
            <a:r>
              <a:rPr lang="fr-FR" sz="54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Catégorie</a:t>
            </a:r>
          </a:p>
        </p:txBody>
      </p:sp>
      <p:pic>
        <p:nvPicPr>
          <p:cNvPr id="6" name="Image 5">
            <a:extLst>
              <a:ext uri="{FF2B5EF4-FFF2-40B4-BE49-F238E27FC236}">
                <a16:creationId xmlns:a16="http://schemas.microsoft.com/office/drawing/2014/main" id="{D29E8B61-9128-F016-7D82-9903E89E5C9B}"/>
              </a:ext>
            </a:extLst>
          </p:cNvPr>
          <p:cNvPicPr>
            <a:picLocks noChangeAspect="1"/>
          </p:cNvPicPr>
          <p:nvPr/>
        </p:nvPicPr>
        <p:blipFill rotWithShape="1">
          <a:blip r:embed="rId3"/>
          <a:srcRect l="4115" t="4535" r="78877" b="87917"/>
          <a:stretch/>
        </p:blipFill>
        <p:spPr>
          <a:xfrm>
            <a:off x="7205869" y="1400378"/>
            <a:ext cx="2222167" cy="417700"/>
          </a:xfrm>
          <a:prstGeom prst="rect">
            <a:avLst/>
          </a:prstGeom>
        </p:spPr>
      </p:pic>
      <p:pic>
        <p:nvPicPr>
          <p:cNvPr id="9" name="Image 8">
            <a:extLst>
              <a:ext uri="{FF2B5EF4-FFF2-40B4-BE49-F238E27FC236}">
                <a16:creationId xmlns:a16="http://schemas.microsoft.com/office/drawing/2014/main" id="{0EFB40E9-C0B7-B4AE-95F9-71CDCC4EE1E1}"/>
              </a:ext>
            </a:extLst>
          </p:cNvPr>
          <p:cNvPicPr>
            <a:picLocks noChangeAspect="1"/>
          </p:cNvPicPr>
          <p:nvPr/>
        </p:nvPicPr>
        <p:blipFill rotWithShape="1">
          <a:blip r:embed="rId4"/>
          <a:srcRect l="28261" t="8640" r="43350" b="1"/>
          <a:stretch/>
        </p:blipFill>
        <p:spPr>
          <a:xfrm>
            <a:off x="1083364" y="1400378"/>
            <a:ext cx="3687418" cy="5142875"/>
          </a:xfrm>
          <a:prstGeom prst="rect">
            <a:avLst/>
          </a:prstGeom>
          <a:ln>
            <a:no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CD3D411F-7947-F9AC-9A9E-1CDFCFA92466}"/>
              </a:ext>
            </a:extLst>
          </p:cNvPr>
          <p:cNvPicPr>
            <a:picLocks noChangeAspect="1"/>
          </p:cNvPicPr>
          <p:nvPr/>
        </p:nvPicPr>
        <p:blipFill rotWithShape="1">
          <a:blip r:embed="rId4"/>
          <a:srcRect l="4177" t="4690" r="83333" b="87600"/>
          <a:stretch/>
        </p:blipFill>
        <p:spPr>
          <a:xfrm>
            <a:off x="2273870" y="1400378"/>
            <a:ext cx="1622243" cy="434058"/>
          </a:xfrm>
          <a:prstGeom prst="rect">
            <a:avLst/>
          </a:prstGeom>
        </p:spPr>
      </p:pic>
    </p:spTree>
    <p:extLst>
      <p:ext uri="{BB962C8B-B14F-4D97-AF65-F5344CB8AC3E}">
        <p14:creationId xmlns:p14="http://schemas.microsoft.com/office/powerpoint/2010/main" val="2008473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2B47D27-62A4-8250-AA8B-28B1BC6C2BDB}"/>
              </a:ext>
            </a:extLst>
          </p:cNvPr>
          <p:cNvSpPr txBox="1"/>
          <p:nvPr/>
        </p:nvSpPr>
        <p:spPr>
          <a:xfrm>
            <a:off x="372093" y="316806"/>
            <a:ext cx="11210307" cy="923330"/>
          </a:xfrm>
          <a:prstGeom prst="rect">
            <a:avLst/>
          </a:prstGeom>
          <a:noFill/>
        </p:spPr>
        <p:txBody>
          <a:bodyPr wrap="square" rtlCol="0">
            <a:spAutoFit/>
          </a:bodyPr>
          <a:lstStyle/>
          <a:p>
            <a:r>
              <a:rPr lang="fr-FR" sz="54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Résumé du comportement client</a:t>
            </a:r>
          </a:p>
        </p:txBody>
      </p:sp>
      <p:sp>
        <p:nvSpPr>
          <p:cNvPr id="8" name="ZoneTexte 7">
            <a:extLst>
              <a:ext uri="{FF2B5EF4-FFF2-40B4-BE49-F238E27FC236}">
                <a16:creationId xmlns:a16="http://schemas.microsoft.com/office/drawing/2014/main" id="{92334514-0720-67B9-58DD-1E80E222BB28}"/>
              </a:ext>
            </a:extLst>
          </p:cNvPr>
          <p:cNvSpPr txBox="1"/>
          <p:nvPr/>
        </p:nvSpPr>
        <p:spPr>
          <a:xfrm>
            <a:off x="10160000" y="2349500"/>
            <a:ext cx="184731" cy="369332"/>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2754BDEA-75C3-7789-BB78-521B5B0C7727}"/>
              </a:ext>
            </a:extLst>
          </p:cNvPr>
          <p:cNvSpPr txBox="1"/>
          <p:nvPr/>
        </p:nvSpPr>
        <p:spPr>
          <a:xfrm>
            <a:off x="8915155" y="409139"/>
            <a:ext cx="184731" cy="369332"/>
          </a:xfrm>
          <a:prstGeom prst="rect">
            <a:avLst/>
          </a:prstGeom>
          <a:noFill/>
        </p:spPr>
        <p:txBody>
          <a:bodyPr wrap="none" rtlCol="0">
            <a:spAutoFit/>
          </a:bodyPr>
          <a:lstStyle/>
          <a:p>
            <a:endParaRPr lang="fr-FR" dirty="0"/>
          </a:p>
        </p:txBody>
      </p:sp>
      <p:sp>
        <p:nvSpPr>
          <p:cNvPr id="4" name="Rectangle 1">
            <a:extLst>
              <a:ext uri="{FF2B5EF4-FFF2-40B4-BE49-F238E27FC236}">
                <a16:creationId xmlns:a16="http://schemas.microsoft.com/office/drawing/2014/main" id="{39F795FE-5E43-4542-6EAF-1D769C2E0304}"/>
              </a:ext>
            </a:extLst>
          </p:cNvPr>
          <p:cNvSpPr>
            <a:spLocks noChangeArrowheads="1"/>
          </p:cNvSpPr>
          <p:nvPr/>
        </p:nvSpPr>
        <p:spPr bwMode="auto">
          <a:xfrm>
            <a:off x="3230563" y="2779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au 6">
            <a:extLst>
              <a:ext uri="{FF2B5EF4-FFF2-40B4-BE49-F238E27FC236}">
                <a16:creationId xmlns:a16="http://schemas.microsoft.com/office/drawing/2014/main" id="{2D97CBC0-DE90-6485-08EA-D82A5419DF40}"/>
              </a:ext>
            </a:extLst>
          </p:cNvPr>
          <p:cNvGraphicFramePr>
            <a:graphicFrameLocks noGrp="1"/>
          </p:cNvGraphicFramePr>
          <p:nvPr>
            <p:extLst>
              <p:ext uri="{D42A27DB-BD31-4B8C-83A1-F6EECF244321}">
                <p14:modId xmlns:p14="http://schemas.microsoft.com/office/powerpoint/2010/main" val="1925492592"/>
              </p:ext>
            </p:extLst>
          </p:nvPr>
        </p:nvGraphicFramePr>
        <p:xfrm>
          <a:off x="1502133" y="1542721"/>
          <a:ext cx="8950225" cy="3772558"/>
        </p:xfrm>
        <a:graphic>
          <a:graphicData uri="http://schemas.openxmlformats.org/drawingml/2006/table">
            <a:tbl>
              <a:tblPr firstRow="1" bandRow="1">
                <a:tableStyleId>{72833802-FEF1-4C79-8D5D-14CF1EAF98D9}</a:tableStyleId>
              </a:tblPr>
              <a:tblGrid>
                <a:gridCol w="1790045">
                  <a:extLst>
                    <a:ext uri="{9D8B030D-6E8A-4147-A177-3AD203B41FA5}">
                      <a16:colId xmlns:a16="http://schemas.microsoft.com/office/drawing/2014/main" val="2163707695"/>
                    </a:ext>
                  </a:extLst>
                </a:gridCol>
                <a:gridCol w="1790045">
                  <a:extLst>
                    <a:ext uri="{9D8B030D-6E8A-4147-A177-3AD203B41FA5}">
                      <a16:colId xmlns:a16="http://schemas.microsoft.com/office/drawing/2014/main" val="250878149"/>
                    </a:ext>
                  </a:extLst>
                </a:gridCol>
                <a:gridCol w="1790045">
                  <a:extLst>
                    <a:ext uri="{9D8B030D-6E8A-4147-A177-3AD203B41FA5}">
                      <a16:colId xmlns:a16="http://schemas.microsoft.com/office/drawing/2014/main" val="1639243583"/>
                    </a:ext>
                  </a:extLst>
                </a:gridCol>
                <a:gridCol w="1790045">
                  <a:extLst>
                    <a:ext uri="{9D8B030D-6E8A-4147-A177-3AD203B41FA5}">
                      <a16:colId xmlns:a16="http://schemas.microsoft.com/office/drawing/2014/main" val="483278752"/>
                    </a:ext>
                  </a:extLst>
                </a:gridCol>
                <a:gridCol w="1790045">
                  <a:extLst>
                    <a:ext uri="{9D8B030D-6E8A-4147-A177-3AD203B41FA5}">
                      <a16:colId xmlns:a16="http://schemas.microsoft.com/office/drawing/2014/main" val="1821025312"/>
                    </a:ext>
                  </a:extLst>
                </a:gridCol>
              </a:tblGrid>
              <a:tr h="842806">
                <a:tc>
                  <a:txBody>
                    <a:bodyPr/>
                    <a:lstStyle/>
                    <a:p>
                      <a:pPr algn="ctr"/>
                      <a:r>
                        <a:rPr lang="fr-FR" b="0" i="0" dirty="0">
                          <a:latin typeface="Helvetica Neue Medium" panose="02000503000000020004" pitchFamily="2" charset="0"/>
                          <a:ea typeface="Helvetica Neue Medium" panose="02000503000000020004" pitchFamily="2" charset="0"/>
                          <a:cs typeface="Helvetica Neue Medium" panose="02000503000000020004" pitchFamily="2" charset="0"/>
                        </a:rPr>
                        <a:t>Tranche d’âge</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rgbClr val="AB2E21"/>
                    </a:solidFill>
                  </a:tcPr>
                </a:tc>
                <a:tc>
                  <a:txBody>
                    <a:bodyPr/>
                    <a:lstStyle/>
                    <a:p>
                      <a:pPr algn="ctr"/>
                      <a:r>
                        <a:rPr lang="fr-FR" b="0" i="0" dirty="0">
                          <a:latin typeface="Helvetica Neue Medium" panose="02000503000000020004" pitchFamily="2" charset="0"/>
                          <a:ea typeface="Helvetica Neue Medium" panose="02000503000000020004" pitchFamily="2" charset="0"/>
                          <a:cs typeface="Helvetica Neue Medium" panose="02000503000000020004" pitchFamily="2" charset="0"/>
                        </a:rPr>
                        <a:t>Catégorie achetée</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rgbClr val="AB2E21"/>
                    </a:solidFill>
                  </a:tcPr>
                </a:tc>
                <a:tc>
                  <a:txBody>
                    <a:bodyPr/>
                    <a:lstStyle/>
                    <a:p>
                      <a:pPr algn="ctr"/>
                      <a:r>
                        <a:rPr lang="fr-FR" b="0" i="0" dirty="0">
                          <a:latin typeface="Helvetica Neue Medium" panose="02000503000000020004" pitchFamily="2" charset="0"/>
                          <a:ea typeface="Helvetica Neue Medium" panose="02000503000000020004" pitchFamily="2" charset="0"/>
                          <a:cs typeface="Helvetica Neue Medium" panose="02000503000000020004" pitchFamily="2" charset="0"/>
                        </a:rPr>
                        <a:t>Montant du panier</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rgbClr val="AB2E21"/>
                    </a:solidFill>
                  </a:tcPr>
                </a:tc>
                <a:tc>
                  <a:txBody>
                    <a:bodyPr/>
                    <a:lstStyle/>
                    <a:p>
                      <a:pPr algn="ctr"/>
                      <a:r>
                        <a:rPr lang="fr-FR" b="0" i="0" dirty="0">
                          <a:latin typeface="Helvetica Neue Medium" panose="02000503000000020004" pitchFamily="2" charset="0"/>
                          <a:ea typeface="Helvetica Neue Medium" panose="02000503000000020004" pitchFamily="2" charset="0"/>
                          <a:cs typeface="Helvetica Neue Medium" panose="02000503000000020004" pitchFamily="2" charset="0"/>
                        </a:rPr>
                        <a:t>Fréquence d’achat</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rgbClr val="AB2E21"/>
                    </a:solidFill>
                  </a:tcPr>
                </a:tc>
                <a:tc>
                  <a:txBody>
                    <a:bodyPr/>
                    <a:lstStyle/>
                    <a:p>
                      <a:pPr algn="ctr"/>
                      <a:r>
                        <a:rPr lang="fr-FR" b="0" i="0" dirty="0">
                          <a:latin typeface="Helvetica Neue Medium" panose="02000503000000020004" pitchFamily="2" charset="0"/>
                          <a:ea typeface="Helvetica Neue Medium" panose="02000503000000020004" pitchFamily="2" charset="0"/>
                          <a:cs typeface="Helvetica Neue Medium" panose="02000503000000020004" pitchFamily="2" charset="0"/>
                        </a:rPr>
                        <a:t>Montant total</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rgbClr val="AB2E21"/>
                    </a:solidFill>
                  </a:tcPr>
                </a:tc>
                <a:extLst>
                  <a:ext uri="{0D108BD9-81ED-4DB2-BD59-A6C34878D82A}">
                    <a16:rowId xmlns:a16="http://schemas.microsoft.com/office/drawing/2014/main" val="1430366572"/>
                  </a:ext>
                </a:extLst>
              </a:tr>
              <a:tr h="488292">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18 - 24</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fr-FR" b="1"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2</a:t>
                      </a:r>
                    </a:p>
                    <a:p>
                      <a:pPr algn="ctr"/>
                      <a:r>
                        <a:rPr lang="fr-FR" sz="1600"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(Préférence homme)</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41 €</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32</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rowSpan="2">
                  <a:txBody>
                    <a:bodyPr/>
                    <a:lstStyle/>
                    <a:p>
                      <a:pPr algn="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1 300 €</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02543663"/>
                  </a:ext>
                </a:extLst>
              </a:tr>
              <a:tr h="488292">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25 - 34</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34 €</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55</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2951373"/>
                  </a:ext>
                </a:extLst>
              </a:tr>
              <a:tr h="488292">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35 - 44</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fr-FR" b="1"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0</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14 €</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113</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1 500 €</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54515838"/>
                  </a:ext>
                </a:extLst>
              </a:tr>
              <a:tr h="488292">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45 - 54</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95</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1 300 €</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84106804"/>
                  </a:ext>
                </a:extLst>
              </a:tr>
              <a:tr h="488292">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55 - 64</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fr-FR" b="1"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0 et 1</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16 €</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55</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pPr algn="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880 €</a:t>
                      </a:r>
                    </a:p>
                  </a:txBody>
                  <a:tcPr anchor="ct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221010828"/>
                  </a:ext>
                </a:extLst>
              </a:tr>
              <a:tr h="488292">
                <a:tc>
                  <a:txBody>
                    <a:bodyPr/>
                    <a:lstStyle/>
                    <a:p>
                      <a:pPr algn="ctr"/>
                      <a:r>
                        <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rPr>
                        <a:t>65 et plus</a:t>
                      </a: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b="0" i="0" dirty="0">
                        <a:solidFill>
                          <a:srgbClr val="382C1F"/>
                        </a:solidFill>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rgbClr val="382C1F"/>
                      </a:solidFill>
                      <a:prstDash val="solid"/>
                      <a:round/>
                      <a:headEnd type="none" w="med" len="med"/>
                      <a:tailEnd type="none" w="med" len="med"/>
                    </a:lnL>
                    <a:lnR w="12700" cap="flat" cmpd="sng" algn="ctr">
                      <a:solidFill>
                        <a:srgbClr val="382C1F"/>
                      </a:solidFill>
                      <a:prstDash val="solid"/>
                      <a:round/>
                      <a:headEnd type="none" w="med" len="med"/>
                      <a:tailEnd type="none" w="med" len="med"/>
                    </a:lnR>
                    <a:lnT w="12700" cap="flat" cmpd="sng" algn="ctr">
                      <a:solidFill>
                        <a:srgbClr val="382C1F"/>
                      </a:solidFill>
                      <a:prstDash val="solid"/>
                      <a:round/>
                      <a:headEnd type="none" w="med" len="med"/>
                      <a:tailEnd type="none" w="med" len="med"/>
                    </a:lnT>
                    <a:lnB w="12700" cap="flat" cmpd="sng" algn="ctr">
                      <a:solidFill>
                        <a:srgbClr val="382C1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0579606"/>
                  </a:ext>
                </a:extLst>
              </a:tr>
            </a:tbl>
          </a:graphicData>
        </a:graphic>
      </p:graphicFrame>
    </p:spTree>
    <p:extLst>
      <p:ext uri="{BB962C8B-B14F-4D97-AF65-F5344CB8AC3E}">
        <p14:creationId xmlns:p14="http://schemas.microsoft.com/office/powerpoint/2010/main" val="426221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F51477C-AAF1-4314-DC25-EBD999107580}"/>
              </a:ext>
            </a:extLst>
          </p:cNvPr>
          <p:cNvSpPr txBox="1"/>
          <p:nvPr/>
        </p:nvSpPr>
        <p:spPr>
          <a:xfrm>
            <a:off x="3630706" y="5647765"/>
            <a:ext cx="184731" cy="369332"/>
          </a:xfrm>
          <a:prstGeom prst="rect">
            <a:avLst/>
          </a:prstGeom>
          <a:noFill/>
        </p:spPr>
        <p:txBody>
          <a:bodyPr wrap="none" rtlCol="0">
            <a:spAutoFit/>
          </a:bodyPr>
          <a:lstStyle/>
          <a:p>
            <a:endParaRPr lang="fr-FR"/>
          </a:p>
        </p:txBody>
      </p:sp>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6474849" cy="1015663"/>
          </a:xfrm>
          <a:prstGeom prst="rect">
            <a:avLst/>
          </a:prstGeom>
          <a:noFill/>
        </p:spPr>
        <p:txBody>
          <a:bodyPr wrap="none" rtlCol="0">
            <a:spAutoFit/>
          </a:bodyPr>
          <a:lstStyle/>
          <a:p>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Fichier « </a:t>
            </a:r>
            <a:r>
              <a:rPr lang="fr-FR" sz="6000" b="1" dirty="0" err="1">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products</a:t>
            </a:r>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a:t>
            </a:r>
          </a:p>
        </p:txBody>
      </p:sp>
      <p:pic>
        <p:nvPicPr>
          <p:cNvPr id="15" name="Image 14">
            <a:extLst>
              <a:ext uri="{FF2B5EF4-FFF2-40B4-BE49-F238E27FC236}">
                <a16:creationId xmlns:a16="http://schemas.microsoft.com/office/drawing/2014/main" id="{0F026FE6-2402-861D-04A0-9CBF9840887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1860" b="66512" l="13740" r="31612">
                        <a14:foregroundMark x1="20248" y1="23256" x2="20248" y2="23256"/>
                        <a14:foregroundMark x1="13740" y1="43023" x2="13740" y2="43023"/>
                        <a14:foregroundMark x1="23657" y1="66744" x2="23657" y2="66744"/>
                        <a14:foregroundMark x1="19938" y1="21860" x2="19938" y2="21860"/>
                        <a14:foregroundMark x1="31508" y1="52326" x2="31508" y2="52326"/>
                        <a14:backgroundMark x1="19525" y1="22093" x2="19525" y2="22093"/>
                        <a14:backgroundMark x1="19525" y1="22093" x2="19525" y2="22093"/>
                      </a14:backgroundRemoval>
                    </a14:imgEffect>
                  </a14:imgLayer>
                </a14:imgProps>
              </a:ext>
            </a:extLst>
          </a:blip>
          <a:srcRect l="12093" t="19370" r="66176" b="29740"/>
          <a:stretch/>
        </p:blipFill>
        <p:spPr>
          <a:xfrm>
            <a:off x="613394" y="1406386"/>
            <a:ext cx="723482" cy="752614"/>
          </a:xfrm>
          <a:prstGeom prst="rect">
            <a:avLst/>
          </a:prstGeom>
        </p:spPr>
      </p:pic>
      <p:sp>
        <p:nvSpPr>
          <p:cNvPr id="16" name="ZoneTexte 15">
            <a:extLst>
              <a:ext uri="{FF2B5EF4-FFF2-40B4-BE49-F238E27FC236}">
                <a16:creationId xmlns:a16="http://schemas.microsoft.com/office/drawing/2014/main" id="{F95C32C1-534A-56D1-605A-181F2EC7E49D}"/>
              </a:ext>
            </a:extLst>
          </p:cNvPr>
          <p:cNvSpPr txBox="1"/>
          <p:nvPr/>
        </p:nvSpPr>
        <p:spPr>
          <a:xfrm>
            <a:off x="1469032" y="1490306"/>
            <a:ext cx="3870675"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L’identifiant du livre</a:t>
            </a:r>
          </a:p>
        </p:txBody>
      </p:sp>
      <p:pic>
        <p:nvPicPr>
          <p:cNvPr id="18" name="Graphique 17" descr="Euro avec un remplissage uni">
            <a:extLst>
              <a:ext uri="{FF2B5EF4-FFF2-40B4-BE49-F238E27FC236}">
                <a16:creationId xmlns:a16="http://schemas.microsoft.com/office/drawing/2014/main" id="{3E8C40E3-FE56-2D06-6925-3A6349CC2E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635" y="2435423"/>
            <a:ext cx="635000" cy="635000"/>
          </a:xfrm>
          <a:prstGeom prst="rect">
            <a:avLst/>
          </a:prstGeom>
        </p:spPr>
      </p:pic>
      <p:sp>
        <p:nvSpPr>
          <p:cNvPr id="19" name="ZoneTexte 18">
            <a:extLst>
              <a:ext uri="{FF2B5EF4-FFF2-40B4-BE49-F238E27FC236}">
                <a16:creationId xmlns:a16="http://schemas.microsoft.com/office/drawing/2014/main" id="{8A7FEB89-620E-0AF3-15A8-802DAC1E6B45}"/>
              </a:ext>
            </a:extLst>
          </p:cNvPr>
          <p:cNvSpPr txBox="1"/>
          <p:nvPr/>
        </p:nvSpPr>
        <p:spPr>
          <a:xfrm>
            <a:off x="2070100" y="2794000"/>
            <a:ext cx="184731" cy="369332"/>
          </a:xfrm>
          <a:prstGeom prst="rect">
            <a:avLst/>
          </a:prstGeom>
          <a:noFill/>
        </p:spPr>
        <p:txBody>
          <a:bodyPr wrap="none" rtlCol="0">
            <a:spAutoFit/>
          </a:bodyPr>
          <a:lstStyle/>
          <a:p>
            <a:endParaRPr lang="fr-FR" dirty="0"/>
          </a:p>
        </p:txBody>
      </p:sp>
      <p:sp>
        <p:nvSpPr>
          <p:cNvPr id="20" name="ZoneTexte 19">
            <a:extLst>
              <a:ext uri="{FF2B5EF4-FFF2-40B4-BE49-F238E27FC236}">
                <a16:creationId xmlns:a16="http://schemas.microsoft.com/office/drawing/2014/main" id="{9E0A48C3-AEAB-A82E-7ACF-84CEE4CB4F65}"/>
              </a:ext>
            </a:extLst>
          </p:cNvPr>
          <p:cNvSpPr txBox="1"/>
          <p:nvPr/>
        </p:nvSpPr>
        <p:spPr>
          <a:xfrm>
            <a:off x="1469031" y="2435423"/>
            <a:ext cx="1338828"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le prix</a:t>
            </a:r>
          </a:p>
        </p:txBody>
      </p:sp>
      <p:pic>
        <p:nvPicPr>
          <p:cNvPr id="22" name="Graphique 21" descr="Filtrer avec un remplissage uni">
            <a:extLst>
              <a:ext uri="{FF2B5EF4-FFF2-40B4-BE49-F238E27FC236}">
                <a16:creationId xmlns:a16="http://schemas.microsoft.com/office/drawing/2014/main" id="{CFDE8B38-2709-6F82-7E87-DF679AED14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3394" y="3346846"/>
            <a:ext cx="622300" cy="622300"/>
          </a:xfrm>
          <a:prstGeom prst="rect">
            <a:avLst/>
          </a:prstGeom>
        </p:spPr>
      </p:pic>
      <p:sp>
        <p:nvSpPr>
          <p:cNvPr id="23" name="ZoneTexte 22">
            <a:extLst>
              <a:ext uri="{FF2B5EF4-FFF2-40B4-BE49-F238E27FC236}">
                <a16:creationId xmlns:a16="http://schemas.microsoft.com/office/drawing/2014/main" id="{61F6B4D3-2AC5-59C2-48D4-85D4A15F27D8}"/>
              </a:ext>
            </a:extLst>
          </p:cNvPr>
          <p:cNvSpPr txBox="1"/>
          <p:nvPr/>
        </p:nvSpPr>
        <p:spPr>
          <a:xfrm>
            <a:off x="1469031" y="3346846"/>
            <a:ext cx="2539478"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La catégorie</a:t>
            </a:r>
          </a:p>
        </p:txBody>
      </p:sp>
      <p:pic>
        <p:nvPicPr>
          <p:cNvPr id="31" name="Image 30" descr="Une image contenant table&#10;&#10;Description générée automatiquement">
            <a:extLst>
              <a:ext uri="{FF2B5EF4-FFF2-40B4-BE49-F238E27FC236}">
                <a16:creationId xmlns:a16="http://schemas.microsoft.com/office/drawing/2014/main" id="{B8CD7AFC-A571-ED51-94BA-7E11A19A1276}"/>
              </a:ext>
            </a:extLst>
          </p:cNvPr>
          <p:cNvPicPr>
            <a:picLocks noChangeAspect="1"/>
          </p:cNvPicPr>
          <p:nvPr/>
        </p:nvPicPr>
        <p:blipFill>
          <a:blip r:embed="rId9"/>
          <a:stretch>
            <a:fillRect/>
          </a:stretch>
        </p:blipFill>
        <p:spPr>
          <a:xfrm>
            <a:off x="7378938" y="430907"/>
            <a:ext cx="3454162" cy="59961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425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F51477C-AAF1-4314-DC25-EBD999107580}"/>
              </a:ext>
            </a:extLst>
          </p:cNvPr>
          <p:cNvSpPr txBox="1"/>
          <p:nvPr/>
        </p:nvSpPr>
        <p:spPr>
          <a:xfrm>
            <a:off x="3630706" y="5647765"/>
            <a:ext cx="184731" cy="369332"/>
          </a:xfrm>
          <a:prstGeom prst="rect">
            <a:avLst/>
          </a:prstGeom>
          <a:noFill/>
        </p:spPr>
        <p:txBody>
          <a:bodyPr wrap="none" rtlCol="0">
            <a:spAutoFit/>
          </a:bodyPr>
          <a:lstStyle/>
          <a:p>
            <a:endParaRPr lang="fr-FR"/>
          </a:p>
        </p:txBody>
      </p:sp>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8473795" cy="830997"/>
          </a:xfrm>
          <a:prstGeom prst="rect">
            <a:avLst/>
          </a:prstGeom>
          <a:noFill/>
        </p:spPr>
        <p:txBody>
          <a:bodyPr wrap="none" rtlCol="0">
            <a:spAutoFit/>
          </a:bodyPr>
          <a:lstStyle/>
          <a:p>
            <a:r>
              <a:rPr lang="fr-FR" sz="48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Dispersions</a:t>
            </a:r>
            <a:r>
              <a:rPr lang="fr-FR" sz="48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du prix des produits</a:t>
            </a:r>
          </a:p>
        </p:txBody>
      </p:sp>
      <p:pic>
        <p:nvPicPr>
          <p:cNvPr id="4" name="Image 3" descr="Une image contenant texte&#10;&#10;Description générée automatiquement">
            <a:extLst>
              <a:ext uri="{FF2B5EF4-FFF2-40B4-BE49-F238E27FC236}">
                <a16:creationId xmlns:a16="http://schemas.microsoft.com/office/drawing/2014/main" id="{96FB3390-3DD0-A536-1183-A58E74575639}"/>
              </a:ext>
            </a:extLst>
          </p:cNvPr>
          <p:cNvPicPr>
            <a:picLocks noChangeAspect="1"/>
          </p:cNvPicPr>
          <p:nvPr/>
        </p:nvPicPr>
        <p:blipFill rotWithShape="1">
          <a:blip r:embed="rId3"/>
          <a:srcRect t="17032" r="7063"/>
          <a:stretch/>
        </p:blipFill>
        <p:spPr>
          <a:xfrm>
            <a:off x="382335" y="1027180"/>
            <a:ext cx="11427329" cy="4989917"/>
          </a:xfrm>
          <a:prstGeom prst="rect">
            <a:avLst/>
          </a:prstGeom>
          <a:ln>
            <a:noFill/>
          </a:ln>
          <a:effectLst>
            <a:outerShdw blurRad="292100" dist="139700" dir="2700000" algn="tl" rotWithShape="0">
              <a:srgbClr val="333333">
                <a:alpha val="65000"/>
              </a:srgbClr>
            </a:outerShdw>
          </a:effectLst>
        </p:spPr>
      </p:pic>
      <p:pic>
        <p:nvPicPr>
          <p:cNvPr id="2" name="Image 1" descr="Une image contenant texte&#10;&#10;Description générée automatiquement">
            <a:extLst>
              <a:ext uri="{FF2B5EF4-FFF2-40B4-BE49-F238E27FC236}">
                <a16:creationId xmlns:a16="http://schemas.microsoft.com/office/drawing/2014/main" id="{9F5295FF-BF33-0D33-B89E-89F08595A413}"/>
              </a:ext>
            </a:extLst>
          </p:cNvPr>
          <p:cNvPicPr>
            <a:picLocks noChangeAspect="1"/>
          </p:cNvPicPr>
          <p:nvPr/>
        </p:nvPicPr>
        <p:blipFill rotWithShape="1">
          <a:blip r:embed="rId3"/>
          <a:srcRect l="91465" t="17032" b="63500"/>
          <a:stretch/>
        </p:blipFill>
        <p:spPr>
          <a:xfrm>
            <a:off x="9977120" y="1513840"/>
            <a:ext cx="1001669" cy="1117600"/>
          </a:xfrm>
          <a:prstGeom prst="rect">
            <a:avLst/>
          </a:prstGeom>
          <a:ln>
            <a:noFill/>
          </a:ln>
          <a:effectLst>
            <a:softEdge rad="112500"/>
          </a:effectLst>
        </p:spPr>
      </p:pic>
    </p:spTree>
    <p:extLst>
      <p:ext uri="{BB962C8B-B14F-4D97-AF65-F5344CB8AC3E}">
        <p14:creationId xmlns:p14="http://schemas.microsoft.com/office/powerpoint/2010/main" val="353575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F51477C-AAF1-4314-DC25-EBD999107580}"/>
              </a:ext>
            </a:extLst>
          </p:cNvPr>
          <p:cNvSpPr txBox="1"/>
          <p:nvPr/>
        </p:nvSpPr>
        <p:spPr>
          <a:xfrm>
            <a:off x="3630706" y="5647765"/>
            <a:ext cx="184731" cy="369332"/>
          </a:xfrm>
          <a:prstGeom prst="rect">
            <a:avLst/>
          </a:prstGeom>
          <a:noFill/>
        </p:spPr>
        <p:txBody>
          <a:bodyPr wrap="none" rtlCol="0">
            <a:spAutoFit/>
          </a:bodyPr>
          <a:lstStyle/>
          <a:p>
            <a:endParaRPr lang="fr-FR"/>
          </a:p>
        </p:txBody>
      </p:sp>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6641562" cy="1015663"/>
          </a:xfrm>
          <a:prstGeom prst="rect">
            <a:avLst/>
          </a:prstGeom>
          <a:noFill/>
        </p:spPr>
        <p:txBody>
          <a:bodyPr wrap="none" rtlCol="0">
            <a:spAutoFit/>
          </a:bodyPr>
          <a:lstStyle/>
          <a:p>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Fichier « </a:t>
            </a:r>
            <a:r>
              <a:rPr lang="fr-FR" sz="6000" b="1" dirty="0" err="1">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customer</a:t>
            </a:r>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a:t>
            </a:r>
          </a:p>
        </p:txBody>
      </p:sp>
      <p:sp>
        <p:nvSpPr>
          <p:cNvPr id="16" name="ZoneTexte 15">
            <a:extLst>
              <a:ext uri="{FF2B5EF4-FFF2-40B4-BE49-F238E27FC236}">
                <a16:creationId xmlns:a16="http://schemas.microsoft.com/office/drawing/2014/main" id="{F95C32C1-534A-56D1-605A-181F2EC7E49D}"/>
              </a:ext>
            </a:extLst>
          </p:cNvPr>
          <p:cNvSpPr txBox="1"/>
          <p:nvPr/>
        </p:nvSpPr>
        <p:spPr>
          <a:xfrm>
            <a:off x="1469032" y="1490306"/>
            <a:ext cx="4120102"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L’identifiant du client</a:t>
            </a:r>
          </a:p>
        </p:txBody>
      </p:sp>
      <p:sp>
        <p:nvSpPr>
          <p:cNvPr id="19" name="ZoneTexte 18">
            <a:extLst>
              <a:ext uri="{FF2B5EF4-FFF2-40B4-BE49-F238E27FC236}">
                <a16:creationId xmlns:a16="http://schemas.microsoft.com/office/drawing/2014/main" id="{8A7FEB89-620E-0AF3-15A8-802DAC1E6B45}"/>
              </a:ext>
            </a:extLst>
          </p:cNvPr>
          <p:cNvSpPr txBox="1"/>
          <p:nvPr/>
        </p:nvSpPr>
        <p:spPr>
          <a:xfrm>
            <a:off x="2070100" y="2794000"/>
            <a:ext cx="184731" cy="369332"/>
          </a:xfrm>
          <a:prstGeom prst="rect">
            <a:avLst/>
          </a:prstGeom>
          <a:noFill/>
        </p:spPr>
        <p:txBody>
          <a:bodyPr wrap="none" rtlCol="0">
            <a:spAutoFit/>
          </a:bodyPr>
          <a:lstStyle/>
          <a:p>
            <a:endParaRPr lang="fr-FR" dirty="0"/>
          </a:p>
        </p:txBody>
      </p:sp>
      <p:sp>
        <p:nvSpPr>
          <p:cNvPr id="20" name="ZoneTexte 19">
            <a:extLst>
              <a:ext uri="{FF2B5EF4-FFF2-40B4-BE49-F238E27FC236}">
                <a16:creationId xmlns:a16="http://schemas.microsoft.com/office/drawing/2014/main" id="{9E0A48C3-AEAB-A82E-7ACF-84CEE4CB4F65}"/>
              </a:ext>
            </a:extLst>
          </p:cNvPr>
          <p:cNvSpPr txBox="1"/>
          <p:nvPr/>
        </p:nvSpPr>
        <p:spPr>
          <a:xfrm>
            <a:off x="1469031" y="2435423"/>
            <a:ext cx="3436197"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le genre du client</a:t>
            </a:r>
          </a:p>
        </p:txBody>
      </p:sp>
      <p:sp>
        <p:nvSpPr>
          <p:cNvPr id="23" name="ZoneTexte 22">
            <a:extLst>
              <a:ext uri="{FF2B5EF4-FFF2-40B4-BE49-F238E27FC236}">
                <a16:creationId xmlns:a16="http://schemas.microsoft.com/office/drawing/2014/main" id="{61F6B4D3-2AC5-59C2-48D4-85D4A15F27D8}"/>
              </a:ext>
            </a:extLst>
          </p:cNvPr>
          <p:cNvSpPr txBox="1"/>
          <p:nvPr/>
        </p:nvSpPr>
        <p:spPr>
          <a:xfrm>
            <a:off x="1469031" y="3346846"/>
            <a:ext cx="4270785"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L’année de naissance</a:t>
            </a:r>
          </a:p>
        </p:txBody>
      </p:sp>
      <p:pic>
        <p:nvPicPr>
          <p:cNvPr id="2" name="Graphique 1" descr="Calendrier mensuel avec un remplissage uni">
            <a:extLst>
              <a:ext uri="{FF2B5EF4-FFF2-40B4-BE49-F238E27FC236}">
                <a16:creationId xmlns:a16="http://schemas.microsoft.com/office/drawing/2014/main" id="{353C503B-1F31-F4A2-F19A-3451582851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748" y="3277492"/>
            <a:ext cx="723482" cy="723482"/>
          </a:xfrm>
          <a:prstGeom prst="rect">
            <a:avLst/>
          </a:prstGeom>
        </p:spPr>
      </p:pic>
      <p:pic>
        <p:nvPicPr>
          <p:cNvPr id="4" name="Graphique 3" descr="Utilisateur avec un remplissage uni">
            <a:extLst>
              <a:ext uri="{FF2B5EF4-FFF2-40B4-BE49-F238E27FC236}">
                <a16:creationId xmlns:a16="http://schemas.microsoft.com/office/drawing/2014/main" id="{777D0452-7C73-BFE8-F29B-939D6CFB7C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4343" y="1429249"/>
            <a:ext cx="706887" cy="706887"/>
          </a:xfrm>
          <a:prstGeom prst="rect">
            <a:avLst/>
          </a:prstGeom>
        </p:spPr>
      </p:pic>
      <p:pic>
        <p:nvPicPr>
          <p:cNvPr id="7" name="Graphique 6" descr="Sexe avec un remplissage uni">
            <a:extLst>
              <a:ext uri="{FF2B5EF4-FFF2-40B4-BE49-F238E27FC236}">
                <a16:creationId xmlns:a16="http://schemas.microsoft.com/office/drawing/2014/main" id="{19791A1F-B063-FA30-EA13-20CF0837F8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45" y="2336214"/>
            <a:ext cx="813386" cy="813386"/>
          </a:xfrm>
          <a:prstGeom prst="rect">
            <a:avLst/>
          </a:prstGeom>
        </p:spPr>
      </p:pic>
      <p:pic>
        <p:nvPicPr>
          <p:cNvPr id="11" name="Image 10" descr="Une image contenant table&#10;&#10;Description générée automatiquement">
            <a:extLst>
              <a:ext uri="{FF2B5EF4-FFF2-40B4-BE49-F238E27FC236}">
                <a16:creationId xmlns:a16="http://schemas.microsoft.com/office/drawing/2014/main" id="{81BC88F7-348C-FFFE-D4D0-ADBA66196211}"/>
              </a:ext>
            </a:extLst>
          </p:cNvPr>
          <p:cNvPicPr>
            <a:picLocks noChangeAspect="1"/>
          </p:cNvPicPr>
          <p:nvPr/>
        </p:nvPicPr>
        <p:blipFill rotWithShape="1">
          <a:blip r:embed="rId9"/>
          <a:srcRect r="7722"/>
          <a:stretch/>
        </p:blipFill>
        <p:spPr>
          <a:xfrm>
            <a:off x="7633256" y="260928"/>
            <a:ext cx="3225244" cy="5972160"/>
          </a:xfrm>
          <a:prstGeom prst="rect">
            <a:avLst/>
          </a:prstGeom>
          <a:ln>
            <a:noFill/>
          </a:ln>
          <a:effectLst>
            <a:outerShdw blurRad="292100" dist="139700" dir="2700000" algn="tl" rotWithShape="0">
              <a:srgbClr val="333333">
                <a:alpha val="65000"/>
              </a:srgbClr>
            </a:outerShdw>
          </a:effectLst>
        </p:spPr>
      </p:pic>
      <p:sp>
        <p:nvSpPr>
          <p:cNvPr id="12" name="ZoneTexte 11">
            <a:extLst>
              <a:ext uri="{FF2B5EF4-FFF2-40B4-BE49-F238E27FC236}">
                <a16:creationId xmlns:a16="http://schemas.microsoft.com/office/drawing/2014/main" id="{8858D022-83AA-2D94-F986-A49F33502F9B}"/>
              </a:ext>
            </a:extLst>
          </p:cNvPr>
          <p:cNvSpPr txBox="1"/>
          <p:nvPr/>
        </p:nvSpPr>
        <p:spPr>
          <a:xfrm>
            <a:off x="2082800" y="5168900"/>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46845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F51477C-AAF1-4314-DC25-EBD999107580}"/>
              </a:ext>
            </a:extLst>
          </p:cNvPr>
          <p:cNvSpPr txBox="1"/>
          <p:nvPr/>
        </p:nvSpPr>
        <p:spPr>
          <a:xfrm>
            <a:off x="3630706" y="5647765"/>
            <a:ext cx="184731" cy="369332"/>
          </a:xfrm>
          <a:prstGeom prst="rect">
            <a:avLst/>
          </a:prstGeom>
          <a:noFill/>
        </p:spPr>
        <p:txBody>
          <a:bodyPr wrap="none" rtlCol="0">
            <a:spAutoFit/>
          </a:bodyPr>
          <a:lstStyle/>
          <a:p>
            <a:endParaRPr lang="fr-FR"/>
          </a:p>
        </p:txBody>
      </p:sp>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4886018" cy="1015663"/>
          </a:xfrm>
          <a:prstGeom prst="rect">
            <a:avLst/>
          </a:prstGeom>
          <a:noFill/>
        </p:spPr>
        <p:txBody>
          <a:bodyPr wrap="none" rtlCol="0">
            <a:spAutoFit/>
          </a:bodyPr>
          <a:lstStyle/>
          <a:p>
            <a:r>
              <a:rPr lang="fr-FR" sz="6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L’âge</a:t>
            </a:r>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du client</a:t>
            </a:r>
          </a:p>
        </p:txBody>
      </p:sp>
      <p:pic>
        <p:nvPicPr>
          <p:cNvPr id="8" name="Image 7">
            <a:extLst>
              <a:ext uri="{FF2B5EF4-FFF2-40B4-BE49-F238E27FC236}">
                <a16:creationId xmlns:a16="http://schemas.microsoft.com/office/drawing/2014/main" id="{53EA0368-5C2E-DBCA-1159-280096E2DBC7}"/>
              </a:ext>
            </a:extLst>
          </p:cNvPr>
          <p:cNvPicPr>
            <a:picLocks noChangeAspect="1"/>
          </p:cNvPicPr>
          <p:nvPr/>
        </p:nvPicPr>
        <p:blipFill rotWithShape="1">
          <a:blip r:embed="rId3"/>
          <a:srcRect t="9933"/>
          <a:stretch/>
        </p:blipFill>
        <p:spPr>
          <a:xfrm>
            <a:off x="480351" y="1249680"/>
            <a:ext cx="11231297" cy="49479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038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F51477C-AAF1-4314-DC25-EBD999107580}"/>
              </a:ext>
            </a:extLst>
          </p:cNvPr>
          <p:cNvSpPr txBox="1"/>
          <p:nvPr/>
        </p:nvSpPr>
        <p:spPr>
          <a:xfrm>
            <a:off x="3630706" y="5647765"/>
            <a:ext cx="184731" cy="369332"/>
          </a:xfrm>
          <a:prstGeom prst="rect">
            <a:avLst/>
          </a:prstGeom>
          <a:noFill/>
        </p:spPr>
        <p:txBody>
          <a:bodyPr wrap="none" rtlCol="0">
            <a:spAutoFit/>
          </a:bodyPr>
          <a:lstStyle/>
          <a:p>
            <a:endParaRPr lang="fr-FR"/>
          </a:p>
        </p:txBody>
      </p:sp>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9306907" cy="1015663"/>
          </a:xfrm>
          <a:prstGeom prst="rect">
            <a:avLst/>
          </a:prstGeom>
          <a:noFill/>
        </p:spPr>
        <p:txBody>
          <a:bodyPr wrap="none" rtlCol="0">
            <a:spAutoFit/>
          </a:bodyPr>
          <a:lstStyle/>
          <a:p>
            <a:r>
              <a:rPr lang="fr-FR" sz="6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Découpage </a:t>
            </a:r>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 Tranche d’âge</a:t>
            </a:r>
          </a:p>
        </p:txBody>
      </p:sp>
      <p:pic>
        <p:nvPicPr>
          <p:cNvPr id="4" name="Image 3">
            <a:extLst>
              <a:ext uri="{FF2B5EF4-FFF2-40B4-BE49-F238E27FC236}">
                <a16:creationId xmlns:a16="http://schemas.microsoft.com/office/drawing/2014/main" id="{77AECC42-7F92-E76E-B027-916F184CF520}"/>
              </a:ext>
            </a:extLst>
          </p:cNvPr>
          <p:cNvPicPr>
            <a:picLocks noChangeAspect="1"/>
          </p:cNvPicPr>
          <p:nvPr/>
        </p:nvPicPr>
        <p:blipFill>
          <a:blip r:embed="rId3"/>
          <a:stretch>
            <a:fillRect/>
          </a:stretch>
        </p:blipFill>
        <p:spPr>
          <a:xfrm>
            <a:off x="460993" y="1609587"/>
            <a:ext cx="11159068" cy="36388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205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F51477C-AAF1-4314-DC25-EBD999107580}"/>
              </a:ext>
            </a:extLst>
          </p:cNvPr>
          <p:cNvSpPr txBox="1"/>
          <p:nvPr/>
        </p:nvSpPr>
        <p:spPr>
          <a:xfrm>
            <a:off x="3630706" y="5647765"/>
            <a:ext cx="184731" cy="369332"/>
          </a:xfrm>
          <a:prstGeom prst="rect">
            <a:avLst/>
          </a:prstGeom>
          <a:noFill/>
        </p:spPr>
        <p:txBody>
          <a:bodyPr wrap="none" rtlCol="0">
            <a:spAutoFit/>
          </a:bodyPr>
          <a:lstStyle/>
          <a:p>
            <a:endParaRPr lang="fr-FR"/>
          </a:p>
        </p:txBody>
      </p:sp>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7668638" cy="1015663"/>
          </a:xfrm>
          <a:prstGeom prst="rect">
            <a:avLst/>
          </a:prstGeom>
          <a:noFill/>
        </p:spPr>
        <p:txBody>
          <a:bodyPr wrap="none" rtlCol="0">
            <a:spAutoFit/>
          </a:bodyPr>
          <a:lstStyle/>
          <a:p>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Fichier « </a:t>
            </a:r>
            <a:r>
              <a:rPr lang="fr-FR" sz="6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transactions</a:t>
            </a:r>
            <a:r>
              <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a:t>
            </a:r>
          </a:p>
        </p:txBody>
      </p:sp>
      <p:pic>
        <p:nvPicPr>
          <p:cNvPr id="15" name="Image 14">
            <a:extLst>
              <a:ext uri="{FF2B5EF4-FFF2-40B4-BE49-F238E27FC236}">
                <a16:creationId xmlns:a16="http://schemas.microsoft.com/office/drawing/2014/main" id="{0F026FE6-2402-861D-04A0-9CBF9840887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1860" b="66512" l="13740" r="31612">
                        <a14:foregroundMark x1="20248" y1="23256" x2="20248" y2="23256"/>
                        <a14:foregroundMark x1="13740" y1="43023" x2="13740" y2="43023"/>
                        <a14:foregroundMark x1="23657" y1="66744" x2="23657" y2="66744"/>
                        <a14:foregroundMark x1="19938" y1="21860" x2="19938" y2="21860"/>
                        <a14:foregroundMark x1="31508" y1="52326" x2="31508" y2="52326"/>
                        <a14:backgroundMark x1="19525" y1="22093" x2="19525" y2="22093"/>
                        <a14:backgroundMark x1="19525" y1="22093" x2="19525" y2="22093"/>
                      </a14:backgroundRemoval>
                    </a14:imgEffect>
                  </a14:imgLayer>
                </a14:imgProps>
              </a:ext>
            </a:extLst>
          </a:blip>
          <a:srcRect l="12093" t="19370" r="66176" b="29740"/>
          <a:stretch/>
        </p:blipFill>
        <p:spPr>
          <a:xfrm>
            <a:off x="613394" y="1406386"/>
            <a:ext cx="723482" cy="752614"/>
          </a:xfrm>
          <a:prstGeom prst="rect">
            <a:avLst/>
          </a:prstGeom>
        </p:spPr>
      </p:pic>
      <p:sp>
        <p:nvSpPr>
          <p:cNvPr id="16" name="ZoneTexte 15">
            <a:extLst>
              <a:ext uri="{FF2B5EF4-FFF2-40B4-BE49-F238E27FC236}">
                <a16:creationId xmlns:a16="http://schemas.microsoft.com/office/drawing/2014/main" id="{F95C32C1-534A-56D1-605A-181F2EC7E49D}"/>
              </a:ext>
            </a:extLst>
          </p:cNvPr>
          <p:cNvSpPr txBox="1"/>
          <p:nvPr/>
        </p:nvSpPr>
        <p:spPr>
          <a:xfrm>
            <a:off x="1469032" y="1490306"/>
            <a:ext cx="3870675"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L’identifiant du livre</a:t>
            </a:r>
          </a:p>
        </p:txBody>
      </p:sp>
      <p:sp>
        <p:nvSpPr>
          <p:cNvPr id="19" name="ZoneTexte 18">
            <a:extLst>
              <a:ext uri="{FF2B5EF4-FFF2-40B4-BE49-F238E27FC236}">
                <a16:creationId xmlns:a16="http://schemas.microsoft.com/office/drawing/2014/main" id="{8A7FEB89-620E-0AF3-15A8-802DAC1E6B45}"/>
              </a:ext>
            </a:extLst>
          </p:cNvPr>
          <p:cNvSpPr txBox="1"/>
          <p:nvPr/>
        </p:nvSpPr>
        <p:spPr>
          <a:xfrm>
            <a:off x="2070100" y="2794000"/>
            <a:ext cx="184731" cy="369332"/>
          </a:xfrm>
          <a:prstGeom prst="rect">
            <a:avLst/>
          </a:prstGeom>
          <a:noFill/>
        </p:spPr>
        <p:txBody>
          <a:bodyPr wrap="none" rtlCol="0">
            <a:spAutoFit/>
          </a:bodyPr>
          <a:lstStyle/>
          <a:p>
            <a:endParaRPr lang="fr-FR" dirty="0"/>
          </a:p>
        </p:txBody>
      </p:sp>
      <p:sp>
        <p:nvSpPr>
          <p:cNvPr id="20" name="ZoneTexte 19">
            <a:extLst>
              <a:ext uri="{FF2B5EF4-FFF2-40B4-BE49-F238E27FC236}">
                <a16:creationId xmlns:a16="http://schemas.microsoft.com/office/drawing/2014/main" id="{9E0A48C3-AEAB-A82E-7ACF-84CEE4CB4F65}"/>
              </a:ext>
            </a:extLst>
          </p:cNvPr>
          <p:cNvSpPr txBox="1"/>
          <p:nvPr/>
        </p:nvSpPr>
        <p:spPr>
          <a:xfrm>
            <a:off x="1469031" y="2435423"/>
            <a:ext cx="4876656"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La date de la transaction</a:t>
            </a:r>
          </a:p>
        </p:txBody>
      </p:sp>
      <p:sp>
        <p:nvSpPr>
          <p:cNvPr id="23" name="ZoneTexte 22">
            <a:extLst>
              <a:ext uri="{FF2B5EF4-FFF2-40B4-BE49-F238E27FC236}">
                <a16:creationId xmlns:a16="http://schemas.microsoft.com/office/drawing/2014/main" id="{61F6B4D3-2AC5-59C2-48D4-85D4A15F27D8}"/>
              </a:ext>
            </a:extLst>
          </p:cNvPr>
          <p:cNvSpPr txBox="1"/>
          <p:nvPr/>
        </p:nvSpPr>
        <p:spPr>
          <a:xfrm>
            <a:off x="1469031" y="3346846"/>
            <a:ext cx="4972900"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L’identifiant de la session</a:t>
            </a:r>
          </a:p>
        </p:txBody>
      </p:sp>
      <p:pic>
        <p:nvPicPr>
          <p:cNvPr id="4" name="Graphique 3" descr="Calendrier mensuel avec un remplissage uni">
            <a:extLst>
              <a:ext uri="{FF2B5EF4-FFF2-40B4-BE49-F238E27FC236}">
                <a16:creationId xmlns:a16="http://schemas.microsoft.com/office/drawing/2014/main" id="{A04A7FDC-2022-E4E1-61FC-8C45F0CC7D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394" y="2391182"/>
            <a:ext cx="723482" cy="723482"/>
          </a:xfrm>
          <a:prstGeom prst="rect">
            <a:avLst/>
          </a:prstGeom>
        </p:spPr>
      </p:pic>
      <p:pic>
        <p:nvPicPr>
          <p:cNvPr id="7" name="Graphique 6" descr="Utilisateur avec un remplissage uni">
            <a:extLst>
              <a:ext uri="{FF2B5EF4-FFF2-40B4-BE49-F238E27FC236}">
                <a16:creationId xmlns:a16="http://schemas.microsoft.com/office/drawing/2014/main" id="{3336C7D8-C803-566B-7ABA-EE10956B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3394" y="4201328"/>
            <a:ext cx="706887" cy="706887"/>
          </a:xfrm>
          <a:prstGeom prst="rect">
            <a:avLst/>
          </a:prstGeom>
        </p:spPr>
      </p:pic>
      <p:sp>
        <p:nvSpPr>
          <p:cNvPr id="8" name="ZoneTexte 7">
            <a:extLst>
              <a:ext uri="{FF2B5EF4-FFF2-40B4-BE49-F238E27FC236}">
                <a16:creationId xmlns:a16="http://schemas.microsoft.com/office/drawing/2014/main" id="{A50E2AC4-C18D-69A9-A538-A5658162F5F5}"/>
              </a:ext>
            </a:extLst>
          </p:cNvPr>
          <p:cNvSpPr txBox="1"/>
          <p:nvPr/>
        </p:nvSpPr>
        <p:spPr>
          <a:xfrm>
            <a:off x="1469031" y="4262383"/>
            <a:ext cx="4120102"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L’identifiant du client</a:t>
            </a:r>
          </a:p>
        </p:txBody>
      </p:sp>
      <p:pic>
        <p:nvPicPr>
          <p:cNvPr id="10" name="Graphique 9" descr="Connecté avec un remplissage uni">
            <a:extLst>
              <a:ext uri="{FF2B5EF4-FFF2-40B4-BE49-F238E27FC236}">
                <a16:creationId xmlns:a16="http://schemas.microsoft.com/office/drawing/2014/main" id="{00417F0E-0BE8-CD6F-03AF-5F745461F6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9637" y="3200796"/>
            <a:ext cx="914400" cy="914400"/>
          </a:xfrm>
          <a:prstGeom prst="rect">
            <a:avLst/>
          </a:prstGeom>
        </p:spPr>
      </p:pic>
      <p:pic>
        <p:nvPicPr>
          <p:cNvPr id="17" name="Image 16" descr="Une image contenant table&#10;&#10;Description générée automatiquement">
            <a:extLst>
              <a:ext uri="{FF2B5EF4-FFF2-40B4-BE49-F238E27FC236}">
                <a16:creationId xmlns:a16="http://schemas.microsoft.com/office/drawing/2014/main" id="{2DF67135-E776-6F65-6D12-8FB665A988A6}"/>
              </a:ext>
            </a:extLst>
          </p:cNvPr>
          <p:cNvPicPr>
            <a:picLocks noChangeAspect="1"/>
          </p:cNvPicPr>
          <p:nvPr/>
        </p:nvPicPr>
        <p:blipFill>
          <a:blip r:embed="rId11"/>
          <a:stretch>
            <a:fillRect/>
          </a:stretch>
        </p:blipFill>
        <p:spPr>
          <a:xfrm>
            <a:off x="6477842" y="1129963"/>
            <a:ext cx="5550815" cy="43759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546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9F2"/>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F51477C-AAF1-4314-DC25-EBD999107580}"/>
              </a:ext>
            </a:extLst>
          </p:cNvPr>
          <p:cNvSpPr txBox="1"/>
          <p:nvPr/>
        </p:nvSpPr>
        <p:spPr>
          <a:xfrm>
            <a:off x="3630706" y="5647765"/>
            <a:ext cx="184731" cy="369332"/>
          </a:xfrm>
          <a:prstGeom prst="rect">
            <a:avLst/>
          </a:prstGeom>
          <a:noFill/>
        </p:spPr>
        <p:txBody>
          <a:bodyPr wrap="none" rtlCol="0">
            <a:spAutoFit/>
          </a:bodyPr>
          <a:lstStyle/>
          <a:p>
            <a:endParaRPr lang="fr-FR"/>
          </a:p>
        </p:txBody>
      </p:sp>
      <p:sp>
        <p:nvSpPr>
          <p:cNvPr id="3" name="ZoneTexte 2">
            <a:extLst>
              <a:ext uri="{FF2B5EF4-FFF2-40B4-BE49-F238E27FC236}">
                <a16:creationId xmlns:a16="http://schemas.microsoft.com/office/drawing/2014/main" id="{4470DCDE-A839-E22A-0C10-5C781D56BDAC}"/>
              </a:ext>
            </a:extLst>
          </p:cNvPr>
          <p:cNvSpPr txBox="1"/>
          <p:nvPr/>
        </p:nvSpPr>
        <p:spPr>
          <a:xfrm>
            <a:off x="460993" y="114300"/>
            <a:ext cx="3764172" cy="1015663"/>
          </a:xfrm>
          <a:prstGeom prst="rect">
            <a:avLst/>
          </a:prstGeom>
          <a:noFill/>
        </p:spPr>
        <p:txBody>
          <a:bodyPr wrap="none" rtlCol="0">
            <a:spAutoFit/>
          </a:bodyPr>
          <a:lstStyle/>
          <a:p>
            <a:r>
              <a:rPr lang="fr-FR" sz="6000" b="1" dirty="0">
                <a:solidFill>
                  <a:srgbClr val="AB2E2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 Jointure</a:t>
            </a:r>
            <a:endParaRPr lang="fr-FR" sz="6000" b="1" dirty="0">
              <a:solidFill>
                <a:srgbClr val="382C1F"/>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p:txBody>
      </p:sp>
      <p:sp>
        <p:nvSpPr>
          <p:cNvPr id="2" name="ZoneTexte 1">
            <a:extLst>
              <a:ext uri="{FF2B5EF4-FFF2-40B4-BE49-F238E27FC236}">
                <a16:creationId xmlns:a16="http://schemas.microsoft.com/office/drawing/2014/main" id="{0A13B0AB-A8FC-81A8-681D-C943260D10EC}"/>
              </a:ext>
            </a:extLst>
          </p:cNvPr>
          <p:cNvSpPr txBox="1"/>
          <p:nvPr/>
        </p:nvSpPr>
        <p:spPr>
          <a:xfrm>
            <a:off x="681632" y="1337906"/>
            <a:ext cx="412292"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1</a:t>
            </a:r>
          </a:p>
        </p:txBody>
      </p:sp>
      <p:sp>
        <p:nvSpPr>
          <p:cNvPr id="4" name="Ellipse 3">
            <a:extLst>
              <a:ext uri="{FF2B5EF4-FFF2-40B4-BE49-F238E27FC236}">
                <a16:creationId xmlns:a16="http://schemas.microsoft.com/office/drawing/2014/main" id="{3E0BE5FC-2F25-4938-55CF-91CAD7F6B250}"/>
              </a:ext>
            </a:extLst>
          </p:cNvPr>
          <p:cNvSpPr/>
          <p:nvPr/>
        </p:nvSpPr>
        <p:spPr>
          <a:xfrm>
            <a:off x="1347923" y="1600199"/>
            <a:ext cx="2013641" cy="2013641"/>
          </a:xfrm>
          <a:prstGeom prst="ellipse">
            <a:avLst/>
          </a:prstGeom>
          <a:solidFill>
            <a:srgbClr val="AB2E21"/>
          </a:solidFill>
          <a:ln w="19050">
            <a:solidFill>
              <a:srgbClr val="382C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8F093B58-04E8-2A88-8EE1-117DCFA8E349}"/>
              </a:ext>
            </a:extLst>
          </p:cNvPr>
          <p:cNvSpPr/>
          <p:nvPr/>
        </p:nvSpPr>
        <p:spPr>
          <a:xfrm>
            <a:off x="2703550" y="1600199"/>
            <a:ext cx="2013641" cy="2013641"/>
          </a:xfrm>
          <a:prstGeom prst="ellipse">
            <a:avLst/>
          </a:prstGeom>
          <a:noFill/>
          <a:ln w="19050">
            <a:solidFill>
              <a:srgbClr val="382C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7D1CE328-56FB-C2C6-B591-DB8321B5BEEC}"/>
              </a:ext>
            </a:extLst>
          </p:cNvPr>
          <p:cNvSpPr txBox="1"/>
          <p:nvPr/>
        </p:nvSpPr>
        <p:spPr>
          <a:xfrm>
            <a:off x="1077288" y="3799805"/>
            <a:ext cx="4238661" cy="830997"/>
          </a:xfrm>
          <a:prstGeom prst="rect">
            <a:avLst/>
          </a:prstGeom>
          <a:noFill/>
        </p:spPr>
        <p:txBody>
          <a:bodyPr wrap="none" rtlCol="0">
            <a:spAutoFit/>
          </a:bodyPr>
          <a:lstStyle/>
          <a:p>
            <a:r>
              <a:rPr lang="fr-FR" sz="24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transactions  +  </a:t>
            </a:r>
            <a:r>
              <a:rPr lang="fr-FR" sz="2400" dirty="0" err="1">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customers</a:t>
            </a:r>
            <a:r>
              <a:rPr lang="fr-FR" sz="24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 =</a:t>
            </a:r>
          </a:p>
          <a:p>
            <a:endParaRPr lang="fr-FR" sz="24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0" name="ZoneTexte 9">
            <a:extLst>
              <a:ext uri="{FF2B5EF4-FFF2-40B4-BE49-F238E27FC236}">
                <a16:creationId xmlns:a16="http://schemas.microsoft.com/office/drawing/2014/main" id="{96F4F688-E5BE-BCFF-857B-5F934DE4D546}"/>
              </a:ext>
            </a:extLst>
          </p:cNvPr>
          <p:cNvSpPr txBox="1"/>
          <p:nvPr/>
        </p:nvSpPr>
        <p:spPr>
          <a:xfrm>
            <a:off x="2633002" y="4215303"/>
            <a:ext cx="966931" cy="461665"/>
          </a:xfrm>
          <a:prstGeom prst="rect">
            <a:avLst/>
          </a:prstGeom>
          <a:noFill/>
        </p:spPr>
        <p:txBody>
          <a:bodyPr wrap="none" rtlCol="0">
            <a:spAutoFit/>
          </a:bodyPr>
          <a:lstStyle/>
          <a:p>
            <a:r>
              <a:rPr lang="fr-FR" sz="24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vente</a:t>
            </a:r>
          </a:p>
        </p:txBody>
      </p:sp>
      <p:sp>
        <p:nvSpPr>
          <p:cNvPr id="11" name="ZoneTexte 10">
            <a:extLst>
              <a:ext uri="{FF2B5EF4-FFF2-40B4-BE49-F238E27FC236}">
                <a16:creationId xmlns:a16="http://schemas.microsoft.com/office/drawing/2014/main" id="{FE2B5F46-E7E3-FAF4-12FE-C654A8234CD0}"/>
              </a:ext>
            </a:extLst>
          </p:cNvPr>
          <p:cNvSpPr txBox="1"/>
          <p:nvPr/>
        </p:nvSpPr>
        <p:spPr>
          <a:xfrm>
            <a:off x="6396986" y="1337906"/>
            <a:ext cx="412292" cy="584775"/>
          </a:xfrm>
          <a:prstGeom prst="rect">
            <a:avLst/>
          </a:prstGeom>
          <a:noFill/>
        </p:spPr>
        <p:txBody>
          <a:bodyPr wrap="none" rtlCol="0">
            <a:spAutoFit/>
          </a:bodyPr>
          <a:lstStyle/>
          <a:p>
            <a:r>
              <a:rPr lang="fr-FR" sz="32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2</a:t>
            </a:r>
          </a:p>
        </p:txBody>
      </p:sp>
      <p:sp>
        <p:nvSpPr>
          <p:cNvPr id="12" name="Ellipse 11">
            <a:extLst>
              <a:ext uri="{FF2B5EF4-FFF2-40B4-BE49-F238E27FC236}">
                <a16:creationId xmlns:a16="http://schemas.microsoft.com/office/drawing/2014/main" id="{45AF3D5A-62D2-D6DD-545A-C29C9593186F}"/>
              </a:ext>
            </a:extLst>
          </p:cNvPr>
          <p:cNvSpPr/>
          <p:nvPr/>
        </p:nvSpPr>
        <p:spPr>
          <a:xfrm>
            <a:off x="7063277" y="1600199"/>
            <a:ext cx="2013641" cy="2013641"/>
          </a:xfrm>
          <a:prstGeom prst="ellipse">
            <a:avLst/>
          </a:prstGeom>
          <a:solidFill>
            <a:srgbClr val="AB2E21"/>
          </a:solidFill>
          <a:ln w="19050">
            <a:solidFill>
              <a:srgbClr val="382C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3DDD62A9-CFC2-DD37-451A-8C85ED4C780B}"/>
              </a:ext>
            </a:extLst>
          </p:cNvPr>
          <p:cNvSpPr/>
          <p:nvPr/>
        </p:nvSpPr>
        <p:spPr>
          <a:xfrm>
            <a:off x="8418904" y="1600199"/>
            <a:ext cx="2013641" cy="2013641"/>
          </a:xfrm>
          <a:prstGeom prst="ellipse">
            <a:avLst/>
          </a:prstGeom>
          <a:solidFill>
            <a:srgbClr val="AB2E21"/>
          </a:solidFill>
          <a:ln w="19050">
            <a:solidFill>
              <a:srgbClr val="382C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AC253B18-38F3-C1F1-A266-4CB45383E373}"/>
              </a:ext>
            </a:extLst>
          </p:cNvPr>
          <p:cNvSpPr txBox="1"/>
          <p:nvPr/>
        </p:nvSpPr>
        <p:spPr>
          <a:xfrm>
            <a:off x="7400048" y="3789610"/>
            <a:ext cx="3032497" cy="830997"/>
          </a:xfrm>
          <a:prstGeom prst="rect">
            <a:avLst/>
          </a:prstGeom>
          <a:noFill/>
        </p:spPr>
        <p:txBody>
          <a:bodyPr wrap="none" rtlCol="0">
            <a:spAutoFit/>
          </a:bodyPr>
          <a:lstStyle/>
          <a:p>
            <a:r>
              <a:rPr lang="fr-FR" sz="24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vente  +  </a:t>
            </a:r>
            <a:r>
              <a:rPr lang="fr-FR" sz="2400" dirty="0" err="1">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products</a:t>
            </a:r>
            <a:r>
              <a:rPr lang="fr-FR" sz="24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 =</a:t>
            </a:r>
          </a:p>
          <a:p>
            <a:endParaRPr lang="fr-FR" sz="24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5" name="ZoneTexte 14">
            <a:extLst>
              <a:ext uri="{FF2B5EF4-FFF2-40B4-BE49-F238E27FC236}">
                <a16:creationId xmlns:a16="http://schemas.microsoft.com/office/drawing/2014/main" id="{824C345D-9874-675F-C2AC-ED07E407C478}"/>
              </a:ext>
            </a:extLst>
          </p:cNvPr>
          <p:cNvSpPr txBox="1"/>
          <p:nvPr/>
        </p:nvSpPr>
        <p:spPr>
          <a:xfrm>
            <a:off x="8348356" y="4215303"/>
            <a:ext cx="966931" cy="461665"/>
          </a:xfrm>
          <a:prstGeom prst="rect">
            <a:avLst/>
          </a:prstGeom>
          <a:noFill/>
        </p:spPr>
        <p:txBody>
          <a:bodyPr wrap="none" rtlCol="0">
            <a:spAutoFit/>
          </a:bodyPr>
          <a:lstStyle/>
          <a:p>
            <a:r>
              <a:rPr lang="fr-FR" sz="2400" dirty="0">
                <a:solidFill>
                  <a:srgbClr val="382C1F"/>
                </a:solidFill>
                <a:latin typeface="Helvetica Neue Medium" panose="02000503000000020004" pitchFamily="2" charset="0"/>
                <a:ea typeface="Helvetica Neue Medium" panose="02000503000000020004" pitchFamily="2" charset="0"/>
                <a:cs typeface="Helvetica Neue Medium" panose="02000503000000020004" pitchFamily="2" charset="0"/>
              </a:rPr>
              <a:t>vente</a:t>
            </a:r>
          </a:p>
        </p:txBody>
      </p:sp>
      <p:sp>
        <p:nvSpPr>
          <p:cNvPr id="16" name="ZoneTexte 15">
            <a:extLst>
              <a:ext uri="{FF2B5EF4-FFF2-40B4-BE49-F238E27FC236}">
                <a16:creationId xmlns:a16="http://schemas.microsoft.com/office/drawing/2014/main" id="{01E50AE9-4F67-90D6-9FE7-17D820F086A9}"/>
              </a:ext>
            </a:extLst>
          </p:cNvPr>
          <p:cNvSpPr txBox="1"/>
          <p:nvPr/>
        </p:nvSpPr>
        <p:spPr>
          <a:xfrm>
            <a:off x="9766300" y="2921000"/>
            <a:ext cx="184731" cy="369332"/>
          </a:xfrm>
          <a:prstGeom prst="rect">
            <a:avLst/>
          </a:prstGeom>
          <a:noFill/>
        </p:spPr>
        <p:txBody>
          <a:bodyPr wrap="none" rtlCol="0">
            <a:spAutoFit/>
          </a:bodyPr>
          <a:lstStyle/>
          <a:p>
            <a:endParaRPr lang="fr-FR" dirty="0"/>
          </a:p>
        </p:txBody>
      </p:sp>
      <p:sp>
        <p:nvSpPr>
          <p:cNvPr id="17" name="Ellipse 16">
            <a:extLst>
              <a:ext uri="{FF2B5EF4-FFF2-40B4-BE49-F238E27FC236}">
                <a16:creationId xmlns:a16="http://schemas.microsoft.com/office/drawing/2014/main" id="{1B3BEAB2-0FF0-99B6-3259-DE2C9FF93039}"/>
              </a:ext>
            </a:extLst>
          </p:cNvPr>
          <p:cNvSpPr/>
          <p:nvPr/>
        </p:nvSpPr>
        <p:spPr>
          <a:xfrm>
            <a:off x="7074845" y="1600199"/>
            <a:ext cx="2013641" cy="2013641"/>
          </a:xfrm>
          <a:prstGeom prst="ellipse">
            <a:avLst/>
          </a:prstGeom>
          <a:noFill/>
          <a:ln w="19050">
            <a:solidFill>
              <a:srgbClr val="382C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6660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p:bldP spid="15" grpId="0"/>
      <p:bldP spid="16" grpId="0"/>
      <p:bldP spid="17"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2297</TotalTime>
  <Words>1252</Words>
  <Application>Microsoft Macintosh PowerPoint</Application>
  <PresentationFormat>Grand écran</PresentationFormat>
  <Paragraphs>248</Paragraphs>
  <Slides>26</Slides>
  <Notes>25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26</vt:i4>
      </vt:variant>
    </vt:vector>
  </HeadingPairs>
  <TitlesOfParts>
    <vt:vector size="34" baseType="lpstr">
      <vt:lpstr>-apple-system</vt:lpstr>
      <vt:lpstr>Arial</vt:lpstr>
      <vt:lpstr>Calibri</vt:lpstr>
      <vt:lpstr>Calibri Light</vt:lpstr>
      <vt:lpstr>Helvetica Neue</vt:lpstr>
      <vt:lpstr>Helvetica Neue Condensed Black</vt:lpstr>
      <vt:lpstr>Helvetica Neue Medium</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damien bihel</dc:creator>
  <cp:lastModifiedBy>damien bihel</cp:lastModifiedBy>
  <cp:revision>8</cp:revision>
  <dcterms:created xsi:type="dcterms:W3CDTF">2022-10-18T13:23:55Z</dcterms:created>
  <dcterms:modified xsi:type="dcterms:W3CDTF">2022-10-21T09:40:00Z</dcterms:modified>
</cp:coreProperties>
</file>