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0.xml" ContentType="application/vnd.openxmlformats-officedocument.drawingml.diagramData+xml"/>
  <Override PartName="/ppt/diagrams/data9.xml" ContentType="application/vnd.openxmlformats-officedocument.drawingml.diagramData+xml"/>
  <Override PartName="/ppt/diagrams/data11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2" r:id="rId19"/>
    <p:sldId id="288" r:id="rId20"/>
    <p:sldId id="290" r:id="rId21"/>
    <p:sldId id="291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494"/>
    <a:srgbClr val="061D57"/>
    <a:srgbClr val="1D91C1"/>
    <a:srgbClr val="2A8CBE"/>
    <a:srgbClr val="999999"/>
    <a:srgbClr val="E5E5E5"/>
    <a:srgbClr val="7A81FF"/>
    <a:srgbClr val="666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3"/>
    <p:restoredTop sz="94740"/>
  </p:normalViewPr>
  <p:slideViewPr>
    <p:cSldViewPr snapToGrid="0" snapToObjects="1">
      <p:cViewPr varScale="1">
        <p:scale>
          <a:sx n="101" d="100"/>
          <a:sy n="101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mien/Desktop/7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Extreme%20900/NextCloud%20perso/Entrepot/1%20-%20Projets/Formation%20Data%20Analyst/03_Cre&#769;ez_et_utilisez_une_base_de_donne&#769;es_immobilie&#768;re_avec_SQL/graphiqu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27000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18288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Feuil1!$B$2:$B$13</c:f>
              <c:numCache>
                <c:formatCode>0.000%</c:formatCode>
                <c:ptCount val="12"/>
                <c:pt idx="0">
                  <c:v>9.6000000000000002E-4</c:v>
                </c:pt>
                <c:pt idx="1">
                  <c:v>0.21463000000000002</c:v>
                </c:pt>
                <c:pt idx="2">
                  <c:v>0.31196000000000002</c:v>
                </c:pt>
                <c:pt idx="3">
                  <c:v>0.28571000000000002</c:v>
                </c:pt>
                <c:pt idx="4">
                  <c:v>0.14211000000000001</c:v>
                </c:pt>
                <c:pt idx="5">
                  <c:v>3.5529999999999999E-2</c:v>
                </c:pt>
                <c:pt idx="6">
                  <c:v>6.5100000000000002E-3</c:v>
                </c:pt>
                <c:pt idx="7">
                  <c:v>1.72E-3</c:v>
                </c:pt>
                <c:pt idx="8">
                  <c:v>5.4000000000000001E-4</c:v>
                </c:pt>
                <c:pt idx="9">
                  <c:v>2.5999999999999998E-4</c:v>
                </c:pt>
                <c:pt idx="10">
                  <c:v>6.0000000000000002E-5</c:v>
                </c:pt>
                <c:pt idx="11">
                  <c:v>3.0000000000000001E-5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5-4142-9262-55F413A9B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21"/>
        <c:axId val="2052605439"/>
        <c:axId val="2071190575"/>
      </c:barChart>
      <c:catAx>
        <c:axId val="2052605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r>
                  <a:rPr lang="fr-FR" sz="2000">
                    <a:latin typeface="Helvetica" pitchFamily="2" charset="0"/>
                  </a:rPr>
                  <a:t>Nombre de pièces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fr-FR"/>
          </a:p>
        </c:txPr>
        <c:crossAx val="2071190575"/>
        <c:crosses val="autoZero"/>
        <c:auto val="1"/>
        <c:lblAlgn val="ctr"/>
        <c:lblOffset val="100"/>
        <c:noMultiLvlLbl val="0"/>
      </c:catAx>
      <c:valAx>
        <c:axId val="2071190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fr-FR"/>
          </a:p>
        </c:txPr>
        <c:crossAx val="205260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\ &quot;€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graphique!$B$2:$B$11</c:f>
              <c:strCache>
                <c:ptCount val="10"/>
                <c:pt idx="0">
                  <c:v>75 - Paris</c:v>
                </c:pt>
                <c:pt idx="1">
                  <c:v>92 - Hauts-de-Seine</c:v>
                </c:pt>
                <c:pt idx="2">
                  <c:v>94 - Val-de-Marne</c:v>
                </c:pt>
                <c:pt idx="3">
                  <c:v>06 - Alpes-Maritimes</c:v>
                </c:pt>
                <c:pt idx="4">
                  <c:v>74 - Haute-Savoie</c:v>
                </c:pt>
                <c:pt idx="5">
                  <c:v>93 - Seine-Saint-Denis</c:v>
                </c:pt>
                <c:pt idx="6">
                  <c:v>78 - Yvelines</c:v>
                </c:pt>
                <c:pt idx="7">
                  <c:v>89 - Rhône</c:v>
                </c:pt>
                <c:pt idx="8">
                  <c:v>2A - Corse-du-Sud</c:v>
                </c:pt>
                <c:pt idx="9">
                  <c:v>33 - Gironde</c:v>
                </c:pt>
              </c:strCache>
            </c:strRef>
          </c:cat>
          <c:val>
            <c:numRef>
              <c:f>graphique!$C$2:$C$11</c:f>
              <c:numCache>
                <c:formatCode>_-* #,##0.00\ [$€-40C]_-;\-* #,##0.00\ [$€-40C]_-;_-* "-"??\ [$€-40C]_-;_-@_-</c:formatCode>
                <c:ptCount val="10"/>
                <c:pt idx="0">
                  <c:v>12045.42</c:v>
                </c:pt>
                <c:pt idx="1">
                  <c:v>7219.39</c:v>
                </c:pt>
                <c:pt idx="2">
                  <c:v>5340.51</c:v>
                </c:pt>
                <c:pt idx="3">
                  <c:v>4696.83</c:v>
                </c:pt>
                <c:pt idx="4">
                  <c:v>4667.13</c:v>
                </c:pt>
                <c:pt idx="5">
                  <c:v>4336.7</c:v>
                </c:pt>
                <c:pt idx="6">
                  <c:v>4225.25</c:v>
                </c:pt>
                <c:pt idx="7">
                  <c:v>4059.31</c:v>
                </c:pt>
                <c:pt idx="8">
                  <c:v>4010.6</c:v>
                </c:pt>
                <c:pt idx="9">
                  <c:v>3764.14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B-A940-932E-F8D1FFFA3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1223994064"/>
        <c:axId val="1224303568"/>
      </c:barChart>
      <c:catAx>
        <c:axId val="1223994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fr-FR"/>
          </a:p>
        </c:txPr>
        <c:crossAx val="1224303568"/>
        <c:crosses val="autoZero"/>
        <c:auto val="1"/>
        <c:lblAlgn val="ctr"/>
        <c:lblOffset val="100"/>
        <c:noMultiLvlLbl val="0"/>
      </c:catAx>
      <c:valAx>
        <c:axId val="1224303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\ [$€-40C]_-;\-* #,##0.00\ [$€-40C]_-;_-* &quot;-&quot;??\ [$€-40C]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fr-FR"/>
          </a:p>
        </c:txPr>
        <c:crossAx val="122399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diagrams/_rels/data7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6CBF3-C7F1-1B46-8F14-73C3A71306D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</dgm:pt>
    <dgm:pt modelId="{AAFAA486-5BE5-4A45-BADA-C58EA3FA877D}">
      <dgm:prSet custT="1"/>
      <dgm:spPr/>
      <dgm:t>
        <a:bodyPr/>
        <a:lstStyle/>
        <a:p>
          <a:r>
            <a:rPr lang="fr-FR" sz="1600" dirty="0"/>
            <a:t>Traiter les données</a:t>
          </a:r>
        </a:p>
      </dgm:t>
    </dgm:pt>
    <dgm:pt modelId="{B9E792AF-B351-C840-B50E-F1B00ED6AEB0}" type="parTrans" cxnId="{0D40199B-247A-F04D-9670-2A3070D8956F}">
      <dgm:prSet/>
      <dgm:spPr/>
      <dgm:t>
        <a:bodyPr/>
        <a:lstStyle/>
        <a:p>
          <a:endParaRPr lang="fr-FR"/>
        </a:p>
      </dgm:t>
    </dgm:pt>
    <dgm:pt modelId="{E30DF12B-6348-664D-84B9-AA569CDFDE81}" type="sibTrans" cxnId="{0D40199B-247A-F04D-9670-2A3070D8956F}">
      <dgm:prSet/>
      <dgm:spPr/>
      <dgm:t>
        <a:bodyPr/>
        <a:lstStyle/>
        <a:p>
          <a:endParaRPr lang="fr-FR"/>
        </a:p>
      </dgm:t>
    </dgm:pt>
    <dgm:pt modelId="{9F86FF91-DF13-AC48-93EC-A99D696ED037}">
      <dgm:prSet custT="1"/>
      <dgm:spPr/>
      <dgm:t>
        <a:bodyPr/>
        <a:lstStyle/>
        <a:p>
          <a:r>
            <a:rPr lang="fr-FR" sz="1600" dirty="0"/>
            <a:t>Créer la base de données</a:t>
          </a:r>
        </a:p>
      </dgm:t>
    </dgm:pt>
    <dgm:pt modelId="{9E0DBE04-219A-0943-9A48-8B7ABAD12D35}" type="parTrans" cxnId="{E5395ABA-E746-EE44-B8B0-9762B0F94A3E}">
      <dgm:prSet/>
      <dgm:spPr/>
      <dgm:t>
        <a:bodyPr/>
        <a:lstStyle/>
        <a:p>
          <a:endParaRPr lang="fr-FR"/>
        </a:p>
      </dgm:t>
    </dgm:pt>
    <dgm:pt modelId="{CDF79AC3-6742-9142-B6F8-E99965D23ED1}" type="sibTrans" cxnId="{E5395ABA-E746-EE44-B8B0-9762B0F94A3E}">
      <dgm:prSet/>
      <dgm:spPr/>
      <dgm:t>
        <a:bodyPr/>
        <a:lstStyle/>
        <a:p>
          <a:endParaRPr lang="fr-FR"/>
        </a:p>
      </dgm:t>
    </dgm:pt>
    <dgm:pt modelId="{D70608A8-1CD9-204A-BA46-CC36F3E71A29}">
      <dgm:prSet/>
      <dgm:spPr/>
      <dgm:t>
        <a:bodyPr/>
        <a:lstStyle/>
        <a:p>
          <a:r>
            <a:rPr lang="fr-FR" dirty="0"/>
            <a:t>Importer les données</a:t>
          </a:r>
        </a:p>
      </dgm:t>
    </dgm:pt>
    <dgm:pt modelId="{64C9AC5A-02DF-334A-9F9F-31EC14DDDE8F}" type="parTrans" cxnId="{F5DB1599-6E81-1740-B8EE-253AA8535D19}">
      <dgm:prSet/>
      <dgm:spPr/>
      <dgm:t>
        <a:bodyPr/>
        <a:lstStyle/>
        <a:p>
          <a:endParaRPr lang="fr-FR"/>
        </a:p>
      </dgm:t>
    </dgm:pt>
    <dgm:pt modelId="{2D3CFF27-CA99-1548-8DA1-178B5017382A}" type="sibTrans" cxnId="{F5DB1599-6E81-1740-B8EE-253AA8535D19}">
      <dgm:prSet/>
      <dgm:spPr/>
      <dgm:t>
        <a:bodyPr/>
        <a:lstStyle/>
        <a:p>
          <a:endParaRPr lang="fr-FR"/>
        </a:p>
      </dgm:t>
    </dgm:pt>
    <dgm:pt modelId="{DD7615A0-20FC-CC4F-8079-AF7AE82A487B}">
      <dgm:prSet phldrT="[Texte]" custT="1"/>
      <dgm:spPr/>
      <dgm:t>
        <a:bodyPr/>
        <a:lstStyle/>
        <a:p>
          <a:r>
            <a: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Récupérer les données</a:t>
          </a:r>
        </a:p>
      </dgm:t>
    </dgm:pt>
    <dgm:pt modelId="{DA5AA88D-837D-9E4A-BF25-53A880BDAFC1}" type="sibTrans" cxnId="{730796F1-482F-A848-9165-0EBC48743335}">
      <dgm:prSet/>
      <dgm:spPr/>
      <dgm:t>
        <a:bodyPr/>
        <a:lstStyle/>
        <a:p>
          <a:endParaRPr lang="fr-FR"/>
        </a:p>
      </dgm:t>
    </dgm:pt>
    <dgm:pt modelId="{A6077EA8-2D94-2B41-9044-40036F2E24D1}" type="parTrans" cxnId="{730796F1-482F-A848-9165-0EBC48743335}">
      <dgm:prSet/>
      <dgm:spPr/>
      <dgm:t>
        <a:bodyPr/>
        <a:lstStyle/>
        <a:p>
          <a:endParaRPr lang="fr-FR"/>
        </a:p>
      </dgm:t>
    </dgm:pt>
    <dgm:pt modelId="{56528D50-4592-4D4C-95ED-21D37B9CDE88}">
      <dgm:prSet/>
      <dgm:spPr/>
      <dgm:t>
        <a:bodyPr/>
        <a:lstStyle/>
        <a:p>
          <a:pPr algn="l"/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DVF en format CSV du 1</a:t>
          </a:r>
          <a:r>
            <a:rPr lang="fr-FR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er</a:t>
          </a:r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semestre 2020</a:t>
          </a:r>
        </a:p>
      </dgm:t>
    </dgm:pt>
    <dgm:pt modelId="{0F9DC93B-E7D3-AC4D-8B5E-2583E6FEFF64}" type="parTrans" cxnId="{FA22A60B-51CE-3A43-8E48-D8E8EB976193}">
      <dgm:prSet/>
      <dgm:spPr/>
      <dgm:t>
        <a:bodyPr/>
        <a:lstStyle/>
        <a:p>
          <a:endParaRPr lang="fr-FR"/>
        </a:p>
      </dgm:t>
    </dgm:pt>
    <dgm:pt modelId="{8359E7FB-1DF1-5C48-9A57-7CEAB305E19D}" type="sibTrans" cxnId="{FA22A60B-51CE-3A43-8E48-D8E8EB976193}">
      <dgm:prSet/>
      <dgm:spPr/>
      <dgm:t>
        <a:bodyPr/>
        <a:lstStyle/>
        <a:p>
          <a:endParaRPr lang="fr-FR"/>
        </a:p>
      </dgm:t>
    </dgm:pt>
    <dgm:pt modelId="{26BD1179-113F-594D-8651-A0566259D92B}">
      <dgm:prSet/>
      <dgm:spPr/>
      <dgm:t>
        <a:bodyPr/>
        <a:lstStyle/>
        <a:p>
          <a:r>
            <a: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Nettoyer les données</a:t>
          </a:r>
        </a:p>
      </dgm:t>
    </dgm:pt>
    <dgm:pt modelId="{02615843-05B3-AB44-9AE1-6101E79B76BB}" type="parTrans" cxnId="{BF342487-53CF-8D46-B964-D2483A65EBF9}">
      <dgm:prSet/>
      <dgm:spPr/>
      <dgm:t>
        <a:bodyPr/>
        <a:lstStyle/>
        <a:p>
          <a:endParaRPr lang="fr-FR"/>
        </a:p>
      </dgm:t>
    </dgm:pt>
    <dgm:pt modelId="{690859F7-788B-AD45-A9B2-B031AA9EABF2}" type="sibTrans" cxnId="{BF342487-53CF-8D46-B964-D2483A65EBF9}">
      <dgm:prSet/>
      <dgm:spPr/>
      <dgm:t>
        <a:bodyPr/>
        <a:lstStyle/>
        <a:p>
          <a:endParaRPr lang="fr-FR"/>
        </a:p>
      </dgm:t>
    </dgm:pt>
    <dgm:pt modelId="{015A52EC-7FFF-1140-B173-C93C74315B50}">
      <dgm:prSet/>
      <dgm:spPr/>
      <dgm:t>
        <a:bodyPr/>
        <a:lstStyle/>
        <a:p>
          <a:r>
            <a: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les CSV pour la base de données</a:t>
          </a:r>
        </a:p>
      </dgm:t>
    </dgm:pt>
    <dgm:pt modelId="{9C078040-C8E0-EB44-9A71-CC849AFE0314}" type="parTrans" cxnId="{9630A557-5461-464E-93A4-0E5B35838627}">
      <dgm:prSet/>
      <dgm:spPr/>
      <dgm:t>
        <a:bodyPr/>
        <a:lstStyle/>
        <a:p>
          <a:endParaRPr lang="fr-FR"/>
        </a:p>
      </dgm:t>
    </dgm:pt>
    <dgm:pt modelId="{45DBCA1C-D120-654C-8D69-DA7DAB968A16}" type="sibTrans" cxnId="{9630A557-5461-464E-93A4-0E5B35838627}">
      <dgm:prSet/>
      <dgm:spPr/>
      <dgm:t>
        <a:bodyPr/>
        <a:lstStyle/>
        <a:p>
          <a:endParaRPr lang="fr-FR"/>
        </a:p>
      </dgm:t>
    </dgm:pt>
    <dgm:pt modelId="{8363564B-BC49-3A43-9EF9-05161A90D849}">
      <dgm:prSet custT="1"/>
      <dgm:spPr/>
      <dgm:t>
        <a:bodyPr/>
        <a:lstStyle/>
        <a:p>
          <a:r>
            <a: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Utilisation de l’éditeur Power </a:t>
          </a:r>
          <a:r>
            <a:rPr lang="fr-FR" sz="16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Query</a:t>
          </a:r>
          <a:endParaRPr lang="fr-FR" sz="16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A8458183-2B51-CC4C-B439-72AC51F0EBF8}" type="parTrans" cxnId="{CDC10ED4-2799-6F45-BDF8-2E8C2FA78487}">
      <dgm:prSet/>
      <dgm:spPr/>
      <dgm:t>
        <a:bodyPr/>
        <a:lstStyle/>
        <a:p>
          <a:endParaRPr lang="fr-FR"/>
        </a:p>
      </dgm:t>
    </dgm:pt>
    <dgm:pt modelId="{C214B248-8F39-6540-B09F-6894A4675DD6}" type="sibTrans" cxnId="{CDC10ED4-2799-6F45-BDF8-2E8C2FA78487}">
      <dgm:prSet/>
      <dgm:spPr/>
      <dgm:t>
        <a:bodyPr/>
        <a:lstStyle/>
        <a:p>
          <a:endParaRPr lang="fr-FR"/>
        </a:p>
      </dgm:t>
    </dgm:pt>
    <dgm:pt modelId="{A9A85100-D7F5-1C4E-A197-9895C41D3877}">
      <dgm:prSet custT="1"/>
      <dgm:spPr/>
      <dgm:t>
        <a:bodyPr/>
        <a:lstStyle/>
        <a:p>
          <a:r>
            <a:rPr lang="fr-FR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Utilisation de MySQL avec MySQL </a:t>
          </a:r>
          <a:r>
            <a:rPr lang="fr-FR" sz="16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WorkBench</a:t>
          </a:r>
          <a:endParaRPr lang="fr-FR" sz="16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0B2FBAC4-B5C6-CE4F-AFD2-0F13DD83A93A}" type="parTrans" cxnId="{CD4263CE-75BC-654A-B923-07DCEACD3C2F}">
      <dgm:prSet/>
      <dgm:spPr/>
      <dgm:t>
        <a:bodyPr/>
        <a:lstStyle/>
        <a:p>
          <a:endParaRPr lang="fr-FR"/>
        </a:p>
      </dgm:t>
    </dgm:pt>
    <dgm:pt modelId="{0061DD77-56D8-F848-A1C0-EC7783BA0956}" type="sibTrans" cxnId="{CD4263CE-75BC-654A-B923-07DCEACD3C2F}">
      <dgm:prSet/>
      <dgm:spPr/>
      <dgm:t>
        <a:bodyPr/>
        <a:lstStyle/>
        <a:p>
          <a:endParaRPr lang="fr-FR"/>
        </a:p>
      </dgm:t>
    </dgm:pt>
    <dgm:pt modelId="{1F84E6E0-ACC4-3845-9C4B-5173E47C0CC3}" type="pres">
      <dgm:prSet presAssocID="{47D6CBF3-C7F1-1B46-8F14-73C3A71306DF}" presName="rootnode" presStyleCnt="0">
        <dgm:presLayoutVars>
          <dgm:chMax/>
          <dgm:chPref/>
          <dgm:dir/>
          <dgm:animLvl val="lvl"/>
        </dgm:presLayoutVars>
      </dgm:prSet>
      <dgm:spPr/>
    </dgm:pt>
    <dgm:pt modelId="{E4A3EE59-A163-3A48-AE38-BA4114EC34D6}" type="pres">
      <dgm:prSet presAssocID="{DD7615A0-20FC-CC4F-8079-AF7AE82A487B}" presName="composite" presStyleCnt="0"/>
      <dgm:spPr/>
    </dgm:pt>
    <dgm:pt modelId="{6373B877-B0A8-E444-9705-B2F08FB0D66A}" type="pres">
      <dgm:prSet presAssocID="{DD7615A0-20FC-CC4F-8079-AF7AE82A487B}" presName="bentUpArrow1" presStyleLbl="alignImgPlace1" presStyleIdx="0" presStyleCnt="3"/>
      <dgm:spPr/>
    </dgm:pt>
    <dgm:pt modelId="{588AD0DE-B98D-7A46-893E-1F0A425E1539}" type="pres">
      <dgm:prSet presAssocID="{DD7615A0-20FC-CC4F-8079-AF7AE82A487B}" presName="ParentText" presStyleLbl="node1" presStyleIdx="0" presStyleCnt="4" custLinFactNeighborX="1451" custLinFactNeighborY="1984">
        <dgm:presLayoutVars>
          <dgm:chMax val="1"/>
          <dgm:chPref val="1"/>
          <dgm:bulletEnabled val="1"/>
        </dgm:presLayoutVars>
      </dgm:prSet>
      <dgm:spPr/>
    </dgm:pt>
    <dgm:pt modelId="{EE3EB6EF-8BE1-BB41-90E1-6A58E6DA29F8}" type="pres">
      <dgm:prSet presAssocID="{DD7615A0-20FC-CC4F-8079-AF7AE82A487B}" presName="ChildText" presStyleLbl="revTx" presStyleIdx="0" presStyleCnt="3" custScaleX="360987" custLinFactX="38050" custLinFactNeighborX="100000" custLinFactNeighborY="7215">
        <dgm:presLayoutVars>
          <dgm:chMax val="0"/>
          <dgm:chPref val="0"/>
          <dgm:bulletEnabled val="1"/>
        </dgm:presLayoutVars>
      </dgm:prSet>
      <dgm:spPr/>
    </dgm:pt>
    <dgm:pt modelId="{01B34ACF-0D17-FD45-96B5-B08EAA9CB50A}" type="pres">
      <dgm:prSet presAssocID="{DA5AA88D-837D-9E4A-BF25-53A880BDAFC1}" presName="sibTrans" presStyleCnt="0"/>
      <dgm:spPr/>
    </dgm:pt>
    <dgm:pt modelId="{FEDAF306-D57A-9448-8A16-B63B38E2E227}" type="pres">
      <dgm:prSet presAssocID="{AAFAA486-5BE5-4A45-BADA-C58EA3FA877D}" presName="composite" presStyleCnt="0"/>
      <dgm:spPr/>
    </dgm:pt>
    <dgm:pt modelId="{0A51A229-7C24-0B43-B53E-F0D505A04597}" type="pres">
      <dgm:prSet presAssocID="{AAFAA486-5BE5-4A45-BADA-C58EA3FA877D}" presName="bentUpArrow1" presStyleLbl="alignImgPlace1" presStyleIdx="1" presStyleCnt="3"/>
      <dgm:spPr/>
    </dgm:pt>
    <dgm:pt modelId="{DE0D0CD8-6A32-9A40-B580-2C350551673E}" type="pres">
      <dgm:prSet presAssocID="{AAFAA486-5BE5-4A45-BADA-C58EA3FA877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89B993F-0AF9-CF40-848E-50BADCA931BF}" type="pres">
      <dgm:prSet presAssocID="{AAFAA486-5BE5-4A45-BADA-C58EA3FA877D}" presName="ChildText" presStyleLbl="revTx" presStyleIdx="1" presStyleCnt="3" custScaleX="374733" custLinFactX="34683" custLinFactNeighborX="100000" custLinFactNeighborY="5772">
        <dgm:presLayoutVars>
          <dgm:chMax val="0"/>
          <dgm:chPref val="0"/>
          <dgm:bulletEnabled val="1"/>
        </dgm:presLayoutVars>
      </dgm:prSet>
      <dgm:spPr/>
    </dgm:pt>
    <dgm:pt modelId="{71B0093C-25AA-AA4C-A6E0-5C966C310507}" type="pres">
      <dgm:prSet presAssocID="{E30DF12B-6348-664D-84B9-AA569CDFDE81}" presName="sibTrans" presStyleCnt="0"/>
      <dgm:spPr/>
    </dgm:pt>
    <dgm:pt modelId="{E7E8DCE4-F3A6-9C47-8588-2CF52B321543}" type="pres">
      <dgm:prSet presAssocID="{9F86FF91-DF13-AC48-93EC-A99D696ED037}" presName="composite" presStyleCnt="0"/>
      <dgm:spPr/>
    </dgm:pt>
    <dgm:pt modelId="{95A58B2D-167A-9941-BD55-061B42D80707}" type="pres">
      <dgm:prSet presAssocID="{9F86FF91-DF13-AC48-93EC-A99D696ED037}" presName="bentUpArrow1" presStyleLbl="alignImgPlace1" presStyleIdx="2" presStyleCnt="3"/>
      <dgm:spPr/>
    </dgm:pt>
    <dgm:pt modelId="{A59DC66C-274C-C146-93CD-6E6E01234695}" type="pres">
      <dgm:prSet presAssocID="{9F86FF91-DF13-AC48-93EC-A99D696ED03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DBF2251-A019-3A41-B8C4-77E0688B569D}" type="pres">
      <dgm:prSet presAssocID="{9F86FF91-DF13-AC48-93EC-A99D696ED037}" presName="ChildText" presStyleLbl="revTx" presStyleIdx="2" presStyleCnt="3" custScaleX="262014" custLinFactNeighborX="84177">
        <dgm:presLayoutVars>
          <dgm:chMax val="0"/>
          <dgm:chPref val="0"/>
          <dgm:bulletEnabled val="1"/>
        </dgm:presLayoutVars>
      </dgm:prSet>
      <dgm:spPr/>
    </dgm:pt>
    <dgm:pt modelId="{99ECC92E-5DF5-6F42-9CA9-808B007ED077}" type="pres">
      <dgm:prSet presAssocID="{CDF79AC3-6742-9142-B6F8-E99965D23ED1}" presName="sibTrans" presStyleCnt="0"/>
      <dgm:spPr/>
    </dgm:pt>
    <dgm:pt modelId="{6B3B973F-FC50-DD44-A7C2-16FA760D5315}" type="pres">
      <dgm:prSet presAssocID="{D70608A8-1CD9-204A-BA46-CC36F3E71A29}" presName="composite" presStyleCnt="0"/>
      <dgm:spPr/>
    </dgm:pt>
    <dgm:pt modelId="{BE9E8C90-C370-9441-A52A-5AF924DD0BB2}" type="pres">
      <dgm:prSet presAssocID="{D70608A8-1CD9-204A-BA46-CC36F3E71A2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A9BA104-0358-6C4B-8CDA-587C88656ED4}" type="presOf" srcId="{26BD1179-113F-594D-8651-A0566259D92B}" destId="{A89B993F-0AF9-CF40-848E-50BADCA931BF}" srcOrd="0" destOrd="1" presId="urn:microsoft.com/office/officeart/2005/8/layout/StepDownProcess"/>
    <dgm:cxn modelId="{FA22A60B-51CE-3A43-8E48-D8E8EB976193}" srcId="{DD7615A0-20FC-CC4F-8079-AF7AE82A487B}" destId="{56528D50-4592-4D4C-95ED-21D37B9CDE88}" srcOrd="0" destOrd="0" parTransId="{0F9DC93B-E7D3-AC4D-8B5E-2583E6FEFF64}" sibTransId="{8359E7FB-1DF1-5C48-9A57-7CEAB305E19D}"/>
    <dgm:cxn modelId="{70E3A34F-EF5B-FB4B-9826-A095A1B70B8C}" type="presOf" srcId="{9F86FF91-DF13-AC48-93EC-A99D696ED037}" destId="{A59DC66C-274C-C146-93CD-6E6E01234695}" srcOrd="0" destOrd="0" presId="urn:microsoft.com/office/officeart/2005/8/layout/StepDownProcess"/>
    <dgm:cxn modelId="{C5751456-D88C-FE41-BD8A-7317BB9AFC95}" type="presOf" srcId="{47D6CBF3-C7F1-1B46-8F14-73C3A71306DF}" destId="{1F84E6E0-ACC4-3845-9C4B-5173E47C0CC3}" srcOrd="0" destOrd="0" presId="urn:microsoft.com/office/officeart/2005/8/layout/StepDownProcess"/>
    <dgm:cxn modelId="{9630A557-5461-464E-93A4-0E5B35838627}" srcId="{AAFAA486-5BE5-4A45-BADA-C58EA3FA877D}" destId="{015A52EC-7FFF-1140-B173-C93C74315B50}" srcOrd="2" destOrd="0" parTransId="{9C078040-C8E0-EB44-9A71-CC849AFE0314}" sibTransId="{45DBCA1C-D120-654C-8D69-DA7DAB968A16}"/>
    <dgm:cxn modelId="{68E6A084-930C-E94D-A755-D78E8B044911}" type="presOf" srcId="{8363564B-BC49-3A43-9EF9-05161A90D849}" destId="{A89B993F-0AF9-CF40-848E-50BADCA931BF}" srcOrd="0" destOrd="0" presId="urn:microsoft.com/office/officeart/2005/8/layout/StepDownProcess"/>
    <dgm:cxn modelId="{25A70B85-CCC8-8C44-BED8-C66E9D32CC77}" type="presOf" srcId="{DD7615A0-20FC-CC4F-8079-AF7AE82A487B}" destId="{588AD0DE-B98D-7A46-893E-1F0A425E1539}" srcOrd="0" destOrd="0" presId="urn:microsoft.com/office/officeart/2005/8/layout/StepDownProcess"/>
    <dgm:cxn modelId="{BF342487-53CF-8D46-B964-D2483A65EBF9}" srcId="{AAFAA486-5BE5-4A45-BADA-C58EA3FA877D}" destId="{26BD1179-113F-594D-8651-A0566259D92B}" srcOrd="1" destOrd="0" parTransId="{02615843-05B3-AB44-9AE1-6101E79B76BB}" sibTransId="{690859F7-788B-AD45-A9B2-B031AA9EABF2}"/>
    <dgm:cxn modelId="{F5DB1599-6E81-1740-B8EE-253AA8535D19}" srcId="{47D6CBF3-C7F1-1B46-8F14-73C3A71306DF}" destId="{D70608A8-1CD9-204A-BA46-CC36F3E71A29}" srcOrd="3" destOrd="0" parTransId="{64C9AC5A-02DF-334A-9F9F-31EC14DDDE8F}" sibTransId="{2D3CFF27-CA99-1548-8DA1-178B5017382A}"/>
    <dgm:cxn modelId="{0D40199B-247A-F04D-9670-2A3070D8956F}" srcId="{47D6CBF3-C7F1-1B46-8F14-73C3A71306DF}" destId="{AAFAA486-5BE5-4A45-BADA-C58EA3FA877D}" srcOrd="1" destOrd="0" parTransId="{B9E792AF-B351-C840-B50E-F1B00ED6AEB0}" sibTransId="{E30DF12B-6348-664D-84B9-AA569CDFDE81}"/>
    <dgm:cxn modelId="{BFD727A5-6D89-1446-B233-E77E0599EE11}" type="presOf" srcId="{A9A85100-D7F5-1C4E-A197-9895C41D3877}" destId="{9DBF2251-A019-3A41-B8C4-77E0688B569D}" srcOrd="0" destOrd="0" presId="urn:microsoft.com/office/officeart/2005/8/layout/StepDownProcess"/>
    <dgm:cxn modelId="{26BEB8AB-CD87-9849-8996-D9E76B784D1E}" type="presOf" srcId="{D70608A8-1CD9-204A-BA46-CC36F3E71A29}" destId="{BE9E8C90-C370-9441-A52A-5AF924DD0BB2}" srcOrd="0" destOrd="0" presId="urn:microsoft.com/office/officeart/2005/8/layout/StepDownProcess"/>
    <dgm:cxn modelId="{E5395ABA-E746-EE44-B8B0-9762B0F94A3E}" srcId="{47D6CBF3-C7F1-1B46-8F14-73C3A71306DF}" destId="{9F86FF91-DF13-AC48-93EC-A99D696ED037}" srcOrd="2" destOrd="0" parTransId="{9E0DBE04-219A-0943-9A48-8B7ABAD12D35}" sibTransId="{CDF79AC3-6742-9142-B6F8-E99965D23ED1}"/>
    <dgm:cxn modelId="{B85CF6BA-1748-094E-AEF9-FF96E967006C}" type="presOf" srcId="{AAFAA486-5BE5-4A45-BADA-C58EA3FA877D}" destId="{DE0D0CD8-6A32-9A40-B580-2C350551673E}" srcOrd="0" destOrd="0" presId="urn:microsoft.com/office/officeart/2005/8/layout/StepDownProcess"/>
    <dgm:cxn modelId="{CD4263CE-75BC-654A-B923-07DCEACD3C2F}" srcId="{9F86FF91-DF13-AC48-93EC-A99D696ED037}" destId="{A9A85100-D7F5-1C4E-A197-9895C41D3877}" srcOrd="0" destOrd="0" parTransId="{0B2FBAC4-B5C6-CE4F-AFD2-0F13DD83A93A}" sibTransId="{0061DD77-56D8-F848-A1C0-EC7783BA0956}"/>
    <dgm:cxn modelId="{CDC10ED4-2799-6F45-BDF8-2E8C2FA78487}" srcId="{AAFAA486-5BE5-4A45-BADA-C58EA3FA877D}" destId="{8363564B-BC49-3A43-9EF9-05161A90D849}" srcOrd="0" destOrd="0" parTransId="{A8458183-2B51-CC4C-B439-72AC51F0EBF8}" sibTransId="{C214B248-8F39-6540-B09F-6894A4675DD6}"/>
    <dgm:cxn modelId="{EEC316D8-3684-904B-A4D9-4746430595B0}" type="presOf" srcId="{015A52EC-7FFF-1140-B173-C93C74315B50}" destId="{A89B993F-0AF9-CF40-848E-50BADCA931BF}" srcOrd="0" destOrd="2" presId="urn:microsoft.com/office/officeart/2005/8/layout/StepDownProcess"/>
    <dgm:cxn modelId="{730796F1-482F-A848-9165-0EBC48743335}" srcId="{47D6CBF3-C7F1-1B46-8F14-73C3A71306DF}" destId="{DD7615A0-20FC-CC4F-8079-AF7AE82A487B}" srcOrd="0" destOrd="0" parTransId="{A6077EA8-2D94-2B41-9044-40036F2E24D1}" sibTransId="{DA5AA88D-837D-9E4A-BF25-53A880BDAFC1}"/>
    <dgm:cxn modelId="{C4D02FF6-B840-2246-9CAE-485FEB511F89}" type="presOf" srcId="{56528D50-4592-4D4C-95ED-21D37B9CDE88}" destId="{EE3EB6EF-8BE1-BB41-90E1-6A58E6DA29F8}" srcOrd="0" destOrd="0" presId="urn:microsoft.com/office/officeart/2005/8/layout/StepDownProcess"/>
    <dgm:cxn modelId="{52687138-9D4B-644E-B92D-0AA1A5F41ABA}" type="presParOf" srcId="{1F84E6E0-ACC4-3845-9C4B-5173E47C0CC3}" destId="{E4A3EE59-A163-3A48-AE38-BA4114EC34D6}" srcOrd="0" destOrd="0" presId="urn:microsoft.com/office/officeart/2005/8/layout/StepDownProcess"/>
    <dgm:cxn modelId="{E1D88EE9-1BEA-E54F-87D3-8DAA007E2774}" type="presParOf" srcId="{E4A3EE59-A163-3A48-AE38-BA4114EC34D6}" destId="{6373B877-B0A8-E444-9705-B2F08FB0D66A}" srcOrd="0" destOrd="0" presId="urn:microsoft.com/office/officeart/2005/8/layout/StepDownProcess"/>
    <dgm:cxn modelId="{1E5987D8-237D-4D4B-95C4-3161940C0ABC}" type="presParOf" srcId="{E4A3EE59-A163-3A48-AE38-BA4114EC34D6}" destId="{588AD0DE-B98D-7A46-893E-1F0A425E1539}" srcOrd="1" destOrd="0" presId="urn:microsoft.com/office/officeart/2005/8/layout/StepDownProcess"/>
    <dgm:cxn modelId="{F7CB4EE3-6F52-F140-A317-EBE26D99110E}" type="presParOf" srcId="{E4A3EE59-A163-3A48-AE38-BA4114EC34D6}" destId="{EE3EB6EF-8BE1-BB41-90E1-6A58E6DA29F8}" srcOrd="2" destOrd="0" presId="urn:microsoft.com/office/officeart/2005/8/layout/StepDownProcess"/>
    <dgm:cxn modelId="{B45514AB-1719-3041-8EBF-67F92BEEE3E4}" type="presParOf" srcId="{1F84E6E0-ACC4-3845-9C4B-5173E47C0CC3}" destId="{01B34ACF-0D17-FD45-96B5-B08EAA9CB50A}" srcOrd="1" destOrd="0" presId="urn:microsoft.com/office/officeart/2005/8/layout/StepDownProcess"/>
    <dgm:cxn modelId="{ED7BB95C-FC5B-9B44-9603-8BB2391DEEC1}" type="presParOf" srcId="{1F84E6E0-ACC4-3845-9C4B-5173E47C0CC3}" destId="{FEDAF306-D57A-9448-8A16-B63B38E2E227}" srcOrd="2" destOrd="0" presId="urn:microsoft.com/office/officeart/2005/8/layout/StepDownProcess"/>
    <dgm:cxn modelId="{8AC3672A-862D-0D42-9A47-09FEE436F3A1}" type="presParOf" srcId="{FEDAF306-D57A-9448-8A16-B63B38E2E227}" destId="{0A51A229-7C24-0B43-B53E-F0D505A04597}" srcOrd="0" destOrd="0" presId="urn:microsoft.com/office/officeart/2005/8/layout/StepDownProcess"/>
    <dgm:cxn modelId="{242D5DB2-374F-D74E-A983-EF724D5D2ADE}" type="presParOf" srcId="{FEDAF306-D57A-9448-8A16-B63B38E2E227}" destId="{DE0D0CD8-6A32-9A40-B580-2C350551673E}" srcOrd="1" destOrd="0" presId="urn:microsoft.com/office/officeart/2005/8/layout/StepDownProcess"/>
    <dgm:cxn modelId="{445FBC94-2B6E-B642-B48C-E9896DC7C5DF}" type="presParOf" srcId="{FEDAF306-D57A-9448-8A16-B63B38E2E227}" destId="{A89B993F-0AF9-CF40-848E-50BADCA931BF}" srcOrd="2" destOrd="0" presId="urn:microsoft.com/office/officeart/2005/8/layout/StepDownProcess"/>
    <dgm:cxn modelId="{9212E137-C87F-E14D-9CBE-A9683D121004}" type="presParOf" srcId="{1F84E6E0-ACC4-3845-9C4B-5173E47C0CC3}" destId="{71B0093C-25AA-AA4C-A6E0-5C966C310507}" srcOrd="3" destOrd="0" presId="urn:microsoft.com/office/officeart/2005/8/layout/StepDownProcess"/>
    <dgm:cxn modelId="{571BEB86-DAFC-A240-B079-1D1B0F5F8BF0}" type="presParOf" srcId="{1F84E6E0-ACC4-3845-9C4B-5173E47C0CC3}" destId="{E7E8DCE4-F3A6-9C47-8588-2CF52B321543}" srcOrd="4" destOrd="0" presId="urn:microsoft.com/office/officeart/2005/8/layout/StepDownProcess"/>
    <dgm:cxn modelId="{13434759-DCC2-B34B-9F08-0DEF9C0FD52C}" type="presParOf" srcId="{E7E8DCE4-F3A6-9C47-8588-2CF52B321543}" destId="{95A58B2D-167A-9941-BD55-061B42D80707}" srcOrd="0" destOrd="0" presId="urn:microsoft.com/office/officeart/2005/8/layout/StepDownProcess"/>
    <dgm:cxn modelId="{E226BE10-CE32-CD4E-BB5E-54FD291439C6}" type="presParOf" srcId="{E7E8DCE4-F3A6-9C47-8588-2CF52B321543}" destId="{A59DC66C-274C-C146-93CD-6E6E01234695}" srcOrd="1" destOrd="0" presId="urn:microsoft.com/office/officeart/2005/8/layout/StepDownProcess"/>
    <dgm:cxn modelId="{A49B3F70-8222-064C-9F12-784427044557}" type="presParOf" srcId="{E7E8DCE4-F3A6-9C47-8588-2CF52B321543}" destId="{9DBF2251-A019-3A41-B8C4-77E0688B569D}" srcOrd="2" destOrd="0" presId="urn:microsoft.com/office/officeart/2005/8/layout/StepDownProcess"/>
    <dgm:cxn modelId="{210ED3BF-70F1-D64E-B4E4-902138E987FA}" type="presParOf" srcId="{1F84E6E0-ACC4-3845-9C4B-5173E47C0CC3}" destId="{99ECC92E-5DF5-6F42-9CA9-808B007ED077}" srcOrd="5" destOrd="0" presId="urn:microsoft.com/office/officeart/2005/8/layout/StepDownProcess"/>
    <dgm:cxn modelId="{0BE1AD38-837B-D04E-B42C-E6CA56EE1E1E}" type="presParOf" srcId="{1F84E6E0-ACC4-3845-9C4B-5173E47C0CC3}" destId="{6B3B973F-FC50-DD44-A7C2-16FA760D5315}" srcOrd="6" destOrd="0" presId="urn:microsoft.com/office/officeart/2005/8/layout/StepDownProcess"/>
    <dgm:cxn modelId="{7616B3D9-77A7-974E-ABAF-3C1088AAE74F}" type="presParOf" srcId="{6B3B973F-FC50-DD44-A7C2-16FA760D5315}" destId="{BE9E8C90-C370-9441-A52A-5AF924DD0B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des tables temporaires pour calculer le prix au m</a:t>
          </a:r>
          <a:r>
            <a:rPr lang="fr-FR" sz="2000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2</a:t>
          </a:r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d’un appartement 2 pièces et d’un 3 pièces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356F0C4-FEFD-1646-A707-B95EE24D1B51}">
          <dgm:prSet/>
          <dgm:spPr/>
          <dgm:t>
            <a:bodyPr/>
            <a:lstStyle/>
            <a:p>
              <a:r>
                <a:rPr lang="fr-FR" dirty="0"/>
                <a:t>Appliquer la formule suivante :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5356F0C4-FEFD-1646-A707-B95EE24D1B51}">
          <dgm:prSet/>
          <dgm:spPr/>
          <dgm:t>
            <a:bodyPr/>
            <a:lstStyle/>
            <a:p>
              <a:r>
                <a:rPr lang="fr-FR" dirty="0"/>
                <a:t>Appliquer la formule suivante :</a:t>
              </a:r>
            </a:p>
            <a:p>
              <a:pPr/>
              <a:r>
                <a:rPr lang="fr-FR" i="0">
                  <a:latin typeface="Cambria Math" panose="02040503050406030204" pitchFamily="18" charset="0"/>
                </a:rPr>
                <a:t>(</a:t>
              </a:r>
              <a:r>
                <a:rPr lang="fr-FR" b="0" i="0">
                  <a:latin typeface="Cambria Math" panose="02040503050406030204" pitchFamily="18" charset="0"/>
                </a:rPr>
                <a:t>2𝑃−3𝑃)/3𝑃</a:t>
              </a:r>
              <a:r>
                <a:rPr lang="fr-FR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fr-FR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100</a:t>
              </a:r>
              <a:endParaRPr lang="fr-FR" dirty="0"/>
            </a:p>
          </dgm:t>
        </dgm:pt>
      </mc:Fallback>
    </mc:AlternateConten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2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1"/>
      <dgm:spPr/>
    </dgm:pt>
    <dgm:pt modelId="{A1765C58-3DCE-4046-B778-8648160A7E33}" type="pres">
      <dgm:prSet presAssocID="{5D23543B-C5EB-8F49-BA7A-63241AEE22F8}" presName="connectorText" presStyleLbl="sibTrans2D1" presStyleIdx="0" presStyleCnt="1"/>
      <dgm:spPr/>
    </dgm:pt>
    <dgm:pt modelId="{9686B88B-83BE-C649-9FF4-40B21C6346B7}" type="pres">
      <dgm:prSet presAssocID="{5356F0C4-FEFD-1646-A707-B95EE24D1B51}" presName="node" presStyleLbl="node1" presStyleIdx="1" presStyleCnt="2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des tables temporaires pour calculer le prix au m</a:t>
          </a:r>
          <a:r>
            <a:rPr lang="fr-FR" sz="2000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2</a:t>
          </a:r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d’un appartement 2 pièces et d’un 3 pièces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2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1"/>
      <dgm:spPr/>
    </dgm:pt>
    <dgm:pt modelId="{A1765C58-3DCE-4046-B778-8648160A7E33}" type="pres">
      <dgm:prSet presAssocID="{5D23543B-C5EB-8F49-BA7A-63241AEE22F8}" presName="connectorText" presStyleLbl="sibTrans2D1" presStyleIdx="0" presStyleCnt="1"/>
      <dgm:spPr/>
    </dgm:pt>
    <dgm:pt modelId="{9686B88B-83BE-C649-9FF4-40B21C6346B7}" type="pres">
      <dgm:prSet presAssocID="{5356F0C4-FEFD-1646-A707-B95EE24D1B51}" presName="node" presStyleLbl="node1" presStyleIdx="1" presStyleCnt="2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une table temporaire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5356F0C4-FEFD-1646-A707-B95EE24D1B51}">
      <dgm:prSet custT="1"/>
      <dgm:spPr/>
      <dgm:t>
        <a:bodyPr/>
        <a:lstStyle/>
        <a:p>
          <a:r>
            <a:rPr lang="fr-FR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Afficher le résultat en filtrant sur le top 3</a:t>
          </a:r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4EEDDF88-20C2-1647-BA95-D73DD92749F6}">
      <dgm:prSet custT="1"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calculer le prix moyen et le rang de chaque commune de chaque département</a:t>
          </a:r>
          <a:endParaRPr lang="fr-FR" sz="20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CF6132B6-77C1-814D-BE76-FE69540591E5}" type="parTrans" cxnId="{34569CEE-467A-9643-87F4-B46E6B0C0F3B}">
      <dgm:prSet/>
      <dgm:spPr/>
      <dgm:t>
        <a:bodyPr/>
        <a:lstStyle/>
        <a:p>
          <a:endParaRPr lang="fr-FR"/>
        </a:p>
      </dgm:t>
    </dgm:pt>
    <dgm:pt modelId="{BC7E3364-B844-D142-9118-07B5FCC5A62E}" type="sibTrans" cxnId="{34569CEE-467A-9643-87F4-B46E6B0C0F3B}">
      <dgm:prSet/>
      <dgm:spPr/>
      <dgm:t>
        <a:bodyPr/>
        <a:lstStyle/>
        <a:p>
          <a:endParaRPr lang="fr-FR"/>
        </a:p>
      </dgm:t>
    </dgm:pt>
    <dgm:pt modelId="{A37C9243-AEA7-3247-BFC0-A432918AA4C8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par départements souhaités</a:t>
          </a:r>
        </a:p>
      </dgm:t>
    </dgm:pt>
    <dgm:pt modelId="{B4FF61D3-0F89-8743-B44C-DA47F5BD7896}" type="parTrans" cxnId="{5CC420FB-015B-E845-A4DE-93D011FE221D}">
      <dgm:prSet/>
      <dgm:spPr/>
      <dgm:t>
        <a:bodyPr/>
        <a:lstStyle/>
        <a:p>
          <a:endParaRPr lang="fr-FR"/>
        </a:p>
      </dgm:t>
    </dgm:pt>
    <dgm:pt modelId="{60C107B2-7963-7547-8674-C8D0BE85B66F}" type="sibTrans" cxnId="{5CC420FB-015B-E845-A4DE-93D011FE221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2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1"/>
      <dgm:spPr/>
    </dgm:pt>
    <dgm:pt modelId="{A1765C58-3DCE-4046-B778-8648160A7E33}" type="pres">
      <dgm:prSet presAssocID="{5D23543B-C5EB-8F49-BA7A-63241AEE22F8}" presName="connectorText" presStyleLbl="sibTrans2D1" presStyleIdx="0" presStyleCnt="1"/>
      <dgm:spPr/>
    </dgm:pt>
    <dgm:pt modelId="{9686B88B-83BE-C649-9FF4-40B21C6346B7}" type="pres">
      <dgm:prSet presAssocID="{5356F0C4-FEFD-1646-A707-B95EE24D1B51}" presName="node" presStyleLbl="node1" presStyleIdx="1" presStyleCnt="2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9FFEA0E-D90A-EC43-A8B5-43869E125ECF}" type="presOf" srcId="{A37C9243-AEA7-3247-BFC0-A432918AA4C8}" destId="{5415BA6D-093E-5A45-877C-93B7FDB19414}" srcOrd="0" destOrd="2" presId="urn:microsoft.com/office/officeart/2005/8/layout/process2"/>
    <dgm:cxn modelId="{CA94BE1C-D930-5E4C-9987-C769B54E043A}" type="presOf" srcId="{4EEDDF88-20C2-1647-BA95-D73DD92749F6}" destId="{5415BA6D-093E-5A45-877C-93B7FDB19414}" srcOrd="0" destOrd="1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34569CEE-467A-9643-87F4-B46E6B0C0F3B}" srcId="{D21926BD-418C-4642-A06D-112C8D659DFB}" destId="{4EEDDF88-20C2-1647-BA95-D73DD92749F6}" srcOrd="0" destOrd="0" parTransId="{CF6132B6-77C1-814D-BE76-FE69540591E5}" sibTransId="{BC7E3364-B844-D142-9118-07B5FCC5A62E}"/>
    <dgm:cxn modelId="{5CC420FB-015B-E845-A4DE-93D011FE221D}" srcId="{D21926BD-418C-4642-A06D-112C8D659DFB}" destId="{A37C9243-AEA7-3247-BFC0-A432918AA4C8}" srcOrd="1" destOrd="0" parTransId="{B4FF61D3-0F89-8743-B44C-DA47F5BD7896}" sibTransId="{60C107B2-7963-7547-8674-C8D0BE85B66F}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la table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2804523D-402E-D14B-80F8-DD4130334A1F}">
      <dgm:prSet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sur les appartements</a:t>
          </a:r>
          <a:endParaRPr lang="fr-FR" dirty="0"/>
        </a:p>
      </dgm:t>
    </dgm:pt>
    <dgm:pt modelId="{F440BD01-2342-F04E-993C-5AB350A99B4A}" type="parTrans" cxnId="{11037336-0FCB-3C40-A239-35D88714C9AB}">
      <dgm:prSet/>
      <dgm:spPr/>
      <dgm:t>
        <a:bodyPr/>
        <a:lstStyle/>
        <a:p>
          <a:endParaRPr lang="fr-FR"/>
        </a:p>
      </dgm:t>
    </dgm:pt>
    <dgm:pt modelId="{48C2F054-D698-AA4C-AB7B-A97C3882FF33}" type="sibTrans" cxnId="{11037336-0FCB-3C40-A239-35D88714C9AB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Compter le nombre de bien</a:t>
          </a:r>
          <a:endParaRPr lang="fr-FR" dirty="0"/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3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2"/>
      <dgm:spPr/>
    </dgm:pt>
    <dgm:pt modelId="{A1765C58-3DCE-4046-B778-8648160A7E33}" type="pres">
      <dgm:prSet presAssocID="{5D23543B-C5EB-8F49-BA7A-63241AEE22F8}" presName="connectorText" presStyleLbl="sibTrans2D1" presStyleIdx="0" presStyleCnt="2"/>
      <dgm:spPr/>
    </dgm:pt>
    <dgm:pt modelId="{8CB3D758-D313-5C4A-B7AD-20EE0001200A}" type="pres">
      <dgm:prSet presAssocID="{2804523D-402E-D14B-80F8-DD4130334A1F}" presName="node" presStyleLbl="node1" presStyleIdx="1" presStyleCnt="3">
        <dgm:presLayoutVars>
          <dgm:bulletEnabled val="1"/>
        </dgm:presLayoutVars>
      </dgm:prSet>
      <dgm:spPr/>
    </dgm:pt>
    <dgm:pt modelId="{02BDB290-3960-814D-BF54-87CB7F6B8625}" type="pres">
      <dgm:prSet presAssocID="{48C2F054-D698-AA4C-AB7B-A97C3882FF33}" presName="sibTrans" presStyleLbl="sibTrans2D1" presStyleIdx="1" presStyleCnt="2"/>
      <dgm:spPr/>
    </dgm:pt>
    <dgm:pt modelId="{1C7EEBCF-1FF7-0F4D-8D2C-990AB2A6F070}" type="pres">
      <dgm:prSet presAssocID="{48C2F054-D698-AA4C-AB7B-A97C3882FF33}" presName="connectorText" presStyleLbl="sibTrans2D1" presStyleIdx="1" presStyleCnt="2"/>
      <dgm:spPr/>
    </dgm:pt>
    <dgm:pt modelId="{9686B88B-83BE-C649-9FF4-40B21C6346B7}" type="pres">
      <dgm:prSet presAssocID="{5356F0C4-FEFD-1646-A707-B95EE24D1B51}" presName="node" presStyleLbl="node1" presStyleIdx="2" presStyleCnt="3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11037336-0FCB-3C40-A239-35D88714C9AB}" srcId="{F021445F-FCAB-8646-9B3D-866D02E3D63F}" destId="{2804523D-402E-D14B-80F8-DD4130334A1F}" srcOrd="1" destOrd="0" parTransId="{F440BD01-2342-F04E-993C-5AB350A99B4A}" sibTransId="{48C2F054-D698-AA4C-AB7B-A97C3882FF33}"/>
    <dgm:cxn modelId="{F1808741-DB6D-1346-A84C-C65CA12ACF7D}" srcId="{F021445F-FCAB-8646-9B3D-866D02E3D63F}" destId="{5356F0C4-FEFD-1646-A707-B95EE24D1B51}" srcOrd="2" destOrd="0" parTransId="{EB35EE1A-64C4-3D41-B617-BDB336EFECF7}" sibTransId="{D46B629B-D2D1-F141-B17F-A9E261F54815}"/>
    <dgm:cxn modelId="{F739C345-3C62-0842-B590-7DED2D114753}" type="presOf" srcId="{2804523D-402E-D14B-80F8-DD4130334A1F}" destId="{8CB3D758-D313-5C4A-B7AD-20EE0001200A}" srcOrd="0" destOrd="0" presId="urn:microsoft.com/office/officeart/2005/8/layout/process2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960957A4-263E-AB49-993A-4F57149DB566}" type="presOf" srcId="{48C2F054-D698-AA4C-AB7B-A97C3882FF33}" destId="{02BDB290-3960-814D-BF54-87CB7F6B8625}" srcOrd="0" destOrd="0" presId="urn:microsoft.com/office/officeart/2005/8/layout/process2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E0FC62E8-4562-EF49-BBA9-62FB99535A4E}" type="presOf" srcId="{48C2F054-D698-AA4C-AB7B-A97C3882FF33}" destId="{1C7EEBCF-1FF7-0F4D-8D2C-990AB2A6F070}" srcOrd="1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9711E0B9-E56A-8343-A7DE-C4033ACC40ED}" type="presParOf" srcId="{CBB3F76E-1384-EE4E-BEF9-C8AAA3A2067A}" destId="{8CB3D758-D313-5C4A-B7AD-20EE0001200A}" srcOrd="2" destOrd="0" presId="urn:microsoft.com/office/officeart/2005/8/layout/process2"/>
    <dgm:cxn modelId="{00942DF8-C908-A049-BCB9-4FA4E2C0D6C0}" type="presParOf" srcId="{CBB3F76E-1384-EE4E-BEF9-C8AAA3A2067A}" destId="{02BDB290-3960-814D-BF54-87CB7F6B8625}" srcOrd="3" destOrd="0" presId="urn:microsoft.com/office/officeart/2005/8/layout/process2"/>
    <dgm:cxn modelId="{A2DA2DEF-FBE9-574F-9ECB-6C9645B43658}" type="presParOf" srcId="{02BDB290-3960-814D-BF54-87CB7F6B8625}" destId="{1C7EEBCF-1FF7-0F4D-8D2C-990AB2A6F070}" srcOrd="0" destOrd="0" presId="urn:microsoft.com/office/officeart/2005/8/layout/process2"/>
    <dgm:cxn modelId="{75A60910-EA6F-7243-8996-CA63D08D1F84}" type="presParOf" srcId="{CBB3F76E-1384-EE4E-BEF9-C8AAA3A2067A}" destId="{9686B88B-83BE-C649-9FF4-40B21C6346B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la table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2804523D-402E-D14B-80F8-DD4130334A1F}">
      <dgm:prSet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sur les appartements</a:t>
          </a:r>
          <a:endParaRPr lang="fr-FR" dirty="0"/>
        </a:p>
      </dgm:t>
    </dgm:pt>
    <dgm:pt modelId="{F440BD01-2342-F04E-993C-5AB350A99B4A}" type="parTrans" cxnId="{11037336-0FCB-3C40-A239-35D88714C9AB}">
      <dgm:prSet/>
      <dgm:spPr/>
      <dgm:t>
        <a:bodyPr/>
        <a:lstStyle/>
        <a:p>
          <a:endParaRPr lang="fr-FR"/>
        </a:p>
      </dgm:t>
    </dgm:pt>
    <dgm:pt modelId="{48C2F054-D698-AA4C-AB7B-A97C3882FF33}" type="sibTrans" cxnId="{11037336-0FCB-3C40-A239-35D88714C9AB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Grouper par nombre de pièces</a:t>
          </a:r>
          <a:endParaRPr lang="fr-FR" dirty="0"/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3F6AADBB-9922-784F-B94D-7A0CEE813DAD}">
      <dgm:prSet/>
      <dgm:spPr/>
      <dgm:t>
        <a:bodyPr/>
        <a:lstStyle/>
        <a:p>
          <a:r>
            <a:rPr lang="fr-FR" dirty="0"/>
            <a:t>Compter le nombre de bien par groupe et le diviser par le nombre total d'appartements</a:t>
          </a:r>
        </a:p>
      </dgm:t>
    </dgm:pt>
    <dgm:pt modelId="{5FC2D28C-0F02-2A45-A463-C1468013B839}" type="parTrans" cxnId="{08B5DA8F-41F0-B64B-895D-E5E01B25D3BD}">
      <dgm:prSet/>
      <dgm:spPr/>
      <dgm:t>
        <a:bodyPr/>
        <a:lstStyle/>
        <a:p>
          <a:endParaRPr lang="fr-FR"/>
        </a:p>
      </dgm:t>
    </dgm:pt>
    <dgm:pt modelId="{FBD65742-7AF5-1D49-9466-E78067E67C83}" type="sibTrans" cxnId="{08B5DA8F-41F0-B64B-895D-E5E01B25D3B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4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3"/>
      <dgm:spPr/>
    </dgm:pt>
    <dgm:pt modelId="{A1765C58-3DCE-4046-B778-8648160A7E33}" type="pres">
      <dgm:prSet presAssocID="{5D23543B-C5EB-8F49-BA7A-63241AEE22F8}" presName="connectorText" presStyleLbl="sibTrans2D1" presStyleIdx="0" presStyleCnt="3"/>
      <dgm:spPr/>
    </dgm:pt>
    <dgm:pt modelId="{8CB3D758-D313-5C4A-B7AD-20EE0001200A}" type="pres">
      <dgm:prSet presAssocID="{2804523D-402E-D14B-80F8-DD4130334A1F}" presName="node" presStyleLbl="node1" presStyleIdx="1" presStyleCnt="4">
        <dgm:presLayoutVars>
          <dgm:bulletEnabled val="1"/>
        </dgm:presLayoutVars>
      </dgm:prSet>
      <dgm:spPr/>
    </dgm:pt>
    <dgm:pt modelId="{02BDB290-3960-814D-BF54-87CB7F6B8625}" type="pres">
      <dgm:prSet presAssocID="{48C2F054-D698-AA4C-AB7B-A97C3882FF33}" presName="sibTrans" presStyleLbl="sibTrans2D1" presStyleIdx="1" presStyleCnt="3"/>
      <dgm:spPr/>
    </dgm:pt>
    <dgm:pt modelId="{1C7EEBCF-1FF7-0F4D-8D2C-990AB2A6F070}" type="pres">
      <dgm:prSet presAssocID="{48C2F054-D698-AA4C-AB7B-A97C3882FF33}" presName="connectorText" presStyleLbl="sibTrans2D1" presStyleIdx="1" presStyleCnt="3"/>
      <dgm:spPr/>
    </dgm:pt>
    <dgm:pt modelId="{9686B88B-83BE-C649-9FF4-40B21C6346B7}" type="pres">
      <dgm:prSet presAssocID="{5356F0C4-FEFD-1646-A707-B95EE24D1B51}" presName="node" presStyleLbl="node1" presStyleIdx="2" presStyleCnt="4">
        <dgm:presLayoutVars>
          <dgm:bulletEnabled val="1"/>
        </dgm:presLayoutVars>
      </dgm:prSet>
      <dgm:spPr/>
    </dgm:pt>
    <dgm:pt modelId="{4BE5A480-08FA-FC45-B4AC-E356751C5605}" type="pres">
      <dgm:prSet presAssocID="{D46B629B-D2D1-F141-B17F-A9E261F54815}" presName="sibTrans" presStyleLbl="sibTrans2D1" presStyleIdx="2" presStyleCnt="3"/>
      <dgm:spPr/>
    </dgm:pt>
    <dgm:pt modelId="{7A24BAAB-5DAB-DB49-8437-BB5226CA9C0F}" type="pres">
      <dgm:prSet presAssocID="{D46B629B-D2D1-F141-B17F-A9E261F54815}" presName="connectorText" presStyleLbl="sibTrans2D1" presStyleIdx="2" presStyleCnt="3"/>
      <dgm:spPr/>
    </dgm:pt>
    <dgm:pt modelId="{B8571DBA-02A8-3244-ADDB-F73EF08E5E28}" type="pres">
      <dgm:prSet presAssocID="{3F6AADBB-9922-784F-B94D-7A0CEE813DAD}" presName="node" presStyleLbl="node1" presStyleIdx="3" presStyleCnt="4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7AEFC509-FD1C-6642-B3A4-58039519C81F}" type="presOf" srcId="{3F6AADBB-9922-784F-B94D-7A0CEE813DAD}" destId="{B8571DBA-02A8-3244-ADDB-F73EF08E5E28}" srcOrd="0" destOrd="0" presId="urn:microsoft.com/office/officeart/2005/8/layout/process2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11037336-0FCB-3C40-A239-35D88714C9AB}" srcId="{F021445F-FCAB-8646-9B3D-866D02E3D63F}" destId="{2804523D-402E-D14B-80F8-DD4130334A1F}" srcOrd="1" destOrd="0" parTransId="{F440BD01-2342-F04E-993C-5AB350A99B4A}" sibTransId="{48C2F054-D698-AA4C-AB7B-A97C3882FF33}"/>
    <dgm:cxn modelId="{F1808741-DB6D-1346-A84C-C65CA12ACF7D}" srcId="{F021445F-FCAB-8646-9B3D-866D02E3D63F}" destId="{5356F0C4-FEFD-1646-A707-B95EE24D1B51}" srcOrd="2" destOrd="0" parTransId="{EB35EE1A-64C4-3D41-B617-BDB336EFECF7}" sibTransId="{D46B629B-D2D1-F141-B17F-A9E261F54815}"/>
    <dgm:cxn modelId="{F739C345-3C62-0842-B590-7DED2D114753}" type="presOf" srcId="{2804523D-402E-D14B-80F8-DD4130334A1F}" destId="{8CB3D758-D313-5C4A-B7AD-20EE0001200A}" srcOrd="0" destOrd="0" presId="urn:microsoft.com/office/officeart/2005/8/layout/process2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50401469-D092-D244-9B5A-B044CDB1BD87}" type="presOf" srcId="{D46B629B-D2D1-F141-B17F-A9E261F54815}" destId="{4BE5A480-08FA-FC45-B4AC-E356751C5605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08B5DA8F-41F0-B64B-895D-E5E01B25D3BD}" srcId="{F021445F-FCAB-8646-9B3D-866D02E3D63F}" destId="{3F6AADBB-9922-784F-B94D-7A0CEE813DAD}" srcOrd="3" destOrd="0" parTransId="{5FC2D28C-0F02-2A45-A463-C1468013B839}" sibTransId="{FBD65742-7AF5-1D49-9466-E78067E67C83}"/>
    <dgm:cxn modelId="{960957A4-263E-AB49-993A-4F57149DB566}" type="presOf" srcId="{48C2F054-D698-AA4C-AB7B-A97C3882FF33}" destId="{02BDB290-3960-814D-BF54-87CB7F6B8625}" srcOrd="0" destOrd="0" presId="urn:microsoft.com/office/officeart/2005/8/layout/process2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E0FC62E8-4562-EF49-BBA9-62FB99535A4E}" type="presOf" srcId="{48C2F054-D698-AA4C-AB7B-A97C3882FF33}" destId="{1C7EEBCF-1FF7-0F4D-8D2C-990AB2A6F070}" srcOrd="1" destOrd="0" presId="urn:microsoft.com/office/officeart/2005/8/layout/process2"/>
    <dgm:cxn modelId="{797F57E9-BAE4-D540-87B3-BED404AB780D}" type="presOf" srcId="{D46B629B-D2D1-F141-B17F-A9E261F54815}" destId="{7A24BAAB-5DAB-DB49-8437-BB5226CA9C0F}" srcOrd="1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9711E0B9-E56A-8343-A7DE-C4033ACC40ED}" type="presParOf" srcId="{CBB3F76E-1384-EE4E-BEF9-C8AAA3A2067A}" destId="{8CB3D758-D313-5C4A-B7AD-20EE0001200A}" srcOrd="2" destOrd="0" presId="urn:microsoft.com/office/officeart/2005/8/layout/process2"/>
    <dgm:cxn modelId="{00942DF8-C908-A049-BCB9-4FA4E2C0D6C0}" type="presParOf" srcId="{CBB3F76E-1384-EE4E-BEF9-C8AAA3A2067A}" destId="{02BDB290-3960-814D-BF54-87CB7F6B8625}" srcOrd="3" destOrd="0" presId="urn:microsoft.com/office/officeart/2005/8/layout/process2"/>
    <dgm:cxn modelId="{A2DA2DEF-FBE9-574F-9ECB-6C9645B43658}" type="presParOf" srcId="{02BDB290-3960-814D-BF54-87CB7F6B8625}" destId="{1C7EEBCF-1FF7-0F4D-8D2C-990AB2A6F070}" srcOrd="0" destOrd="0" presId="urn:microsoft.com/office/officeart/2005/8/layout/process2"/>
    <dgm:cxn modelId="{75A60910-EA6F-7243-8996-CA63D08D1F84}" type="presParOf" srcId="{CBB3F76E-1384-EE4E-BEF9-C8AAA3A2067A}" destId="{9686B88B-83BE-C649-9FF4-40B21C6346B7}" srcOrd="4" destOrd="0" presId="urn:microsoft.com/office/officeart/2005/8/layout/process2"/>
    <dgm:cxn modelId="{4D9A474B-2A94-CC4D-B5C9-98976554A468}" type="presParOf" srcId="{CBB3F76E-1384-EE4E-BEF9-C8AAA3A2067A}" destId="{4BE5A480-08FA-FC45-B4AC-E356751C5605}" srcOrd="5" destOrd="0" presId="urn:microsoft.com/office/officeart/2005/8/layout/process2"/>
    <dgm:cxn modelId="{C4419415-9557-A543-B703-3DBCAB5CEAE4}" type="presParOf" srcId="{4BE5A480-08FA-FC45-B4AC-E356751C5605}" destId="{7A24BAAB-5DAB-DB49-8437-BB5226CA9C0F}" srcOrd="0" destOrd="0" presId="urn:microsoft.com/office/officeart/2005/8/layout/process2"/>
    <dgm:cxn modelId="{4C7FF0F4-42F3-CB41-9ECB-8C09FFE65EC0}" type="presParOf" srcId="{CBB3F76E-1384-EE4E-BEF9-C8AAA3A2067A}" destId="{B8571DBA-02A8-3244-ADDB-F73EF08E5E2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et joindre les tables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Grouper par département</a:t>
          </a:r>
          <a:endParaRPr lang="fr-FR" dirty="0"/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3F6AADBB-9922-784F-B94D-7A0CEE813DAD}">
      <dgm:prSet/>
      <dgm:spPr/>
      <dgm:t>
        <a:bodyPr/>
        <a:lstStyle/>
        <a:p>
          <a:r>
            <a:rPr lang="fr-FR" dirty="0"/>
            <a:t>Pour chaque groupe, calculer la valeur moyenne du prix du m</a:t>
          </a:r>
          <a:r>
            <a:rPr lang="fr-FR" baseline="30000" dirty="0"/>
            <a:t>2</a:t>
          </a:r>
        </a:p>
      </dgm:t>
    </dgm:pt>
    <dgm:pt modelId="{5FC2D28C-0F02-2A45-A463-C1468013B839}" type="parTrans" cxnId="{08B5DA8F-41F0-B64B-895D-E5E01B25D3BD}">
      <dgm:prSet/>
      <dgm:spPr/>
      <dgm:t>
        <a:bodyPr/>
        <a:lstStyle/>
        <a:p>
          <a:endParaRPr lang="fr-FR"/>
        </a:p>
      </dgm:t>
    </dgm:pt>
    <dgm:pt modelId="{FBD65742-7AF5-1D49-9466-E78067E67C83}" type="sibTrans" cxnId="{08B5DA8F-41F0-B64B-895D-E5E01B25D3BD}">
      <dgm:prSet/>
      <dgm:spPr/>
      <dgm:t>
        <a:bodyPr/>
        <a:lstStyle/>
        <a:p>
          <a:endParaRPr lang="fr-FR"/>
        </a:p>
      </dgm:t>
    </dgm:pt>
    <dgm:pt modelId="{02886939-2686-DE43-AFEB-0B1AC748F748}">
      <dgm:prSet/>
      <dgm:spPr/>
      <dgm:t>
        <a:bodyPr/>
        <a:lstStyle/>
        <a:p>
          <a:r>
            <a:rPr lang="fr-FR" dirty="0"/>
            <a:t>Sélectionner les 10 plus grands</a:t>
          </a:r>
        </a:p>
      </dgm:t>
    </dgm:pt>
    <dgm:pt modelId="{6B74BBD1-2C97-1344-9139-57A92E1E00A9}" type="parTrans" cxnId="{BCBAA8C4-BBEA-EC4C-B451-88A5A6B50102}">
      <dgm:prSet/>
      <dgm:spPr/>
      <dgm:t>
        <a:bodyPr/>
        <a:lstStyle/>
        <a:p>
          <a:endParaRPr lang="fr-FR"/>
        </a:p>
      </dgm:t>
    </dgm:pt>
    <dgm:pt modelId="{8D140033-0283-B340-BB60-23AE8114AAA1}" type="sibTrans" cxnId="{BCBAA8C4-BBEA-EC4C-B451-88A5A6B50102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4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3"/>
      <dgm:spPr/>
    </dgm:pt>
    <dgm:pt modelId="{A1765C58-3DCE-4046-B778-8648160A7E33}" type="pres">
      <dgm:prSet presAssocID="{5D23543B-C5EB-8F49-BA7A-63241AEE22F8}" presName="connectorText" presStyleLbl="sibTrans2D1" presStyleIdx="0" presStyleCnt="3"/>
      <dgm:spPr/>
    </dgm:pt>
    <dgm:pt modelId="{9686B88B-83BE-C649-9FF4-40B21C6346B7}" type="pres">
      <dgm:prSet presAssocID="{5356F0C4-FEFD-1646-A707-B95EE24D1B51}" presName="node" presStyleLbl="node1" presStyleIdx="1" presStyleCnt="4">
        <dgm:presLayoutVars>
          <dgm:bulletEnabled val="1"/>
        </dgm:presLayoutVars>
      </dgm:prSet>
      <dgm:spPr/>
    </dgm:pt>
    <dgm:pt modelId="{4BE5A480-08FA-FC45-B4AC-E356751C5605}" type="pres">
      <dgm:prSet presAssocID="{D46B629B-D2D1-F141-B17F-A9E261F54815}" presName="sibTrans" presStyleLbl="sibTrans2D1" presStyleIdx="1" presStyleCnt="3"/>
      <dgm:spPr/>
    </dgm:pt>
    <dgm:pt modelId="{7A24BAAB-5DAB-DB49-8437-BB5226CA9C0F}" type="pres">
      <dgm:prSet presAssocID="{D46B629B-D2D1-F141-B17F-A9E261F54815}" presName="connectorText" presStyleLbl="sibTrans2D1" presStyleIdx="1" presStyleCnt="3"/>
      <dgm:spPr/>
    </dgm:pt>
    <dgm:pt modelId="{B8571DBA-02A8-3244-ADDB-F73EF08E5E28}" type="pres">
      <dgm:prSet presAssocID="{3F6AADBB-9922-784F-B94D-7A0CEE813DAD}" presName="node" presStyleLbl="node1" presStyleIdx="2" presStyleCnt="4">
        <dgm:presLayoutVars>
          <dgm:bulletEnabled val="1"/>
        </dgm:presLayoutVars>
      </dgm:prSet>
      <dgm:spPr/>
    </dgm:pt>
    <dgm:pt modelId="{EF9DF5CE-BCA3-4A4D-9DB6-69D0494B1F20}" type="pres">
      <dgm:prSet presAssocID="{FBD65742-7AF5-1D49-9466-E78067E67C83}" presName="sibTrans" presStyleLbl="sibTrans2D1" presStyleIdx="2" presStyleCnt="3"/>
      <dgm:spPr/>
    </dgm:pt>
    <dgm:pt modelId="{2F6636A1-B762-754D-A20B-7EA8C92D5A1D}" type="pres">
      <dgm:prSet presAssocID="{FBD65742-7AF5-1D49-9466-E78067E67C83}" presName="connectorText" presStyleLbl="sibTrans2D1" presStyleIdx="2" presStyleCnt="3"/>
      <dgm:spPr/>
    </dgm:pt>
    <dgm:pt modelId="{4B597206-C1B1-2F4B-B3CD-C35C176321A7}" type="pres">
      <dgm:prSet presAssocID="{02886939-2686-DE43-AFEB-0B1AC748F748}" presName="node" presStyleLbl="node1" presStyleIdx="3" presStyleCnt="4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7AEFC509-FD1C-6642-B3A4-58039519C81F}" type="presOf" srcId="{3F6AADBB-9922-784F-B94D-7A0CEE813DAD}" destId="{B8571DBA-02A8-3244-ADDB-F73EF08E5E28}" srcOrd="0" destOrd="0" presId="urn:microsoft.com/office/officeart/2005/8/layout/process2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29B63B48-C397-1641-B54B-DC80926717DF}" type="presOf" srcId="{FBD65742-7AF5-1D49-9466-E78067E67C83}" destId="{2F6636A1-B762-754D-A20B-7EA8C92D5A1D}" srcOrd="1" destOrd="0" presId="urn:microsoft.com/office/officeart/2005/8/layout/process2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50401469-D092-D244-9B5A-B044CDB1BD87}" type="presOf" srcId="{D46B629B-D2D1-F141-B17F-A9E261F54815}" destId="{4BE5A480-08FA-FC45-B4AC-E356751C5605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08B5DA8F-41F0-B64B-895D-E5E01B25D3BD}" srcId="{F021445F-FCAB-8646-9B3D-866D02E3D63F}" destId="{3F6AADBB-9922-784F-B94D-7A0CEE813DAD}" srcOrd="2" destOrd="0" parTransId="{5FC2D28C-0F02-2A45-A463-C1468013B839}" sibTransId="{FBD65742-7AF5-1D49-9466-E78067E67C83}"/>
    <dgm:cxn modelId="{BCBAA8C4-BBEA-EC4C-B451-88A5A6B50102}" srcId="{F021445F-FCAB-8646-9B3D-866D02E3D63F}" destId="{02886939-2686-DE43-AFEB-0B1AC748F748}" srcOrd="3" destOrd="0" parTransId="{6B74BBD1-2C97-1344-9139-57A92E1E00A9}" sibTransId="{8D140033-0283-B340-BB60-23AE8114AAA1}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E827C3DB-7FC0-EB41-939A-60478EEDA0E4}" type="presOf" srcId="{02886939-2686-DE43-AFEB-0B1AC748F748}" destId="{4B597206-C1B1-2F4B-B3CD-C35C176321A7}" srcOrd="0" destOrd="0" presId="urn:microsoft.com/office/officeart/2005/8/layout/process2"/>
    <dgm:cxn modelId="{797F57E9-BAE4-D540-87B3-BED404AB780D}" type="presOf" srcId="{D46B629B-D2D1-F141-B17F-A9E261F54815}" destId="{7A24BAAB-5DAB-DB49-8437-BB5226CA9C0F}" srcOrd="1" destOrd="0" presId="urn:microsoft.com/office/officeart/2005/8/layout/process2"/>
    <dgm:cxn modelId="{48698AF1-6666-B74D-98CE-CF3B0E71796D}" type="presOf" srcId="{FBD65742-7AF5-1D49-9466-E78067E67C83}" destId="{EF9DF5CE-BCA3-4A4D-9DB6-69D0494B1F20}" srcOrd="0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  <dgm:cxn modelId="{4D9A474B-2A94-CC4D-B5C9-98976554A468}" type="presParOf" srcId="{CBB3F76E-1384-EE4E-BEF9-C8AAA3A2067A}" destId="{4BE5A480-08FA-FC45-B4AC-E356751C5605}" srcOrd="3" destOrd="0" presId="urn:microsoft.com/office/officeart/2005/8/layout/process2"/>
    <dgm:cxn modelId="{C4419415-9557-A543-B703-3DBCAB5CEAE4}" type="presParOf" srcId="{4BE5A480-08FA-FC45-B4AC-E356751C5605}" destId="{7A24BAAB-5DAB-DB49-8437-BB5226CA9C0F}" srcOrd="0" destOrd="0" presId="urn:microsoft.com/office/officeart/2005/8/layout/process2"/>
    <dgm:cxn modelId="{4C7FF0F4-42F3-CB41-9ECB-8C09FFE65EC0}" type="presParOf" srcId="{CBB3F76E-1384-EE4E-BEF9-C8AAA3A2067A}" destId="{B8571DBA-02A8-3244-ADDB-F73EF08E5E28}" srcOrd="4" destOrd="0" presId="urn:microsoft.com/office/officeart/2005/8/layout/process2"/>
    <dgm:cxn modelId="{5646E442-9F87-BC4F-8AB5-385666851586}" type="presParOf" srcId="{CBB3F76E-1384-EE4E-BEF9-C8AAA3A2067A}" destId="{EF9DF5CE-BCA3-4A4D-9DB6-69D0494B1F20}" srcOrd="5" destOrd="0" presId="urn:microsoft.com/office/officeart/2005/8/layout/process2"/>
    <dgm:cxn modelId="{26CA98C3-6572-D94C-A335-F973D904C37B}" type="presParOf" srcId="{EF9DF5CE-BCA3-4A4D-9DB6-69D0494B1F20}" destId="{2F6636A1-B762-754D-A20B-7EA8C92D5A1D}" srcOrd="0" destOrd="0" presId="urn:microsoft.com/office/officeart/2005/8/layout/process2"/>
    <dgm:cxn modelId="{78D8E2DB-D5A0-6E4C-823F-A74F41F679C4}" type="presParOf" srcId="{CBB3F76E-1384-EE4E-BEF9-C8AAA3A2067A}" destId="{4B597206-C1B1-2F4B-B3CD-C35C176321A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et joindre les tables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 par département et par type de local</a:t>
          </a:r>
          <a:endParaRPr lang="fr-FR" dirty="0"/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3F6AADBB-9922-784F-B94D-7A0CEE813DAD}">
      <dgm:prSet/>
      <dgm:spPr/>
      <dgm:t>
        <a:bodyPr/>
        <a:lstStyle/>
        <a:p>
          <a:r>
            <a:rPr lang="fr-FR" dirty="0"/>
            <a:t>Calculer la valeur moyenne du prix du m</a:t>
          </a:r>
          <a:r>
            <a:rPr lang="fr-FR" baseline="30000" dirty="0"/>
            <a:t>2</a:t>
          </a:r>
        </a:p>
      </dgm:t>
    </dgm:pt>
    <dgm:pt modelId="{5FC2D28C-0F02-2A45-A463-C1468013B839}" type="parTrans" cxnId="{08B5DA8F-41F0-B64B-895D-E5E01B25D3BD}">
      <dgm:prSet/>
      <dgm:spPr/>
      <dgm:t>
        <a:bodyPr/>
        <a:lstStyle/>
        <a:p>
          <a:endParaRPr lang="fr-FR"/>
        </a:p>
      </dgm:t>
    </dgm:pt>
    <dgm:pt modelId="{FBD65742-7AF5-1D49-9466-E78067E67C83}" type="sibTrans" cxnId="{08B5DA8F-41F0-B64B-895D-E5E01B25D3B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3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2"/>
      <dgm:spPr/>
    </dgm:pt>
    <dgm:pt modelId="{A1765C58-3DCE-4046-B778-8648160A7E33}" type="pres">
      <dgm:prSet presAssocID="{5D23543B-C5EB-8F49-BA7A-63241AEE22F8}" presName="connectorText" presStyleLbl="sibTrans2D1" presStyleIdx="0" presStyleCnt="2"/>
      <dgm:spPr/>
    </dgm:pt>
    <dgm:pt modelId="{9686B88B-83BE-C649-9FF4-40B21C6346B7}" type="pres">
      <dgm:prSet presAssocID="{5356F0C4-FEFD-1646-A707-B95EE24D1B51}" presName="node" presStyleLbl="node1" presStyleIdx="1" presStyleCnt="3">
        <dgm:presLayoutVars>
          <dgm:bulletEnabled val="1"/>
        </dgm:presLayoutVars>
      </dgm:prSet>
      <dgm:spPr/>
    </dgm:pt>
    <dgm:pt modelId="{4BE5A480-08FA-FC45-B4AC-E356751C5605}" type="pres">
      <dgm:prSet presAssocID="{D46B629B-D2D1-F141-B17F-A9E261F54815}" presName="sibTrans" presStyleLbl="sibTrans2D1" presStyleIdx="1" presStyleCnt="2"/>
      <dgm:spPr/>
    </dgm:pt>
    <dgm:pt modelId="{7A24BAAB-5DAB-DB49-8437-BB5226CA9C0F}" type="pres">
      <dgm:prSet presAssocID="{D46B629B-D2D1-F141-B17F-A9E261F54815}" presName="connectorText" presStyleLbl="sibTrans2D1" presStyleIdx="1" presStyleCnt="2"/>
      <dgm:spPr/>
    </dgm:pt>
    <dgm:pt modelId="{B8571DBA-02A8-3244-ADDB-F73EF08E5E28}" type="pres">
      <dgm:prSet presAssocID="{3F6AADBB-9922-784F-B94D-7A0CEE813DAD}" presName="node" presStyleLbl="node1" presStyleIdx="2" presStyleCnt="3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7AEFC509-FD1C-6642-B3A4-58039519C81F}" type="presOf" srcId="{3F6AADBB-9922-784F-B94D-7A0CEE813DAD}" destId="{B8571DBA-02A8-3244-ADDB-F73EF08E5E28}" srcOrd="0" destOrd="0" presId="urn:microsoft.com/office/officeart/2005/8/layout/process2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50401469-D092-D244-9B5A-B044CDB1BD87}" type="presOf" srcId="{D46B629B-D2D1-F141-B17F-A9E261F54815}" destId="{4BE5A480-08FA-FC45-B4AC-E356751C5605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08B5DA8F-41F0-B64B-895D-E5E01B25D3BD}" srcId="{F021445F-FCAB-8646-9B3D-866D02E3D63F}" destId="{3F6AADBB-9922-784F-B94D-7A0CEE813DAD}" srcOrd="2" destOrd="0" parTransId="{5FC2D28C-0F02-2A45-A463-C1468013B839}" sibTransId="{FBD65742-7AF5-1D49-9466-E78067E67C83}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797F57E9-BAE4-D540-87B3-BED404AB780D}" type="presOf" srcId="{D46B629B-D2D1-F141-B17F-A9E261F54815}" destId="{7A24BAAB-5DAB-DB49-8437-BB5226CA9C0F}" srcOrd="1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  <dgm:cxn modelId="{4D9A474B-2A94-CC4D-B5C9-98976554A468}" type="presParOf" srcId="{CBB3F76E-1384-EE4E-BEF9-C8AAA3A2067A}" destId="{4BE5A480-08FA-FC45-B4AC-E356751C5605}" srcOrd="3" destOrd="0" presId="urn:microsoft.com/office/officeart/2005/8/layout/process2"/>
    <dgm:cxn modelId="{C4419415-9557-A543-B703-3DBCAB5CEAE4}" type="presParOf" srcId="{4BE5A480-08FA-FC45-B4AC-E356751C5605}" destId="{7A24BAAB-5DAB-DB49-8437-BB5226CA9C0F}" srcOrd="0" destOrd="0" presId="urn:microsoft.com/office/officeart/2005/8/layout/process2"/>
    <dgm:cxn modelId="{4C7FF0F4-42F3-CB41-9ECB-8C09FFE65EC0}" type="presParOf" srcId="{CBB3F76E-1384-EE4E-BEF9-C8AAA3A2067A}" destId="{B8571DBA-02A8-3244-ADDB-F73EF08E5E2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et joindre les tables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/>
      <dgm:t>
        <a:bodyPr/>
        <a:lstStyle/>
        <a:p>
          <a:r>
            <a:rPr lang="fr-F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sur les appartements</a:t>
          </a:r>
          <a:endParaRPr lang="fr-FR" dirty="0"/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3F6AADBB-9922-784F-B94D-7A0CEE813DAD}">
      <dgm:prSet/>
      <dgm:spPr/>
      <dgm:t>
        <a:bodyPr/>
        <a:lstStyle/>
        <a:p>
          <a:r>
            <a:rPr lang="fr-FR" dirty="0"/>
            <a:t>Trier par prix décroissant</a:t>
          </a:r>
          <a:endParaRPr lang="fr-FR" baseline="30000" dirty="0"/>
        </a:p>
      </dgm:t>
    </dgm:pt>
    <dgm:pt modelId="{5FC2D28C-0F02-2A45-A463-C1468013B839}" type="parTrans" cxnId="{08B5DA8F-41F0-B64B-895D-E5E01B25D3BD}">
      <dgm:prSet/>
      <dgm:spPr/>
      <dgm:t>
        <a:bodyPr/>
        <a:lstStyle/>
        <a:p>
          <a:endParaRPr lang="fr-FR"/>
        </a:p>
      </dgm:t>
    </dgm:pt>
    <dgm:pt modelId="{FBD65742-7AF5-1D49-9466-E78067E67C83}" type="sibTrans" cxnId="{08B5DA8F-41F0-B64B-895D-E5E01B25D3BD}">
      <dgm:prSet/>
      <dgm:spPr/>
      <dgm:t>
        <a:bodyPr/>
        <a:lstStyle/>
        <a:p>
          <a:endParaRPr lang="fr-FR"/>
        </a:p>
      </dgm:t>
    </dgm:pt>
    <dgm:pt modelId="{02886939-2686-DE43-AFEB-0B1AC748F748}">
      <dgm:prSet/>
      <dgm:spPr/>
      <dgm:t>
        <a:bodyPr/>
        <a:lstStyle/>
        <a:p>
          <a:r>
            <a:rPr lang="fr-FR" dirty="0"/>
            <a:t>Sélectionner les 10 plus grands</a:t>
          </a:r>
        </a:p>
      </dgm:t>
    </dgm:pt>
    <dgm:pt modelId="{6B74BBD1-2C97-1344-9139-57A92E1E00A9}" type="parTrans" cxnId="{BCBAA8C4-BBEA-EC4C-B451-88A5A6B50102}">
      <dgm:prSet/>
      <dgm:spPr/>
      <dgm:t>
        <a:bodyPr/>
        <a:lstStyle/>
        <a:p>
          <a:endParaRPr lang="fr-FR"/>
        </a:p>
      </dgm:t>
    </dgm:pt>
    <dgm:pt modelId="{8D140033-0283-B340-BB60-23AE8114AAA1}" type="sibTrans" cxnId="{BCBAA8C4-BBEA-EC4C-B451-88A5A6B50102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4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3"/>
      <dgm:spPr/>
    </dgm:pt>
    <dgm:pt modelId="{A1765C58-3DCE-4046-B778-8648160A7E33}" type="pres">
      <dgm:prSet presAssocID="{5D23543B-C5EB-8F49-BA7A-63241AEE22F8}" presName="connectorText" presStyleLbl="sibTrans2D1" presStyleIdx="0" presStyleCnt="3"/>
      <dgm:spPr/>
    </dgm:pt>
    <dgm:pt modelId="{9686B88B-83BE-C649-9FF4-40B21C6346B7}" type="pres">
      <dgm:prSet presAssocID="{5356F0C4-FEFD-1646-A707-B95EE24D1B51}" presName="node" presStyleLbl="node1" presStyleIdx="1" presStyleCnt="4">
        <dgm:presLayoutVars>
          <dgm:bulletEnabled val="1"/>
        </dgm:presLayoutVars>
      </dgm:prSet>
      <dgm:spPr/>
    </dgm:pt>
    <dgm:pt modelId="{4BE5A480-08FA-FC45-B4AC-E356751C5605}" type="pres">
      <dgm:prSet presAssocID="{D46B629B-D2D1-F141-B17F-A9E261F54815}" presName="sibTrans" presStyleLbl="sibTrans2D1" presStyleIdx="1" presStyleCnt="3"/>
      <dgm:spPr/>
    </dgm:pt>
    <dgm:pt modelId="{7A24BAAB-5DAB-DB49-8437-BB5226CA9C0F}" type="pres">
      <dgm:prSet presAssocID="{D46B629B-D2D1-F141-B17F-A9E261F54815}" presName="connectorText" presStyleLbl="sibTrans2D1" presStyleIdx="1" presStyleCnt="3"/>
      <dgm:spPr/>
    </dgm:pt>
    <dgm:pt modelId="{B8571DBA-02A8-3244-ADDB-F73EF08E5E28}" type="pres">
      <dgm:prSet presAssocID="{3F6AADBB-9922-784F-B94D-7A0CEE813DAD}" presName="node" presStyleLbl="node1" presStyleIdx="2" presStyleCnt="4">
        <dgm:presLayoutVars>
          <dgm:bulletEnabled val="1"/>
        </dgm:presLayoutVars>
      </dgm:prSet>
      <dgm:spPr/>
    </dgm:pt>
    <dgm:pt modelId="{EF9DF5CE-BCA3-4A4D-9DB6-69D0494B1F20}" type="pres">
      <dgm:prSet presAssocID="{FBD65742-7AF5-1D49-9466-E78067E67C83}" presName="sibTrans" presStyleLbl="sibTrans2D1" presStyleIdx="2" presStyleCnt="3"/>
      <dgm:spPr/>
    </dgm:pt>
    <dgm:pt modelId="{2F6636A1-B762-754D-A20B-7EA8C92D5A1D}" type="pres">
      <dgm:prSet presAssocID="{FBD65742-7AF5-1D49-9466-E78067E67C83}" presName="connectorText" presStyleLbl="sibTrans2D1" presStyleIdx="2" presStyleCnt="3"/>
      <dgm:spPr/>
    </dgm:pt>
    <dgm:pt modelId="{4B597206-C1B1-2F4B-B3CD-C35C176321A7}" type="pres">
      <dgm:prSet presAssocID="{02886939-2686-DE43-AFEB-0B1AC748F748}" presName="node" presStyleLbl="node1" presStyleIdx="3" presStyleCnt="4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7AEFC509-FD1C-6642-B3A4-58039519C81F}" type="presOf" srcId="{3F6AADBB-9922-784F-B94D-7A0CEE813DAD}" destId="{B8571DBA-02A8-3244-ADDB-F73EF08E5E28}" srcOrd="0" destOrd="0" presId="urn:microsoft.com/office/officeart/2005/8/layout/process2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29B63B48-C397-1641-B54B-DC80926717DF}" type="presOf" srcId="{FBD65742-7AF5-1D49-9466-E78067E67C83}" destId="{2F6636A1-B762-754D-A20B-7EA8C92D5A1D}" srcOrd="1" destOrd="0" presId="urn:microsoft.com/office/officeart/2005/8/layout/process2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50401469-D092-D244-9B5A-B044CDB1BD87}" type="presOf" srcId="{D46B629B-D2D1-F141-B17F-A9E261F54815}" destId="{4BE5A480-08FA-FC45-B4AC-E356751C5605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08B5DA8F-41F0-B64B-895D-E5E01B25D3BD}" srcId="{F021445F-FCAB-8646-9B3D-866D02E3D63F}" destId="{3F6AADBB-9922-784F-B94D-7A0CEE813DAD}" srcOrd="2" destOrd="0" parTransId="{5FC2D28C-0F02-2A45-A463-C1468013B839}" sibTransId="{FBD65742-7AF5-1D49-9466-E78067E67C83}"/>
    <dgm:cxn modelId="{BCBAA8C4-BBEA-EC4C-B451-88A5A6B50102}" srcId="{F021445F-FCAB-8646-9B3D-866D02E3D63F}" destId="{02886939-2686-DE43-AFEB-0B1AC748F748}" srcOrd="3" destOrd="0" parTransId="{6B74BBD1-2C97-1344-9139-57A92E1E00A9}" sibTransId="{8D140033-0283-B340-BB60-23AE8114AAA1}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E827C3DB-7FC0-EB41-939A-60478EEDA0E4}" type="presOf" srcId="{02886939-2686-DE43-AFEB-0B1AC748F748}" destId="{4B597206-C1B1-2F4B-B3CD-C35C176321A7}" srcOrd="0" destOrd="0" presId="urn:microsoft.com/office/officeart/2005/8/layout/process2"/>
    <dgm:cxn modelId="{797F57E9-BAE4-D540-87B3-BED404AB780D}" type="presOf" srcId="{D46B629B-D2D1-F141-B17F-A9E261F54815}" destId="{7A24BAAB-5DAB-DB49-8437-BB5226CA9C0F}" srcOrd="1" destOrd="0" presId="urn:microsoft.com/office/officeart/2005/8/layout/process2"/>
    <dgm:cxn modelId="{48698AF1-6666-B74D-98CE-CF3B0E71796D}" type="presOf" srcId="{FBD65742-7AF5-1D49-9466-E78067E67C83}" destId="{EF9DF5CE-BCA3-4A4D-9DB6-69D0494B1F20}" srcOrd="0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  <dgm:cxn modelId="{4D9A474B-2A94-CC4D-B5C9-98976554A468}" type="presParOf" srcId="{CBB3F76E-1384-EE4E-BEF9-C8AAA3A2067A}" destId="{4BE5A480-08FA-FC45-B4AC-E356751C5605}" srcOrd="3" destOrd="0" presId="urn:microsoft.com/office/officeart/2005/8/layout/process2"/>
    <dgm:cxn modelId="{C4419415-9557-A543-B703-3DBCAB5CEAE4}" type="presParOf" srcId="{4BE5A480-08FA-FC45-B4AC-E356751C5605}" destId="{7A24BAAB-5DAB-DB49-8437-BB5226CA9C0F}" srcOrd="0" destOrd="0" presId="urn:microsoft.com/office/officeart/2005/8/layout/process2"/>
    <dgm:cxn modelId="{4C7FF0F4-42F3-CB41-9ECB-8C09FFE65EC0}" type="presParOf" srcId="{CBB3F76E-1384-EE4E-BEF9-C8AAA3A2067A}" destId="{B8571DBA-02A8-3244-ADDB-F73EF08E5E28}" srcOrd="4" destOrd="0" presId="urn:microsoft.com/office/officeart/2005/8/layout/process2"/>
    <dgm:cxn modelId="{5646E442-9F87-BC4F-8AB5-385666851586}" type="presParOf" srcId="{CBB3F76E-1384-EE4E-BEF9-C8AAA3A2067A}" destId="{EF9DF5CE-BCA3-4A4D-9DB6-69D0494B1F20}" srcOrd="5" destOrd="0" presId="urn:microsoft.com/office/officeart/2005/8/layout/process2"/>
    <dgm:cxn modelId="{26CA98C3-6572-D94C-A335-F973D904C37B}" type="presParOf" srcId="{EF9DF5CE-BCA3-4A4D-9DB6-69D0494B1F20}" destId="{2F6636A1-B762-754D-A20B-7EA8C92D5A1D}" srcOrd="0" destOrd="0" presId="urn:microsoft.com/office/officeart/2005/8/layout/process2"/>
    <dgm:cxn modelId="{78D8E2DB-D5A0-6E4C-823F-A74F41F679C4}" type="presParOf" srcId="{CBB3F76E-1384-EE4E-BEF9-C8AAA3A2067A}" destId="{4B597206-C1B1-2F4B-B3CD-C35C176321A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Sélectionner la table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356F0C4-FEFD-1646-A707-B95EE24D1B51}">
          <dgm:prSet/>
          <dgm:spPr/>
          <dgm:t>
            <a:bodyPr/>
            <a:lstStyle/>
            <a:p>
              <a:r>
                <a:rPr lang="fr-FR" dirty="0"/>
                <a:t>Appliquer la formule suivante :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5356F0C4-FEFD-1646-A707-B95EE24D1B51}">
          <dgm:prSet/>
          <dgm:spPr/>
          <dgm:t>
            <a:bodyPr/>
            <a:lstStyle/>
            <a:p>
              <a:r>
                <a:rPr lang="fr-FR" dirty="0"/>
                <a:t>Appliquer la formule suivante :</a:t>
              </a:r>
            </a:p>
            <a:p>
              <a:r>
                <a:rPr lang="fr-FR" i="0">
                  <a:latin typeface="Cambria Math" panose="02040503050406030204" pitchFamily="18" charset="0"/>
                </a:rPr>
                <a:t>(</a:t>
              </a:r>
              <a:r>
                <a:rPr lang="fr-FR" b="0" i="0">
                  <a:latin typeface="Cambria Math" panose="02040503050406030204" pitchFamily="18" charset="0"/>
                </a:rPr>
                <a:t>𝑄2−𝑄1)/𝑄1</a:t>
              </a:r>
              <a:r>
                <a:rPr lang="fr-FR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fr-FR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100</a:t>
              </a:r>
              <a:endParaRPr lang="fr-FR" dirty="0"/>
            </a:p>
          </dgm:t>
        </dgm:pt>
      </mc:Fallback>
    </mc:AlternateConten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A630394C-7E5C-3640-827D-0F2E58838585}">
      <dgm:prSet/>
      <dgm:spPr/>
      <dgm:t>
        <a:bodyPr/>
        <a:lstStyle/>
        <a:p>
          <a:r>
            <a:rPr lang="fr-FR" dirty="0"/>
            <a:t>Compter le nombre de vente au 1er et au 2nd trimestre</a:t>
          </a:r>
        </a:p>
      </dgm:t>
    </dgm:pt>
    <dgm:pt modelId="{4A6EF55C-A601-4B47-B480-C7FAB79C1422}" type="parTrans" cxnId="{730C9D8D-CBB6-FA46-8E8A-33A6E7C2382A}">
      <dgm:prSet/>
      <dgm:spPr/>
    </dgm:pt>
    <dgm:pt modelId="{90220D79-CF7A-BE4D-B6EC-D601464F64FB}" type="sibTrans" cxnId="{730C9D8D-CBB6-FA46-8E8A-33A6E7C2382A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3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2"/>
      <dgm:spPr/>
    </dgm:pt>
    <dgm:pt modelId="{A1765C58-3DCE-4046-B778-8648160A7E33}" type="pres">
      <dgm:prSet presAssocID="{5D23543B-C5EB-8F49-BA7A-63241AEE22F8}" presName="connectorText" presStyleLbl="sibTrans2D1" presStyleIdx="0" presStyleCnt="2"/>
      <dgm:spPr/>
    </dgm:pt>
    <dgm:pt modelId="{3AB2789C-60FC-714B-AF62-99A34FC40428}" type="pres">
      <dgm:prSet presAssocID="{A630394C-7E5C-3640-827D-0F2E58838585}" presName="node" presStyleLbl="node1" presStyleIdx="1" presStyleCnt="3">
        <dgm:presLayoutVars>
          <dgm:bulletEnabled val="1"/>
        </dgm:presLayoutVars>
      </dgm:prSet>
      <dgm:spPr/>
    </dgm:pt>
    <dgm:pt modelId="{777ADFD6-7459-0245-84C9-979B82410FCF}" type="pres">
      <dgm:prSet presAssocID="{90220D79-CF7A-BE4D-B6EC-D601464F64FB}" presName="sibTrans" presStyleLbl="sibTrans2D1" presStyleIdx="1" presStyleCnt="2"/>
      <dgm:spPr/>
    </dgm:pt>
    <dgm:pt modelId="{CCBAC517-F364-7D49-97B2-29ADA56B6DDC}" type="pres">
      <dgm:prSet presAssocID="{90220D79-CF7A-BE4D-B6EC-D601464F64FB}" presName="connectorText" presStyleLbl="sibTrans2D1" presStyleIdx="1" presStyleCnt="2"/>
      <dgm:spPr/>
    </dgm:pt>
    <dgm:pt modelId="{9686B88B-83BE-C649-9FF4-40B21C6346B7}" type="pres">
      <dgm:prSet presAssocID="{5356F0C4-FEFD-1646-A707-B95EE24D1B51}" presName="node" presStyleLbl="node1" presStyleIdx="2" presStyleCnt="3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971ED30C-2F92-A24D-A20D-F25E75EDB0E5}" type="presOf" srcId="{A630394C-7E5C-3640-827D-0F2E58838585}" destId="{3AB2789C-60FC-714B-AF62-99A34FC40428}" srcOrd="0" destOrd="0" presId="urn:microsoft.com/office/officeart/2005/8/layout/process2"/>
    <dgm:cxn modelId="{F1808741-DB6D-1346-A84C-C65CA12ACF7D}" srcId="{F021445F-FCAB-8646-9B3D-866D02E3D63F}" destId="{5356F0C4-FEFD-1646-A707-B95EE24D1B51}" srcOrd="2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2B2CDC67-8A67-034C-A4A2-4BEE2130BD34}" type="presOf" srcId="{90220D79-CF7A-BE4D-B6EC-D601464F64FB}" destId="{CCBAC517-F364-7D49-97B2-29ADA56B6DDC}" srcOrd="1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730C9D8D-CBB6-FA46-8E8A-33A6E7C2382A}" srcId="{F021445F-FCAB-8646-9B3D-866D02E3D63F}" destId="{A630394C-7E5C-3640-827D-0F2E58838585}" srcOrd="1" destOrd="0" parTransId="{4A6EF55C-A601-4B47-B480-C7FAB79C1422}" sibTransId="{90220D79-CF7A-BE4D-B6EC-D601464F64FB}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D2C86EDC-881E-E041-93EA-3B56D94E1B2B}" type="presOf" srcId="{90220D79-CF7A-BE4D-B6EC-D601464F64FB}" destId="{777ADFD6-7459-0245-84C9-979B82410FCF}" srcOrd="0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D5801105-D57E-BD43-97D7-DCBC37991C1A}" type="presParOf" srcId="{CBB3F76E-1384-EE4E-BEF9-C8AAA3A2067A}" destId="{3AB2789C-60FC-714B-AF62-99A34FC40428}" srcOrd="2" destOrd="0" presId="urn:microsoft.com/office/officeart/2005/8/layout/process2"/>
    <dgm:cxn modelId="{AEB15E53-ACAD-E349-9469-D54DF0E69302}" type="presParOf" srcId="{CBB3F76E-1384-EE4E-BEF9-C8AAA3A2067A}" destId="{777ADFD6-7459-0245-84C9-979B82410FCF}" srcOrd="3" destOrd="0" presId="urn:microsoft.com/office/officeart/2005/8/layout/process2"/>
    <dgm:cxn modelId="{75843E70-D6FD-9A40-A98C-8BC44259046D}" type="presParOf" srcId="{777ADFD6-7459-0245-84C9-979B82410FCF}" destId="{CCBAC517-F364-7D49-97B2-29ADA56B6DDC}" srcOrd="0" destOrd="0" presId="urn:microsoft.com/office/officeart/2005/8/layout/process2"/>
    <dgm:cxn modelId="{75A60910-EA6F-7243-8996-CA63D08D1F84}" type="presParOf" srcId="{CBB3F76E-1384-EE4E-BEF9-C8AAA3A2067A}" destId="{9686B88B-83BE-C649-9FF4-40B21C6346B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Sélectionner la table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A630394C-7E5C-3640-827D-0F2E58838585}">
      <dgm:prSet/>
      <dgm:spPr/>
      <dgm:t>
        <a:bodyPr/>
        <a:lstStyle/>
        <a:p>
          <a:r>
            <a:rPr lang="fr-FR" dirty="0"/>
            <a:t>Compter le nombre de vente au 1er et au 2nd trimestre</a:t>
          </a:r>
        </a:p>
      </dgm:t>
    </dgm:pt>
    <dgm:pt modelId="{4A6EF55C-A601-4B47-B480-C7FAB79C1422}" type="parTrans" cxnId="{730C9D8D-CBB6-FA46-8E8A-33A6E7C2382A}">
      <dgm:prSet/>
      <dgm:spPr/>
    </dgm:pt>
    <dgm:pt modelId="{90220D79-CF7A-BE4D-B6EC-D601464F64FB}" type="sibTrans" cxnId="{730C9D8D-CBB6-FA46-8E8A-33A6E7C2382A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3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2"/>
      <dgm:spPr/>
    </dgm:pt>
    <dgm:pt modelId="{A1765C58-3DCE-4046-B778-8648160A7E33}" type="pres">
      <dgm:prSet presAssocID="{5D23543B-C5EB-8F49-BA7A-63241AEE22F8}" presName="connectorText" presStyleLbl="sibTrans2D1" presStyleIdx="0" presStyleCnt="2"/>
      <dgm:spPr/>
    </dgm:pt>
    <dgm:pt modelId="{3AB2789C-60FC-714B-AF62-99A34FC40428}" type="pres">
      <dgm:prSet presAssocID="{A630394C-7E5C-3640-827D-0F2E58838585}" presName="node" presStyleLbl="node1" presStyleIdx="1" presStyleCnt="3">
        <dgm:presLayoutVars>
          <dgm:bulletEnabled val="1"/>
        </dgm:presLayoutVars>
      </dgm:prSet>
      <dgm:spPr/>
    </dgm:pt>
    <dgm:pt modelId="{777ADFD6-7459-0245-84C9-979B82410FCF}" type="pres">
      <dgm:prSet presAssocID="{90220D79-CF7A-BE4D-B6EC-D601464F64FB}" presName="sibTrans" presStyleLbl="sibTrans2D1" presStyleIdx="1" presStyleCnt="2"/>
      <dgm:spPr/>
    </dgm:pt>
    <dgm:pt modelId="{CCBAC517-F364-7D49-97B2-29ADA56B6DDC}" type="pres">
      <dgm:prSet presAssocID="{90220D79-CF7A-BE4D-B6EC-D601464F64FB}" presName="connectorText" presStyleLbl="sibTrans2D1" presStyleIdx="1" presStyleCnt="2"/>
      <dgm:spPr/>
    </dgm:pt>
    <dgm:pt modelId="{9686B88B-83BE-C649-9FF4-40B21C6346B7}" type="pres">
      <dgm:prSet presAssocID="{5356F0C4-FEFD-1646-A707-B95EE24D1B51}" presName="node" presStyleLbl="node1" presStyleIdx="2" presStyleCnt="3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971ED30C-2F92-A24D-A20D-F25E75EDB0E5}" type="presOf" srcId="{A630394C-7E5C-3640-827D-0F2E58838585}" destId="{3AB2789C-60FC-714B-AF62-99A34FC40428}" srcOrd="0" destOrd="0" presId="urn:microsoft.com/office/officeart/2005/8/layout/process2"/>
    <dgm:cxn modelId="{F1808741-DB6D-1346-A84C-C65CA12ACF7D}" srcId="{F021445F-FCAB-8646-9B3D-866D02E3D63F}" destId="{5356F0C4-FEFD-1646-A707-B95EE24D1B51}" srcOrd="2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2B2CDC67-8A67-034C-A4A2-4BEE2130BD34}" type="presOf" srcId="{90220D79-CF7A-BE4D-B6EC-D601464F64FB}" destId="{CCBAC517-F364-7D49-97B2-29ADA56B6DDC}" srcOrd="1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730C9D8D-CBB6-FA46-8E8A-33A6E7C2382A}" srcId="{F021445F-FCAB-8646-9B3D-866D02E3D63F}" destId="{A630394C-7E5C-3640-827D-0F2E58838585}" srcOrd="1" destOrd="0" parTransId="{4A6EF55C-A601-4B47-B480-C7FAB79C1422}" sibTransId="{90220D79-CF7A-BE4D-B6EC-D601464F64FB}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D2C86EDC-881E-E041-93EA-3B56D94E1B2B}" type="presOf" srcId="{90220D79-CF7A-BE4D-B6EC-D601464F64FB}" destId="{777ADFD6-7459-0245-84C9-979B82410FCF}" srcOrd="0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D5801105-D57E-BD43-97D7-DCBC37991C1A}" type="presParOf" srcId="{CBB3F76E-1384-EE4E-BEF9-C8AAA3A2067A}" destId="{3AB2789C-60FC-714B-AF62-99A34FC40428}" srcOrd="2" destOrd="0" presId="urn:microsoft.com/office/officeart/2005/8/layout/process2"/>
    <dgm:cxn modelId="{AEB15E53-ACAD-E349-9469-D54DF0E69302}" type="presParOf" srcId="{CBB3F76E-1384-EE4E-BEF9-C8AAA3A2067A}" destId="{777ADFD6-7459-0245-84C9-979B82410FCF}" srcOrd="3" destOrd="0" presId="urn:microsoft.com/office/officeart/2005/8/layout/process2"/>
    <dgm:cxn modelId="{75843E70-D6FD-9A40-A98C-8BC44259046D}" type="presParOf" srcId="{777ADFD6-7459-0245-84C9-979B82410FCF}" destId="{CCBAC517-F364-7D49-97B2-29ADA56B6DDC}" srcOrd="0" destOrd="0" presId="urn:microsoft.com/office/officeart/2005/8/layout/process2"/>
    <dgm:cxn modelId="{75A60910-EA6F-7243-8996-CA63D08D1F84}" type="presParOf" srcId="{CBB3F76E-1384-EE4E-BEF9-C8AAA3A2067A}" destId="{9686B88B-83BE-C649-9FF4-40B21C6346B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des tables temporaires pour compter le nombre de vente sur chaque trimestre trier par commune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356F0C4-FEFD-1646-A707-B95EE24D1B51}">
          <dgm:prSet/>
          <dgm:spPr/>
          <dgm:t>
            <a:bodyPr/>
            <a:lstStyle/>
            <a:p>
              <a:r>
                <a:rPr lang="fr-FR" dirty="0"/>
                <a:t>Appliquer la formule suivante :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m:oMathPara>
              </a14:m>
              <a:endParaRPr lang="fr-FR" dirty="0"/>
            </a:p>
          </dgm:t>
        </dgm:pt>
      </mc:Choice>
      <mc:Fallback xmlns="">
        <dgm:pt modelId="{5356F0C4-FEFD-1646-A707-B95EE24D1B51}">
          <dgm:prSet/>
          <dgm:spPr/>
          <dgm:t>
            <a:bodyPr/>
            <a:lstStyle/>
            <a:p>
              <a:r>
                <a:rPr lang="fr-FR" dirty="0"/>
                <a:t>Appliquer la formule suivante :</a:t>
              </a:r>
            </a:p>
            <a:p>
              <a:pPr/>
              <a:r>
                <a:rPr lang="fr-FR" i="0">
                  <a:latin typeface="Cambria Math" panose="02040503050406030204" pitchFamily="18" charset="0"/>
                </a:rPr>
                <a:t>(</a:t>
              </a:r>
              <a:r>
                <a:rPr lang="fr-FR" b="0" i="0">
                  <a:latin typeface="Cambria Math" panose="02040503050406030204" pitchFamily="18" charset="0"/>
                </a:rPr>
                <a:t>𝑄2−𝑄1)/𝑄1</a:t>
              </a:r>
              <a:r>
                <a:rPr lang="fr-FR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fr-FR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100</a:t>
              </a:r>
              <a:endParaRPr lang="fr-FR" dirty="0"/>
            </a:p>
          </dgm:t>
        </dgm:pt>
      </mc:Fallback>
    </mc:AlternateConten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3F6AADBB-9922-784F-B94D-7A0CEE813DAD}">
      <dgm:prSet/>
      <dgm:spPr/>
      <dgm:t>
        <a:bodyPr/>
        <a:lstStyle/>
        <a:p>
          <a:r>
            <a:rPr lang="fr-FR" dirty="0"/>
            <a:t>Filtrer les communes </a:t>
          </a:r>
          <a:br>
            <a:rPr lang="fr-FR" dirty="0"/>
          </a:br>
          <a:r>
            <a:rPr lang="fr-FR" dirty="0"/>
            <a:t>avec le taux  ≥ 20 %</a:t>
          </a:r>
        </a:p>
      </dgm:t>
    </dgm:pt>
    <dgm:pt modelId="{5FC2D28C-0F02-2A45-A463-C1468013B839}" type="parTrans" cxnId="{08B5DA8F-41F0-B64B-895D-E5E01B25D3BD}">
      <dgm:prSet/>
      <dgm:spPr/>
      <dgm:t>
        <a:bodyPr/>
        <a:lstStyle/>
        <a:p>
          <a:endParaRPr lang="fr-FR"/>
        </a:p>
      </dgm:t>
    </dgm:pt>
    <dgm:pt modelId="{FBD65742-7AF5-1D49-9466-E78067E67C83}" type="sibTrans" cxnId="{08B5DA8F-41F0-B64B-895D-E5E01B25D3B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3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2"/>
      <dgm:spPr/>
    </dgm:pt>
    <dgm:pt modelId="{A1765C58-3DCE-4046-B778-8648160A7E33}" type="pres">
      <dgm:prSet presAssocID="{5D23543B-C5EB-8F49-BA7A-63241AEE22F8}" presName="connectorText" presStyleLbl="sibTrans2D1" presStyleIdx="0" presStyleCnt="2"/>
      <dgm:spPr/>
    </dgm:pt>
    <dgm:pt modelId="{9686B88B-83BE-C649-9FF4-40B21C6346B7}" type="pres">
      <dgm:prSet presAssocID="{5356F0C4-FEFD-1646-A707-B95EE24D1B51}" presName="node" presStyleLbl="node1" presStyleIdx="1" presStyleCnt="3">
        <dgm:presLayoutVars>
          <dgm:bulletEnabled val="1"/>
        </dgm:presLayoutVars>
      </dgm:prSet>
      <dgm:spPr/>
    </dgm:pt>
    <dgm:pt modelId="{4BE5A480-08FA-FC45-B4AC-E356751C5605}" type="pres">
      <dgm:prSet presAssocID="{D46B629B-D2D1-F141-B17F-A9E261F54815}" presName="sibTrans" presStyleLbl="sibTrans2D1" presStyleIdx="1" presStyleCnt="2"/>
      <dgm:spPr/>
    </dgm:pt>
    <dgm:pt modelId="{7A24BAAB-5DAB-DB49-8437-BB5226CA9C0F}" type="pres">
      <dgm:prSet presAssocID="{D46B629B-D2D1-F141-B17F-A9E261F54815}" presName="connectorText" presStyleLbl="sibTrans2D1" presStyleIdx="1" presStyleCnt="2"/>
      <dgm:spPr/>
    </dgm:pt>
    <dgm:pt modelId="{B8571DBA-02A8-3244-ADDB-F73EF08E5E28}" type="pres">
      <dgm:prSet presAssocID="{3F6AADBB-9922-784F-B94D-7A0CEE813DAD}" presName="node" presStyleLbl="node1" presStyleIdx="2" presStyleCnt="3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7AEFC509-FD1C-6642-B3A4-58039519C81F}" type="presOf" srcId="{3F6AADBB-9922-784F-B94D-7A0CEE813DAD}" destId="{B8571DBA-02A8-3244-ADDB-F73EF08E5E28}" srcOrd="0" destOrd="0" presId="urn:microsoft.com/office/officeart/2005/8/layout/process2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50401469-D092-D244-9B5A-B044CDB1BD87}" type="presOf" srcId="{D46B629B-D2D1-F141-B17F-A9E261F54815}" destId="{4BE5A480-08FA-FC45-B4AC-E356751C5605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08B5DA8F-41F0-B64B-895D-E5E01B25D3BD}" srcId="{F021445F-FCAB-8646-9B3D-866D02E3D63F}" destId="{3F6AADBB-9922-784F-B94D-7A0CEE813DAD}" srcOrd="2" destOrd="0" parTransId="{5FC2D28C-0F02-2A45-A463-C1468013B839}" sibTransId="{FBD65742-7AF5-1D49-9466-E78067E67C83}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797F57E9-BAE4-D540-87B3-BED404AB780D}" type="presOf" srcId="{D46B629B-D2D1-F141-B17F-A9E261F54815}" destId="{7A24BAAB-5DAB-DB49-8437-BB5226CA9C0F}" srcOrd="1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  <dgm:cxn modelId="{4D9A474B-2A94-CC4D-B5C9-98976554A468}" type="presParOf" srcId="{CBB3F76E-1384-EE4E-BEF9-C8AAA3A2067A}" destId="{4BE5A480-08FA-FC45-B4AC-E356751C5605}" srcOrd="3" destOrd="0" presId="urn:microsoft.com/office/officeart/2005/8/layout/process2"/>
    <dgm:cxn modelId="{C4419415-9557-A543-B703-3DBCAB5CEAE4}" type="presParOf" srcId="{4BE5A480-08FA-FC45-B4AC-E356751C5605}" destId="{7A24BAAB-5DAB-DB49-8437-BB5226CA9C0F}" srcOrd="0" destOrd="0" presId="urn:microsoft.com/office/officeart/2005/8/layout/process2"/>
    <dgm:cxn modelId="{4C7FF0F4-42F3-CB41-9ECB-8C09FFE65EC0}" type="presParOf" srcId="{CBB3F76E-1384-EE4E-BEF9-C8AAA3A2067A}" destId="{B8571DBA-02A8-3244-ADDB-F73EF08E5E2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21445F-FCAB-8646-9B3D-866D02E3D63F}" type="doc">
      <dgm:prSet loTypeId="urn:microsoft.com/office/officeart/2005/8/layout/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1926BD-418C-4642-A06D-112C8D659DFB}">
      <dgm:prSet custT="1"/>
      <dgm:spPr/>
      <dgm:t>
        <a:bodyPr/>
        <a:lstStyle/>
        <a:p>
          <a:r>
            <a:rPr lang="fr-FR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des tables temporaires pour compter le nombre de vente sur chaque trimestre trier par commune</a:t>
          </a:r>
        </a:p>
      </dgm:t>
    </dgm:pt>
    <dgm:pt modelId="{FEDC3605-7FBD-9145-ACF9-0838155D7B86}" type="parTrans" cxnId="{8B3BF203-08BA-2442-8A12-F61B52E3FDF6}">
      <dgm:prSet/>
      <dgm:spPr/>
      <dgm:t>
        <a:bodyPr/>
        <a:lstStyle/>
        <a:p>
          <a:endParaRPr lang="fr-FR"/>
        </a:p>
      </dgm:t>
    </dgm:pt>
    <dgm:pt modelId="{5D23543B-C5EB-8F49-BA7A-63241AEE22F8}" type="sibTrans" cxnId="{8B3BF203-08BA-2442-8A12-F61B52E3FDF6}">
      <dgm:prSet/>
      <dgm:spPr/>
      <dgm:t>
        <a:bodyPr/>
        <a:lstStyle/>
        <a:p>
          <a:endParaRPr lang="fr-FR"/>
        </a:p>
      </dgm:t>
    </dgm:pt>
    <dgm:pt modelId="{5356F0C4-FEFD-1646-A707-B95EE24D1B51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EB35EE1A-64C4-3D41-B617-BDB336EFECF7}" type="parTrans" cxnId="{F1808741-DB6D-1346-A84C-C65CA12ACF7D}">
      <dgm:prSet/>
      <dgm:spPr/>
      <dgm:t>
        <a:bodyPr/>
        <a:lstStyle/>
        <a:p>
          <a:endParaRPr lang="fr-FR"/>
        </a:p>
      </dgm:t>
    </dgm:pt>
    <dgm:pt modelId="{D46B629B-D2D1-F141-B17F-A9E261F54815}" type="sibTrans" cxnId="{F1808741-DB6D-1346-A84C-C65CA12ACF7D}">
      <dgm:prSet/>
      <dgm:spPr/>
      <dgm:t>
        <a:bodyPr/>
        <a:lstStyle/>
        <a:p>
          <a:endParaRPr lang="fr-FR"/>
        </a:p>
      </dgm:t>
    </dgm:pt>
    <dgm:pt modelId="{3F6AADBB-9922-784F-B94D-7A0CEE813DAD}">
      <dgm:prSet/>
      <dgm:spPr/>
      <dgm:t>
        <a:bodyPr/>
        <a:lstStyle/>
        <a:p>
          <a:r>
            <a:rPr lang="fr-FR" dirty="0"/>
            <a:t>Filtrer les communes </a:t>
          </a:r>
          <a:br>
            <a:rPr lang="fr-FR" dirty="0"/>
          </a:br>
          <a:r>
            <a:rPr lang="fr-FR" dirty="0"/>
            <a:t>avec le taux  ≥ 20 %</a:t>
          </a:r>
        </a:p>
      </dgm:t>
    </dgm:pt>
    <dgm:pt modelId="{5FC2D28C-0F02-2A45-A463-C1468013B839}" type="parTrans" cxnId="{08B5DA8F-41F0-B64B-895D-E5E01B25D3BD}">
      <dgm:prSet/>
      <dgm:spPr/>
      <dgm:t>
        <a:bodyPr/>
        <a:lstStyle/>
        <a:p>
          <a:endParaRPr lang="fr-FR"/>
        </a:p>
      </dgm:t>
    </dgm:pt>
    <dgm:pt modelId="{FBD65742-7AF5-1D49-9466-E78067E67C83}" type="sibTrans" cxnId="{08B5DA8F-41F0-B64B-895D-E5E01B25D3BD}">
      <dgm:prSet/>
      <dgm:spPr/>
      <dgm:t>
        <a:bodyPr/>
        <a:lstStyle/>
        <a:p>
          <a:endParaRPr lang="fr-FR"/>
        </a:p>
      </dgm:t>
    </dgm:pt>
    <dgm:pt modelId="{CBB3F76E-1384-EE4E-BEF9-C8AAA3A2067A}" type="pres">
      <dgm:prSet presAssocID="{F021445F-FCAB-8646-9B3D-866D02E3D63F}" presName="linearFlow" presStyleCnt="0">
        <dgm:presLayoutVars>
          <dgm:resizeHandles val="exact"/>
        </dgm:presLayoutVars>
      </dgm:prSet>
      <dgm:spPr/>
    </dgm:pt>
    <dgm:pt modelId="{5415BA6D-093E-5A45-877C-93B7FDB19414}" type="pres">
      <dgm:prSet presAssocID="{D21926BD-418C-4642-A06D-112C8D659DFB}" presName="node" presStyleLbl="node1" presStyleIdx="0" presStyleCnt="3">
        <dgm:presLayoutVars>
          <dgm:bulletEnabled val="1"/>
        </dgm:presLayoutVars>
      </dgm:prSet>
      <dgm:spPr/>
    </dgm:pt>
    <dgm:pt modelId="{42157596-D31A-8442-B2F1-D316CBF63748}" type="pres">
      <dgm:prSet presAssocID="{5D23543B-C5EB-8F49-BA7A-63241AEE22F8}" presName="sibTrans" presStyleLbl="sibTrans2D1" presStyleIdx="0" presStyleCnt="2"/>
      <dgm:spPr/>
    </dgm:pt>
    <dgm:pt modelId="{A1765C58-3DCE-4046-B778-8648160A7E33}" type="pres">
      <dgm:prSet presAssocID="{5D23543B-C5EB-8F49-BA7A-63241AEE22F8}" presName="connectorText" presStyleLbl="sibTrans2D1" presStyleIdx="0" presStyleCnt="2"/>
      <dgm:spPr/>
    </dgm:pt>
    <dgm:pt modelId="{9686B88B-83BE-C649-9FF4-40B21C6346B7}" type="pres">
      <dgm:prSet presAssocID="{5356F0C4-FEFD-1646-A707-B95EE24D1B51}" presName="node" presStyleLbl="node1" presStyleIdx="1" presStyleCnt="3">
        <dgm:presLayoutVars>
          <dgm:bulletEnabled val="1"/>
        </dgm:presLayoutVars>
      </dgm:prSet>
      <dgm:spPr/>
    </dgm:pt>
    <dgm:pt modelId="{4BE5A480-08FA-FC45-B4AC-E356751C5605}" type="pres">
      <dgm:prSet presAssocID="{D46B629B-D2D1-F141-B17F-A9E261F54815}" presName="sibTrans" presStyleLbl="sibTrans2D1" presStyleIdx="1" presStyleCnt="2"/>
      <dgm:spPr/>
    </dgm:pt>
    <dgm:pt modelId="{7A24BAAB-5DAB-DB49-8437-BB5226CA9C0F}" type="pres">
      <dgm:prSet presAssocID="{D46B629B-D2D1-F141-B17F-A9E261F54815}" presName="connectorText" presStyleLbl="sibTrans2D1" presStyleIdx="1" presStyleCnt="2"/>
      <dgm:spPr/>
    </dgm:pt>
    <dgm:pt modelId="{B8571DBA-02A8-3244-ADDB-F73EF08E5E28}" type="pres">
      <dgm:prSet presAssocID="{3F6AADBB-9922-784F-B94D-7A0CEE813DAD}" presName="node" presStyleLbl="node1" presStyleIdx="2" presStyleCnt="3">
        <dgm:presLayoutVars>
          <dgm:bulletEnabled val="1"/>
        </dgm:presLayoutVars>
      </dgm:prSet>
      <dgm:spPr/>
    </dgm:pt>
  </dgm:ptLst>
  <dgm:cxnLst>
    <dgm:cxn modelId="{8B3BF203-08BA-2442-8A12-F61B52E3FDF6}" srcId="{F021445F-FCAB-8646-9B3D-866D02E3D63F}" destId="{D21926BD-418C-4642-A06D-112C8D659DFB}" srcOrd="0" destOrd="0" parTransId="{FEDC3605-7FBD-9145-ACF9-0838155D7B86}" sibTransId="{5D23543B-C5EB-8F49-BA7A-63241AEE22F8}"/>
    <dgm:cxn modelId="{7AEFC509-FD1C-6642-B3A4-58039519C81F}" type="presOf" srcId="{3F6AADBB-9922-784F-B94D-7A0CEE813DAD}" destId="{B8571DBA-02A8-3244-ADDB-F73EF08E5E28}" srcOrd="0" destOrd="0" presId="urn:microsoft.com/office/officeart/2005/8/layout/process2"/>
    <dgm:cxn modelId="{F53FC20A-8ED7-2843-9C00-786B0E2C98BE}" type="presOf" srcId="{5356F0C4-FEFD-1646-A707-B95EE24D1B51}" destId="{9686B88B-83BE-C649-9FF4-40B21C6346B7}" srcOrd="0" destOrd="0" presId="urn:microsoft.com/office/officeart/2005/8/layout/process2"/>
    <dgm:cxn modelId="{9D7C460C-BB4C-CB42-8F4F-39992C932624}" type="presOf" srcId="{D21926BD-418C-4642-A06D-112C8D659DFB}" destId="{5415BA6D-093E-5A45-877C-93B7FDB19414}" srcOrd="0" destOrd="0" presId="urn:microsoft.com/office/officeart/2005/8/layout/process2"/>
    <dgm:cxn modelId="{F1808741-DB6D-1346-A84C-C65CA12ACF7D}" srcId="{F021445F-FCAB-8646-9B3D-866D02E3D63F}" destId="{5356F0C4-FEFD-1646-A707-B95EE24D1B51}" srcOrd="1" destOrd="0" parTransId="{EB35EE1A-64C4-3D41-B617-BDB336EFECF7}" sibTransId="{D46B629B-D2D1-F141-B17F-A9E261F54815}"/>
    <dgm:cxn modelId="{D2A4485A-E669-694E-BB0B-1A38BB28A5F1}" type="presOf" srcId="{F021445F-FCAB-8646-9B3D-866D02E3D63F}" destId="{CBB3F76E-1384-EE4E-BEF9-C8AAA3A2067A}" srcOrd="0" destOrd="0" presId="urn:microsoft.com/office/officeart/2005/8/layout/process2"/>
    <dgm:cxn modelId="{50401469-D092-D244-9B5A-B044CDB1BD87}" type="presOf" srcId="{D46B629B-D2D1-F141-B17F-A9E261F54815}" destId="{4BE5A480-08FA-FC45-B4AC-E356751C5605}" srcOrd="0" destOrd="0" presId="urn:microsoft.com/office/officeart/2005/8/layout/process2"/>
    <dgm:cxn modelId="{E9040578-1CD9-B449-A266-B64987E4D02E}" type="presOf" srcId="{5D23543B-C5EB-8F49-BA7A-63241AEE22F8}" destId="{A1765C58-3DCE-4046-B778-8648160A7E33}" srcOrd="1" destOrd="0" presId="urn:microsoft.com/office/officeart/2005/8/layout/process2"/>
    <dgm:cxn modelId="{08B5DA8F-41F0-B64B-895D-E5E01B25D3BD}" srcId="{F021445F-FCAB-8646-9B3D-866D02E3D63F}" destId="{3F6AADBB-9922-784F-B94D-7A0CEE813DAD}" srcOrd="2" destOrd="0" parTransId="{5FC2D28C-0F02-2A45-A463-C1468013B839}" sibTransId="{FBD65742-7AF5-1D49-9466-E78067E67C83}"/>
    <dgm:cxn modelId="{5FC1E1D7-C7AE-2D45-A6DA-15474ED9DBF2}" type="presOf" srcId="{5D23543B-C5EB-8F49-BA7A-63241AEE22F8}" destId="{42157596-D31A-8442-B2F1-D316CBF63748}" srcOrd="0" destOrd="0" presId="urn:microsoft.com/office/officeart/2005/8/layout/process2"/>
    <dgm:cxn modelId="{797F57E9-BAE4-D540-87B3-BED404AB780D}" type="presOf" srcId="{D46B629B-D2D1-F141-B17F-A9E261F54815}" destId="{7A24BAAB-5DAB-DB49-8437-BB5226CA9C0F}" srcOrd="1" destOrd="0" presId="urn:microsoft.com/office/officeart/2005/8/layout/process2"/>
    <dgm:cxn modelId="{176B0A35-3AB9-294C-B147-2337C61DAECE}" type="presParOf" srcId="{CBB3F76E-1384-EE4E-BEF9-C8AAA3A2067A}" destId="{5415BA6D-093E-5A45-877C-93B7FDB19414}" srcOrd="0" destOrd="0" presId="urn:microsoft.com/office/officeart/2005/8/layout/process2"/>
    <dgm:cxn modelId="{470C7BD6-A154-7D4D-8C7E-E6DAB8A63130}" type="presParOf" srcId="{CBB3F76E-1384-EE4E-BEF9-C8AAA3A2067A}" destId="{42157596-D31A-8442-B2F1-D316CBF63748}" srcOrd="1" destOrd="0" presId="urn:microsoft.com/office/officeart/2005/8/layout/process2"/>
    <dgm:cxn modelId="{210EDDD4-645B-A24E-9DAB-985043765326}" type="presParOf" srcId="{42157596-D31A-8442-B2F1-D316CBF63748}" destId="{A1765C58-3DCE-4046-B778-8648160A7E33}" srcOrd="0" destOrd="0" presId="urn:microsoft.com/office/officeart/2005/8/layout/process2"/>
    <dgm:cxn modelId="{75A60910-EA6F-7243-8996-CA63D08D1F84}" type="presParOf" srcId="{CBB3F76E-1384-EE4E-BEF9-C8AAA3A2067A}" destId="{9686B88B-83BE-C649-9FF4-40B21C6346B7}" srcOrd="2" destOrd="0" presId="urn:microsoft.com/office/officeart/2005/8/layout/process2"/>
    <dgm:cxn modelId="{4D9A474B-2A94-CC4D-B5C9-98976554A468}" type="presParOf" srcId="{CBB3F76E-1384-EE4E-BEF9-C8AAA3A2067A}" destId="{4BE5A480-08FA-FC45-B4AC-E356751C5605}" srcOrd="3" destOrd="0" presId="urn:microsoft.com/office/officeart/2005/8/layout/process2"/>
    <dgm:cxn modelId="{C4419415-9557-A543-B703-3DBCAB5CEAE4}" type="presParOf" srcId="{4BE5A480-08FA-FC45-B4AC-E356751C5605}" destId="{7A24BAAB-5DAB-DB49-8437-BB5226CA9C0F}" srcOrd="0" destOrd="0" presId="urn:microsoft.com/office/officeart/2005/8/layout/process2"/>
    <dgm:cxn modelId="{4C7FF0F4-42F3-CB41-9ECB-8C09FFE65EC0}" type="presParOf" srcId="{CBB3F76E-1384-EE4E-BEF9-C8AAA3A2067A}" destId="{B8571DBA-02A8-3244-ADDB-F73EF08E5E2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3B877-B0A8-E444-9705-B2F08FB0D66A}">
      <dsp:nvSpPr>
        <dsp:cNvPr id="0" name=""/>
        <dsp:cNvSpPr/>
      </dsp:nvSpPr>
      <dsp:spPr>
        <a:xfrm rot="5400000">
          <a:off x="2216337" y="1052352"/>
          <a:ext cx="924194" cy="10521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AD0DE-B98D-7A46-893E-1F0A425E1539}">
      <dsp:nvSpPr>
        <dsp:cNvPr id="0" name=""/>
        <dsp:cNvSpPr/>
      </dsp:nvSpPr>
      <dsp:spPr>
        <a:xfrm>
          <a:off x="1994057" y="49470"/>
          <a:ext cx="1555799" cy="1089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Récupérer les données</a:t>
          </a:r>
        </a:p>
      </dsp:txBody>
      <dsp:txXfrm>
        <a:off x="2047228" y="102641"/>
        <a:ext cx="1449457" cy="982667"/>
      </dsp:txXfrm>
    </dsp:sp>
    <dsp:sp modelId="{EE3EB6EF-8BE1-BB41-90E1-6A58E6DA29F8}">
      <dsp:nvSpPr>
        <dsp:cNvPr id="0" name=""/>
        <dsp:cNvSpPr/>
      </dsp:nvSpPr>
      <dsp:spPr>
        <a:xfrm>
          <a:off x="3612786" y="195231"/>
          <a:ext cx="4084713" cy="88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DVF en format CSV du 1</a:t>
          </a:r>
          <a:r>
            <a:rPr lang="fr-FR" sz="1600" kern="1200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er</a:t>
          </a:r>
          <a:r>
            <a:rPr lang="fr-FR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semestre 2020</a:t>
          </a:r>
        </a:p>
      </dsp:txBody>
      <dsp:txXfrm>
        <a:off x="3612786" y="195231"/>
        <a:ext cx="4084713" cy="880185"/>
      </dsp:txXfrm>
    </dsp:sp>
    <dsp:sp modelId="{0A51A229-7C24-0B43-B53E-F0D505A04597}">
      <dsp:nvSpPr>
        <dsp:cNvPr id="0" name=""/>
        <dsp:cNvSpPr/>
      </dsp:nvSpPr>
      <dsp:spPr>
        <a:xfrm rot="5400000">
          <a:off x="4215022" y="2275669"/>
          <a:ext cx="924194" cy="10521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D0CD8-6A32-9A40-B580-2C350551673E}">
      <dsp:nvSpPr>
        <dsp:cNvPr id="0" name=""/>
        <dsp:cNvSpPr/>
      </dsp:nvSpPr>
      <dsp:spPr>
        <a:xfrm>
          <a:off x="3970166" y="1251181"/>
          <a:ext cx="1555799" cy="1089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Traiter les données</a:t>
          </a:r>
        </a:p>
      </dsp:txBody>
      <dsp:txXfrm>
        <a:off x="4023337" y="1304352"/>
        <a:ext cx="1449457" cy="982667"/>
      </dsp:txXfrm>
    </dsp:sp>
    <dsp:sp modelId="{A89B993F-0AF9-CF40-848E-50BADCA931BF}">
      <dsp:nvSpPr>
        <dsp:cNvPr id="0" name=""/>
        <dsp:cNvSpPr/>
      </dsp:nvSpPr>
      <dsp:spPr>
        <a:xfrm>
          <a:off x="5495601" y="1405847"/>
          <a:ext cx="4240254" cy="88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Utilisation de l’éditeur Power </a:t>
          </a:r>
          <a:r>
            <a:rPr lang="fr-FR" sz="1600" kern="12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Query</a:t>
          </a:r>
          <a:endParaRPr lang="fr-FR" sz="16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Nettoyer les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les CSV pour la base de données</a:t>
          </a:r>
        </a:p>
      </dsp:txBody>
      <dsp:txXfrm>
        <a:off x="5495601" y="1405847"/>
        <a:ext cx="4240254" cy="880185"/>
      </dsp:txXfrm>
    </dsp:sp>
    <dsp:sp modelId="{95A58B2D-167A-9941-BD55-061B42D80707}">
      <dsp:nvSpPr>
        <dsp:cNvPr id="0" name=""/>
        <dsp:cNvSpPr/>
      </dsp:nvSpPr>
      <dsp:spPr>
        <a:xfrm rot="5400000">
          <a:off x="6213706" y="3498985"/>
          <a:ext cx="924194" cy="10521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DC66C-274C-C146-93CD-6E6E01234695}">
      <dsp:nvSpPr>
        <dsp:cNvPr id="0" name=""/>
        <dsp:cNvSpPr/>
      </dsp:nvSpPr>
      <dsp:spPr>
        <a:xfrm>
          <a:off x="5968851" y="2474497"/>
          <a:ext cx="1555799" cy="1089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Créer la base de données</a:t>
          </a:r>
        </a:p>
      </dsp:txBody>
      <dsp:txXfrm>
        <a:off x="6022022" y="2527668"/>
        <a:ext cx="1449457" cy="982667"/>
      </dsp:txXfrm>
    </dsp:sp>
    <dsp:sp modelId="{9DBF2251-A019-3A41-B8C4-77E0688B569D}">
      <dsp:nvSpPr>
        <dsp:cNvPr id="0" name=""/>
        <dsp:cNvSpPr/>
      </dsp:nvSpPr>
      <dsp:spPr>
        <a:xfrm>
          <a:off x="7560520" y="2578359"/>
          <a:ext cx="2964793" cy="88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Utilisation de MySQL avec MySQL </a:t>
          </a:r>
          <a:r>
            <a:rPr lang="fr-FR" sz="1600" kern="1200" dirty="0" err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WorkBench</a:t>
          </a:r>
          <a:endParaRPr lang="fr-FR" sz="16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7560520" y="2578359"/>
        <a:ext cx="2964793" cy="880185"/>
      </dsp:txXfrm>
    </dsp:sp>
    <dsp:sp modelId="{BE9E8C90-C370-9441-A52A-5AF924DD0BB2}">
      <dsp:nvSpPr>
        <dsp:cNvPr id="0" name=""/>
        <dsp:cNvSpPr/>
      </dsp:nvSpPr>
      <dsp:spPr>
        <a:xfrm>
          <a:off x="7967535" y="3697814"/>
          <a:ext cx="1555799" cy="10890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Importer les données</a:t>
          </a:r>
        </a:p>
      </dsp:txBody>
      <dsp:txXfrm>
        <a:off x="8020706" y="3750985"/>
        <a:ext cx="1449457" cy="9826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0" y="2896"/>
          <a:ext cx="3632430" cy="1896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une table temporaire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calculer le prix moyen et le rang de chaque commune de chaque département</a:t>
          </a:r>
          <a:endParaRPr lang="fr-FR" sz="2000" kern="1200" dirty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par départements souhaités</a:t>
          </a:r>
        </a:p>
      </dsp:txBody>
      <dsp:txXfrm>
        <a:off x="55549" y="58445"/>
        <a:ext cx="3521332" cy="1785488"/>
      </dsp:txXfrm>
    </dsp:sp>
    <dsp:sp modelId="{42157596-D31A-8442-B2F1-D316CBF63748}">
      <dsp:nvSpPr>
        <dsp:cNvPr id="0" name=""/>
        <dsp:cNvSpPr/>
      </dsp:nvSpPr>
      <dsp:spPr>
        <a:xfrm rot="5400000">
          <a:off x="1460605" y="1946898"/>
          <a:ext cx="711219" cy="853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 rot="-5400000">
        <a:off x="1560176" y="2018020"/>
        <a:ext cx="512077" cy="497853"/>
      </dsp:txXfrm>
    </dsp:sp>
    <dsp:sp modelId="{9686B88B-83BE-C649-9FF4-40B21C6346B7}">
      <dsp:nvSpPr>
        <dsp:cNvPr id="0" name=""/>
        <dsp:cNvSpPr/>
      </dsp:nvSpPr>
      <dsp:spPr>
        <a:xfrm>
          <a:off x="0" y="2847776"/>
          <a:ext cx="3632430" cy="1896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Afficher le résultat en filtrant sur le top 3</a:t>
          </a:r>
        </a:p>
      </dsp:txBody>
      <dsp:txXfrm>
        <a:off x="55549" y="2903325"/>
        <a:ext cx="3521332" cy="1785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720532" y="0"/>
          <a:ext cx="1905639" cy="105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la table</a:t>
          </a:r>
        </a:p>
      </dsp:txBody>
      <dsp:txXfrm>
        <a:off x="751540" y="31008"/>
        <a:ext cx="1843623" cy="996672"/>
      </dsp:txXfrm>
    </dsp:sp>
    <dsp:sp modelId="{42157596-D31A-8442-B2F1-D316CBF63748}">
      <dsp:nvSpPr>
        <dsp:cNvPr id="0" name=""/>
        <dsp:cNvSpPr/>
      </dsp:nvSpPr>
      <dsp:spPr>
        <a:xfrm rot="5400000">
          <a:off x="1474847" y="1085155"/>
          <a:ext cx="397008" cy="476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1530429" y="1124855"/>
        <a:ext cx="285845" cy="277906"/>
      </dsp:txXfrm>
    </dsp:sp>
    <dsp:sp modelId="{8CB3D758-D313-5C4A-B7AD-20EE0001200A}">
      <dsp:nvSpPr>
        <dsp:cNvPr id="0" name=""/>
        <dsp:cNvSpPr/>
      </dsp:nvSpPr>
      <dsp:spPr>
        <a:xfrm>
          <a:off x="720532" y="1588032"/>
          <a:ext cx="1905639" cy="105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sur les appartements</a:t>
          </a:r>
          <a:endParaRPr lang="fr-FR" sz="2000" kern="1200" dirty="0"/>
        </a:p>
      </dsp:txBody>
      <dsp:txXfrm>
        <a:off x="751540" y="1619040"/>
        <a:ext cx="1843623" cy="996672"/>
      </dsp:txXfrm>
    </dsp:sp>
    <dsp:sp modelId="{02BDB290-3960-814D-BF54-87CB7F6B8625}">
      <dsp:nvSpPr>
        <dsp:cNvPr id="0" name=""/>
        <dsp:cNvSpPr/>
      </dsp:nvSpPr>
      <dsp:spPr>
        <a:xfrm rot="5400000">
          <a:off x="1474847" y="2673188"/>
          <a:ext cx="397008" cy="476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-5400000">
        <a:off x="1530429" y="2712888"/>
        <a:ext cx="285845" cy="277906"/>
      </dsp:txXfrm>
    </dsp:sp>
    <dsp:sp modelId="{9686B88B-83BE-C649-9FF4-40B21C6346B7}">
      <dsp:nvSpPr>
        <dsp:cNvPr id="0" name=""/>
        <dsp:cNvSpPr/>
      </dsp:nvSpPr>
      <dsp:spPr>
        <a:xfrm>
          <a:off x="720532" y="3176065"/>
          <a:ext cx="1905639" cy="105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Compter le nombre de bien</a:t>
          </a:r>
          <a:endParaRPr lang="fr-FR" sz="2000" kern="1200" dirty="0"/>
        </a:p>
      </dsp:txBody>
      <dsp:txXfrm>
        <a:off x="751540" y="3207073"/>
        <a:ext cx="1843623" cy="996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529714" y="2509"/>
          <a:ext cx="2835915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la table</a:t>
          </a:r>
        </a:p>
      </dsp:txBody>
      <dsp:txXfrm>
        <a:off x="557059" y="29854"/>
        <a:ext cx="2781225" cy="878944"/>
      </dsp:txXfrm>
    </dsp:sp>
    <dsp:sp modelId="{42157596-D31A-8442-B2F1-D316CBF63748}">
      <dsp:nvSpPr>
        <dsp:cNvPr id="0" name=""/>
        <dsp:cNvSpPr/>
      </dsp:nvSpPr>
      <dsp:spPr>
        <a:xfrm rot="5400000">
          <a:off x="1772615" y="959485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821631" y="994496"/>
        <a:ext cx="252081" cy="245078"/>
      </dsp:txXfrm>
    </dsp:sp>
    <dsp:sp modelId="{8CB3D758-D313-5C4A-B7AD-20EE0001200A}">
      <dsp:nvSpPr>
        <dsp:cNvPr id="0" name=""/>
        <dsp:cNvSpPr/>
      </dsp:nvSpPr>
      <dsp:spPr>
        <a:xfrm>
          <a:off x="529714" y="1402961"/>
          <a:ext cx="2835915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sur les appartements</a:t>
          </a:r>
          <a:endParaRPr lang="fr-FR" sz="1700" kern="1200" dirty="0"/>
        </a:p>
      </dsp:txBody>
      <dsp:txXfrm>
        <a:off x="557059" y="1430306"/>
        <a:ext cx="2781225" cy="878944"/>
      </dsp:txXfrm>
    </dsp:sp>
    <dsp:sp modelId="{02BDB290-3960-814D-BF54-87CB7F6B8625}">
      <dsp:nvSpPr>
        <dsp:cNvPr id="0" name=""/>
        <dsp:cNvSpPr/>
      </dsp:nvSpPr>
      <dsp:spPr>
        <a:xfrm rot="5400000">
          <a:off x="1772615" y="2359937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821631" y="2394948"/>
        <a:ext cx="252081" cy="245078"/>
      </dsp:txXfrm>
    </dsp:sp>
    <dsp:sp modelId="{9686B88B-83BE-C649-9FF4-40B21C6346B7}">
      <dsp:nvSpPr>
        <dsp:cNvPr id="0" name=""/>
        <dsp:cNvSpPr/>
      </dsp:nvSpPr>
      <dsp:spPr>
        <a:xfrm>
          <a:off x="529714" y="2803413"/>
          <a:ext cx="2835915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Grouper par nombre de pièces</a:t>
          </a:r>
          <a:endParaRPr lang="fr-FR" sz="1700" kern="1200" dirty="0"/>
        </a:p>
      </dsp:txBody>
      <dsp:txXfrm>
        <a:off x="557059" y="2830758"/>
        <a:ext cx="2781225" cy="878944"/>
      </dsp:txXfrm>
    </dsp:sp>
    <dsp:sp modelId="{4BE5A480-08FA-FC45-B4AC-E356751C5605}">
      <dsp:nvSpPr>
        <dsp:cNvPr id="0" name=""/>
        <dsp:cNvSpPr/>
      </dsp:nvSpPr>
      <dsp:spPr>
        <a:xfrm rot="5400000">
          <a:off x="1772615" y="3760389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821631" y="3795400"/>
        <a:ext cx="252081" cy="245078"/>
      </dsp:txXfrm>
    </dsp:sp>
    <dsp:sp modelId="{B8571DBA-02A8-3244-ADDB-F73EF08E5E28}">
      <dsp:nvSpPr>
        <dsp:cNvPr id="0" name=""/>
        <dsp:cNvSpPr/>
      </dsp:nvSpPr>
      <dsp:spPr>
        <a:xfrm>
          <a:off x="529714" y="4203865"/>
          <a:ext cx="2835915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Compter le nombre de bien par groupe et le diviser par le nombre total d'appartements</a:t>
          </a:r>
        </a:p>
      </dsp:txBody>
      <dsp:txXfrm>
        <a:off x="557059" y="4231210"/>
        <a:ext cx="2781225" cy="878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381281" y="2509"/>
          <a:ext cx="3132781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et joindre les tables</a:t>
          </a:r>
        </a:p>
      </dsp:txBody>
      <dsp:txXfrm>
        <a:off x="408626" y="29854"/>
        <a:ext cx="3078091" cy="878944"/>
      </dsp:txXfrm>
    </dsp:sp>
    <dsp:sp modelId="{42157596-D31A-8442-B2F1-D316CBF63748}">
      <dsp:nvSpPr>
        <dsp:cNvPr id="0" name=""/>
        <dsp:cNvSpPr/>
      </dsp:nvSpPr>
      <dsp:spPr>
        <a:xfrm rot="5400000">
          <a:off x="1772615" y="959485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821631" y="994496"/>
        <a:ext cx="252081" cy="245078"/>
      </dsp:txXfrm>
    </dsp:sp>
    <dsp:sp modelId="{9686B88B-83BE-C649-9FF4-40B21C6346B7}">
      <dsp:nvSpPr>
        <dsp:cNvPr id="0" name=""/>
        <dsp:cNvSpPr/>
      </dsp:nvSpPr>
      <dsp:spPr>
        <a:xfrm>
          <a:off x="381281" y="1402961"/>
          <a:ext cx="3132781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Grouper par département</a:t>
          </a:r>
          <a:endParaRPr lang="fr-FR" sz="1800" kern="1200" dirty="0"/>
        </a:p>
      </dsp:txBody>
      <dsp:txXfrm>
        <a:off x="408626" y="1430306"/>
        <a:ext cx="3078091" cy="878944"/>
      </dsp:txXfrm>
    </dsp:sp>
    <dsp:sp modelId="{4BE5A480-08FA-FC45-B4AC-E356751C5605}">
      <dsp:nvSpPr>
        <dsp:cNvPr id="0" name=""/>
        <dsp:cNvSpPr/>
      </dsp:nvSpPr>
      <dsp:spPr>
        <a:xfrm rot="5400000">
          <a:off x="1772615" y="2359937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821631" y="2394948"/>
        <a:ext cx="252081" cy="245078"/>
      </dsp:txXfrm>
    </dsp:sp>
    <dsp:sp modelId="{B8571DBA-02A8-3244-ADDB-F73EF08E5E28}">
      <dsp:nvSpPr>
        <dsp:cNvPr id="0" name=""/>
        <dsp:cNvSpPr/>
      </dsp:nvSpPr>
      <dsp:spPr>
        <a:xfrm>
          <a:off x="381281" y="2803413"/>
          <a:ext cx="3132781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Pour chaque groupe, calculer la valeur moyenne du prix du m</a:t>
          </a:r>
          <a:r>
            <a:rPr lang="fr-FR" sz="1800" kern="1200" baseline="30000" dirty="0"/>
            <a:t>2</a:t>
          </a:r>
        </a:p>
      </dsp:txBody>
      <dsp:txXfrm>
        <a:off x="408626" y="2830758"/>
        <a:ext cx="3078091" cy="878944"/>
      </dsp:txXfrm>
    </dsp:sp>
    <dsp:sp modelId="{EF9DF5CE-BCA3-4A4D-9DB6-69D0494B1F20}">
      <dsp:nvSpPr>
        <dsp:cNvPr id="0" name=""/>
        <dsp:cNvSpPr/>
      </dsp:nvSpPr>
      <dsp:spPr>
        <a:xfrm rot="5400000">
          <a:off x="1772615" y="3760389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821631" y="3795400"/>
        <a:ext cx="252081" cy="245078"/>
      </dsp:txXfrm>
    </dsp:sp>
    <dsp:sp modelId="{4B597206-C1B1-2F4B-B3CD-C35C176321A7}">
      <dsp:nvSpPr>
        <dsp:cNvPr id="0" name=""/>
        <dsp:cNvSpPr/>
      </dsp:nvSpPr>
      <dsp:spPr>
        <a:xfrm>
          <a:off x="381281" y="4203865"/>
          <a:ext cx="3132781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Sélectionner les 10 plus grands</a:t>
          </a:r>
        </a:p>
      </dsp:txBody>
      <dsp:txXfrm>
        <a:off x="408626" y="4231210"/>
        <a:ext cx="3078091" cy="878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791169" y="0"/>
          <a:ext cx="2313004" cy="128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et joindre les tables</a:t>
          </a:r>
        </a:p>
      </dsp:txBody>
      <dsp:txXfrm>
        <a:off x="828805" y="37636"/>
        <a:ext cx="2237732" cy="1209730"/>
      </dsp:txXfrm>
    </dsp:sp>
    <dsp:sp modelId="{42157596-D31A-8442-B2F1-D316CBF63748}">
      <dsp:nvSpPr>
        <dsp:cNvPr id="0" name=""/>
        <dsp:cNvSpPr/>
      </dsp:nvSpPr>
      <dsp:spPr>
        <a:xfrm rot="5400000">
          <a:off x="1706734" y="1317127"/>
          <a:ext cx="481875" cy="578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1774196" y="1365315"/>
        <a:ext cx="346951" cy="337313"/>
      </dsp:txXfrm>
    </dsp:sp>
    <dsp:sp modelId="{9686B88B-83BE-C649-9FF4-40B21C6346B7}">
      <dsp:nvSpPr>
        <dsp:cNvPr id="0" name=""/>
        <dsp:cNvSpPr/>
      </dsp:nvSpPr>
      <dsp:spPr>
        <a:xfrm>
          <a:off x="791169" y="1927503"/>
          <a:ext cx="2313004" cy="128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 par département et par type de local</a:t>
          </a:r>
          <a:endParaRPr lang="fr-FR" sz="2100" kern="1200" dirty="0"/>
        </a:p>
      </dsp:txBody>
      <dsp:txXfrm>
        <a:off x="828805" y="1965139"/>
        <a:ext cx="2237732" cy="1209730"/>
      </dsp:txXfrm>
    </dsp:sp>
    <dsp:sp modelId="{4BE5A480-08FA-FC45-B4AC-E356751C5605}">
      <dsp:nvSpPr>
        <dsp:cNvPr id="0" name=""/>
        <dsp:cNvSpPr/>
      </dsp:nvSpPr>
      <dsp:spPr>
        <a:xfrm rot="5400000">
          <a:off x="1706734" y="3244631"/>
          <a:ext cx="481875" cy="578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1774196" y="3292819"/>
        <a:ext cx="346951" cy="337313"/>
      </dsp:txXfrm>
    </dsp:sp>
    <dsp:sp modelId="{B8571DBA-02A8-3244-ADDB-F73EF08E5E28}">
      <dsp:nvSpPr>
        <dsp:cNvPr id="0" name=""/>
        <dsp:cNvSpPr/>
      </dsp:nvSpPr>
      <dsp:spPr>
        <a:xfrm>
          <a:off x="791169" y="3855007"/>
          <a:ext cx="2313004" cy="1285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Calculer la valeur moyenne du prix du m</a:t>
          </a:r>
          <a:r>
            <a:rPr lang="fr-FR" sz="2100" kern="1200" baseline="30000" dirty="0"/>
            <a:t>2</a:t>
          </a:r>
        </a:p>
      </dsp:txBody>
      <dsp:txXfrm>
        <a:off x="828805" y="3892643"/>
        <a:ext cx="2237732" cy="12097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882745" y="2509"/>
          <a:ext cx="2129853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identifier et joindre les tables</a:t>
          </a:r>
        </a:p>
      </dsp:txBody>
      <dsp:txXfrm>
        <a:off x="910090" y="29854"/>
        <a:ext cx="2075163" cy="878944"/>
      </dsp:txXfrm>
    </dsp:sp>
    <dsp:sp modelId="{42157596-D31A-8442-B2F1-D316CBF63748}">
      <dsp:nvSpPr>
        <dsp:cNvPr id="0" name=""/>
        <dsp:cNvSpPr/>
      </dsp:nvSpPr>
      <dsp:spPr>
        <a:xfrm rot="5400000">
          <a:off x="1772615" y="959485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1821631" y="994496"/>
        <a:ext cx="252081" cy="245078"/>
      </dsp:txXfrm>
    </dsp:sp>
    <dsp:sp modelId="{9686B88B-83BE-C649-9FF4-40B21C6346B7}">
      <dsp:nvSpPr>
        <dsp:cNvPr id="0" name=""/>
        <dsp:cNvSpPr/>
      </dsp:nvSpPr>
      <dsp:spPr>
        <a:xfrm>
          <a:off x="882745" y="1402961"/>
          <a:ext cx="2129853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Filtrer sur les appartements</a:t>
          </a:r>
          <a:endParaRPr lang="fr-FR" sz="2300" kern="1200" dirty="0"/>
        </a:p>
      </dsp:txBody>
      <dsp:txXfrm>
        <a:off x="910090" y="1430306"/>
        <a:ext cx="2075163" cy="878944"/>
      </dsp:txXfrm>
    </dsp:sp>
    <dsp:sp modelId="{4BE5A480-08FA-FC45-B4AC-E356751C5605}">
      <dsp:nvSpPr>
        <dsp:cNvPr id="0" name=""/>
        <dsp:cNvSpPr/>
      </dsp:nvSpPr>
      <dsp:spPr>
        <a:xfrm rot="5400000">
          <a:off x="1772615" y="2359937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1821631" y="2394948"/>
        <a:ext cx="252081" cy="245078"/>
      </dsp:txXfrm>
    </dsp:sp>
    <dsp:sp modelId="{B8571DBA-02A8-3244-ADDB-F73EF08E5E28}">
      <dsp:nvSpPr>
        <dsp:cNvPr id="0" name=""/>
        <dsp:cNvSpPr/>
      </dsp:nvSpPr>
      <dsp:spPr>
        <a:xfrm>
          <a:off x="882745" y="2803413"/>
          <a:ext cx="2129853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Trier par prix décroissant</a:t>
          </a:r>
          <a:endParaRPr lang="fr-FR" sz="2300" kern="1200" baseline="30000" dirty="0"/>
        </a:p>
      </dsp:txBody>
      <dsp:txXfrm>
        <a:off x="910090" y="2830758"/>
        <a:ext cx="2075163" cy="878944"/>
      </dsp:txXfrm>
    </dsp:sp>
    <dsp:sp modelId="{EF9DF5CE-BCA3-4A4D-9DB6-69D0494B1F20}">
      <dsp:nvSpPr>
        <dsp:cNvPr id="0" name=""/>
        <dsp:cNvSpPr/>
      </dsp:nvSpPr>
      <dsp:spPr>
        <a:xfrm rot="5400000">
          <a:off x="1772615" y="3760389"/>
          <a:ext cx="350112" cy="420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-5400000">
        <a:off x="1821631" y="3795400"/>
        <a:ext cx="252081" cy="245078"/>
      </dsp:txXfrm>
    </dsp:sp>
    <dsp:sp modelId="{4B597206-C1B1-2F4B-B3CD-C35C176321A7}">
      <dsp:nvSpPr>
        <dsp:cNvPr id="0" name=""/>
        <dsp:cNvSpPr/>
      </dsp:nvSpPr>
      <dsp:spPr>
        <a:xfrm>
          <a:off x="882745" y="4203865"/>
          <a:ext cx="2129853" cy="933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Sélectionner les 10 plus grands</a:t>
          </a:r>
        </a:p>
      </dsp:txBody>
      <dsp:txXfrm>
        <a:off x="910090" y="4231210"/>
        <a:ext cx="2075163" cy="8789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340113" y="0"/>
          <a:ext cx="2952202" cy="1186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Sélectionner la table</a:t>
          </a:r>
        </a:p>
      </dsp:txBody>
      <dsp:txXfrm>
        <a:off x="374874" y="34761"/>
        <a:ext cx="2882680" cy="1117293"/>
      </dsp:txXfrm>
    </dsp:sp>
    <dsp:sp modelId="{42157596-D31A-8442-B2F1-D316CBF63748}">
      <dsp:nvSpPr>
        <dsp:cNvPr id="0" name=""/>
        <dsp:cNvSpPr/>
      </dsp:nvSpPr>
      <dsp:spPr>
        <a:xfrm rot="5400000">
          <a:off x="1593687" y="1216485"/>
          <a:ext cx="445055" cy="534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655995" y="1260990"/>
        <a:ext cx="320440" cy="311539"/>
      </dsp:txXfrm>
    </dsp:sp>
    <dsp:sp modelId="{3AB2789C-60FC-714B-AF62-99A34FC40428}">
      <dsp:nvSpPr>
        <dsp:cNvPr id="0" name=""/>
        <dsp:cNvSpPr/>
      </dsp:nvSpPr>
      <dsp:spPr>
        <a:xfrm>
          <a:off x="340113" y="1780222"/>
          <a:ext cx="2952202" cy="1186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Compter le nombre de vente au 1er et au 2nd trimestre</a:t>
          </a:r>
        </a:p>
      </dsp:txBody>
      <dsp:txXfrm>
        <a:off x="374874" y="1814983"/>
        <a:ext cx="2882680" cy="1117293"/>
      </dsp:txXfrm>
    </dsp:sp>
    <dsp:sp modelId="{777ADFD6-7459-0245-84C9-979B82410FCF}">
      <dsp:nvSpPr>
        <dsp:cNvPr id="0" name=""/>
        <dsp:cNvSpPr/>
      </dsp:nvSpPr>
      <dsp:spPr>
        <a:xfrm rot="5400000">
          <a:off x="1593687" y="2996707"/>
          <a:ext cx="445055" cy="534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655995" y="3041212"/>
        <a:ext cx="320440" cy="311539"/>
      </dsp:txXfrm>
    </dsp:sp>
    <dsp:sp modelId="{9686B88B-83BE-C649-9FF4-40B21C6346B7}">
      <dsp:nvSpPr>
        <dsp:cNvPr id="0" name=""/>
        <dsp:cNvSpPr/>
      </dsp:nvSpPr>
      <dsp:spPr>
        <a:xfrm>
          <a:off x="340113" y="3560445"/>
          <a:ext cx="2952202" cy="1186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Appliquer la formule suivante 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fr-FR" sz="17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1</m:t>
                    </m:r>
                  </m:den>
                </m:f>
                <m:r>
                  <a:rPr lang="fr-FR" sz="17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r>
                  <a:rPr lang="fr-FR" sz="17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100</m:t>
                </m:r>
              </m:oMath>
            </m:oMathPara>
          </a14:m>
          <a:endParaRPr lang="fr-FR" sz="1700" kern="1200" dirty="0"/>
        </a:p>
      </dsp:txBody>
      <dsp:txXfrm>
        <a:off x="374874" y="3595206"/>
        <a:ext cx="2882680" cy="11172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0" y="2317"/>
          <a:ext cx="3632430" cy="1185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des tables temporaires pour compter le nombre de vente sur chaque trimestre trier par commune</a:t>
          </a:r>
        </a:p>
      </dsp:txBody>
      <dsp:txXfrm>
        <a:off x="34727" y="37044"/>
        <a:ext cx="3562976" cy="1116202"/>
      </dsp:txXfrm>
    </dsp:sp>
    <dsp:sp modelId="{42157596-D31A-8442-B2F1-D316CBF63748}">
      <dsp:nvSpPr>
        <dsp:cNvPr id="0" name=""/>
        <dsp:cNvSpPr/>
      </dsp:nvSpPr>
      <dsp:spPr>
        <a:xfrm rot="5400000">
          <a:off x="1593904" y="1217615"/>
          <a:ext cx="444621" cy="533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656151" y="1262077"/>
        <a:ext cx="320127" cy="311235"/>
      </dsp:txXfrm>
    </dsp:sp>
    <dsp:sp modelId="{9686B88B-83BE-C649-9FF4-40B21C6346B7}">
      <dsp:nvSpPr>
        <dsp:cNvPr id="0" name=""/>
        <dsp:cNvSpPr/>
      </dsp:nvSpPr>
      <dsp:spPr>
        <a:xfrm>
          <a:off x="0" y="1780801"/>
          <a:ext cx="3632430" cy="1185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Appliquer la formule suivante 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fr-FR" sz="17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1700" b="0" i="1" kern="1200" smtClean="0">
                        <a:latin typeface="Cambria Math" panose="02040503050406030204" pitchFamily="18" charset="0"/>
                      </a:rPr>
                      <m:t>1</m:t>
                    </m:r>
                  </m:den>
                </m:f>
                <m:r>
                  <a:rPr lang="fr-FR" sz="17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r>
                  <a:rPr lang="fr-FR" sz="17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100</m:t>
                </m:r>
              </m:oMath>
            </m:oMathPara>
          </a14:m>
          <a:endParaRPr lang="fr-FR" sz="1700" kern="1200" dirty="0"/>
        </a:p>
      </dsp:txBody>
      <dsp:txXfrm>
        <a:off x="34727" y="1815528"/>
        <a:ext cx="3562976" cy="1116202"/>
      </dsp:txXfrm>
    </dsp:sp>
    <dsp:sp modelId="{4BE5A480-08FA-FC45-B4AC-E356751C5605}">
      <dsp:nvSpPr>
        <dsp:cNvPr id="0" name=""/>
        <dsp:cNvSpPr/>
      </dsp:nvSpPr>
      <dsp:spPr>
        <a:xfrm rot="5400000">
          <a:off x="1593904" y="2996099"/>
          <a:ext cx="444621" cy="533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-5400000">
        <a:off x="1656151" y="3040561"/>
        <a:ext cx="320127" cy="311235"/>
      </dsp:txXfrm>
    </dsp:sp>
    <dsp:sp modelId="{B8571DBA-02A8-3244-ADDB-F73EF08E5E28}">
      <dsp:nvSpPr>
        <dsp:cNvPr id="0" name=""/>
        <dsp:cNvSpPr/>
      </dsp:nvSpPr>
      <dsp:spPr>
        <a:xfrm>
          <a:off x="0" y="3559286"/>
          <a:ext cx="3632430" cy="1185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Filtrer les communes </a:t>
          </a:r>
          <a:br>
            <a:rPr lang="fr-FR" sz="1700" kern="1200" dirty="0"/>
          </a:br>
          <a:r>
            <a:rPr lang="fr-FR" sz="1700" kern="1200" dirty="0"/>
            <a:t>avec le taux  ≥ 20 %</a:t>
          </a:r>
        </a:p>
      </dsp:txBody>
      <dsp:txXfrm>
        <a:off x="34727" y="3594013"/>
        <a:ext cx="3562976" cy="11162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5BA6D-093E-5A45-877C-93B7FDB19414}">
      <dsp:nvSpPr>
        <dsp:cNvPr id="0" name=""/>
        <dsp:cNvSpPr/>
      </dsp:nvSpPr>
      <dsp:spPr>
        <a:xfrm>
          <a:off x="107618" y="579"/>
          <a:ext cx="3417192" cy="189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Créer des tables temporaires pour calculer le prix au m</a:t>
          </a:r>
          <a:r>
            <a:rPr lang="fr-FR" sz="2000" kern="1200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2</a:t>
          </a:r>
          <a:r>
            <a:rPr lang="fr-FR" sz="2000" kern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d’un appartement 2 pièces et d’un 3 pièces</a:t>
          </a:r>
        </a:p>
      </dsp:txBody>
      <dsp:txXfrm>
        <a:off x="163221" y="56182"/>
        <a:ext cx="3305986" cy="1787234"/>
      </dsp:txXfrm>
    </dsp:sp>
    <dsp:sp modelId="{42157596-D31A-8442-B2F1-D316CBF63748}">
      <dsp:nvSpPr>
        <dsp:cNvPr id="0" name=""/>
        <dsp:cNvSpPr/>
      </dsp:nvSpPr>
      <dsp:spPr>
        <a:xfrm rot="5400000">
          <a:off x="1460257" y="1946480"/>
          <a:ext cx="711915" cy="85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 rot="-5400000">
        <a:off x="1559926" y="2017671"/>
        <a:ext cx="512578" cy="498341"/>
      </dsp:txXfrm>
    </dsp:sp>
    <dsp:sp modelId="{9686B88B-83BE-C649-9FF4-40B21C6346B7}">
      <dsp:nvSpPr>
        <dsp:cNvPr id="0" name=""/>
        <dsp:cNvSpPr/>
      </dsp:nvSpPr>
      <dsp:spPr>
        <a:xfrm>
          <a:off x="107618" y="2848240"/>
          <a:ext cx="3417192" cy="189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Appliquer la formule suivante 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fr-FR" sz="23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fr-FR" sz="2300" b="0" i="1" kern="12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2300" b="0" i="1" kern="12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2300" b="0" i="1" kern="120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sz="2300" b="0" i="1" kern="1200" smtClean="0">
                        <a:latin typeface="Cambria Math" panose="02040503050406030204" pitchFamily="18" charset="0"/>
                      </a:rPr>
                      <m:t>𝑃</m:t>
                    </m:r>
                  </m:num>
                  <m:den>
                    <m:r>
                      <a:rPr lang="fr-FR" sz="2300" b="0" i="1" kern="12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2300" b="0" i="1" kern="1200" smtClean="0">
                        <a:latin typeface="Cambria Math" panose="02040503050406030204" pitchFamily="18" charset="0"/>
                      </a:rPr>
                      <m:t>𝑃</m:t>
                    </m:r>
                  </m:den>
                </m:f>
                <m:r>
                  <a:rPr lang="fr-FR" sz="23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r>
                  <a:rPr lang="fr-FR" sz="23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100</m:t>
                </m:r>
              </m:oMath>
            </m:oMathPara>
          </a14:m>
          <a:endParaRPr lang="fr-FR" sz="2300" kern="1200" dirty="0"/>
        </a:p>
      </dsp:txBody>
      <dsp:txXfrm>
        <a:off x="163221" y="2903843"/>
        <a:ext cx="3305986" cy="178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397AC-B2DF-504D-947F-65F0774619DC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7BC50-D8A2-094B-A20C-F9C4F2CC0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60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C25C7-9344-9CE6-7AE6-7E18256D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E156D9-6633-BD28-20CC-EBD39066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56D41A-1769-9F80-5D0C-AB9A15F8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7DCA03-FF43-8345-6342-D99611BB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061E4-F2BD-3604-6434-32B0EFF0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7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7C54-C941-C20D-990A-D27720F5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87DE28-A2B4-55A7-6046-E802DA89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DFB97-B243-AB2C-760B-2C427BDD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EABD2-05AE-EDE6-37DF-F4969014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B2EB7-1C52-346B-4ED7-8404B94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94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AFDABA-6F16-2E68-739A-E534EB16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CA5384-4388-4ACA-6564-FBE671B20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95F93-E19E-ABB6-8A48-0F8755FD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C683A-AD06-6A05-DE5F-7A3C5685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9E109-3ECF-EBC0-E5AD-9D74EED3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8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E0800-996B-F8B4-9579-A6F502E2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A9ACD-BB1A-0CBA-AA27-685670AC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79BE7-38DA-A2B0-41D7-6F09B05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3A973-0A1D-08C4-C116-6E8A40AE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438CC5-95C8-EC05-8B33-E50DAD2A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1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ED70C-C211-59B9-5F8C-4E652A92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82508-3F43-BAAD-3A9C-1A44761E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39C83-FD63-AE12-3004-83D763AC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885895-26C5-4DEF-1022-3B1D8831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3E56E-9279-E751-BB9B-0BA24D70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2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2DE20-B0DC-7BBE-DE82-213CCB80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5F1E3-283D-0299-8756-853FC01BF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5D4C3E-8A64-635E-76A1-6DBA6DDD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C3827A-6224-BC7C-A823-18664C6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F940C3-7986-F80A-5F2D-58B91CBE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CA1136-D93D-74FF-E026-6CC5A420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D3D67-D362-31F5-17D6-8E559F46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E8A30-AC8C-249B-B955-04EAD356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DA4BED-B924-7729-EF37-1EB867A4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FFD7E6-4AE0-6E16-388F-1C16DD4A7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F927B8-78E7-7D47-1C49-EAD2587D4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5DD583-D589-5196-1480-5773E44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C47B41-42F4-7FF6-B8DA-088D4D45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4D05E8-BED5-1F8C-1071-D066B553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0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44407-0833-ED0E-6A13-2A05B23A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737F23-5AEB-15EF-65FC-D0D27BC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18D1D7-3CC6-8CA9-F859-F6A377A1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8B252F-7E74-0D7D-4E13-9728D965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95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020B7A-7F3A-9879-2B95-258FE0E2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1A710B-EE47-606A-2B6B-D7BADDE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BD3B0-19C0-6AE0-5B2D-8092CE8B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7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C83C3-CC70-2CC4-D4C4-A9E7B71D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E237E-B750-BA3F-EE5A-2C63DCC7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DEEF6B-1242-DB15-87E8-2E7FDD275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6E457-483D-7396-DBB3-651DA947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C2285B-D6E4-BC3A-7C1F-FF881940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14E92-767B-659F-C832-351EC67D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3C8EF-7481-CF77-6F4E-FBBAD9B7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3C9BB3-F9AC-AA83-9EEA-12E9D5F18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574FF6-DA6F-BFD7-7589-B5FEB078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6A660-4789-33F7-E4E2-5936152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FBD6F8-C132-1AE5-C473-00A7B97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DC6A2-86F0-220F-1707-35043602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93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2F05DA-3C9C-FBBC-26C6-7B9D3F76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10133B-1FB5-2C9C-50DB-CCBFC72C7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29484-0601-97FE-963E-FAA3F27CB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48C7-5258-9740-84A4-AC625002D96E}" type="datetimeFigureOut">
              <a:rPr lang="fr-FR" smtClean="0"/>
              <a:t>04/06/2022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06FC3-09FE-11E3-5759-78C18347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5D4889-3BE4-351E-A16B-9AE30EA10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894A-D31A-D84C-9A4B-BD693068F9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91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0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18EB48F-4352-8077-59EF-F6ADCB2A3A75}"/>
              </a:ext>
            </a:extLst>
          </p:cNvPr>
          <p:cNvSpPr txBox="1"/>
          <p:nvPr/>
        </p:nvSpPr>
        <p:spPr>
          <a:xfrm>
            <a:off x="2325708" y="1784774"/>
            <a:ext cx="7540583" cy="976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 err="1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Projet</a:t>
            </a:r>
            <a:r>
              <a:rPr lang="en-US" sz="7200" kern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 err="1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DATAImmo</a:t>
            </a:r>
            <a:endParaRPr lang="en-US" sz="7200" kern="1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93852F-2D87-2DC0-B995-2BFB13E8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68" y="-319088"/>
            <a:ext cx="4982972" cy="165783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FD4D44-698D-E833-EEA5-22272123DC0F}"/>
              </a:ext>
            </a:extLst>
          </p:cNvPr>
          <p:cNvSpPr txBox="1"/>
          <p:nvPr/>
        </p:nvSpPr>
        <p:spPr>
          <a:xfrm>
            <a:off x="118872" y="6391656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 Damien BIHEL – Mai 2022</a:t>
            </a:r>
          </a:p>
        </p:txBody>
      </p:sp>
    </p:spTree>
    <p:extLst>
      <p:ext uri="{BB962C8B-B14F-4D97-AF65-F5344CB8AC3E}">
        <p14:creationId xmlns:p14="http://schemas.microsoft.com/office/powerpoint/2010/main" val="37653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924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</a:t>
            </a:r>
            <a:r>
              <a:rPr lang="fr-FR" sz="3200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entes d’appartements par le nombre de pièces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7F978CB-BA0B-625B-9D7D-BA3EEB73C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143774"/>
              </p:ext>
            </p:extLst>
          </p:nvPr>
        </p:nvGraphicFramePr>
        <p:xfrm>
          <a:off x="539496" y="1169350"/>
          <a:ext cx="3895344" cy="5140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A5AEFE9A-6A3F-6060-3F24-603EFA2375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9839" y="1169350"/>
            <a:ext cx="4834337" cy="499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37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9249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</a:t>
            </a:r>
            <a:r>
              <a:rPr lang="fr-FR" sz="3200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entes d’appartements par le nombre de pièces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84340B7B-005A-BAED-ED23-9AA684915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632844"/>
              </p:ext>
            </p:extLst>
          </p:nvPr>
        </p:nvGraphicFramePr>
        <p:xfrm>
          <a:off x="502920" y="1137983"/>
          <a:ext cx="10625328" cy="503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677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041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10 départements où le prix du m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est le plus élevé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7F978CB-BA0B-625B-9D7D-BA3EEB73C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658975"/>
              </p:ext>
            </p:extLst>
          </p:nvPr>
        </p:nvGraphicFramePr>
        <p:xfrm>
          <a:off x="539496" y="1169350"/>
          <a:ext cx="3895344" cy="5140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137437-90A3-C4FD-9920-6F688FF4A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182" y="1262854"/>
            <a:ext cx="7828464" cy="4159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51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0415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10 départements où le prix du m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est le plus élevé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5E1F1E72-F4E9-065F-DBFB-B0994A0FA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234217"/>
              </p:ext>
            </p:extLst>
          </p:nvPr>
        </p:nvGraphicFramePr>
        <p:xfrm>
          <a:off x="609600" y="1117600"/>
          <a:ext cx="10825823" cy="52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969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944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Prix moyen du m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d’une maison en Île-de-France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7F978CB-BA0B-625B-9D7D-BA3EEB73C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062726"/>
              </p:ext>
            </p:extLst>
          </p:nvPr>
        </p:nvGraphicFramePr>
        <p:xfrm>
          <a:off x="539496" y="1169350"/>
          <a:ext cx="3895344" cy="5140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932397-89F5-11F4-A96A-C03DA4D8E5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840" y="1058818"/>
            <a:ext cx="6628612" cy="4629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2DD137-5A95-A629-8025-0DD111138C7C}"/>
              </a:ext>
            </a:extLst>
          </p:cNvPr>
          <p:cNvSpPr txBox="1"/>
          <p:nvPr/>
        </p:nvSpPr>
        <p:spPr>
          <a:xfrm>
            <a:off x="4678914" y="5884606"/>
            <a:ext cx="513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Résultat : </a:t>
            </a:r>
            <a:r>
              <a:rPr lang="fr-F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3 745,01 </a:t>
            </a:r>
            <a: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€/m</a:t>
            </a:r>
            <a:r>
              <a:rPr lang="fr-FR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536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7126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10 appartements les plus chers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7F978CB-BA0B-625B-9D7D-BA3EEB73C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442333"/>
              </p:ext>
            </p:extLst>
          </p:nvPr>
        </p:nvGraphicFramePr>
        <p:xfrm>
          <a:off x="539496" y="1169350"/>
          <a:ext cx="3895344" cy="5140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4AE11D-7D6B-EB3C-CB7A-05C512E935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092" y="1169350"/>
            <a:ext cx="7230790" cy="4975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0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6906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10 appartements les plus chers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E2101FF-7115-CC03-6078-126B0AE45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61264"/>
              </p:ext>
            </p:extLst>
          </p:nvPr>
        </p:nvGraphicFramePr>
        <p:xfrm>
          <a:off x="2214691" y="1560672"/>
          <a:ext cx="7762617" cy="4200048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836991">
                  <a:extLst>
                    <a:ext uri="{9D8B030D-6E8A-4147-A177-3AD203B41FA5}">
                      <a16:colId xmlns:a16="http://schemas.microsoft.com/office/drawing/2014/main" val="3205916402"/>
                    </a:ext>
                  </a:extLst>
                </a:gridCol>
                <a:gridCol w="2546822">
                  <a:extLst>
                    <a:ext uri="{9D8B030D-6E8A-4147-A177-3AD203B41FA5}">
                      <a16:colId xmlns:a16="http://schemas.microsoft.com/office/drawing/2014/main" val="2161641934"/>
                    </a:ext>
                  </a:extLst>
                </a:gridCol>
                <a:gridCol w="1898987">
                  <a:extLst>
                    <a:ext uri="{9D8B030D-6E8A-4147-A177-3AD203B41FA5}">
                      <a16:colId xmlns:a16="http://schemas.microsoft.com/office/drawing/2014/main" val="2304806036"/>
                    </a:ext>
                  </a:extLst>
                </a:gridCol>
                <a:gridCol w="1479817">
                  <a:extLst>
                    <a:ext uri="{9D8B030D-6E8A-4147-A177-3AD203B41FA5}">
                      <a16:colId xmlns:a16="http://schemas.microsoft.com/office/drawing/2014/main" val="3987661386"/>
                    </a:ext>
                  </a:extLst>
                </a:gridCol>
              </a:tblGrid>
              <a:tr h="677978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 de l’appartement 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Prix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Département</a:t>
                      </a:r>
                      <a:endParaRPr lang="fr-FR" sz="16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Surface</a:t>
                      </a:r>
                      <a:b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en m</a:t>
                      </a:r>
                      <a:r>
                        <a:rPr lang="fr-FR" sz="1600" u="none" strike="noStrike" baseline="30000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fr-FR" sz="1600" b="1" i="0" u="none" strike="noStrike" baseline="30000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7974508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32251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9 000 000,00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9,10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166118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21822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8 600 000,00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64,00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303598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29779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8 577 710,00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20,55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164853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32409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7 620 000,00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42,77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306637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29836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7 600 000,00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253,30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894073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29519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7 535 000,00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139,90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0931698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31949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7 420 000,00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360,95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0898150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32111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7 200 000,00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595,00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7779695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29334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7 050 000,00  €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122,56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715910"/>
                  </a:ext>
                </a:extLst>
              </a:tr>
              <a:tr h="352207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29510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6 600 000,00  € 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79,38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710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73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152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Taux d’évolution des ventes entre le 1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er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et 2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nd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trimestre 2020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17F978CB-BA0B-625B-9D7D-BA3EEB73C3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5328952"/>
                  </p:ext>
                </p:extLst>
              </p:nvPr>
            </p:nvGraphicFramePr>
            <p:xfrm>
              <a:off x="539496" y="1562100"/>
              <a:ext cx="3632430" cy="4747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17F978CB-BA0B-625B-9D7D-BA3EEB73C3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5328952"/>
                  </p:ext>
                </p:extLst>
              </p:nvPr>
            </p:nvGraphicFramePr>
            <p:xfrm>
              <a:off x="539496" y="1562100"/>
              <a:ext cx="3632430" cy="4747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BFC38FED-D556-2672-9744-06B30BFE3B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1925" y="1362012"/>
            <a:ext cx="7472425" cy="2994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B0157DB-2993-8ABF-7F39-15C30D1F2108}"/>
              </a:ext>
            </a:extLst>
          </p:cNvPr>
          <p:cNvSpPr txBox="1"/>
          <p:nvPr/>
        </p:nvSpPr>
        <p:spPr>
          <a:xfrm>
            <a:off x="5116576" y="4957379"/>
            <a:ext cx="47564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Résultat : </a:t>
            </a:r>
            <a:b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Augmentation de </a:t>
            </a:r>
            <a:r>
              <a:rPr lang="fr-F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3,68 %</a:t>
            </a:r>
            <a:endParaRPr lang="fr-FR" sz="3200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8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1250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Communes où les ventes ont augmentées d’au moins </a:t>
            </a:r>
          </a:p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20 % entre le 1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er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et 2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nd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trimestre 2020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17F978CB-BA0B-625B-9D7D-BA3EEB73C37D}"/>
                  </a:ext>
                </a:extLst>
              </p:cNvPr>
              <p:cNvGraphicFramePr/>
              <p:nvPr/>
            </p:nvGraphicFramePr>
            <p:xfrm>
              <a:off x="539496" y="1562100"/>
              <a:ext cx="3632430" cy="4747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17F978CB-BA0B-625B-9D7D-BA3EEB73C37D}"/>
                  </a:ext>
                </a:extLst>
              </p:cNvPr>
              <p:cNvGraphicFramePr/>
              <p:nvPr/>
            </p:nvGraphicFramePr>
            <p:xfrm>
              <a:off x="539496" y="1562100"/>
              <a:ext cx="3632430" cy="4747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18D59A-EFF1-53BC-3FB4-2816188CE5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0854" y="1458090"/>
            <a:ext cx="6667258" cy="5158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99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12501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Communes où les ventes ont augmentées d’au moins </a:t>
            </a:r>
          </a:p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20 % entre le 1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er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et 2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nd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trimestre 2020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31742B2-F035-21C4-E71D-27EE71B1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04988"/>
            <a:ext cx="7952224" cy="347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3AEA09-E5BE-3A36-F5E5-639A9369FD24}"/>
              </a:ext>
            </a:extLst>
          </p:cNvPr>
          <p:cNvSpPr txBox="1"/>
          <p:nvPr/>
        </p:nvSpPr>
        <p:spPr>
          <a:xfrm>
            <a:off x="8842628" y="3322626"/>
            <a:ext cx="26426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ABBEVILLE, ABLON-SUR-SEINE, AGDE, AIGUES-MORTES, AIRE-SUR-L'ADOUR, ALENCON, AMPUIS, ANCENIS-SAINT-GEREON, ANDRESY, ANGLET…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602283-79C4-0CBD-5A25-13B75FF4FCA7}"/>
              </a:ext>
            </a:extLst>
          </p:cNvPr>
          <p:cNvSpPr txBox="1"/>
          <p:nvPr/>
        </p:nvSpPr>
        <p:spPr>
          <a:xfrm>
            <a:off x="8842628" y="1908809"/>
            <a:ext cx="5132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Résultat : </a:t>
            </a:r>
          </a:p>
          <a:p>
            <a:r>
              <a:rPr lang="fr-F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574 communes</a:t>
            </a:r>
            <a:endParaRPr lang="fr-FR" sz="3200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603504" y="546406"/>
            <a:ext cx="11072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Comment prévoir le prix de vente des biens immobiliers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03A71D-F41A-1F22-C918-E911CBC67779}"/>
              </a:ext>
            </a:extLst>
          </p:cNvPr>
          <p:cNvSpPr txBox="1"/>
          <p:nvPr/>
        </p:nvSpPr>
        <p:spPr>
          <a:xfrm>
            <a:off x="1984248" y="2386584"/>
            <a:ext cx="50667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Récupérer et évaluer les données</a:t>
            </a:r>
            <a:br>
              <a:rPr lang="fr-FR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fr-FR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fr-FR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Créer notre base de données</a:t>
            </a:r>
            <a:br>
              <a:rPr lang="fr-FR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fr-FR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fr-FR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Analyser les données</a:t>
            </a:r>
          </a:p>
        </p:txBody>
      </p:sp>
      <p:pic>
        <p:nvPicPr>
          <p:cNvPr id="8" name="Graphique 7" descr="Base de données avec un remplissage uni">
            <a:extLst>
              <a:ext uri="{FF2B5EF4-FFF2-40B4-BE49-F238E27FC236}">
                <a16:creationId xmlns:a16="http://schemas.microsoft.com/office/drawing/2014/main" id="{9CA1E958-D687-A5F1-40E0-609A02075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888" y="3435852"/>
            <a:ext cx="597408" cy="597408"/>
          </a:xfrm>
          <a:prstGeom prst="rect">
            <a:avLst/>
          </a:prstGeom>
        </p:spPr>
      </p:pic>
      <p:pic>
        <p:nvPicPr>
          <p:cNvPr id="10" name="Graphique 9" descr="Loupe avec un remplissage uni">
            <a:extLst>
              <a:ext uri="{FF2B5EF4-FFF2-40B4-BE49-F238E27FC236}">
                <a16:creationId xmlns:a16="http://schemas.microsoft.com/office/drawing/2014/main" id="{9D418B52-8B41-8B68-2103-15AECDF00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6840" y="2386584"/>
            <a:ext cx="597408" cy="597408"/>
          </a:xfrm>
          <a:prstGeom prst="rect">
            <a:avLst/>
          </a:prstGeom>
        </p:spPr>
      </p:pic>
      <p:pic>
        <p:nvPicPr>
          <p:cNvPr id="12" name="Graphique 11" descr="Graphique à barres avec un remplissage uni">
            <a:extLst>
              <a:ext uri="{FF2B5EF4-FFF2-40B4-BE49-F238E27FC236}">
                <a16:creationId xmlns:a16="http://schemas.microsoft.com/office/drawing/2014/main" id="{059C7CF9-FA02-E231-BEEE-935D906A0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6840" y="4466832"/>
            <a:ext cx="597408" cy="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08754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 différence (en %) du prix au m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 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entre un appartement </a:t>
            </a:r>
          </a:p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 pièces et un 3 pièces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17F978CB-BA0B-625B-9D7D-BA3EEB73C3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03515894"/>
                  </p:ext>
                </p:extLst>
              </p:nvPr>
            </p:nvGraphicFramePr>
            <p:xfrm>
              <a:off x="539496" y="1562100"/>
              <a:ext cx="3632430" cy="4747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9" name="Diagramme 8">
                <a:extLst>
                  <a:ext uri="{FF2B5EF4-FFF2-40B4-BE49-F238E27FC236}">
                    <a16:creationId xmlns:a16="http://schemas.microsoft.com/office/drawing/2014/main" id="{17F978CB-BA0B-625B-9D7D-BA3EEB73C3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03515894"/>
                  </p:ext>
                </p:extLst>
              </p:nvPr>
            </p:nvGraphicFramePr>
            <p:xfrm>
              <a:off x="539496" y="1562100"/>
              <a:ext cx="3632430" cy="4747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55756D-8922-533E-0099-DC1E298A70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5528" y="1562100"/>
            <a:ext cx="7388556" cy="4437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69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08754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La différence (en %) du prix au m</a:t>
            </a:r>
            <a:r>
              <a:rPr lang="fr-FR" sz="3200" baseline="30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 </a:t>
            </a:r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entre un appartement </a:t>
            </a:r>
          </a:p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2 pièces et un 3 pièces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FBDF51-57A1-4276-1D9F-8EF49EDF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03" y="1648718"/>
            <a:ext cx="9778409" cy="226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BA4E7B-67C0-A389-D3A8-BDF76DB0FE02}"/>
              </a:ext>
            </a:extLst>
          </p:cNvPr>
          <p:cNvSpPr txBox="1"/>
          <p:nvPr/>
        </p:nvSpPr>
        <p:spPr>
          <a:xfrm>
            <a:off x="324649" y="4284752"/>
            <a:ext cx="10426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Résultat : </a:t>
            </a:r>
          </a:p>
          <a:p>
            <a:r>
              <a:rPr lang="fr-FR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 appartement 2 pièces est </a:t>
            </a:r>
            <a:r>
              <a:rPr lang="fr-FR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14,31 %</a:t>
            </a:r>
            <a:r>
              <a:rPr lang="fr-FR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plus cher qu’un 3 pièces </a:t>
            </a:r>
            <a:br>
              <a:rPr lang="fr-FR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fr-FR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7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08754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moyennes des prix pour le top 3 des communes des</a:t>
            </a:r>
          </a:p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départements 06, 13, 33, 59 et 69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7F978CB-BA0B-625B-9D7D-BA3EEB73C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322632"/>
              </p:ext>
            </p:extLst>
          </p:nvPr>
        </p:nvGraphicFramePr>
        <p:xfrm>
          <a:off x="539496" y="1562100"/>
          <a:ext cx="3632430" cy="474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A5CBD0-1ABF-47DC-99A5-69B4292DB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500" y="1562099"/>
            <a:ext cx="6376852" cy="513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918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0895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Les moyennes des prix pour le top 3 des communes des</a:t>
            </a:r>
          </a:p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départements 06, 13, 33, 59 et 69</a:t>
            </a:r>
            <a:endParaRPr lang="fr-FR" sz="3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ED35D1-CC38-5D1B-0F4C-B948F7BE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6" y="1593850"/>
            <a:ext cx="2527677" cy="277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1370D1CC-43C0-B5BB-362C-4B7A960D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62995"/>
              </p:ext>
            </p:extLst>
          </p:nvPr>
        </p:nvGraphicFramePr>
        <p:xfrm>
          <a:off x="3086100" y="1803400"/>
          <a:ext cx="8116889" cy="4366288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653623">
                  <a:extLst>
                    <a:ext uri="{9D8B030D-6E8A-4147-A177-3AD203B41FA5}">
                      <a16:colId xmlns:a16="http://schemas.microsoft.com/office/drawing/2014/main" val="921033365"/>
                    </a:ext>
                  </a:extLst>
                </a:gridCol>
                <a:gridCol w="3063057">
                  <a:extLst>
                    <a:ext uri="{9D8B030D-6E8A-4147-A177-3AD203B41FA5}">
                      <a16:colId xmlns:a16="http://schemas.microsoft.com/office/drawing/2014/main" val="2615363895"/>
                    </a:ext>
                  </a:extLst>
                </a:gridCol>
                <a:gridCol w="2294089">
                  <a:extLst>
                    <a:ext uri="{9D8B030D-6E8A-4147-A177-3AD203B41FA5}">
                      <a16:colId xmlns:a16="http://schemas.microsoft.com/office/drawing/2014/main" val="782125060"/>
                    </a:ext>
                  </a:extLst>
                </a:gridCol>
                <a:gridCol w="1349967">
                  <a:extLst>
                    <a:ext uri="{9D8B030D-6E8A-4147-A177-3AD203B41FA5}">
                      <a16:colId xmlns:a16="http://schemas.microsoft.com/office/drawing/2014/main" val="2806961966"/>
                    </a:ext>
                  </a:extLst>
                </a:gridCol>
                <a:gridCol w="756153">
                  <a:extLst>
                    <a:ext uri="{9D8B030D-6E8A-4147-A177-3AD203B41FA5}">
                      <a16:colId xmlns:a16="http://schemas.microsoft.com/office/drawing/2014/main" val="4238536489"/>
                    </a:ext>
                  </a:extLst>
                </a:gridCol>
              </a:tblGrid>
              <a:tr h="27289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Département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2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Nom commune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Valeur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rang</a:t>
                      </a:r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0796342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Bouches-du-Rhône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GIGNAC-LA-NERTHE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330 000,00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3859130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Bouches-du-Rhône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SAINT SAVOURNIN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314 425,00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357479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Bouches-du-Rhône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CASSIS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313 416,88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84657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Gironde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LEGE-CAP-FERRET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 549 500,64  €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7087022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33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Gironde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VAYRES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335 000,00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>
                          <a:effectLst/>
                        </a:rPr>
                        <a:t>2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949807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Gironde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ARCACHON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307 435,93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690669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Nord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BERSEE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 433 202,00  €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0623697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Nord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CYSOING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 408 550,00  €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7706810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59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Nord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HALLUIN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322 250,00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406400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06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Alpes-Maritimes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SAINT-JEAN-CAP-FERRAT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968 750,00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8885907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06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Alpes-Maritimes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EZE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655 000,00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2618691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06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Alpes-Maritimes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MOUANS-SARTOUX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476 898,09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401686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69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Rhône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VILLE SUR JARNIOUX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485 300,00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2628791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69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Rhône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LYON 2EME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455 217,27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97739"/>
                  </a:ext>
                </a:extLst>
              </a:tr>
              <a:tr h="272893"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69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Rhône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LYON 6EME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 426 968,25  €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3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620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26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02585" y="388619"/>
            <a:ext cx="4977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Conclusion</a:t>
            </a:r>
            <a:endParaRPr lang="fr-FR" sz="7200" dirty="0">
              <a:effectLst/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03BACF-962A-D0E1-58E3-6E6663E74EB7}"/>
              </a:ext>
            </a:extLst>
          </p:cNvPr>
          <p:cNvSpPr txBox="1"/>
          <p:nvPr/>
        </p:nvSpPr>
        <p:spPr>
          <a:xfrm>
            <a:off x="2110154" y="1688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6C29A8-6E06-B51B-F391-5625E0CB2FB3}"/>
              </a:ext>
            </a:extLst>
          </p:cNvPr>
          <p:cNvSpPr txBox="1"/>
          <p:nvPr/>
        </p:nvSpPr>
        <p:spPr>
          <a:xfrm>
            <a:off x="1426866" y="1748413"/>
            <a:ext cx="68448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a vu :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Les données que l’on peut récupérer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Comment faire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Et ce que l’on peut obtenir comme analyse</a:t>
            </a:r>
          </a:p>
        </p:txBody>
      </p:sp>
    </p:spTree>
    <p:extLst>
      <p:ext uri="{BB962C8B-B14F-4D97-AF65-F5344CB8AC3E}">
        <p14:creationId xmlns:p14="http://schemas.microsoft.com/office/powerpoint/2010/main" val="7101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603504" y="546406"/>
            <a:ext cx="9147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Données de Demande de Valeur Foncière (DVF)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689D3D-0CF4-758C-2BC7-4EBB3382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2" y="1650560"/>
            <a:ext cx="2624328" cy="106391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549A24-34E2-A247-9287-E341EA552885}"/>
              </a:ext>
            </a:extLst>
          </p:cNvPr>
          <p:cNvSpPr txBox="1"/>
          <p:nvPr/>
        </p:nvSpPr>
        <p:spPr>
          <a:xfrm>
            <a:off x="813816" y="1330563"/>
            <a:ext cx="243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 des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F4589CF-C2EA-AA1E-6F60-CEFA35265E18}"/>
              </a:ext>
            </a:extLst>
          </p:cNvPr>
          <p:cNvSpPr txBox="1"/>
          <p:nvPr/>
        </p:nvSpPr>
        <p:spPr>
          <a:xfrm>
            <a:off x="813816" y="2850862"/>
            <a:ext cx="10140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Permet de connaître la valeur des transactions immobilières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Issues des actes notariés et des informations cadastrales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Cinq dernières années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b="0" i="0" dirty="0">
              <a:solidFill>
                <a:schemeClr val="bg2">
                  <a:lumMod val="2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r>
              <a:rPr lang="fr-FR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erritoire métropolitain et les DOM-TOM, à </a:t>
            </a:r>
            <a:r>
              <a:rPr lang="fr-FR" sz="1800" b="1" i="0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l’exception de l’Alsace, de la Moselle et de Mayotte</a:t>
            </a:r>
            <a:r>
              <a:rPr lang="fr-FR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Mise à jour en avril et en octobre</a:t>
            </a:r>
          </a:p>
        </p:txBody>
      </p:sp>
    </p:spTree>
    <p:extLst>
      <p:ext uri="{BB962C8B-B14F-4D97-AF65-F5344CB8AC3E}">
        <p14:creationId xmlns:p14="http://schemas.microsoft.com/office/powerpoint/2010/main" val="37980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603504" y="546406"/>
            <a:ext cx="478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Dictionnaire de données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24209D6-1B1E-F03C-33C3-8AFE0E49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38593"/>
              </p:ext>
            </p:extLst>
          </p:nvPr>
        </p:nvGraphicFramePr>
        <p:xfrm>
          <a:off x="704088" y="1131180"/>
          <a:ext cx="11055095" cy="4364365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954098">
                  <a:extLst>
                    <a:ext uri="{9D8B030D-6E8A-4147-A177-3AD203B41FA5}">
                      <a16:colId xmlns:a16="http://schemas.microsoft.com/office/drawing/2014/main" val="2669947718"/>
                    </a:ext>
                  </a:extLst>
                </a:gridCol>
                <a:gridCol w="1871398">
                  <a:extLst>
                    <a:ext uri="{9D8B030D-6E8A-4147-A177-3AD203B41FA5}">
                      <a16:colId xmlns:a16="http://schemas.microsoft.com/office/drawing/2014/main" val="602478585"/>
                    </a:ext>
                  </a:extLst>
                </a:gridCol>
                <a:gridCol w="5397709">
                  <a:extLst>
                    <a:ext uri="{9D8B030D-6E8A-4147-A177-3AD203B41FA5}">
                      <a16:colId xmlns:a16="http://schemas.microsoft.com/office/drawing/2014/main" val="3793646414"/>
                    </a:ext>
                  </a:extLst>
                </a:gridCol>
                <a:gridCol w="1136508">
                  <a:extLst>
                    <a:ext uri="{9D8B030D-6E8A-4147-A177-3AD203B41FA5}">
                      <a16:colId xmlns:a16="http://schemas.microsoft.com/office/drawing/2014/main" val="2342848247"/>
                    </a:ext>
                  </a:extLst>
                </a:gridCol>
                <a:gridCol w="1695382">
                  <a:extLst>
                    <a:ext uri="{9D8B030D-6E8A-4147-A177-3AD203B41FA5}">
                      <a16:colId xmlns:a16="http://schemas.microsoft.com/office/drawing/2014/main" val="2787512921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Numéro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Code  propriété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Signiﬁcation</a:t>
                      </a: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Observation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extLst>
                  <a:ext uri="{0D108BD9-81ED-4DB2-BD59-A6C34878D82A}">
                    <a16:rowId xmlns:a16="http://schemas.microsoft.com/office/drawing/2014/main" val="397277651"/>
                  </a:ext>
                </a:extLst>
              </a:tr>
              <a:tr h="572369">
                <a:tc>
                  <a:txBody>
                    <a:bodyPr/>
                    <a:lstStyle/>
                    <a:p>
                      <a:pPr algn="ctr" fontAlgn="b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date_transaction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date de  signature de la transaction immobilière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format : YYYY-MM-JJ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2465480875"/>
                  </a:ext>
                </a:extLst>
              </a:tr>
              <a:tr h="858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valeur_foncière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Montant de la transaction (exclut : - frais de notaire et frais d'agence s'il sont à la charge de l'acquéreur)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Monétaire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FLOAT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3021574389"/>
                  </a:ext>
                </a:extLst>
              </a:tr>
              <a:tr h="85855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libelle_nature_transaction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Vente, vente en l’état futur d’achèvement, vente de terrain à bâtir, adjudication, expropriation ou échange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40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1170417978"/>
                  </a:ext>
                </a:extLst>
              </a:tr>
              <a:tr h="45075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numero_voie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Numéro de la voie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2696373878"/>
                  </a:ext>
                </a:extLst>
              </a:tr>
              <a:tr h="45075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indice_repetition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Indice de répétition (Bis, Ter...)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903276817"/>
                  </a:ext>
                </a:extLst>
              </a:tr>
              <a:tr h="45075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libelle_type_voie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de voie (Rue, avenue…)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4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3559359141"/>
                  </a:ext>
                </a:extLst>
              </a:tr>
              <a:tr h="45075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libelle_voie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Libellé de la voie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250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319108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4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603504" y="546406"/>
            <a:ext cx="478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Dictionnaire de données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24209D6-1B1E-F03C-33C3-8AFE0E49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4227"/>
              </p:ext>
            </p:extLst>
          </p:nvPr>
        </p:nvGraphicFramePr>
        <p:xfrm>
          <a:off x="704088" y="1131180"/>
          <a:ext cx="11055095" cy="4373511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954098">
                  <a:extLst>
                    <a:ext uri="{9D8B030D-6E8A-4147-A177-3AD203B41FA5}">
                      <a16:colId xmlns:a16="http://schemas.microsoft.com/office/drawing/2014/main" val="2669947718"/>
                    </a:ext>
                  </a:extLst>
                </a:gridCol>
                <a:gridCol w="1871398">
                  <a:extLst>
                    <a:ext uri="{9D8B030D-6E8A-4147-A177-3AD203B41FA5}">
                      <a16:colId xmlns:a16="http://schemas.microsoft.com/office/drawing/2014/main" val="602478585"/>
                    </a:ext>
                  </a:extLst>
                </a:gridCol>
                <a:gridCol w="5397709">
                  <a:extLst>
                    <a:ext uri="{9D8B030D-6E8A-4147-A177-3AD203B41FA5}">
                      <a16:colId xmlns:a16="http://schemas.microsoft.com/office/drawing/2014/main" val="3793646414"/>
                    </a:ext>
                  </a:extLst>
                </a:gridCol>
                <a:gridCol w="1136508">
                  <a:extLst>
                    <a:ext uri="{9D8B030D-6E8A-4147-A177-3AD203B41FA5}">
                      <a16:colId xmlns:a16="http://schemas.microsoft.com/office/drawing/2014/main" val="2342848247"/>
                    </a:ext>
                  </a:extLst>
                </a:gridCol>
                <a:gridCol w="1695382">
                  <a:extLst>
                    <a:ext uri="{9D8B030D-6E8A-4147-A177-3AD203B41FA5}">
                      <a16:colId xmlns:a16="http://schemas.microsoft.com/office/drawing/2014/main" val="2787512921"/>
                    </a:ext>
                  </a:extLst>
                </a:gridCol>
              </a:tblGrid>
              <a:tr h="2972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Numéro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Code  propriété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Signiﬁcation</a:t>
                      </a: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Observation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 anchor="ctr"/>
                </a:tc>
                <a:extLst>
                  <a:ext uri="{0D108BD9-81ED-4DB2-BD59-A6C34878D82A}">
                    <a16:rowId xmlns:a16="http://schemas.microsoft.com/office/drawing/2014/main" val="397277651"/>
                  </a:ext>
                </a:extLst>
              </a:tr>
              <a:tr h="492903">
                <a:tc>
                  <a:txBody>
                    <a:bodyPr/>
                    <a:lstStyle/>
                    <a:p>
                      <a:pPr algn="ctr" fontAlgn="b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code_postal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Postal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u="none" strike="noStrike" dirty="0"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3321358118"/>
                  </a:ext>
                </a:extLst>
              </a:tr>
              <a:tr h="492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libelle_commune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Nom de la commune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45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2383969026"/>
                  </a:ext>
                </a:extLst>
              </a:tr>
              <a:tr h="492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departement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Département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3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3301905441"/>
                  </a:ext>
                </a:extLst>
              </a:tr>
              <a:tr h="492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surface_carrez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Surface Carrez du lot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FLOAT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3254598608"/>
                  </a:ext>
                </a:extLst>
              </a:tr>
              <a:tr h="62589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libelle_type_local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Maison, appartement, dépendance, ou local industriel et commercial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45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60916536"/>
                  </a:ext>
                </a:extLst>
              </a:tr>
              <a:tr h="492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nombre_piece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Nombre de pièces principales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3191698381"/>
                  </a:ext>
                </a:extLst>
              </a:tr>
              <a:tr h="492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libelle_nature_terrain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Nature du terrain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Texte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Longueur : 25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540424717"/>
                  </a:ext>
                </a:extLst>
              </a:tr>
              <a:tr h="4929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surface_terrain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Surface du terrain </a:t>
                      </a:r>
                      <a:b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</a:b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Numérique 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434" marR="7434" marT="7434" marB="0"/>
                </a:tc>
                <a:extLst>
                  <a:ext uri="{0D108BD9-81ED-4DB2-BD59-A6C34878D82A}">
                    <a16:rowId xmlns:a16="http://schemas.microsoft.com/office/drawing/2014/main" val="276596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4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603504" y="546406"/>
            <a:ext cx="637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M</a:t>
            </a:r>
            <a:r>
              <a:rPr lang="fr-FR" sz="3200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odèle conceptuel des données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0D160B-AFAE-1A93-CE43-F242ADA3D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10"/>
          <a:stretch/>
        </p:blipFill>
        <p:spPr>
          <a:xfrm>
            <a:off x="2756153" y="1131180"/>
            <a:ext cx="6994145" cy="54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6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603504" y="546406"/>
            <a:ext cx="4691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Schéma relationnel 3NF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655A93-92E3-41B1-4E2E-9462B284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7" y="1235710"/>
            <a:ext cx="11258386" cy="459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1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603504" y="546406"/>
            <a:ext cx="619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Création de la base de données</a:t>
            </a:r>
            <a:endParaRPr lang="fr-FR" sz="3200" dirty="0">
              <a:solidFill>
                <a:schemeClr val="bg2">
                  <a:lumMod val="25000"/>
                </a:schemeClr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7C99D0DA-2C45-2FF3-B807-F083AF0CC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876560"/>
              </p:ext>
            </p:extLst>
          </p:nvPr>
        </p:nvGraphicFramePr>
        <p:xfrm>
          <a:off x="177800" y="1323645"/>
          <a:ext cx="11544300" cy="481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17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122114-72DF-13B2-2581-4BAF68E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9" t="19798" r="64400" b="21736"/>
          <a:stretch/>
        </p:blipFill>
        <p:spPr>
          <a:xfrm>
            <a:off x="11268112" y="0"/>
            <a:ext cx="923888" cy="7772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F45DA54-5FAA-B03E-7505-DB0DE942F5C1}"/>
              </a:ext>
            </a:extLst>
          </p:cNvPr>
          <p:cNvSpPr txBox="1"/>
          <p:nvPr/>
        </p:nvSpPr>
        <p:spPr>
          <a:xfrm>
            <a:off x="307057" y="388619"/>
            <a:ext cx="10466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effectLst/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Nombre d’appartements vendus au 1er semestre 2020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17F978CB-BA0B-625B-9D7D-BA3EEB73C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03510"/>
              </p:ext>
            </p:extLst>
          </p:nvPr>
        </p:nvGraphicFramePr>
        <p:xfrm>
          <a:off x="539496" y="1169350"/>
          <a:ext cx="3346704" cy="4234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CE1FA7B2-F0CA-B501-0516-5EEE0BAEB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686" y="1368044"/>
            <a:ext cx="6600698" cy="172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CDC7609-0A05-794F-0609-EA53D4578D12}"/>
              </a:ext>
            </a:extLst>
          </p:cNvPr>
          <p:cNvSpPr txBox="1"/>
          <p:nvPr/>
        </p:nvSpPr>
        <p:spPr>
          <a:xfrm>
            <a:off x="4919472" y="4169664"/>
            <a:ext cx="55370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Résultat : </a:t>
            </a:r>
            <a:b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fr-FR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31 357 </a:t>
            </a:r>
            <a:r>
              <a:rPr lang="fr-FR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appartements vendus</a:t>
            </a:r>
          </a:p>
        </p:txBody>
      </p:sp>
    </p:spTree>
    <p:extLst>
      <p:ext uri="{BB962C8B-B14F-4D97-AF65-F5344CB8AC3E}">
        <p14:creationId xmlns:p14="http://schemas.microsoft.com/office/powerpoint/2010/main" val="1742677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1086</Words>
  <Application>Microsoft Macintosh PowerPoint</Application>
  <PresentationFormat>Grand écran</PresentationFormat>
  <Paragraphs>309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Helvetica</vt:lpstr>
      <vt:lpstr>Helvetica Neue</vt:lpstr>
      <vt:lpstr>Helvetica Neue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bihel</dc:creator>
  <cp:lastModifiedBy>damien bihel</cp:lastModifiedBy>
  <cp:revision>25</cp:revision>
  <dcterms:created xsi:type="dcterms:W3CDTF">2022-05-24T09:16:29Z</dcterms:created>
  <dcterms:modified xsi:type="dcterms:W3CDTF">2022-06-04T13:18:30Z</dcterms:modified>
</cp:coreProperties>
</file>