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9452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2"/>
    <p:restoredTop sz="90161"/>
  </p:normalViewPr>
  <p:slideViewPr>
    <p:cSldViewPr snapToGrid="0">
      <p:cViewPr varScale="1">
        <p:scale>
          <a:sx n="147" d="100"/>
          <a:sy n="147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A8C20-3943-0744-9C13-A4FAF83508DE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C04C-152D-9F44-9887-7C84F84574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62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39111-314A-CA88-85BB-9A0F4C62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87A5F5-E98C-38DF-2518-0DE592E74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940747-2DD8-0F98-D510-8BC8FDD1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C843-38F0-C847-9B12-F10B3BD4E853}" type="datetime1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1BFB7-2A04-719B-A51C-657948B3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FE092-D272-2912-AE17-66B1F5CB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0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1EA63-81A4-DAC1-CC40-F26704CC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B93093-C076-F961-6391-E128A7F0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ED41F-0D77-8E86-AAC9-25A7D4DA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3987-729A-6049-B10F-33DED3CADA1F}" type="datetime1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B26E2-0C71-6BE3-3DA3-B2B97523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37E32-F38D-C238-AD0A-EACDBC35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84FFEF-2C1B-4B78-5F86-E4A86DCAF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C47800-DC3A-7D04-63CB-801BCB09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0041-5918-3940-4BBB-A3F6999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F94-F1CE-EE48-98DF-A7B3D212DA2B}" type="datetime1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76637-0567-07FF-5058-C98A5F2B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B95F6-D5D9-B8D1-CB99-98258C17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7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B386B-9CBC-6FCF-BF03-01A0AEE8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858BF-A172-781D-C87C-E910A731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A1E60-9696-771D-15FD-E9F507F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6956-DC50-A64B-9692-D03940780360}" type="datetime1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763BA-1C54-DC73-DA53-6F830CD2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65F467-74A6-C007-7CD2-69B3E8BF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DDE2F-3C97-E8A3-62E3-273901E4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50AE8E-72B1-6876-BA26-FA835EBD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DEE566-AF55-B207-E6F4-52ADB58F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34A-E678-384A-96AF-965D8BFBA800}" type="datetime1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142696-73A1-2750-04FF-ABF57E64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0429C-311B-2C3B-8BDD-E9A3F45A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5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A2B64-84C4-D8EC-A625-A45EE369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7C46B-375D-59A1-A092-CB597CC9C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F26464-17B7-4840-8F2B-3F1B11D76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DE7AFE-36C0-EEAE-8943-1F3D5FDD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11BC-8404-F14C-9BCB-D251F1C7382A}" type="datetime1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9F79E4-1A11-3D64-B4F7-6AA1EC20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6A750-3995-F368-1656-6B59F699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2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936D3-56B0-F8D2-FB62-895C700A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2698BC-33BB-0FB4-06C3-4D55130D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7BE463-8DB4-B84A-D7C3-033E1F28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775B62-834D-2201-8D76-8D3C461F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8B7CD0-7279-86B4-CBEC-1F723169B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B0C7A1-C139-C5D8-6A7C-84FA8496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0298-841A-E547-A651-63D51BBA370C}" type="datetime1">
              <a:rPr lang="fr-FR" smtClean="0"/>
              <a:t>07/02/2023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568B29-A4E0-85FB-4DAD-352BA667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510F12-F194-DB77-7CB7-95B38D95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8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14C9F-6CD2-10F4-20D4-81628EB4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C345F9-4B5E-33E3-69D0-70EB43C7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BE48-3B08-0A4B-B791-CB464350C453}" type="datetime1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05FF16-3D7B-487D-C567-2127D080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0BFF8-8942-3C40-A4D6-CE8BE31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37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E5E81C-43FD-53A7-F89F-FEDDE2CF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B59-CB16-F942-B456-2470855ADD2E}" type="datetime1">
              <a:rPr lang="fr-FR" smtClean="0"/>
              <a:t>07/02/2023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11D4E1-5523-E207-DE05-7576BED6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1A9E92-2107-FA7C-C093-8928B325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4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876E0-47CD-89C5-8FCC-452BF596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F3198-85F4-55B2-3F48-48DD56F37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F292B8-F4DD-6515-C64E-DB4B3C57F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CD450A-3BF8-24A6-58DE-BB6D92E5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D1A6-EE76-1649-8884-5E323B2D9670}" type="datetime1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616CD2-70F2-C14F-C9AF-80241722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775D9-2936-70A9-E883-467D7315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080F2-EB33-8882-FC59-9182B6C8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22938D-ED94-213A-49E1-FBCC163DC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F526BA-FE98-1EBC-B875-16D5D2BF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A50DF-96DE-7A4B-DF6E-F60CB059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A222-8BBC-F94C-87CB-5D98AB2F11BA}" type="datetime1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37D5F-C108-D600-9522-CA51C090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40CCFC-EB40-2804-FD3F-1C75255E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6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2B95E4-C38D-ECE3-9BAD-28695B10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8E3CE8-D043-1501-EFE7-3FF7B974E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9A9BB5-C67C-A428-5F1D-63BA4C577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A70E1-3CCE-5B47-8D3F-FE8EBD0BFA9D}" type="datetime1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E33C9-980D-C763-3441-44895BB84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DD191-3AE2-D9F6-E7EC-61CA252AD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CF9E-077F-E84C-9236-8EC9EAF768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3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329838" y="1010295"/>
            <a:ext cx="11532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Comment déterminer les pays cibles </a:t>
            </a:r>
          </a:p>
          <a:p>
            <a:pPr algn="ctr"/>
            <a:r>
              <a:rPr lang="fr-FR" sz="48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l'exportation de poulets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2954028"/>
            <a:ext cx="7772400" cy="3180157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BFF9E-FD8E-B002-1EC3-D75ADC3E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19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4461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de cluster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10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A86DCA-5531-7B51-6A53-6065C2CBA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17" y="1107701"/>
            <a:ext cx="11172565" cy="4871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4815414-4257-01B1-8877-D1CB5538B940}"/>
              </a:ext>
            </a:extLst>
          </p:cNvPr>
          <p:cNvSpPr/>
          <p:nvPr/>
        </p:nvSpPr>
        <p:spPr>
          <a:xfrm>
            <a:off x="5936875" y="4415117"/>
            <a:ext cx="318248" cy="318248"/>
          </a:xfrm>
          <a:prstGeom prst="ellipse">
            <a:avLst/>
          </a:prstGeom>
          <a:noFill/>
          <a:ln w="38100"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68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505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Méthode du k-</a:t>
            </a:r>
            <a:r>
              <a:rPr lang="fr-FR" sz="3600" b="1" dirty="0" err="1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</a:t>
            </a:r>
            <a:endParaRPr lang="fr-FR" sz="3600" b="1" dirty="0">
              <a:solidFill>
                <a:srgbClr val="9411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BC6166E-ACBA-E30F-41C4-7B18AC05C1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89" r="13786"/>
          <a:stretch/>
        </p:blipFill>
        <p:spPr>
          <a:xfrm>
            <a:off x="326263" y="886923"/>
            <a:ext cx="5122479" cy="5550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EE803B-668C-3095-0968-7A959513A5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89" r="13786"/>
          <a:stretch/>
        </p:blipFill>
        <p:spPr>
          <a:xfrm>
            <a:off x="5602531" y="886923"/>
            <a:ext cx="5122479" cy="5550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1353045-679D-B0A6-13E7-A0863994A3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246" t="7538" b="74462"/>
          <a:stretch/>
        </p:blipFill>
        <p:spPr>
          <a:xfrm>
            <a:off x="10836001" y="886923"/>
            <a:ext cx="1207577" cy="1473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53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664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Méthode du dendrogramme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74ADB7-2954-A8A4-44FF-B40809E63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7" y="1041189"/>
            <a:ext cx="7492670" cy="517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ECA7EE-DAD0-505D-6A87-CBF9DC79E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463" y="1041189"/>
            <a:ext cx="3720934" cy="3720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01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8171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Comparaison entre les 2 méthodes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B8148A-E139-C57E-4192-78BEB1865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1" y="1014412"/>
            <a:ext cx="6121400" cy="552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0EC637B-EA90-1820-6C33-C2FBDE2FB3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81"/>
          <a:stretch/>
        </p:blipFill>
        <p:spPr>
          <a:xfrm>
            <a:off x="7044648" y="1014412"/>
            <a:ext cx="4181769" cy="3802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E485351E-A17C-CC99-43FF-678AC22BD09E}"/>
              </a:ext>
            </a:extLst>
          </p:cNvPr>
          <p:cNvSpPr/>
          <p:nvPr/>
        </p:nvSpPr>
        <p:spPr>
          <a:xfrm>
            <a:off x="1829999" y="2718977"/>
            <a:ext cx="305711" cy="332253"/>
          </a:xfrm>
          <a:prstGeom prst="ellipse">
            <a:avLst/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7826B82-4B7A-5905-BCFC-B0B7984A0EF3}"/>
              </a:ext>
            </a:extLst>
          </p:cNvPr>
          <p:cNvSpPr/>
          <p:nvPr/>
        </p:nvSpPr>
        <p:spPr>
          <a:xfrm>
            <a:off x="4732572" y="2718977"/>
            <a:ext cx="305711" cy="332253"/>
          </a:xfrm>
          <a:prstGeom prst="ellipse">
            <a:avLst/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F8A50B-0E8F-76FA-9097-9E2A7755F1BD}"/>
              </a:ext>
            </a:extLst>
          </p:cNvPr>
          <p:cNvSpPr/>
          <p:nvPr/>
        </p:nvSpPr>
        <p:spPr>
          <a:xfrm>
            <a:off x="1829998" y="5056450"/>
            <a:ext cx="677032" cy="490506"/>
          </a:xfrm>
          <a:prstGeom prst="ellipse">
            <a:avLst/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34E13EA-EBF3-63AA-10AC-80668F274953}"/>
              </a:ext>
            </a:extLst>
          </p:cNvPr>
          <p:cNvSpPr/>
          <p:nvPr/>
        </p:nvSpPr>
        <p:spPr>
          <a:xfrm>
            <a:off x="4732572" y="5056450"/>
            <a:ext cx="677032" cy="490506"/>
          </a:xfrm>
          <a:prstGeom prst="ellipse">
            <a:avLst/>
          </a:prstGeom>
          <a:noFill/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DB91F2-1F5B-6987-5C0C-F9BDA19C0C0D}"/>
              </a:ext>
            </a:extLst>
          </p:cNvPr>
          <p:cNvSpPr txBox="1"/>
          <p:nvPr/>
        </p:nvSpPr>
        <p:spPr>
          <a:xfrm>
            <a:off x="6835513" y="5301703"/>
            <a:ext cx="519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On a quelques différences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9411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du cluster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14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C21670-669C-00C4-B540-F7B40084D4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5" t="22838" r="20869" b="16039"/>
          <a:stretch/>
        </p:blipFill>
        <p:spPr>
          <a:xfrm>
            <a:off x="5251953" y="932765"/>
            <a:ext cx="5968935" cy="547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03F2D09-1D41-8529-A33C-640634BC41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262" t="3609" r="-396" b="81077"/>
          <a:stretch/>
        </p:blipFill>
        <p:spPr>
          <a:xfrm>
            <a:off x="9761510" y="4692022"/>
            <a:ext cx="1318788" cy="166432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9C7AF36-8387-03FA-BF46-DBAD9C177E24}"/>
              </a:ext>
            </a:extLst>
          </p:cNvPr>
          <p:cNvSpPr txBox="1"/>
          <p:nvPr/>
        </p:nvSpPr>
        <p:spPr>
          <a:xfrm>
            <a:off x="221673" y="1000048"/>
            <a:ext cx="519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Evaluation de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9411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leau 15">
            <a:extLst>
              <a:ext uri="{FF2B5EF4-FFF2-40B4-BE49-F238E27FC236}">
                <a16:creationId xmlns:a16="http://schemas.microsoft.com/office/drawing/2014/main" id="{A4C16BE5-F2D4-CCB5-3210-AF482F775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14173"/>
              </p:ext>
            </p:extLst>
          </p:nvPr>
        </p:nvGraphicFramePr>
        <p:xfrm>
          <a:off x="209006" y="1943742"/>
          <a:ext cx="4967293" cy="201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4966">
                  <a:extLst>
                    <a:ext uri="{9D8B030D-6E8A-4147-A177-3AD203B41FA5}">
                      <a16:colId xmlns:a16="http://schemas.microsoft.com/office/drawing/2014/main" val="1282294658"/>
                    </a:ext>
                  </a:extLst>
                </a:gridCol>
                <a:gridCol w="1240404">
                  <a:extLst>
                    <a:ext uri="{9D8B030D-6E8A-4147-A177-3AD203B41FA5}">
                      <a16:colId xmlns:a16="http://schemas.microsoft.com/office/drawing/2014/main" val="143902456"/>
                    </a:ext>
                  </a:extLst>
                </a:gridCol>
                <a:gridCol w="1971923">
                  <a:extLst>
                    <a:ext uri="{9D8B030D-6E8A-4147-A177-3AD203B41FA5}">
                      <a16:colId xmlns:a16="http://schemas.microsoft.com/office/drawing/2014/main" val="550551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b="0" i="0" dirty="0">
                        <a:solidFill>
                          <a:srgbClr val="9411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dirty="0">
                          <a:solidFill>
                            <a:srgbClr val="9411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K-</a:t>
                      </a:r>
                      <a:r>
                        <a:rPr lang="fr-FR" sz="1600" b="1" i="0" dirty="0" err="1">
                          <a:solidFill>
                            <a:srgbClr val="9411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means</a:t>
                      </a:r>
                      <a:endParaRPr lang="fr-FR" sz="1600" b="1" i="0" dirty="0">
                        <a:solidFill>
                          <a:srgbClr val="9411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dirty="0">
                          <a:solidFill>
                            <a:srgbClr val="9411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Dendrogramme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1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0" dirty="0">
                          <a:solidFill>
                            <a:srgbClr val="9411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Coefficient de </a:t>
                      </a:r>
                    </a:p>
                    <a:p>
                      <a:r>
                        <a:rPr lang="fr-FR" sz="1600" b="0" i="0" dirty="0" err="1">
                          <a:solidFill>
                            <a:srgbClr val="9411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Calinski-Harabasz</a:t>
                      </a:r>
                      <a:endParaRPr lang="fr-FR" sz="1600" b="0" i="0" dirty="0">
                        <a:solidFill>
                          <a:srgbClr val="9411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endParaRPr lang="fr-FR" sz="1600" b="0" i="0" dirty="0">
                        <a:solidFill>
                          <a:srgbClr val="9411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117,7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106,9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83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0" dirty="0">
                          <a:solidFill>
                            <a:srgbClr val="9411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Indice de silhouette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401634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E42AF9E5-AEE5-8641-8E42-CF0B23EE9FBD}"/>
              </a:ext>
            </a:extLst>
          </p:cNvPr>
          <p:cNvSpPr txBox="1"/>
          <p:nvPr/>
        </p:nvSpPr>
        <p:spPr>
          <a:xfrm>
            <a:off x="1573394" y="4924021"/>
            <a:ext cx="2108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Notre choix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9411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Graphique 16" descr="Flèches de chevron avec un remplissage uni">
            <a:extLst>
              <a:ext uri="{FF2B5EF4-FFF2-40B4-BE49-F238E27FC236}">
                <a16:creationId xmlns:a16="http://schemas.microsoft.com/office/drawing/2014/main" id="{87315D19-4143-2F66-0AC7-C94B89D00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170224" y="4245280"/>
            <a:ext cx="914400" cy="6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6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 cluster choisir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B4A38A-E59A-DB3B-28B7-C666FC314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28" y="996375"/>
            <a:ext cx="63500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91D7B47-977F-3082-C294-19360A09BF10}"/>
              </a:ext>
            </a:extLst>
          </p:cNvPr>
          <p:cNvSpPr txBox="1"/>
          <p:nvPr/>
        </p:nvSpPr>
        <p:spPr>
          <a:xfrm>
            <a:off x="6927430" y="996375"/>
            <a:ext cx="51532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 : </a:t>
            </a:r>
            <a:r>
              <a:rPr lang="fr-FR" sz="2400" b="1" dirty="0">
                <a:solidFill>
                  <a:srgbClr val="00B05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Facilité du business,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mais faible importation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b="1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 : </a:t>
            </a:r>
            <a:r>
              <a:rPr lang="fr-FR" sz="2400" b="1" dirty="0">
                <a:solidFill>
                  <a:srgbClr val="00B05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Besoin fort en viande</a:t>
            </a: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beaucoup d’exportation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b="1" dirty="0">
              <a:solidFill>
                <a:schemeClr val="accent2">
                  <a:lumMod val="75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 : </a:t>
            </a:r>
            <a:r>
              <a:rPr lang="fr-FR" sz="2400" b="1" dirty="0">
                <a:solidFill>
                  <a:srgbClr val="00B05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Facilité du business,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mais faible besoin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941100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 :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Difficile à faire du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b="1" dirty="0">
              <a:solidFill>
                <a:schemeClr val="accent2">
                  <a:lumMod val="75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 : </a:t>
            </a:r>
            <a:r>
              <a:rPr lang="fr-FR" sz="2400" b="1" dirty="0">
                <a:solidFill>
                  <a:srgbClr val="00B05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Facilité du business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et </a:t>
            </a:r>
            <a:r>
              <a:rPr lang="fr-FR" sz="2400" b="1" dirty="0">
                <a:solidFill>
                  <a:srgbClr val="00B05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forte importation.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941100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B3CC66-B8B6-C188-7390-41A554B62407}"/>
              </a:ext>
            </a:extLst>
          </p:cNvPr>
          <p:cNvSpPr txBox="1"/>
          <p:nvPr/>
        </p:nvSpPr>
        <p:spPr>
          <a:xfrm>
            <a:off x="10299770" y="5537766"/>
            <a:ext cx="2108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Notre choix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9411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CA6A810-8E2B-833D-9BF6-CB4C4596F11D}"/>
              </a:ext>
            </a:extLst>
          </p:cNvPr>
          <p:cNvSpPr/>
          <p:nvPr/>
        </p:nvSpPr>
        <p:spPr>
          <a:xfrm>
            <a:off x="6838122" y="5037696"/>
            <a:ext cx="5242560" cy="1136091"/>
          </a:xfrm>
          <a:prstGeom prst="roundRect">
            <a:avLst/>
          </a:prstGeom>
          <a:noFill/>
          <a:ln w="38100"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51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544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Détail du cluster choisi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16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6EFF8E-F39A-E893-4269-93DF8D5BA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64" y="2048194"/>
            <a:ext cx="8086954" cy="422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31EBD5E-5E58-1D5B-5A9B-B6FC5CE40DAA}"/>
              </a:ext>
            </a:extLst>
          </p:cNvPr>
          <p:cNvSpPr txBox="1"/>
          <p:nvPr/>
        </p:nvSpPr>
        <p:spPr>
          <a:xfrm>
            <a:off x="221673" y="1121147"/>
            <a:ext cx="998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Afrique du Sud      Allemagne      Arabie saoudite      Hong-Kong      France      Russie      Inde Japon      Mexique      Pays-Bas      Royaume-Uni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D7672D-B2BB-2D03-08DA-FA22EC3E88D9}"/>
              </a:ext>
            </a:extLst>
          </p:cNvPr>
          <p:cNvSpPr txBox="1"/>
          <p:nvPr/>
        </p:nvSpPr>
        <p:spPr>
          <a:xfrm>
            <a:off x="8495178" y="2459261"/>
            <a:ext cx="369682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Besoin en viande de volaille </a:t>
            </a:r>
            <a:b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</a:br>
            <a:endParaRPr lang="fr-FR" sz="2400" b="1" dirty="0">
              <a:solidFill>
                <a:srgbClr val="941100"/>
              </a:solidFill>
              <a:effectLst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Facilité à faire du business </a:t>
            </a:r>
            <a:endParaRPr lang="fr-FR" sz="2800" b="1" dirty="0">
              <a:solidFill>
                <a:srgbClr val="941100"/>
              </a:solidFill>
              <a:effectLst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>
              <a:solidFill>
                <a:srgbClr val="9411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Pays assez proch</a:t>
            </a: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es</a:t>
            </a:r>
            <a:endParaRPr lang="fr-FR" sz="2400" b="1" dirty="0">
              <a:solidFill>
                <a:srgbClr val="941100"/>
              </a:solidFill>
              <a:effectLst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9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8749" y="286434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Inde, un pays à part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A5E5FB-116C-3A94-F072-4E5418D9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18" y="932765"/>
            <a:ext cx="11182973" cy="491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18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B0A996-DB72-422A-B030-7D3B34071EF6}"/>
              </a:ext>
            </a:extLst>
          </p:cNvPr>
          <p:cNvSpPr txBox="1"/>
          <p:nvPr/>
        </p:nvSpPr>
        <p:spPr>
          <a:xfrm>
            <a:off x="425566" y="1120463"/>
            <a:ext cx="10865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Le c</a:t>
            </a:r>
            <a: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luster E : Facile à faire du business et il importe de la viande de volaille</a:t>
            </a:r>
            <a:b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</a:br>
            <a:endParaRPr lang="fr-FR" sz="2800" b="1" dirty="0">
              <a:solidFill>
                <a:srgbClr val="941100"/>
              </a:solidFill>
              <a:effectLst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fr-FR" sz="28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Il contient des p</a:t>
            </a:r>
            <a: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ays de l’espace Schengen et le Royaume-Uni. Des pays où le business est facile à faire</a:t>
            </a:r>
          </a:p>
          <a:p>
            <a:endParaRPr lang="fr-FR" sz="2800" b="1" dirty="0">
              <a:solidFill>
                <a:srgbClr val="941100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 proximité entre le Japon et </a:t>
            </a:r>
            <a:r>
              <a:rPr lang="fr-FR" sz="28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Hong-Kong peut simplifier le transport dans ces 2 pays.</a:t>
            </a:r>
          </a:p>
          <a:p>
            <a:endParaRPr lang="fr-FR" sz="2800" b="1" dirty="0">
              <a:solidFill>
                <a:srgbClr val="941100"/>
              </a:solidFill>
              <a:effectLst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fr-FR" sz="28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L’Inde est un cas à part</a:t>
            </a:r>
            <a:endParaRPr lang="fr-FR" sz="2800" b="1" dirty="0">
              <a:solidFill>
                <a:srgbClr val="941100"/>
              </a:solidFill>
              <a:effectLst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667840" y="416214"/>
            <a:ext cx="2525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Sommaire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9E432B-D89B-C3E3-50AD-F95F7112CD9E}"/>
              </a:ext>
            </a:extLst>
          </p:cNvPr>
          <p:cNvSpPr txBox="1"/>
          <p:nvPr/>
        </p:nvSpPr>
        <p:spPr>
          <a:xfrm>
            <a:off x="1930557" y="2037304"/>
            <a:ext cx="4987776" cy="2783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Quelles données utiliser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Comment regrouper les pays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Quel regroupement choisir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9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667840" y="416214"/>
            <a:ext cx="608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Quelles données utiliser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3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619D70-4E07-008C-6C56-0D56B2308CC6}"/>
              </a:ext>
            </a:extLst>
          </p:cNvPr>
          <p:cNvSpPr txBox="1"/>
          <p:nvPr/>
        </p:nvSpPr>
        <p:spPr>
          <a:xfrm>
            <a:off x="5039248" y="2049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00DA70B-609D-87B7-CF83-515C5A49C4BA}"/>
              </a:ext>
            </a:extLst>
          </p:cNvPr>
          <p:cNvSpPr txBox="1"/>
          <p:nvPr/>
        </p:nvSpPr>
        <p:spPr>
          <a:xfrm>
            <a:off x="7858304" y="2842532"/>
            <a:ext cx="4112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Utilisation de la viande de </a:t>
            </a:r>
            <a:b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</a:b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volaille dans le monde</a:t>
            </a: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291A83-63FD-3FED-21DC-25A104961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0" y="1330362"/>
            <a:ext cx="6923712" cy="4197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8C9A1B2-9AA0-8010-732C-D8BB1440A8CB}"/>
              </a:ext>
            </a:extLst>
          </p:cNvPr>
          <p:cNvSpPr/>
          <p:nvPr/>
        </p:nvSpPr>
        <p:spPr>
          <a:xfrm>
            <a:off x="543209" y="2604967"/>
            <a:ext cx="11427118" cy="1306129"/>
          </a:xfrm>
          <a:prstGeom prst="roundRect">
            <a:avLst/>
          </a:prstGeom>
          <a:noFill/>
          <a:ln w="38100"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4C1F30-BCA6-62F7-B1DC-D0392C94FFFF}"/>
              </a:ext>
            </a:extLst>
          </p:cNvPr>
          <p:cNvSpPr txBox="1"/>
          <p:nvPr/>
        </p:nvSpPr>
        <p:spPr>
          <a:xfrm>
            <a:off x="2069958" y="5631459"/>
            <a:ext cx="4253088" cy="93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32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 variables par pays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9AB92DB-92DF-E271-22D9-2C110702524E}"/>
              </a:ext>
            </a:extLst>
          </p:cNvPr>
          <p:cNvCxnSpPr/>
          <p:nvPr/>
        </p:nvCxnSpPr>
        <p:spPr>
          <a:xfrm>
            <a:off x="7224665" y="5359652"/>
            <a:ext cx="923454" cy="0"/>
          </a:xfrm>
          <a:prstGeom prst="straightConnector1">
            <a:avLst/>
          </a:prstGeom>
          <a:ln w="57150">
            <a:solidFill>
              <a:srgbClr val="941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CC93603-7000-FCD0-5DEC-51283DEA1F32}"/>
              </a:ext>
            </a:extLst>
          </p:cNvPr>
          <p:cNvSpPr txBox="1"/>
          <p:nvPr/>
        </p:nvSpPr>
        <p:spPr>
          <a:xfrm>
            <a:off x="8827129" y="5341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9A219F-86DA-FCD3-1EDC-F3D8DE2A2691}"/>
              </a:ext>
            </a:extLst>
          </p:cNvPr>
          <p:cNvSpPr txBox="1"/>
          <p:nvPr/>
        </p:nvSpPr>
        <p:spPr>
          <a:xfrm>
            <a:off x="8184357" y="511071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7032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667840" y="416214"/>
            <a:ext cx="422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Trop de variable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9E432B-D89B-C3E3-50AD-F95F7112CD9E}"/>
              </a:ext>
            </a:extLst>
          </p:cNvPr>
          <p:cNvSpPr txBox="1"/>
          <p:nvPr/>
        </p:nvSpPr>
        <p:spPr>
          <a:xfrm>
            <a:off x="3884771" y="976762"/>
            <a:ext cx="7669920" cy="831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ACP = Analyse en Composantes Principales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04939D-012D-33E5-99D9-4ACDEEE9889D}"/>
              </a:ext>
            </a:extLst>
          </p:cNvPr>
          <p:cNvSpPr txBox="1"/>
          <p:nvPr/>
        </p:nvSpPr>
        <p:spPr>
          <a:xfrm>
            <a:off x="6614663" y="2486765"/>
            <a:ext cx="3991873" cy="280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Réduire le nombre de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941100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Etudier la relation entre les variables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18F18F-0903-B90D-7BB1-7FE7FE05C371}"/>
              </a:ext>
            </a:extLst>
          </p:cNvPr>
          <p:cNvSpPr txBox="1"/>
          <p:nvPr/>
        </p:nvSpPr>
        <p:spPr>
          <a:xfrm>
            <a:off x="4019739" y="55678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3" name="Graphique 12" descr="Flèches de chevron avec un remplissage uni">
            <a:extLst>
              <a:ext uri="{FF2B5EF4-FFF2-40B4-BE49-F238E27FC236}">
                <a16:creationId xmlns:a16="http://schemas.microsoft.com/office/drawing/2014/main" id="{676994AF-0381-7066-84A8-0E626B44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7135" y="1183769"/>
            <a:ext cx="914400" cy="6095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0562929-8CE7-941E-1AB5-904B2AFCA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84" y="1999763"/>
            <a:ext cx="4356587" cy="435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35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667840" y="416214"/>
            <a:ext cx="620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Combien de composante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AD8066-0AD6-4BCC-8066-5707D22D5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324" y="1062545"/>
            <a:ext cx="9419352" cy="5476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B9D28F6-00D0-6409-CF79-E4B21A75677C}"/>
              </a:ext>
            </a:extLst>
          </p:cNvPr>
          <p:cNvSpPr/>
          <p:nvPr/>
        </p:nvSpPr>
        <p:spPr>
          <a:xfrm>
            <a:off x="5777646" y="1819174"/>
            <a:ext cx="1042737" cy="4206240"/>
          </a:xfrm>
          <a:prstGeom prst="roundRect">
            <a:avLst/>
          </a:prstGeom>
          <a:noFill/>
          <a:ln w="38100"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3D6F5F-7AC1-B6A2-8BC3-0350F34AF70F}"/>
              </a:ext>
            </a:extLst>
          </p:cNvPr>
          <p:cNvSpPr txBox="1"/>
          <p:nvPr/>
        </p:nvSpPr>
        <p:spPr>
          <a:xfrm>
            <a:off x="5980657" y="22475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85 %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8DABE7-53E5-DEF1-A58B-AEC8450A996D}"/>
              </a:ext>
            </a:extLst>
          </p:cNvPr>
          <p:cNvSpPr txBox="1"/>
          <p:nvPr/>
        </p:nvSpPr>
        <p:spPr>
          <a:xfrm>
            <a:off x="6940617" y="1062545"/>
            <a:ext cx="304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941100"/>
                </a:solidFill>
                <a:effectLst/>
                <a:latin typeface="-apple-system"/>
              </a:rPr>
              <a:t>les 4 premiers rangs nous permettre d'avoir plus de 85 % d'inertie cumulée.</a:t>
            </a:r>
            <a:endParaRPr lang="fr-FR" dirty="0">
              <a:solidFill>
                <a:srgbClr val="941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6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659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entre les variables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E1B229-75AE-9A10-D650-1FFDB5D651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95" r="7122" b="-1"/>
          <a:stretch/>
        </p:blipFill>
        <p:spPr>
          <a:xfrm>
            <a:off x="221673" y="932765"/>
            <a:ext cx="6000232" cy="5788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4C2380-3927-6D78-632A-D8E55A8DFBA9}"/>
              </a:ext>
            </a:extLst>
          </p:cNvPr>
          <p:cNvSpPr txBox="1"/>
          <p:nvPr/>
        </p:nvSpPr>
        <p:spPr>
          <a:xfrm>
            <a:off x="6508376" y="1874565"/>
            <a:ext cx="4845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F1 : besoin en viande de volaille </a:t>
            </a:r>
            <a:br>
              <a:rPr lang="fr-FR" sz="2800" dirty="0">
                <a:solidFill>
                  <a:srgbClr val="9411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fr-FR" sz="2800" dirty="0">
              <a:solidFill>
                <a:srgbClr val="9411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F2 : difficulté à faire du business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9411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4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659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entre les variables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4C2380-3927-6D78-632A-D8E55A8DFBA9}"/>
              </a:ext>
            </a:extLst>
          </p:cNvPr>
          <p:cNvSpPr txBox="1"/>
          <p:nvPr/>
        </p:nvSpPr>
        <p:spPr>
          <a:xfrm>
            <a:off x="6508376" y="1874565"/>
            <a:ext cx="4845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F3 : </a:t>
            </a:r>
            <a:r>
              <a:rPr lang="fr-FR" sz="2800" b="1" dirty="0">
                <a:solidFill>
                  <a:srgbClr val="9411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</a:t>
            </a:r>
            <a: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istance</a:t>
            </a:r>
            <a:b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</a:br>
            <a:endParaRPr lang="fr-FR" sz="2800" b="1" dirty="0">
              <a:solidFill>
                <a:srgbClr val="941100"/>
              </a:solidFill>
              <a:effectLst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F4 : indicateur d’import-export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9411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C68413-87FE-09A8-E99C-98CD0F7FB3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23" r="7294"/>
          <a:stretch/>
        </p:blipFill>
        <p:spPr>
          <a:xfrm>
            <a:off x="221673" y="932765"/>
            <a:ext cx="5918266" cy="5788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7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553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Projection des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8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AF2A4A-3E1E-6CB3-044A-90BB463A03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56" r="7633"/>
          <a:stretch/>
        </p:blipFill>
        <p:spPr>
          <a:xfrm>
            <a:off x="594802" y="932765"/>
            <a:ext cx="4806664" cy="4644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D2B3F9B-62A7-38D6-9797-690B796A13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56" r="7633"/>
          <a:stretch/>
        </p:blipFill>
        <p:spPr>
          <a:xfrm>
            <a:off x="6271864" y="932765"/>
            <a:ext cx="4806664" cy="4644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3357964-5CF9-E358-82EE-615945831788}"/>
              </a:ext>
            </a:extLst>
          </p:cNvPr>
          <p:cNvSpPr txBox="1"/>
          <p:nvPr/>
        </p:nvSpPr>
        <p:spPr>
          <a:xfrm>
            <a:off x="2845806" y="6015692"/>
            <a:ext cx="650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Peut-on faire des regroupements ?</a:t>
            </a:r>
          </a:p>
        </p:txBody>
      </p:sp>
    </p:spTree>
    <p:extLst>
      <p:ext uri="{BB962C8B-B14F-4D97-AF65-F5344CB8AC3E}">
        <p14:creationId xmlns:p14="http://schemas.microsoft.com/office/powerpoint/2010/main" val="53076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5F88E0-48FA-4995-E0DC-ED80D285B9DB}"/>
              </a:ext>
            </a:extLst>
          </p:cNvPr>
          <p:cNvSpPr txBox="1"/>
          <p:nvPr/>
        </p:nvSpPr>
        <p:spPr>
          <a:xfrm>
            <a:off x="221673" y="286434"/>
            <a:ext cx="934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9411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Peut-on identifier des groupes de pays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F1D1DC-FD4F-117B-2B11-93480F3E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40" y1="40672" x2="43740" y2="40672"/>
                        <a14:foregroundMark x1="48168" y1="28918" x2="48168" y2="28918"/>
                        <a14:foregroundMark x1="17099" y1="70522" x2="17099" y2="70522"/>
                        <a14:foregroundMark x1="22595" y1="73694" x2="22595" y2="73694"/>
                        <a14:foregroundMark x1="26718" y1="77425" x2="26718" y2="77425"/>
                        <a14:foregroundMark x1="32061" y1="69590" x2="32061" y2="69590"/>
                        <a14:foregroundMark x1="37252" y1="71642" x2="37252" y2="71642"/>
                        <a14:foregroundMark x1="39695" y1="71082" x2="39695" y2="71082"/>
                        <a14:foregroundMark x1="43740" y1="70522" x2="43740" y2="70522"/>
                        <a14:foregroundMark x1="47939" y1="69776" x2="47939" y2="69776"/>
                        <a14:foregroundMark x1="51756" y1="70709" x2="51756" y2="70709"/>
                        <a14:foregroundMark x1="56336" y1="71082" x2="56336" y2="71082"/>
                        <a14:foregroundMark x1="56489" y1="65112" x2="56489" y2="65112"/>
                        <a14:foregroundMark x1="61985" y1="69776" x2="61985" y2="69776"/>
                        <a14:foregroundMark x1="65802" y1="69216" x2="65802" y2="69216"/>
                        <a14:foregroundMark x1="70992" y1="72948" x2="70992" y2="72948"/>
                        <a14:foregroundMark x1="74504" y1="68843" x2="74504" y2="68843"/>
                        <a14:foregroundMark x1="77557" y1="68657" x2="77557" y2="68657"/>
                        <a14:foregroundMark x1="81450" y1="69216" x2="81450" y2="69216"/>
                        <a14:foregroundMark x1="55420" y1="49254" x2="55420" y2="49254"/>
                        <a14:foregroundMark x1="54656" y1="35448" x2="54656" y2="35448"/>
                        <a14:foregroundMark x1="55802" y1="34328" x2="55802" y2="34328"/>
                        <a14:foregroundMark x1="42672" y1="43284" x2="42672" y2="43284"/>
                        <a14:foregroundMark x1="44198" y1="36754" x2="44198" y2="36754"/>
                        <a14:foregroundMark x1="45573" y1="35634" x2="45573" y2="35634"/>
                        <a14:backgroundMark x1="21374" y1="74254" x2="21374" y2="74254"/>
                        <a14:backgroundMark x1="42748" y1="70709" x2="42748" y2="70709"/>
                        <a14:backgroundMark x1="48473" y1="71642" x2="48473" y2="71642"/>
                        <a14:backgroundMark x1="69771" y1="74067" x2="69771" y2="74067"/>
                        <a14:backgroundMark x1="81145" y1="70896" x2="81145" y2="70896"/>
                      </a14:backgroundRemoval>
                    </a14:imgEffect>
                  </a14:imgLayer>
                </a14:imgProps>
              </a:ext>
            </a:extLst>
          </a:blip>
          <a:srcRect l="40553" t="14935" r="40196" b="41281"/>
          <a:stretch/>
        </p:blipFill>
        <p:spPr>
          <a:xfrm>
            <a:off x="11554691" y="222828"/>
            <a:ext cx="415636" cy="3867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A208EE-AFED-1B98-77EA-4513A25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CF9E-077F-E84C-9236-8EC9EAF768E5}" type="slidenum">
              <a:rPr lang="fr-FR" smtClean="0"/>
              <a:t>9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6835C-B906-8EE4-EA40-31366A9600F9}"/>
              </a:ext>
            </a:extLst>
          </p:cNvPr>
          <p:cNvSpPr txBox="1"/>
          <p:nvPr/>
        </p:nvSpPr>
        <p:spPr>
          <a:xfrm>
            <a:off x="7575176" y="307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6BF2BF-068A-4048-4A5B-951D2050A959}"/>
              </a:ext>
            </a:extLst>
          </p:cNvPr>
          <p:cNvSpPr txBox="1"/>
          <p:nvPr/>
        </p:nvSpPr>
        <p:spPr>
          <a:xfrm>
            <a:off x="221673" y="932765"/>
            <a:ext cx="8096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 Méthodes de clustering non supervisées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Dendrogramme (hiérarchique, ascendante)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K-</a:t>
            </a:r>
            <a:r>
              <a:rPr lang="fr-FR" sz="2400" b="1" dirty="0" err="1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means</a:t>
            </a:r>
            <a:r>
              <a:rPr lang="fr-FR" sz="2400" b="1" dirty="0">
                <a:solidFill>
                  <a:srgbClr val="941100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(non-hiérarchique)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941100"/>
              </a:solidFill>
              <a:effectLst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fr-FR" sz="2400" b="1" dirty="0">
              <a:solidFill>
                <a:srgbClr val="941100"/>
              </a:solidFill>
              <a:effectLst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9411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4C203B-8861-8A8D-1BCC-D8FB27305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176" y="932765"/>
            <a:ext cx="4285898" cy="509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F43612-2954-9EC5-A637-A85D8D5B3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83" y="3014696"/>
            <a:ext cx="5402217" cy="3665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600F4AB-5A4D-CAE8-4CB0-AC6C9915836A}"/>
              </a:ext>
            </a:extLst>
          </p:cNvPr>
          <p:cNvCxnSpPr>
            <a:cxnSpLocks/>
          </p:cNvCxnSpPr>
          <p:nvPr/>
        </p:nvCxnSpPr>
        <p:spPr>
          <a:xfrm>
            <a:off x="7174409" y="2032978"/>
            <a:ext cx="461727" cy="0"/>
          </a:xfrm>
          <a:prstGeom prst="straightConnector1">
            <a:avLst/>
          </a:prstGeom>
          <a:ln w="57150">
            <a:solidFill>
              <a:srgbClr val="941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A05F94F-4475-3B1C-90E3-48DDE25FF431}"/>
              </a:ext>
            </a:extLst>
          </p:cNvPr>
          <p:cNvCxnSpPr>
            <a:cxnSpLocks/>
          </p:cNvCxnSpPr>
          <p:nvPr/>
        </p:nvCxnSpPr>
        <p:spPr>
          <a:xfrm>
            <a:off x="1379027" y="2763473"/>
            <a:ext cx="0" cy="432573"/>
          </a:xfrm>
          <a:prstGeom prst="straightConnector1">
            <a:avLst/>
          </a:prstGeom>
          <a:ln w="57150">
            <a:solidFill>
              <a:srgbClr val="941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12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352</Words>
  <Application>Microsoft Macintosh PowerPoint</Application>
  <PresentationFormat>Grand écran</PresentationFormat>
  <Paragraphs>91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Open Sans</vt:lpstr>
      <vt:lpstr>Open Sans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bihel</dc:creator>
  <cp:lastModifiedBy>damien bihel</cp:lastModifiedBy>
  <cp:revision>8</cp:revision>
  <dcterms:created xsi:type="dcterms:W3CDTF">2023-02-06T07:41:07Z</dcterms:created>
  <dcterms:modified xsi:type="dcterms:W3CDTF">2023-02-07T14:42:07Z</dcterms:modified>
</cp:coreProperties>
</file>