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15" r:id="rId2"/>
    <p:sldId id="317" r:id="rId3"/>
    <p:sldId id="257" r:id="rId4"/>
    <p:sldId id="259" r:id="rId5"/>
    <p:sldId id="318" r:id="rId6"/>
    <p:sldId id="366" r:id="rId7"/>
    <p:sldId id="320" r:id="rId8"/>
    <p:sldId id="324" r:id="rId9"/>
    <p:sldId id="350" r:id="rId10"/>
    <p:sldId id="287" r:id="rId11"/>
    <p:sldId id="355" r:id="rId12"/>
    <p:sldId id="361" r:id="rId13"/>
    <p:sldId id="362" r:id="rId14"/>
    <p:sldId id="356" r:id="rId15"/>
    <p:sldId id="364" r:id="rId16"/>
    <p:sldId id="357" r:id="rId17"/>
    <p:sldId id="360" r:id="rId18"/>
    <p:sldId id="359" r:id="rId19"/>
    <p:sldId id="326" r:id="rId20"/>
    <p:sldId id="352" r:id="rId21"/>
    <p:sldId id="328" r:id="rId22"/>
    <p:sldId id="367" r:id="rId23"/>
    <p:sldId id="322" r:id="rId24"/>
    <p:sldId id="266" r:id="rId25"/>
    <p:sldId id="369" r:id="rId26"/>
    <p:sldId id="321" r:id="rId27"/>
    <p:sldId id="272" r:id="rId28"/>
    <p:sldId id="279" r:id="rId29"/>
    <p:sldId id="330" r:id="rId30"/>
    <p:sldId id="368" r:id="rId31"/>
    <p:sldId id="370" r:id="rId32"/>
    <p:sldId id="374" r:id="rId33"/>
    <p:sldId id="371" r:id="rId34"/>
    <p:sldId id="283" r:id="rId35"/>
    <p:sldId id="284" r:id="rId36"/>
    <p:sldId id="285" r:id="rId37"/>
    <p:sldId id="286" r:id="rId38"/>
    <p:sldId id="331" r:id="rId39"/>
    <p:sldId id="346" r:id="rId40"/>
    <p:sldId id="290" r:id="rId41"/>
    <p:sldId id="376" r:id="rId42"/>
    <p:sldId id="295" r:id="rId43"/>
    <p:sldId id="298" r:id="rId44"/>
    <p:sldId id="300" r:id="rId45"/>
    <p:sldId id="305" r:id="rId46"/>
    <p:sldId id="304" r:id="rId47"/>
    <p:sldId id="302" r:id="rId48"/>
    <p:sldId id="310" r:id="rId49"/>
    <p:sldId id="312" r:id="rId50"/>
    <p:sldId id="313" r:id="rId51"/>
    <p:sldId id="379" r:id="rId52"/>
    <p:sldId id="380" r:id="rId53"/>
    <p:sldId id="381" r:id="rId54"/>
  </p:sldIdLst>
  <p:sldSz cx="9144000" cy="6858000" type="screen4x3"/>
  <p:notesSz cx="7099300" cy="102346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E22FA7E-0091-415A-AEA1-7324CF6CF4EC}">
          <p14:sldIdLst>
            <p14:sldId id="315"/>
            <p14:sldId id="317"/>
            <p14:sldId id="257"/>
            <p14:sldId id="259"/>
            <p14:sldId id="318"/>
            <p14:sldId id="366"/>
            <p14:sldId id="320"/>
            <p14:sldId id="324"/>
            <p14:sldId id="350"/>
            <p14:sldId id="287"/>
            <p14:sldId id="355"/>
            <p14:sldId id="361"/>
            <p14:sldId id="362"/>
            <p14:sldId id="356"/>
            <p14:sldId id="364"/>
            <p14:sldId id="357"/>
            <p14:sldId id="360"/>
            <p14:sldId id="359"/>
            <p14:sldId id="326"/>
            <p14:sldId id="352"/>
            <p14:sldId id="328"/>
            <p14:sldId id="367"/>
            <p14:sldId id="322"/>
            <p14:sldId id="266"/>
            <p14:sldId id="369"/>
            <p14:sldId id="321"/>
            <p14:sldId id="272"/>
            <p14:sldId id="279"/>
            <p14:sldId id="330"/>
            <p14:sldId id="368"/>
            <p14:sldId id="370"/>
            <p14:sldId id="374"/>
            <p14:sldId id="371"/>
            <p14:sldId id="283"/>
            <p14:sldId id="284"/>
            <p14:sldId id="285"/>
            <p14:sldId id="286"/>
            <p14:sldId id="331"/>
            <p14:sldId id="346"/>
            <p14:sldId id="290"/>
            <p14:sldId id="376"/>
            <p14:sldId id="295"/>
            <p14:sldId id="298"/>
            <p14:sldId id="300"/>
            <p14:sldId id="305"/>
            <p14:sldId id="304"/>
            <p14:sldId id="302"/>
            <p14:sldId id="310"/>
            <p14:sldId id="312"/>
            <p14:sldId id="313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50">
          <p15:clr>
            <a:srgbClr val="A4A3A4"/>
          </p15:clr>
        </p15:guide>
        <p15:guide id="2" orient="horz" pos="1582">
          <p15:clr>
            <a:srgbClr val="A4A3A4"/>
          </p15:clr>
        </p15:guide>
        <p15:guide id="3" pos="3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1D4"/>
    <a:srgbClr val="FF8712"/>
    <a:srgbClr val="73B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0" autoAdjust="0"/>
    <p:restoredTop sz="90941" autoAdjust="0"/>
  </p:normalViewPr>
  <p:slideViewPr>
    <p:cSldViewPr snapToGrid="0" snapToObjects="1" showGuides="1">
      <p:cViewPr varScale="1">
        <p:scale>
          <a:sx n="150" d="100"/>
          <a:sy n="150" d="100"/>
        </p:scale>
        <p:origin x="1996" y="-20"/>
      </p:cViewPr>
      <p:guideLst>
        <p:guide orient="horz" pos="1550"/>
        <p:guide orient="horz" pos="1582"/>
        <p:guide pos="3239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523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D7FAB35-85D2-DC49-A236-C79DE12BF5AA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AC5D944-5EED-E44D-979F-BF1D68D8AB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0381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2F08DF1-A781-A943-8C77-379F9B011B8F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F175C17-D249-7A47-8C48-87AFB5584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428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513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225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775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142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371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602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959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460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73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591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37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>
                <a:solidFill>
                  <a:srgbClr val="FF0000"/>
                </a:solidFill>
                <a:highlight>
                  <a:srgbClr val="FFFFFF"/>
                </a:highlight>
              </a:rPr>
              <a:t>Utiliser ce sommaire ou le suivant au choix.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000">
                <a:solidFill>
                  <a:srgbClr val="FF0000"/>
                </a:solidFill>
                <a:highlight>
                  <a:srgbClr val="FFFFFF"/>
                </a:highlight>
              </a:rPr>
              <a:t>Mettre le titre actif en Bold et Orange et afficher seulement les sous-titres du titre actif</a:t>
            </a:r>
          </a:p>
        </p:txBody>
      </p:sp>
    </p:spTree>
    <p:extLst>
      <p:ext uri="{BB962C8B-B14F-4D97-AF65-F5344CB8AC3E}">
        <p14:creationId xmlns:p14="http://schemas.microsoft.com/office/powerpoint/2010/main" val="577140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99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875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218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773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>
                <a:solidFill>
                  <a:srgbClr val="FF0000"/>
                </a:solidFill>
                <a:highlight>
                  <a:srgbClr val="FFFFFF"/>
                </a:highlight>
              </a:rPr>
              <a:t>Utiliser ce sommaire ou le suivant au choix.</a:t>
            </a:r>
          </a:p>
          <a:p>
            <a:pPr lvl="0">
              <a:spcBef>
                <a:spcPts val="0"/>
              </a:spcBef>
              <a:buNone/>
            </a:pPr>
            <a:r>
              <a:rPr lang="fr" sz="1000">
                <a:solidFill>
                  <a:srgbClr val="FF0000"/>
                </a:solidFill>
                <a:highlight>
                  <a:srgbClr val="FFFFFF"/>
                </a:highlight>
              </a:rPr>
              <a:t>Mettre le titre actif en Bold et Orange et afficher seulement les sous-titres du titre actif</a:t>
            </a:r>
          </a:p>
        </p:txBody>
      </p:sp>
    </p:spTree>
    <p:extLst>
      <p:ext uri="{BB962C8B-B14F-4D97-AF65-F5344CB8AC3E}">
        <p14:creationId xmlns:p14="http://schemas.microsoft.com/office/powerpoint/2010/main" val="2625528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694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15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166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7313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62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>
                <a:solidFill>
                  <a:srgbClr val="FF0000"/>
                </a:solidFill>
                <a:highlight>
                  <a:srgbClr val="FFFFFF"/>
                </a:highlight>
              </a:rPr>
              <a:t>Utiliser ce sommaire ou le suivant au choix.</a:t>
            </a:r>
          </a:p>
          <a:p>
            <a:pPr lvl="0">
              <a:spcBef>
                <a:spcPts val="0"/>
              </a:spcBef>
              <a:buNone/>
            </a:pPr>
            <a:r>
              <a:rPr lang="fr" sz="1000">
                <a:solidFill>
                  <a:srgbClr val="FF0000"/>
                </a:solidFill>
                <a:highlight>
                  <a:srgbClr val="FFFFFF"/>
                </a:highlight>
              </a:rPr>
              <a:t>Mettre le titre actif en Bold et Orange et afficher seulement les sous-titres du titre actif</a:t>
            </a:r>
          </a:p>
        </p:txBody>
      </p:sp>
    </p:spTree>
    <p:extLst>
      <p:ext uri="{BB962C8B-B14F-4D97-AF65-F5344CB8AC3E}">
        <p14:creationId xmlns:p14="http://schemas.microsoft.com/office/powerpoint/2010/main" val="3229840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7149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856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1004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7248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2501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2765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68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729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442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918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389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446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8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rot="21372219">
            <a:off x="685800" y="1550269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21384676">
            <a:off x="1371601" y="333740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 flipH="1">
            <a:off x="0" y="2765777"/>
            <a:ext cx="9144001" cy="636763"/>
          </a:xfrm>
          <a:prstGeom prst="line">
            <a:avLst/>
          </a:prstGeom>
          <a:ln>
            <a:solidFill>
              <a:srgbClr val="41B1D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2454" y="6242709"/>
            <a:ext cx="1323025" cy="478766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242453" y="6211602"/>
            <a:ext cx="870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898989"/>
                </a:solidFill>
              </a:rPr>
              <a:t>Prénom Nom</a:t>
            </a:r>
          </a:p>
          <a:p>
            <a:pPr algn="ctr"/>
            <a:r>
              <a:rPr lang="fr-FR" dirty="0">
                <a:solidFill>
                  <a:srgbClr val="898989"/>
                </a:solidFill>
              </a:rPr>
              <a:t>Copyright </a:t>
            </a:r>
            <a:r>
              <a:rPr lang="de-DE" b="1" dirty="0">
                <a:solidFill>
                  <a:srgbClr val="898989"/>
                </a:solidFill>
              </a:rPr>
              <a:t>© </a:t>
            </a:r>
            <a:r>
              <a:rPr lang="de-DE" dirty="0">
                <a:solidFill>
                  <a:srgbClr val="898989"/>
                </a:solidFill>
              </a:rPr>
              <a:t>2020</a:t>
            </a:r>
            <a:r>
              <a:rPr lang="fr-FR" dirty="0">
                <a:solidFill>
                  <a:srgbClr val="898989"/>
                </a:solidFill>
              </a:rPr>
              <a:t>  IOCEAN</a:t>
            </a:r>
          </a:p>
        </p:txBody>
      </p:sp>
    </p:spTree>
    <p:extLst>
      <p:ext uri="{BB962C8B-B14F-4D97-AF65-F5344CB8AC3E}">
        <p14:creationId xmlns:p14="http://schemas.microsoft.com/office/powerpoint/2010/main" val="110251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6184" y="133518"/>
            <a:ext cx="8229600" cy="813720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 flipH="1">
            <a:off x="4681746" y="1009958"/>
            <a:ext cx="4458337" cy="182562"/>
          </a:xfrm>
          <a:prstGeom prst="line">
            <a:avLst/>
          </a:prstGeom>
          <a:ln>
            <a:solidFill>
              <a:srgbClr val="41B1D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2454" y="6242709"/>
            <a:ext cx="1323025" cy="478766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242453" y="6223147"/>
            <a:ext cx="870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898989"/>
                </a:solidFill>
              </a:rPr>
              <a:t>Cours donné par Prénom Nom Fonction</a:t>
            </a:r>
          </a:p>
          <a:p>
            <a:pPr algn="ctr"/>
            <a:r>
              <a:rPr lang="fr-FR" dirty="0">
                <a:solidFill>
                  <a:srgbClr val="898989"/>
                </a:solidFill>
              </a:rPr>
              <a:t>Copyright </a:t>
            </a:r>
            <a:r>
              <a:rPr lang="de-DE" b="1" dirty="0">
                <a:solidFill>
                  <a:srgbClr val="898989"/>
                </a:solidFill>
              </a:rPr>
              <a:t>© </a:t>
            </a:r>
            <a:r>
              <a:rPr lang="de-DE" dirty="0">
                <a:solidFill>
                  <a:srgbClr val="898989"/>
                </a:solidFill>
              </a:rPr>
              <a:t>2020</a:t>
            </a:r>
            <a:r>
              <a:rPr lang="fr-FR" dirty="0">
                <a:solidFill>
                  <a:srgbClr val="898989"/>
                </a:solidFill>
              </a:rPr>
              <a:t>  IOCEAN</a:t>
            </a:r>
          </a:p>
        </p:txBody>
      </p:sp>
    </p:spTree>
    <p:extLst>
      <p:ext uri="{BB962C8B-B14F-4D97-AF65-F5344CB8AC3E}">
        <p14:creationId xmlns:p14="http://schemas.microsoft.com/office/powerpoint/2010/main" val="372392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mmaire sur 1 niveau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1" y="920034"/>
            <a:ext cx="6847199" cy="506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FA8DC"/>
              </a:buClr>
              <a:buSzPct val="100000"/>
              <a:buChar char="●"/>
              <a:defRPr sz="2400">
                <a:solidFill>
                  <a:srgbClr val="6FA8DC"/>
                </a:solidFill>
              </a:defRPr>
            </a:lvl1pPr>
            <a:lvl2pPr lvl="1" rtl="0">
              <a:spcBef>
                <a:spcPts val="0"/>
              </a:spcBef>
              <a:buClr>
                <a:srgbClr val="6FA8DC"/>
              </a:buClr>
              <a:buSzPct val="100000"/>
              <a:buChar char="○"/>
              <a:defRPr sz="1800">
                <a:solidFill>
                  <a:srgbClr val="6FA8DC"/>
                </a:solidFill>
              </a:defRPr>
            </a:lvl2pPr>
            <a:lvl3pPr lvl="2" rtl="0">
              <a:spcBef>
                <a:spcPts val="0"/>
              </a:spcBef>
              <a:buClr>
                <a:srgbClr val="6FA8DC"/>
              </a:buClr>
              <a:buChar char="■"/>
              <a:defRPr>
                <a:solidFill>
                  <a:srgbClr val="6FA8DC"/>
                </a:solidFill>
              </a:defRPr>
            </a:lvl3pPr>
            <a:lvl4pPr lvl="3" rtl="0">
              <a:spcBef>
                <a:spcPts val="0"/>
              </a:spcBef>
              <a:buClr>
                <a:srgbClr val="6FA8DC"/>
              </a:buClr>
              <a:buChar char="●"/>
              <a:defRPr>
                <a:solidFill>
                  <a:srgbClr val="6FA8DC"/>
                </a:solidFill>
              </a:defRPr>
            </a:lvl4pPr>
            <a:lvl5pPr lvl="4" rtl="0">
              <a:spcBef>
                <a:spcPts val="0"/>
              </a:spcBef>
              <a:buClr>
                <a:srgbClr val="6FA8DC"/>
              </a:buClr>
              <a:buChar char="○"/>
              <a:defRPr>
                <a:solidFill>
                  <a:srgbClr val="6FA8DC"/>
                </a:solidFill>
              </a:defRPr>
            </a:lvl5pPr>
            <a:lvl6pPr lvl="5" rtl="0">
              <a:spcBef>
                <a:spcPts val="0"/>
              </a:spcBef>
              <a:buClr>
                <a:srgbClr val="6FA8DC"/>
              </a:buClr>
              <a:buChar char="■"/>
              <a:defRPr>
                <a:solidFill>
                  <a:srgbClr val="6FA8DC"/>
                </a:solidFill>
              </a:defRPr>
            </a:lvl6pPr>
            <a:lvl7pPr lvl="6" rtl="0">
              <a:spcBef>
                <a:spcPts val="0"/>
              </a:spcBef>
              <a:buClr>
                <a:srgbClr val="6FA8DC"/>
              </a:buClr>
              <a:buChar char="●"/>
              <a:defRPr>
                <a:solidFill>
                  <a:srgbClr val="6FA8DC"/>
                </a:solidFill>
              </a:defRPr>
            </a:lvl7pPr>
            <a:lvl8pPr lvl="7" rtl="0">
              <a:spcBef>
                <a:spcPts val="0"/>
              </a:spcBef>
              <a:buClr>
                <a:srgbClr val="6FA8DC"/>
              </a:buClr>
              <a:buChar char="○"/>
              <a:defRPr>
                <a:solidFill>
                  <a:srgbClr val="6FA8DC"/>
                </a:solidFill>
              </a:defRPr>
            </a:lvl8pPr>
            <a:lvl9pPr lvl="8" rtl="0">
              <a:spcBef>
                <a:spcPts val="0"/>
              </a:spcBef>
              <a:buClr>
                <a:srgbClr val="6FA8DC"/>
              </a:buClr>
              <a:buChar char="■"/>
              <a:defRPr>
                <a:solidFill>
                  <a:srgbClr val="6FA8DC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5861786" y="6281867"/>
            <a:ext cx="121843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fr" smtClean="0"/>
              <a:pPr/>
              <a:t>‹N°›</a:t>
            </a:fld>
            <a:endParaRPr lang="fr" dirty="0"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23401" y="1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defRPr/>
            </a:lvl1pPr>
            <a:lvl2pPr lvl="1" algn="r" rtl="0">
              <a:spcBef>
                <a:spcPts val="0"/>
              </a:spcBef>
              <a:defRPr/>
            </a:lvl2pPr>
            <a:lvl3pPr lvl="2" algn="r" rtl="0">
              <a:spcBef>
                <a:spcPts val="0"/>
              </a:spcBef>
              <a:defRPr/>
            </a:lvl3pPr>
            <a:lvl4pPr lvl="3" algn="r" rtl="0">
              <a:spcBef>
                <a:spcPts val="0"/>
              </a:spcBef>
              <a:defRPr/>
            </a:lvl4pPr>
            <a:lvl5pPr lvl="4" algn="r" rtl="0">
              <a:spcBef>
                <a:spcPts val="0"/>
              </a:spcBef>
              <a:defRPr/>
            </a:lvl5pPr>
            <a:lvl6pPr lvl="5" algn="r" rtl="0">
              <a:spcBef>
                <a:spcPts val="0"/>
              </a:spcBef>
              <a:defRPr/>
            </a:lvl6pPr>
            <a:lvl7pPr lvl="6" algn="r" rtl="0">
              <a:spcBef>
                <a:spcPts val="0"/>
              </a:spcBef>
              <a:defRPr/>
            </a:lvl7pPr>
            <a:lvl8pPr lvl="7" algn="r" rtl="0">
              <a:spcBef>
                <a:spcPts val="0"/>
              </a:spcBef>
              <a:defRPr/>
            </a:lvl8pPr>
            <a:lvl9pPr lvl="8" algn="r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41" y="6158417"/>
            <a:ext cx="1434866" cy="53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1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3401" y="1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>
              <a:spcBef>
                <a:spcPts val="0"/>
              </a:spcBef>
              <a:defRPr/>
            </a:lvl1pPr>
            <a:lvl2pPr lvl="1" algn="r">
              <a:spcBef>
                <a:spcPts val="0"/>
              </a:spcBef>
              <a:defRPr/>
            </a:lvl2pPr>
            <a:lvl3pPr lvl="2" algn="r">
              <a:spcBef>
                <a:spcPts val="0"/>
              </a:spcBef>
              <a:defRPr/>
            </a:lvl3pPr>
            <a:lvl4pPr lvl="3" algn="r">
              <a:spcBef>
                <a:spcPts val="0"/>
              </a:spcBef>
              <a:defRPr/>
            </a:lvl4pPr>
            <a:lvl5pPr lvl="4" algn="r">
              <a:spcBef>
                <a:spcPts val="0"/>
              </a:spcBef>
              <a:defRPr/>
            </a:lvl5pPr>
            <a:lvl6pPr lvl="5" algn="r">
              <a:spcBef>
                <a:spcPts val="0"/>
              </a:spcBef>
              <a:defRPr/>
            </a:lvl6pPr>
            <a:lvl7pPr lvl="6" algn="r">
              <a:spcBef>
                <a:spcPts val="0"/>
              </a:spcBef>
              <a:defRPr/>
            </a:lvl7pPr>
            <a:lvl8pPr lvl="7" algn="r">
              <a:spcBef>
                <a:spcPts val="0"/>
              </a:spcBef>
              <a:defRPr/>
            </a:lvl8pPr>
            <a:lvl9pPr lvl="8" algn="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1" y="1021633"/>
            <a:ext cx="8520599" cy="507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fr" smtClean="0"/>
              <a:pPr/>
              <a:t>‹N°›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400719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4350" y="6303272"/>
            <a:ext cx="3086100" cy="2286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514350" y="1193534"/>
            <a:ext cx="8079582" cy="4004109"/>
          </a:xfrm>
          <a:prstGeom prst="rect">
            <a:avLst/>
          </a:prstGeom>
          <a:solidFill>
            <a:srgbClr val="F9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13264" y="1308637"/>
            <a:ext cx="7786838" cy="35553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6683" y="5876414"/>
            <a:ext cx="2024842" cy="981588"/>
          </a:xfrm>
        </p:spPr>
        <p:txBody>
          <a:bodyPr/>
          <a:lstStyle>
            <a:lvl1pPr>
              <a:defRPr sz="2279"/>
            </a:lvl1pPr>
          </a:lstStyle>
          <a:p>
            <a:pPr algn="r"/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pPr algn="r"/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087" y="6158417"/>
            <a:ext cx="1305421" cy="53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9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96184" y="1962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2637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" sz="4400" dirty="0"/>
              <a:t>Spring Framework</a:t>
            </a:r>
            <a:br>
              <a:rPr lang="fr" sz="4400" dirty="0"/>
            </a:br>
            <a:r>
              <a:rPr lang="fr" sz="4400" dirty="0"/>
              <a:t>CORE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000" dirty="0" err="1"/>
              <a:t>Bachelor</a:t>
            </a:r>
            <a:r>
              <a:rPr lang="fr-FR" sz="2000" dirty="0"/>
              <a:t> 3 2020-2021</a:t>
            </a:r>
          </a:p>
          <a:p>
            <a:pPr>
              <a:spcBef>
                <a:spcPts val="0"/>
              </a:spcBef>
            </a:pPr>
            <a:endParaRPr lang="fr" sz="2000" dirty="0"/>
          </a:p>
        </p:txBody>
      </p:sp>
    </p:spTree>
    <p:extLst>
      <p:ext uri="{BB962C8B-B14F-4D97-AF65-F5344CB8AC3E}">
        <p14:creationId xmlns:p14="http://schemas.microsoft.com/office/powerpoint/2010/main" val="88178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lvl="0">
              <a:buClr>
                <a:srgbClr val="000000"/>
              </a:buClr>
              <a:buSzPct val="39285"/>
            </a:pPr>
            <a:r>
              <a:rPr lang="fr" dirty="0"/>
              <a:t>Initier un container spring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" sz="11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" sz="11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java.version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1.8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" sz="11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java.version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" sz="11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project.build.sourceEncoding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UTF-8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" sz="11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project.build.sourceEncoding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" sz="11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spring.version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4.2.4.RELEASE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" sz="11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spring.version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" sz="11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endParaRPr dirty="0"/>
          </a:p>
          <a:p>
            <a:pPr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" sz="11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dependencies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endParaRPr sz="1100" dirty="0">
              <a:solidFill>
                <a:schemeClr val="dk1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" sz="1100" i="1" dirty="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&lt;!-- core, bean, aop --&gt;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100" i="1" dirty="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" sz="11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dependency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" sz="11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org.springframework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" sz="11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" sz="11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spring-context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" sz="11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" sz="11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${spring.version}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" sz="11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" sz="11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dependency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endParaRPr sz="1100" dirty="0">
              <a:solidFill>
                <a:schemeClr val="dk1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" sz="11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dependencies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endParaRPr dirty="0"/>
          </a:p>
          <a:p>
            <a:pPr>
              <a:lnSpc>
                <a:spcPct val="120000"/>
              </a:lnSpc>
              <a:buNone/>
            </a:pPr>
            <a:endParaRPr dirty="0"/>
          </a:p>
          <a:p>
            <a:pPr marL="0" indent="0">
              <a:lnSpc>
                <a:spcPct val="120000"/>
              </a:lnSpc>
              <a:buNone/>
            </a:pPr>
            <a:endParaRPr b="1" dirty="0"/>
          </a:p>
          <a:p>
            <a:pPr>
              <a:lnSpc>
                <a:spcPct val="120000"/>
              </a:lnSpc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11</a:t>
            </a:fld>
            <a:endParaRPr lang="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" dirty="0"/>
              <a:t>Initier un container spring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12</a:t>
            </a:fld>
            <a:endParaRPr lang="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623476"/>
            <a:ext cx="2164674" cy="189508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623" y="3607646"/>
            <a:ext cx="7017676" cy="19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3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</a:t>
            </a:r>
            <a:r>
              <a:rPr lang="fr-FR" dirty="0" err="1"/>
              <a:t>bean</a:t>
            </a:r>
            <a:r>
              <a:rPr lang="fr-FR" dirty="0"/>
              <a:t> en XML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29567"/>
          </a:xfrm>
        </p:spPr>
        <p:txBody>
          <a:bodyPr>
            <a:normAutofit/>
          </a:bodyPr>
          <a:lstStyle/>
          <a:p>
            <a:r>
              <a:rPr lang="fr-FR" sz="1600" dirty="0"/>
              <a:t>En général, un </a:t>
            </a:r>
            <a:r>
              <a:rPr lang="fr-FR" sz="1600" dirty="0" err="1"/>
              <a:t>bean</a:t>
            </a:r>
            <a:r>
              <a:rPr lang="fr-FR" sz="1600" dirty="0"/>
              <a:t> </a:t>
            </a:r>
            <a:r>
              <a:rPr lang="fr-FR" sz="1600" dirty="0" err="1"/>
              <a:t>spring</a:t>
            </a:r>
            <a:r>
              <a:rPr lang="fr-FR" sz="1600" dirty="0"/>
              <a:t> a un constructeur vide, des getters et setters et il est utilisé en singleton (service, DAO/</a:t>
            </a:r>
            <a:r>
              <a:rPr lang="fr-FR" sz="1600" dirty="0" err="1"/>
              <a:t>repository</a:t>
            </a:r>
            <a:r>
              <a:rPr lang="fr-FR" sz="1600" dirty="0"/>
              <a:t>, …). Un </a:t>
            </a:r>
            <a:r>
              <a:rPr lang="fr-FR" sz="1600" dirty="0" err="1"/>
              <a:t>bean</a:t>
            </a:r>
            <a:r>
              <a:rPr lang="fr-FR" sz="1600" dirty="0"/>
              <a:t> est </a:t>
            </a:r>
            <a:r>
              <a:rPr lang="fr-FR" sz="1600" u="sng" dirty="0"/>
              <a:t>identifié (nommé)</a:t>
            </a:r>
          </a:p>
          <a:p>
            <a:endParaRPr lang="fr-FR" sz="1600" u="sng" dirty="0"/>
          </a:p>
          <a:p>
            <a:pPr marL="0" indent="0">
              <a:buNone/>
            </a:pPr>
            <a:endParaRPr lang="fr-FR" sz="1600" u="sng" dirty="0"/>
          </a:p>
          <a:p>
            <a:r>
              <a:rPr lang="fr-FR" sz="1400" dirty="0"/>
              <a:t>Instanciation du </a:t>
            </a:r>
            <a:r>
              <a:rPr lang="fr-FR" sz="1400" dirty="0" err="1"/>
              <a:t>bean</a:t>
            </a:r>
            <a:r>
              <a:rPr lang="fr-FR" sz="1400" dirty="0"/>
              <a:t>: </a:t>
            </a:r>
          </a:p>
          <a:p>
            <a:endParaRPr lang="fr-FR" sz="1400" dirty="0"/>
          </a:p>
          <a:p>
            <a:pPr marL="0" indent="0">
              <a:buNone/>
            </a:pPr>
            <a:br>
              <a:rPr lang="fr-FR" sz="1400" dirty="0"/>
            </a:br>
            <a:endParaRPr lang="fr-FR" sz="1400" dirty="0"/>
          </a:p>
          <a:p>
            <a:r>
              <a:rPr lang="fr-FR" sz="1400" dirty="0"/>
              <a:t>Affectation d’une propriété:</a:t>
            </a:r>
            <a:br>
              <a:rPr lang="fr-FR" sz="1400" dirty="0"/>
            </a:b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r>
              <a:rPr lang="fr-FR" sz="1400" dirty="0"/>
              <a:t>Argument de constructeur: </a:t>
            </a:r>
          </a:p>
          <a:p>
            <a:pPr marL="0" indent="0">
              <a:buNone/>
            </a:pPr>
            <a:endParaRPr lang="fr-FR" sz="1400" dirty="0"/>
          </a:p>
          <a:p>
            <a:r>
              <a:rPr lang="fr-FR" sz="1400" dirty="0"/>
              <a:t>Récupération en java: 		          </a:t>
            </a:r>
            <a:r>
              <a:rPr lang="fr-FR" sz="1400" dirty="0" err="1"/>
              <a:t>context.getBean</a:t>
            </a:r>
            <a:r>
              <a:rPr lang="fr-FR" sz="1400" dirty="0"/>
              <a:t>(…)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13</a:t>
            </a:fld>
            <a:endParaRPr lang="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167" y="2538754"/>
            <a:ext cx="4244218" cy="61879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965" y="3552035"/>
            <a:ext cx="4063691" cy="60523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167" y="4350526"/>
            <a:ext cx="2620981" cy="4597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366" y="5564330"/>
            <a:ext cx="80984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dirty="0"/>
              <a:t>Syntaxe: http://docs.spring.io/spring/docs/current/spring-framework-reference/html/beans.html </a:t>
            </a:r>
          </a:p>
        </p:txBody>
      </p:sp>
    </p:spTree>
    <p:extLst>
      <p:ext uri="{BB962C8B-B14F-4D97-AF65-F5344CB8AC3E}">
        <p14:creationId xmlns:p14="http://schemas.microsoft.com/office/powerpoint/2010/main" val="137779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Bean &amp; XML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FR" sz="1600" dirty="0"/>
              <a:t>Créer une classe </a:t>
            </a:r>
            <a:r>
              <a:rPr lang="fr-FR" sz="1600" dirty="0" err="1"/>
              <a:t>MyObject</a:t>
            </a:r>
            <a:r>
              <a:rPr lang="fr-FR" sz="1600" dirty="0"/>
              <a:t> avec 4 attributs : id (</a:t>
            </a:r>
            <a:r>
              <a:rPr lang="fr-FR" sz="1600" dirty="0" err="1"/>
              <a:t>integer</a:t>
            </a:r>
            <a:r>
              <a:rPr lang="fr-FR" sz="1600" dirty="0"/>
              <a:t>), </a:t>
            </a:r>
            <a:r>
              <a:rPr lang="fr-FR" sz="1600" dirty="0" err="1"/>
              <a:t>name</a:t>
            </a:r>
            <a:r>
              <a:rPr lang="fr-FR" sz="1600" dirty="0"/>
              <a:t> (String), parent(</a:t>
            </a:r>
            <a:r>
              <a:rPr lang="fr-FR" sz="1600" dirty="0" err="1"/>
              <a:t>MyObject</a:t>
            </a:r>
            <a:r>
              <a:rPr lang="fr-FR" sz="1600" dirty="0"/>
              <a:t>) et keywords (List&lt;String&gt;). Ajouter les getters/setters.</a:t>
            </a:r>
          </a:p>
          <a:p>
            <a:pPr>
              <a:buFont typeface="+mj-lt"/>
              <a:buAutoNum type="arabicPeriod"/>
            </a:pPr>
            <a:r>
              <a:rPr lang="fr-FR" sz="1600" dirty="0"/>
              <a:t>En XML : instancier un premier objet A et le récupérer. </a:t>
            </a:r>
          </a:p>
          <a:p>
            <a:endParaRPr lang="fr-FR" sz="1600" dirty="0"/>
          </a:p>
          <a:p>
            <a:pPr>
              <a:buFont typeface="+mj-lt"/>
              <a:buAutoNum type="arabicPeriod"/>
            </a:pP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14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59141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Bean &amp; XML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15</a:t>
            </a:fld>
            <a:endParaRPr lang="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63" y="2097359"/>
            <a:ext cx="3667637" cy="35247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63" y="2832111"/>
            <a:ext cx="4553585" cy="37152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62" y="3732446"/>
            <a:ext cx="3000794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9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Bean &amp; XML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2000" dirty="0"/>
              <a:t>Affecter des valeurs au premier objet</a:t>
            </a:r>
          </a:p>
          <a:p>
            <a:pPr>
              <a:buFont typeface="+mj-lt"/>
              <a:buAutoNum type="arabicPeriod"/>
            </a:pPr>
            <a:r>
              <a:rPr lang="fr-FR" sz="2000" dirty="0"/>
              <a:t>Instancier un second objet avec pour parent le précédent et affecter aussi les propriétés. </a:t>
            </a:r>
          </a:p>
          <a:p>
            <a:pPr>
              <a:buFont typeface="+mj-lt"/>
              <a:buAutoNum type="arabicPeriod"/>
            </a:pPr>
            <a:r>
              <a:rPr lang="fr-FR" sz="2000" dirty="0"/>
              <a:t>Sortir en console la configuration des obj1.getName() + «  </a:t>
            </a:r>
            <a:r>
              <a:rPr lang="fr-FR" sz="2000" dirty="0">
                <a:sym typeface="Wingdings" panose="05000000000000000000" pitchFamily="2" charset="2"/>
              </a:rPr>
              <a:t> » </a:t>
            </a:r>
            <a:r>
              <a:rPr lang="fr-FR" sz="2000" dirty="0" err="1">
                <a:sym typeface="Wingdings" panose="05000000000000000000" pitchFamily="2" charset="2"/>
              </a:rPr>
              <a:t>obj.getParent</a:t>
            </a:r>
            <a:r>
              <a:rPr lang="fr-FR" sz="2000" dirty="0">
                <a:sym typeface="Wingdings" panose="05000000000000000000" pitchFamily="2" charset="2"/>
              </a:rPr>
              <a:t>().</a:t>
            </a:r>
            <a:r>
              <a:rPr lang="fr-FR" sz="2000" dirty="0" err="1">
                <a:sym typeface="Wingdings" panose="05000000000000000000" pitchFamily="2" charset="2"/>
              </a:rPr>
              <a:t>getName</a:t>
            </a:r>
            <a:r>
              <a:rPr lang="fr-FR" sz="2000" dirty="0">
                <a:sym typeface="Wingdings" panose="05000000000000000000" pitchFamily="2" charset="2"/>
              </a:rPr>
              <a:t>()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16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30496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Bean &amp; XML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17</a:t>
            </a:fld>
            <a:endParaRPr lang="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01" y="1686589"/>
            <a:ext cx="4067743" cy="182905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08" y="4695777"/>
            <a:ext cx="2700857" cy="68816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17" y="3831390"/>
            <a:ext cx="5020376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25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.</a:t>
            </a:r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Définir le </a:t>
            </a:r>
            <a:r>
              <a:rPr lang="fr-FR" sz="1600" dirty="0" err="1"/>
              <a:t>properties</a:t>
            </a:r>
            <a:r>
              <a:rPr lang="fr-FR" sz="1600" dirty="0"/>
              <a:t>: </a:t>
            </a:r>
          </a:p>
          <a:p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r>
              <a:rPr lang="fr-FR" sz="1600" dirty="0"/>
              <a:t>Ajouter au XML la ressource: </a:t>
            </a:r>
          </a:p>
          <a:p>
            <a:endParaRPr lang="fr-FR" sz="1600" dirty="0"/>
          </a:p>
          <a:p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r>
              <a:rPr lang="fr-FR" sz="1600" dirty="0"/>
              <a:t>Utiliser les variables dans les définitions des </a:t>
            </a:r>
            <a:r>
              <a:rPr lang="fr-FR" sz="1600" dirty="0" err="1"/>
              <a:t>beans</a:t>
            </a:r>
            <a:r>
              <a:rPr lang="fr-FR" sz="1600" dirty="0"/>
              <a:t>: ${….}. Remplacer un élément de la liste par </a:t>
            </a:r>
            <a:r>
              <a:rPr lang="fr-FR" sz="1600" dirty="0" err="1"/>
              <a:t>varb</a:t>
            </a:r>
            <a:r>
              <a:rPr lang="fr-FR" sz="1600" dirty="0"/>
              <a:t> et le nom de dans l’objet par vara. </a:t>
            </a:r>
          </a:p>
          <a:p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18</a:t>
            </a:fld>
            <a:endParaRPr lang="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311" y="3960071"/>
            <a:ext cx="5953956" cy="22863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823" y="2131182"/>
            <a:ext cx="4521637" cy="10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48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.</a:t>
            </a:r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19</a:t>
            </a:fld>
            <a:endParaRPr lang="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32" y="4091691"/>
            <a:ext cx="5820587" cy="21910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06" y="4844120"/>
            <a:ext cx="2410161" cy="5144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1" y="1623475"/>
            <a:ext cx="683990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66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  <a:buSzPct val="39285"/>
            </a:pPr>
            <a:r>
              <a:rPr lang="fr"/>
              <a:t>Configuration par annotations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114300">
              <a:lnSpc>
                <a:spcPct val="115000"/>
              </a:lnSpc>
              <a:buClr>
                <a:schemeClr val="dk2"/>
              </a:buClr>
              <a:buSzPct val="100000"/>
            </a:pPr>
            <a:r>
              <a:rPr lang="fr" sz="1600" dirty="0"/>
              <a:t>On définit un fichier avec l’annotation @ComponentScan à la racine du projet</a:t>
            </a:r>
          </a:p>
          <a:p>
            <a:pPr marL="400050" indent="-285750">
              <a:lnSpc>
                <a:spcPct val="115000"/>
              </a:lnSpc>
              <a:buClr>
                <a:schemeClr val="dk2"/>
              </a:buClr>
              <a:buSzPct val="100000"/>
              <a:buFont typeface="Wingdings" panose="05000000000000000000" pitchFamily="2" charset="2"/>
              <a:buChar char="à"/>
            </a:pPr>
            <a:r>
              <a:rPr lang="fr" sz="1600" dirty="0">
                <a:sym typeface="Wingdings" panose="05000000000000000000" pitchFamily="2" charset="2"/>
              </a:rPr>
              <a:t>Il scan au démarrage tous les fichiers comportant l’annotation d’un bean ou d’une configuration. </a:t>
            </a:r>
          </a:p>
          <a:p>
            <a:pPr marL="114300">
              <a:lnSpc>
                <a:spcPct val="115000"/>
              </a:lnSpc>
              <a:buClr>
                <a:schemeClr val="dk2"/>
              </a:buClr>
              <a:buSzPct val="100000"/>
            </a:pPr>
            <a:endParaRPr lang="fr" sz="1600" dirty="0">
              <a:sym typeface="Wingdings" panose="05000000000000000000" pitchFamily="2" charset="2"/>
            </a:endParaRPr>
          </a:p>
          <a:p>
            <a:pPr marL="114300">
              <a:lnSpc>
                <a:spcPct val="115000"/>
              </a:lnSpc>
              <a:buClr>
                <a:schemeClr val="dk2"/>
              </a:buClr>
              <a:buSzPct val="100000"/>
            </a:pPr>
            <a:r>
              <a:rPr lang="fr" sz="1600" dirty="0">
                <a:sym typeface="Wingdings" panose="05000000000000000000" pitchFamily="2" charset="2"/>
              </a:rPr>
              <a:t>On définit un bean avec l’annotation @Component</a:t>
            </a:r>
            <a:r>
              <a:rPr lang="fr" sz="1600" dirty="0"/>
              <a:t> (ou @Named JSR-330) ou certaines autres annotations qui héritent de @Component (@Service, @Controler, @Repository, …) qui ont des sémantiques plus spécifiques. </a:t>
            </a:r>
          </a:p>
          <a:p>
            <a:pPr marL="114300">
              <a:lnSpc>
                <a:spcPct val="115000"/>
              </a:lnSpc>
              <a:buClr>
                <a:schemeClr val="dk2"/>
              </a:buClr>
              <a:buSzPct val="100000"/>
            </a:pPr>
            <a:endParaRPr lang="fr" sz="1600" dirty="0"/>
          </a:p>
          <a:p>
            <a:pPr marL="914400" lvl="1" indent="-228600">
              <a:lnSpc>
                <a:spcPct val="115000"/>
              </a:lnSpc>
              <a:buChar char="◆"/>
            </a:pPr>
            <a:r>
              <a:rPr lang="fr" sz="1600" dirty="0"/>
              <a:t>@ComponentScan(basePackages = “fr.iocean”) </a:t>
            </a:r>
            <a:r>
              <a:rPr lang="fr" sz="1600" dirty="0">
                <a:sym typeface="Wingdings" panose="05000000000000000000" pitchFamily="2" charset="2"/>
              </a:rPr>
              <a:t> définir un package à scanner</a:t>
            </a:r>
            <a:endParaRPr lang="fr" sz="1600" dirty="0"/>
          </a:p>
          <a:p>
            <a:pPr marL="914400" lvl="1" indent="-228600">
              <a:lnSpc>
                <a:spcPct val="115000"/>
              </a:lnSpc>
              <a:buChar char="◆"/>
            </a:pPr>
            <a:r>
              <a:rPr lang="fr" sz="1600" dirty="0"/>
              <a:t>@Component(“filmService”) </a:t>
            </a:r>
            <a:r>
              <a:rPr lang="fr" sz="1600" dirty="0">
                <a:sym typeface="Wingdings" panose="05000000000000000000" pitchFamily="2" charset="2"/>
              </a:rPr>
              <a:t> pour donner l’id du bean</a:t>
            </a:r>
            <a:r>
              <a:rPr lang="fr" sz="1600" dirty="0"/>
              <a:t>.</a:t>
            </a:r>
          </a:p>
          <a:p>
            <a:pPr>
              <a:lnSpc>
                <a:spcPct val="115000"/>
              </a:lnSpc>
              <a:buNone/>
            </a:pPr>
            <a:endParaRPr sz="1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20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00454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fr"/>
              <a:t>Objectifs du cours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228600">
              <a:lnSpc>
                <a:spcPct val="115000"/>
              </a:lnSpc>
              <a:spcAft>
                <a:spcPts val="1600"/>
              </a:spcAft>
            </a:pPr>
            <a:r>
              <a:rPr lang="fr" sz="2000" dirty="0"/>
              <a:t>Comprendre les fonctionnalités clés de Spring</a:t>
            </a:r>
          </a:p>
          <a:p>
            <a:pPr marL="457200" indent="-228600">
              <a:lnSpc>
                <a:spcPct val="115000"/>
              </a:lnSpc>
              <a:spcAft>
                <a:spcPts val="1600"/>
              </a:spcAft>
            </a:pPr>
            <a:r>
              <a:rPr lang="fr" sz="2000" dirty="0"/>
              <a:t>Comprendre les deux modes de paramétrage : XML ou annotations</a:t>
            </a:r>
          </a:p>
          <a:p>
            <a:pPr marL="457200" indent="-228600">
              <a:lnSpc>
                <a:spcPct val="115000"/>
              </a:lnSpc>
              <a:spcAft>
                <a:spcPts val="1600"/>
              </a:spcAft>
            </a:pPr>
            <a:r>
              <a:rPr lang="fr" sz="2000" dirty="0"/>
              <a:t>Mettre en </a:t>
            </a:r>
            <a:r>
              <a:rPr lang="fr-FR" sz="2000" dirty="0"/>
              <a:t>œ</a:t>
            </a:r>
            <a:r>
              <a:rPr lang="fr" sz="2000" dirty="0"/>
              <a:t>uvre les principaux modules</a:t>
            </a:r>
            <a:endParaRPr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4294967295"/>
          </p:nvPr>
        </p:nvSpPr>
        <p:spPr>
          <a:xfrm>
            <a:off x="7924800" y="6281738"/>
            <a:ext cx="1219200" cy="525462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3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73592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  <a:buSzPct val="39285"/>
            </a:pPr>
            <a:r>
              <a:rPr lang="fr" dirty="0"/>
              <a:t>Initier un container spring en XML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228600">
              <a:lnSpc>
                <a:spcPct val="120000"/>
              </a:lnSpc>
              <a:buChar char="➔"/>
            </a:pPr>
            <a:r>
              <a:rPr lang="fr" sz="1600" dirty="0"/>
              <a:t> Créer un projet maven </a:t>
            </a:r>
            <a:r>
              <a:rPr lang="fr" sz="1600" b="1" dirty="0"/>
              <a:t>employee</a:t>
            </a:r>
          </a:p>
          <a:p>
            <a:pPr marL="457200" indent="-228600">
              <a:lnSpc>
                <a:spcPct val="120000"/>
              </a:lnSpc>
              <a:buChar char="➔"/>
            </a:pPr>
            <a:r>
              <a:rPr lang="fr" sz="1600" dirty="0"/>
              <a:t> Mettre à jour les dépendances POM</a:t>
            </a:r>
          </a:p>
          <a:p>
            <a:pPr marL="457200" indent="-228600">
              <a:lnSpc>
                <a:spcPct val="120000"/>
              </a:lnSpc>
              <a:buChar char="➔"/>
            </a:pPr>
            <a:r>
              <a:rPr lang="fr" sz="1600" dirty="0"/>
              <a:t>Créer la classe App à la racine de votre projet</a:t>
            </a:r>
          </a:p>
          <a:p>
            <a:pPr marL="457200" indent="-228600">
              <a:lnSpc>
                <a:spcPct val="120000"/>
              </a:lnSpc>
              <a:buChar char="➔"/>
            </a:pPr>
            <a:endParaRPr lang="fr" sz="1600" dirty="0"/>
          </a:p>
          <a:p>
            <a:pPr marL="457200" indent="-228600">
              <a:lnSpc>
                <a:spcPct val="120000"/>
              </a:lnSpc>
              <a:buChar char="➔"/>
            </a:pPr>
            <a:endParaRPr lang="fr" sz="1600" dirty="0"/>
          </a:p>
          <a:p>
            <a:pPr marL="457200" indent="-228600">
              <a:lnSpc>
                <a:spcPct val="120000"/>
              </a:lnSpc>
              <a:buChar char="➔"/>
            </a:pPr>
            <a:endParaRPr lang="fr" sz="1600" dirty="0"/>
          </a:p>
          <a:p>
            <a:pPr marL="457200" indent="-228600">
              <a:lnSpc>
                <a:spcPct val="120000"/>
              </a:lnSpc>
              <a:buChar char="➔"/>
            </a:pPr>
            <a:endParaRPr lang="fr" sz="1600" dirty="0"/>
          </a:p>
          <a:p>
            <a:pPr marL="228600" indent="0">
              <a:lnSpc>
                <a:spcPct val="120000"/>
              </a:lnSpc>
              <a:buNone/>
            </a:pPr>
            <a:endParaRPr lang="fr" sz="1600" dirty="0"/>
          </a:p>
          <a:p>
            <a:pPr marL="457200" indent="-228600">
              <a:lnSpc>
                <a:spcPct val="120000"/>
              </a:lnSpc>
              <a:buChar char="➔"/>
            </a:pPr>
            <a:r>
              <a:rPr lang="fr" sz="1600" dirty="0"/>
              <a:t>Créer un test unitaire et charger le contexte : </a:t>
            </a:r>
          </a:p>
          <a:p>
            <a:pPr>
              <a:lnSpc>
                <a:spcPct val="120000"/>
              </a:lnSpc>
              <a:buNone/>
            </a:pPr>
            <a:endParaRPr sz="1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21</a:t>
            </a:fld>
            <a:endParaRPr lang="fr"/>
          </a:p>
        </p:txBody>
      </p:sp>
      <p:sp>
        <p:nvSpPr>
          <p:cNvPr id="6" name="Shape 332"/>
          <p:cNvSpPr txBox="1"/>
          <p:nvPr/>
        </p:nvSpPr>
        <p:spPr>
          <a:xfrm>
            <a:off x="729234" y="4904402"/>
            <a:ext cx="6914699" cy="63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chemeClr val="dk1"/>
                </a:solidFill>
                <a:highlight>
                  <a:srgbClr val="E4E4FF"/>
                </a:highlight>
              </a:rPr>
              <a:t>AbstractApplicationContext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 context = </a:t>
            </a:r>
            <a:r>
              <a:rPr lang="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AnnotationConfigApplicationContext(App.</a:t>
            </a:r>
            <a:r>
              <a:rPr lang="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7674"/>
          <a:stretch/>
        </p:blipFill>
        <p:spPr>
          <a:xfrm>
            <a:off x="1238588" y="2772418"/>
            <a:ext cx="5296273" cy="16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11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  <a:buSzPct val="39285"/>
            </a:pPr>
            <a:r>
              <a:rPr lang="fr"/>
              <a:t>Configuration multiple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>
              <a:buFont typeface="Calibri"/>
              <a:buChar char="➔"/>
            </a:pPr>
            <a:r>
              <a:rPr lang="fr" sz="1600" dirty="0"/>
              <a:t>Utilisation de l’annotation @Configuration</a:t>
            </a:r>
          </a:p>
          <a:p>
            <a:pPr marL="914400" lvl="1" indent="-228600">
              <a:buChar char="◆"/>
            </a:pPr>
            <a:r>
              <a:rPr lang="fr" sz="1600" dirty="0"/>
              <a:t>Indique au containeur que la classe déclare un ou plusieurs beans</a:t>
            </a:r>
          </a:p>
          <a:p>
            <a:pPr marL="457200">
              <a:lnSpc>
                <a:spcPct val="115000"/>
              </a:lnSpc>
              <a:buClr>
                <a:schemeClr val="dk2"/>
              </a:buClr>
              <a:buSzPct val="100000"/>
              <a:buFont typeface="Calibri"/>
              <a:buChar char="➔"/>
            </a:pPr>
            <a:endParaRPr lang="fr" sz="1600" dirty="0"/>
          </a:p>
          <a:p>
            <a:pPr marL="457200">
              <a:lnSpc>
                <a:spcPct val="115000"/>
              </a:lnSpc>
              <a:buClr>
                <a:schemeClr val="dk2"/>
              </a:buClr>
              <a:buSzPct val="100000"/>
              <a:buFont typeface="Calibri"/>
              <a:buChar char="➔"/>
            </a:pPr>
            <a:r>
              <a:rPr lang="fr" sz="1600" dirty="0"/>
              <a:t>Les configurations peuvent être mélangées</a:t>
            </a:r>
          </a:p>
          <a:p>
            <a:pPr marL="914400" lvl="1" indent="-228600">
              <a:lnSpc>
                <a:spcPct val="115000"/>
              </a:lnSpc>
              <a:buChar char="◆"/>
            </a:pPr>
            <a:r>
              <a:rPr lang="fr" sz="1600" dirty="0"/>
              <a:t>Il est fréquent de voir la configuration XML couplée aux annotations</a:t>
            </a:r>
          </a:p>
          <a:p>
            <a:pPr marL="914400" lvl="1" indent="-228600">
              <a:lnSpc>
                <a:spcPct val="115000"/>
              </a:lnSpc>
              <a:buChar char="◆"/>
            </a:pPr>
            <a:r>
              <a:rPr lang="fr" sz="1600" dirty="0"/>
              <a:t>Permet de définir les beans d’infrastructure dans des fichiers séparés et spécialisés (database.xml, security.xml …)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22</a:t>
            </a:fld>
            <a:endParaRPr lang="fr"/>
          </a:p>
        </p:txBody>
      </p:sp>
      <p:sp>
        <p:nvSpPr>
          <p:cNvPr id="256" name="Shape 256"/>
          <p:cNvSpPr txBox="1"/>
          <p:nvPr/>
        </p:nvSpPr>
        <p:spPr>
          <a:xfrm>
            <a:off x="960825" y="4087706"/>
            <a:ext cx="6289800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lang="fr" sz="1100" b="1" dirty="0">
                <a:solidFill>
                  <a:srgbClr val="660E7A"/>
                </a:solidFill>
                <a:highlight>
                  <a:srgbClr val="EFEFEF"/>
                </a:highlight>
              </a:rPr>
              <a:t>context</a:t>
            </a:r>
            <a:r>
              <a:rPr lang="fr" sz="1100" b="1" dirty="0">
                <a:solidFill>
                  <a:srgbClr val="000080"/>
                </a:solidFill>
                <a:highlight>
                  <a:srgbClr val="EFEFEF"/>
                </a:highlight>
              </a:rPr>
              <a:t>:component-scan </a:t>
            </a:r>
            <a:r>
              <a:rPr lang="fr" sz="1100" b="1" dirty="0">
                <a:solidFill>
                  <a:srgbClr val="0000FF"/>
                </a:solidFill>
                <a:highlight>
                  <a:srgbClr val="EFEFEF"/>
                </a:highlight>
              </a:rPr>
              <a:t>base-package</a:t>
            </a:r>
            <a:r>
              <a:rPr lang="fr" sz="1100" b="1" dirty="0">
                <a:solidFill>
                  <a:srgbClr val="008000"/>
                </a:solidFill>
                <a:highlight>
                  <a:srgbClr val="EFEFEF"/>
                </a:highlight>
              </a:rPr>
              <a:t>="fr.iocean" 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</a:rPr>
              <a:t>/&gt;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lang="fr" sz="1100" b="1" dirty="0">
                <a:solidFill>
                  <a:srgbClr val="660E7A"/>
                </a:solidFill>
                <a:highlight>
                  <a:srgbClr val="EFEFEF"/>
                </a:highlight>
              </a:rPr>
              <a:t>context</a:t>
            </a:r>
            <a:r>
              <a:rPr lang="fr" sz="1100" b="1" dirty="0">
                <a:solidFill>
                  <a:srgbClr val="000080"/>
                </a:solidFill>
                <a:highlight>
                  <a:srgbClr val="EFEFEF"/>
                </a:highlight>
              </a:rPr>
              <a:t>:annotation-config 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</a:rPr>
              <a:t>/&gt;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5535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" dirty="0"/>
              <a:t>Spring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" sz="1600" dirty="0"/>
              <a:t>IoC – Injection de dépendance</a:t>
            </a:r>
          </a:p>
        </p:txBody>
      </p:sp>
    </p:spTree>
    <p:extLst>
      <p:ext uri="{BB962C8B-B14F-4D97-AF65-F5344CB8AC3E}">
        <p14:creationId xmlns:p14="http://schemas.microsoft.com/office/powerpoint/2010/main" val="3299839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" dirty="0"/>
              <a:t>Injection de dépendances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Code classique: </a:t>
            </a:r>
          </a:p>
          <a:p>
            <a:endParaRPr lang="fr-FR" sz="1600" dirty="0"/>
          </a:p>
          <a:p>
            <a:pPr lvl="1"/>
            <a:r>
              <a:rPr lang="fr-FR" sz="1600" dirty="0"/>
              <a:t>D </a:t>
            </a:r>
            <a:r>
              <a:rPr lang="fr-FR" sz="1600" dirty="0" err="1"/>
              <a:t>d</a:t>
            </a:r>
            <a:r>
              <a:rPr lang="fr-FR" sz="1600" dirty="0"/>
              <a:t> = new D();</a:t>
            </a:r>
          </a:p>
          <a:p>
            <a:pPr lvl="1"/>
            <a:r>
              <a:rPr lang="fr-FR" sz="1600" dirty="0"/>
              <a:t>C </a:t>
            </a:r>
            <a:r>
              <a:rPr lang="fr-FR" sz="1600" dirty="0" err="1"/>
              <a:t>c</a:t>
            </a:r>
            <a:r>
              <a:rPr lang="fr-FR" sz="1600" dirty="0"/>
              <a:t> = new C();</a:t>
            </a:r>
          </a:p>
          <a:p>
            <a:pPr lvl="1"/>
            <a:r>
              <a:rPr lang="fr-FR" sz="1600" dirty="0"/>
              <a:t>B </a:t>
            </a:r>
            <a:r>
              <a:rPr lang="fr-FR" sz="1600" dirty="0" err="1"/>
              <a:t>b</a:t>
            </a:r>
            <a:r>
              <a:rPr lang="fr-FR" sz="1600" dirty="0"/>
              <a:t> = new B();</a:t>
            </a:r>
          </a:p>
          <a:p>
            <a:pPr lvl="1"/>
            <a:r>
              <a:rPr lang="fr-FR" sz="1600" dirty="0" err="1"/>
              <a:t>b.setD</a:t>
            </a:r>
            <a:r>
              <a:rPr lang="fr-FR" sz="1600" dirty="0"/>
              <a:t>(d);</a:t>
            </a:r>
          </a:p>
          <a:p>
            <a:pPr lvl="1"/>
            <a:r>
              <a:rPr lang="fr-FR" sz="1600" dirty="0" err="1"/>
              <a:t>b.setC</a:t>
            </a:r>
            <a:r>
              <a:rPr lang="fr-FR" sz="1600" dirty="0"/>
              <a:t>(c);</a:t>
            </a:r>
          </a:p>
          <a:p>
            <a:pPr lvl="1"/>
            <a:r>
              <a:rPr lang="fr-FR" sz="1600" dirty="0"/>
              <a:t>A </a:t>
            </a:r>
            <a:r>
              <a:rPr lang="fr-FR" sz="1600" dirty="0" err="1"/>
              <a:t>a</a:t>
            </a:r>
            <a:r>
              <a:rPr lang="fr-FR" sz="1600" dirty="0"/>
              <a:t> = new A();</a:t>
            </a:r>
          </a:p>
          <a:p>
            <a:pPr lvl="1"/>
            <a:r>
              <a:rPr lang="fr-FR" sz="1600" dirty="0" err="1"/>
              <a:t>a.setB</a:t>
            </a:r>
            <a:r>
              <a:rPr lang="fr-FR" sz="1600" dirty="0"/>
              <a:t>(b);</a:t>
            </a:r>
          </a:p>
          <a:p>
            <a:pPr lvl="1"/>
            <a:r>
              <a:rPr lang="fr-FR" sz="1600" dirty="0" err="1"/>
              <a:t>a.setC</a:t>
            </a:r>
            <a:r>
              <a:rPr lang="fr-FR" sz="1600" dirty="0"/>
              <a:t>(c);</a:t>
            </a:r>
          </a:p>
          <a:p>
            <a:endParaRPr lang="fr-FR" sz="1600" dirty="0"/>
          </a:p>
          <a:p>
            <a:pPr algn="ctr"/>
            <a:r>
              <a:rPr lang="fr-FR" sz="1600" dirty="0">
                <a:solidFill>
                  <a:srgbClr val="FF0000"/>
                </a:solidFill>
              </a:rPr>
              <a:t>Attention à l’ordre !!!</a:t>
            </a:r>
          </a:p>
          <a:p>
            <a:endParaRPr lang="fr-FR" sz="16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24</a:t>
            </a:fld>
            <a:endParaRPr lang="fr"/>
          </a:p>
        </p:txBody>
      </p:sp>
      <p:sp>
        <p:nvSpPr>
          <p:cNvPr id="4" name="Rectangle 3"/>
          <p:cNvSpPr/>
          <p:nvPr/>
        </p:nvSpPr>
        <p:spPr>
          <a:xfrm>
            <a:off x="6089353" y="2601384"/>
            <a:ext cx="1015874" cy="629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 </a:t>
            </a:r>
            <a:r>
              <a:rPr lang="fr-FR" dirty="0" err="1"/>
              <a:t>d</a:t>
            </a:r>
            <a:r>
              <a:rPr lang="fr-FR" dirty="0"/>
              <a:t>;</a:t>
            </a:r>
          </a:p>
          <a:p>
            <a:pPr algn="ctr"/>
            <a:r>
              <a:rPr lang="fr-FR" dirty="0"/>
              <a:t>C </a:t>
            </a:r>
            <a:r>
              <a:rPr lang="fr-FR" dirty="0" err="1"/>
              <a:t>c</a:t>
            </a:r>
            <a:r>
              <a:rPr lang="fr-FR" dirty="0"/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9352" y="2316904"/>
            <a:ext cx="534968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4622927" y="2601384"/>
            <a:ext cx="1015874" cy="629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 </a:t>
            </a:r>
            <a:r>
              <a:rPr lang="fr-FR" dirty="0" err="1"/>
              <a:t>b</a:t>
            </a:r>
            <a:r>
              <a:rPr lang="fr-FR" dirty="0"/>
              <a:t>;</a:t>
            </a:r>
          </a:p>
          <a:p>
            <a:pPr algn="ctr"/>
            <a:r>
              <a:rPr lang="fr-FR" dirty="0"/>
              <a:t>C </a:t>
            </a:r>
            <a:r>
              <a:rPr lang="fr-FR" dirty="0" err="1"/>
              <a:t>c</a:t>
            </a:r>
            <a:r>
              <a:rPr lang="fr-FR" dirty="0"/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4622926" y="2316904"/>
            <a:ext cx="534968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2196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  <a:buSzPct val="39285"/>
            </a:pPr>
            <a:r>
              <a:rPr lang="fr" dirty="0"/>
              <a:t>Injection de dépendances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6650567" cy="452596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228600"/>
            <a:r>
              <a:rPr lang="fr" sz="1400" dirty="0"/>
              <a:t>Ioc: On inverse le processus : </a:t>
            </a:r>
          </a:p>
          <a:p>
            <a:pPr marL="514350" indent="-285750">
              <a:buFontTx/>
              <a:buChar char="-"/>
            </a:pPr>
            <a:r>
              <a:rPr lang="fr" sz="1400" dirty="0"/>
              <a:t>vous décrivez les dépendances (propriété d’une classe: A dépend de B &amp; C, B dépend de C &amp; D</a:t>
            </a:r>
          </a:p>
          <a:p>
            <a:pPr marL="514350" indent="-285750">
              <a:buFontTx/>
              <a:buChar char="-"/>
            </a:pPr>
            <a:r>
              <a:rPr lang="fr-FR" sz="1400" dirty="0"/>
              <a:t>S</a:t>
            </a:r>
            <a:r>
              <a:rPr lang="fr" sz="1400" dirty="0"/>
              <a:t>pring instancie et appelle les setters conformément à ce que vous spécifiez</a:t>
            </a:r>
          </a:p>
          <a:p>
            <a:pPr marL="228600"/>
            <a:endParaRPr lang="fr" sz="1400" dirty="0"/>
          </a:p>
          <a:p>
            <a:pPr marL="228600"/>
            <a:r>
              <a:rPr lang="fr" sz="1400" dirty="0"/>
              <a:t>Deux méthodes</a:t>
            </a:r>
          </a:p>
          <a:p>
            <a:pPr marL="514350" indent="-285750">
              <a:buFontTx/>
              <a:buChar char="-"/>
            </a:pPr>
            <a:r>
              <a:rPr lang="fr" sz="1400" dirty="0"/>
              <a:t>XML – Old school, verbeux, mais permet de paramétrer hors du code source (assemblage de composants au déploiement)</a:t>
            </a:r>
          </a:p>
          <a:p>
            <a:pPr marL="514350" indent="-285750">
              <a:buFontTx/>
              <a:buChar char="-"/>
            </a:pPr>
            <a:r>
              <a:rPr lang="fr" sz="1400" dirty="0"/>
              <a:t>Annotation : méthodes plus simple et moins verbeuse mais non paramétrable. </a:t>
            </a:r>
          </a:p>
          <a:p>
            <a:pPr marL="228600"/>
            <a:endParaRPr lang="fr" sz="1400" dirty="0"/>
          </a:p>
          <a:p>
            <a:pPr marL="228600"/>
            <a:r>
              <a:rPr lang="fr" sz="1400" dirty="0"/>
              <a:t>Les plus : </a:t>
            </a:r>
          </a:p>
          <a:p>
            <a:pPr marL="514350" indent="-285750">
              <a:buFontTx/>
              <a:buChar char="-"/>
            </a:pPr>
            <a:r>
              <a:rPr lang="fr" sz="1400" dirty="0"/>
              <a:t>gestion du singleton, du cycle de vie</a:t>
            </a:r>
          </a:p>
          <a:p>
            <a:pPr marL="514350" indent="-285750">
              <a:buFontTx/>
              <a:buChar char="-"/>
            </a:pPr>
            <a:r>
              <a:rPr lang="fr-FR" sz="1400" dirty="0"/>
              <a:t>U</a:t>
            </a:r>
            <a:r>
              <a:rPr lang="fr" sz="1400" dirty="0"/>
              <a:t>tilisé pour les test dans les mécanismes de mocking (bouchonage)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25</a:t>
            </a:fld>
            <a:endParaRPr lang="fr"/>
          </a:p>
        </p:txBody>
      </p:sp>
      <p:sp>
        <p:nvSpPr>
          <p:cNvPr id="5" name="Rectangle 4"/>
          <p:cNvSpPr/>
          <p:nvPr/>
        </p:nvSpPr>
        <p:spPr>
          <a:xfrm>
            <a:off x="7629440" y="3803650"/>
            <a:ext cx="1015874" cy="629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 </a:t>
            </a:r>
            <a:r>
              <a:rPr lang="fr-FR" dirty="0" err="1"/>
              <a:t>d</a:t>
            </a:r>
            <a:r>
              <a:rPr lang="fr-FR" dirty="0"/>
              <a:t>;</a:t>
            </a:r>
          </a:p>
          <a:p>
            <a:pPr algn="ctr"/>
            <a:r>
              <a:rPr lang="fr-FR" dirty="0"/>
              <a:t>C </a:t>
            </a:r>
            <a:r>
              <a:rPr lang="fr-FR" dirty="0" err="1"/>
              <a:t>c</a:t>
            </a:r>
            <a:r>
              <a:rPr lang="fr-FR" dirty="0"/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9439" y="3519170"/>
            <a:ext cx="534968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9439" y="2402165"/>
            <a:ext cx="1015874" cy="629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 </a:t>
            </a:r>
            <a:r>
              <a:rPr lang="fr-FR" dirty="0" err="1"/>
              <a:t>b</a:t>
            </a:r>
            <a:r>
              <a:rPr lang="fr-FR" dirty="0"/>
              <a:t>;</a:t>
            </a:r>
          </a:p>
          <a:p>
            <a:pPr algn="ctr"/>
            <a:r>
              <a:rPr lang="fr-FR" dirty="0"/>
              <a:t>C </a:t>
            </a:r>
            <a:r>
              <a:rPr lang="fr-FR" dirty="0" err="1"/>
              <a:t>c</a:t>
            </a:r>
            <a:r>
              <a:rPr lang="fr-FR" dirty="0"/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9438" y="2117685"/>
            <a:ext cx="534968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  <a:buSzPct val="39285"/>
            </a:pPr>
            <a:r>
              <a:rPr lang="fr" dirty="0"/>
              <a:t>TP Ioc Annotation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228600"/>
            <a:r>
              <a:rPr lang="fr-FR" sz="1600" dirty="0"/>
              <a:t>Créer une interface </a:t>
            </a:r>
            <a:r>
              <a:rPr lang="fr-FR" sz="1600" dirty="0" err="1"/>
              <a:t>AuthenticationService</a:t>
            </a:r>
            <a:r>
              <a:rPr lang="fr-FR" sz="1600" dirty="0"/>
              <a:t> contenant une méthode </a:t>
            </a:r>
            <a:r>
              <a:rPr lang="fr-FR" sz="1600" dirty="0" err="1"/>
              <a:t>boolean</a:t>
            </a:r>
            <a:r>
              <a:rPr lang="fr-FR" sz="1600" dirty="0"/>
              <a:t> </a:t>
            </a:r>
            <a:r>
              <a:rPr lang="fr-FR" sz="1600" dirty="0" err="1"/>
              <a:t>authenticate</a:t>
            </a:r>
            <a:r>
              <a:rPr lang="fr-FR" sz="1600" dirty="0"/>
              <a:t>(String login, String </a:t>
            </a:r>
            <a:r>
              <a:rPr lang="fr-FR" sz="1600" dirty="0" err="1"/>
              <a:t>password</a:t>
            </a:r>
            <a:r>
              <a:rPr lang="fr-FR" sz="1600" dirty="0"/>
              <a:t>) et une classe d’</a:t>
            </a:r>
            <a:r>
              <a:rPr lang="fr-FR" sz="1600" dirty="0" err="1"/>
              <a:t>implementation</a:t>
            </a:r>
            <a:r>
              <a:rPr lang="fr-FR" sz="1600" dirty="0"/>
              <a:t> </a:t>
            </a:r>
            <a:r>
              <a:rPr lang="fr-FR" sz="1600" dirty="0" err="1"/>
              <a:t>AuthenticationServiceImpl</a:t>
            </a:r>
            <a:r>
              <a:rPr lang="fr-FR" sz="1600" dirty="0"/>
              <a:t>. </a:t>
            </a:r>
          </a:p>
          <a:p>
            <a:pPr marL="228600"/>
            <a:r>
              <a:rPr lang="fr-FR" sz="1600" dirty="0"/>
              <a:t>Dans la main, référencer l’interface et injecter l’</a:t>
            </a:r>
            <a:r>
              <a:rPr lang="fr-FR" sz="1600" dirty="0" err="1"/>
              <a:t>implementation</a:t>
            </a:r>
            <a:r>
              <a:rPr lang="fr-FR" sz="1600" dirty="0"/>
              <a:t> au travers du paramétrage XML.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26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117509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  <a:buSzPct val="39285"/>
            </a:pPr>
            <a:r>
              <a:rPr lang="fr"/>
              <a:t>Injection de dépendances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27</a:t>
            </a:fld>
            <a:endParaRPr lang="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55788" y="1586654"/>
          <a:ext cx="8365065" cy="3778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8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290">
                <a:tc>
                  <a:txBody>
                    <a:bodyPr/>
                    <a:lstStyle/>
                    <a:p>
                      <a:r>
                        <a:rPr lang="fr-FR" sz="1600" dirty="0"/>
                        <a:t>Propriété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Constructeur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Setter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2308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dirty="0">
                          <a:solidFill>
                            <a:srgbClr val="808000"/>
                          </a:solidFill>
                          <a:highlight>
                            <a:srgbClr val="FFFFFF"/>
                          </a:highlight>
                        </a:rPr>
                        <a:t>@Service</a:t>
                      </a:r>
                    </a:p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public class 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A{</a:t>
                      </a:r>
                    </a:p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</a:t>
                      </a:r>
                    </a:p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</a:t>
                      </a:r>
                      <a:r>
                        <a:rPr lang="en-US" sz="1400" dirty="0">
                          <a:solidFill>
                            <a:srgbClr val="808000"/>
                          </a:solidFill>
                          <a:highlight>
                            <a:srgbClr val="FFFFFF"/>
                          </a:highlight>
                        </a:rPr>
                        <a:t>@</a:t>
                      </a:r>
                      <a:r>
                        <a:rPr lang="en-US" sz="1400" dirty="0" err="1">
                          <a:solidFill>
                            <a:srgbClr val="808000"/>
                          </a:solidFill>
                          <a:highlight>
                            <a:srgbClr val="FFFFFF"/>
                          </a:highlight>
                        </a:rPr>
                        <a:t>Autowired</a:t>
                      </a:r>
                      <a:endParaRPr lang="en-US" sz="1400" dirty="0">
                        <a:solidFill>
                          <a:srgbClr val="808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dirty="0">
                          <a:solidFill>
                            <a:srgbClr val="808000"/>
                          </a:solidFill>
                          <a:highlight>
                            <a:srgbClr val="FFFFFF"/>
                          </a:highlight>
                        </a:rPr>
                        <a:t>  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private 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B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highlight>
                            <a:srgbClr val="FFFFFF"/>
                          </a:highlight>
                        </a:rPr>
                        <a:t>b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Arial"/>
                        <a:buNone/>
                      </a:pPr>
                      <a:endParaRPr lang="en-US"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dirty="0">
                          <a:solidFill>
                            <a:srgbClr val="808000"/>
                          </a:solidFill>
                          <a:highlight>
                            <a:srgbClr val="FFFFFF"/>
                          </a:highlight>
                        </a:rPr>
                        <a:t>@Service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public class 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B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highlight>
                            <a:srgbClr val="FFFFFF"/>
                          </a:highlight>
                        </a:rPr>
                        <a:t>b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Arial"/>
                        <a:buNone/>
                      </a:pPr>
                      <a:endParaRPr lang="en-US"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</a:t>
                      </a:r>
                      <a:r>
                        <a:rPr lang="en-US" sz="1400" dirty="0">
                          <a:solidFill>
                            <a:srgbClr val="808000"/>
                          </a:solidFill>
                          <a:highlight>
                            <a:srgbClr val="FFFFFF"/>
                          </a:highlight>
                        </a:rPr>
                        <a:t>@</a:t>
                      </a:r>
                      <a:r>
                        <a:rPr lang="en-US" sz="1400" dirty="0" err="1">
                          <a:solidFill>
                            <a:srgbClr val="808000"/>
                          </a:solidFill>
                          <a:highlight>
                            <a:srgbClr val="FFFFFF"/>
                          </a:highlight>
                        </a:rPr>
                        <a:t>Autowired</a:t>
                      </a:r>
                      <a:endParaRPr lang="en-US" sz="1400" dirty="0">
                        <a:solidFill>
                          <a:srgbClr val="808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dirty="0">
                          <a:solidFill>
                            <a:srgbClr val="808000"/>
                          </a:solidFill>
                          <a:highlight>
                            <a:srgbClr val="FFFFFF"/>
                          </a:highlight>
                        </a:rPr>
                        <a:t>  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public 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A(B _b) 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this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highlight>
                            <a:srgbClr val="FFFFFF"/>
                          </a:highlight>
                        </a:rPr>
                        <a:t>b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= _b;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}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fr-FR" sz="1400" dirty="0">
                          <a:solidFill>
                            <a:srgbClr val="808000"/>
                          </a:solidFill>
                          <a:highlight>
                            <a:srgbClr val="FFFFFF"/>
                          </a:highlight>
                        </a:rPr>
                        <a:t>@Service</a:t>
                      </a:r>
                    </a:p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fr-FR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public class </a:t>
                      </a:r>
                      <a:r>
                        <a:rPr lang="fr-FR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A{</a:t>
                      </a:r>
                    </a:p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fr-FR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</a:t>
                      </a:r>
                    </a:p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fr-FR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</a:t>
                      </a:r>
                      <a:r>
                        <a:rPr lang="fr-FR" sz="14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private</a:t>
                      </a:r>
                      <a:r>
                        <a:rPr lang="fr-FR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B </a:t>
                      </a:r>
                      <a:r>
                        <a:rPr lang="fr-FR" sz="1400" b="1" dirty="0" err="1">
                          <a:solidFill>
                            <a:srgbClr val="660E7A"/>
                          </a:solidFill>
                          <a:highlight>
                            <a:srgbClr val="FFFFFF"/>
                          </a:highlight>
                        </a:rPr>
                        <a:t>b</a:t>
                      </a:r>
                      <a:r>
                        <a:rPr lang="fr-FR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Arial"/>
                        <a:buNone/>
                      </a:pPr>
                      <a:endParaRPr lang="fr-FR"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fr-FR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</a:t>
                      </a:r>
                      <a:r>
                        <a:rPr lang="fr-FR" sz="1400" dirty="0">
                          <a:solidFill>
                            <a:srgbClr val="808000"/>
                          </a:solidFill>
                          <a:highlight>
                            <a:srgbClr val="FFFFFF"/>
                          </a:highlight>
                        </a:rPr>
                        <a:t>@</a:t>
                      </a:r>
                      <a:r>
                        <a:rPr lang="fr-FR" sz="1400" dirty="0" err="1">
                          <a:solidFill>
                            <a:srgbClr val="808000"/>
                          </a:solidFill>
                          <a:highlight>
                            <a:srgbClr val="FFFFFF"/>
                          </a:highlight>
                        </a:rPr>
                        <a:t>Autowired</a:t>
                      </a:r>
                      <a:endParaRPr lang="fr-FR" sz="1400" dirty="0">
                        <a:solidFill>
                          <a:srgbClr val="808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fr-FR" sz="1400" dirty="0">
                          <a:solidFill>
                            <a:srgbClr val="808000"/>
                          </a:solidFill>
                          <a:highlight>
                            <a:srgbClr val="FFFFFF"/>
                          </a:highlight>
                        </a:rPr>
                        <a:t>   </a:t>
                      </a:r>
                      <a:r>
                        <a:rPr lang="fr-FR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public </a:t>
                      </a:r>
                      <a:r>
                        <a:rPr lang="fr-FR" sz="14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void</a:t>
                      </a:r>
                      <a:r>
                        <a:rPr lang="fr-FR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400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setB</a:t>
                      </a:r>
                      <a:r>
                        <a:rPr lang="fr-FR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(B _b) {</a:t>
                      </a:r>
                    </a:p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fr-FR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</a:t>
                      </a:r>
                      <a:r>
                        <a:rPr lang="fr-FR" sz="14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this</a:t>
                      </a:r>
                      <a:r>
                        <a:rPr lang="fr-FR" sz="1400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r>
                        <a:rPr lang="fr-FR" sz="1400" b="1" dirty="0" err="1">
                          <a:solidFill>
                            <a:srgbClr val="660E7A"/>
                          </a:solidFill>
                          <a:highlight>
                            <a:srgbClr val="FFFFFF"/>
                          </a:highlight>
                        </a:rPr>
                        <a:t>b</a:t>
                      </a:r>
                      <a:r>
                        <a:rPr lang="fr-FR" sz="1400" b="1" dirty="0">
                          <a:solidFill>
                            <a:srgbClr val="660E7A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= _b;</a:t>
                      </a:r>
                    </a:p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fr-FR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}</a:t>
                      </a:r>
                    </a:p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8106">
                <a:tc>
                  <a:txBody>
                    <a:bodyPr/>
                    <a:lstStyle/>
                    <a:p>
                      <a:r>
                        <a:rPr lang="fr-FR" sz="1100" dirty="0"/>
                        <a:t>La</a:t>
                      </a:r>
                      <a:r>
                        <a:rPr lang="fr-FR" sz="1100" baseline="0" dirty="0"/>
                        <a:t> plus pratique et courante ! </a:t>
                      </a:r>
                      <a:endParaRPr lang="fr-FR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Permet d’avoir des propriétés immutables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Permet de personnaliser</a:t>
                      </a:r>
                      <a:r>
                        <a:rPr lang="fr-FR" sz="1100" baseline="0" dirty="0"/>
                        <a:t> </a:t>
                      </a:r>
                      <a:r>
                        <a:rPr lang="fr-FR" sz="1100" dirty="0"/>
                        <a:t>le setter et de gérer des</a:t>
                      </a:r>
                      <a:r>
                        <a:rPr lang="fr-FR" sz="1100" baseline="0" dirty="0"/>
                        <a:t> injections optionnelles. </a:t>
                      </a:r>
                      <a:endParaRPr lang="fr-FR" sz="11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130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  <a:buSzPct val="39285"/>
            </a:pPr>
            <a:r>
              <a:rPr lang="fr" dirty="0"/>
              <a:t>Beans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91583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228600"/>
            <a:r>
              <a:rPr lang="fr" sz="1600" dirty="0"/>
              <a:t>Un bean « spring » est un objet qui va avoir un cycle de vie dans spring (instantation et injection automatique, singleton, …). </a:t>
            </a:r>
          </a:p>
          <a:p>
            <a:pPr marL="228600"/>
            <a:r>
              <a:rPr lang="fr" sz="1600" dirty="0"/>
              <a:t>Un bean respect</a:t>
            </a:r>
            <a:r>
              <a:rPr lang="fr-FR" sz="1600" dirty="0"/>
              <a:t>e</a:t>
            </a:r>
            <a:r>
              <a:rPr lang="fr" sz="1600" dirty="0"/>
              <a:t> les standards</a:t>
            </a:r>
          </a:p>
          <a:p>
            <a:pPr marL="514350" indent="-285750">
              <a:buFontTx/>
              <a:buChar char="-"/>
            </a:pPr>
            <a:r>
              <a:rPr lang="fr-FR" sz="1600" dirty="0"/>
              <a:t>G</a:t>
            </a:r>
            <a:r>
              <a:rPr lang="fr" sz="1600" dirty="0"/>
              <a:t>etters &amp; setters, Constructeur, Propriété, .. </a:t>
            </a:r>
            <a:r>
              <a:rPr lang="fr-FR" sz="1600" dirty="0"/>
              <a:t>P</a:t>
            </a:r>
            <a:r>
              <a:rPr lang="fr" sz="1600" dirty="0"/>
              <a:t>our injection. </a:t>
            </a:r>
          </a:p>
          <a:p>
            <a:pPr marL="514350" indent="-285750">
              <a:buFontTx/>
              <a:buChar char="-"/>
            </a:pPr>
            <a:r>
              <a:rPr lang="fr" sz="1600" dirty="0"/>
              <a:t>Identifié par un « nom » dans le container (s’il n’est pas spécifié, il est généré à partir du nom de la classe)</a:t>
            </a:r>
          </a:p>
          <a:p>
            <a:pPr marL="514350" indent="-285750">
              <a:buFontTx/>
              <a:buChar char="-"/>
            </a:pPr>
            <a:endParaRPr lang="fr" sz="1600" dirty="0"/>
          </a:p>
          <a:p>
            <a:pPr marL="457200" indent="-228600">
              <a:lnSpc>
                <a:spcPct val="120000"/>
              </a:lnSpc>
              <a:buChar char="➔"/>
            </a:pPr>
            <a:r>
              <a:rPr lang="fr" sz="1600" b="1" dirty="0"/>
              <a:t>Singleton</a:t>
            </a:r>
            <a:r>
              <a:rPr lang="fr" sz="1600" dirty="0"/>
              <a:t> (par défaut): un seul bean par instance de conteneur</a:t>
            </a:r>
          </a:p>
          <a:p>
            <a:pPr marL="457200" indent="-228600">
              <a:lnSpc>
                <a:spcPct val="120000"/>
              </a:lnSpc>
              <a:buChar char="➔"/>
            </a:pPr>
            <a:r>
              <a:rPr lang="fr" sz="1600" b="1" dirty="0"/>
              <a:t>Prototype</a:t>
            </a:r>
            <a:r>
              <a:rPr lang="fr" sz="1600" dirty="0"/>
              <a:t> : un nouvelle instance de bean à chaque injection de celui-ci</a:t>
            </a:r>
          </a:p>
          <a:p>
            <a:pPr marL="228600"/>
            <a:endParaRPr lang="fr" sz="1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28</a:t>
            </a:fld>
            <a:endParaRPr lang="fr"/>
          </a:p>
        </p:txBody>
      </p:sp>
      <p:sp>
        <p:nvSpPr>
          <p:cNvPr id="5" name="Shape 285"/>
          <p:cNvSpPr txBox="1"/>
          <p:nvPr/>
        </p:nvSpPr>
        <p:spPr>
          <a:xfrm>
            <a:off x="934649" y="4370578"/>
            <a:ext cx="7274700" cy="48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rgbClr val="808000"/>
                </a:solidFill>
                <a:highlight>
                  <a:srgbClr val="FFFFFF"/>
                </a:highlight>
              </a:rPr>
              <a:t>@Scope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(value = </a:t>
            </a:r>
            <a:r>
              <a:rPr lang="fr" sz="1100" b="1" dirty="0">
                <a:solidFill>
                  <a:srgbClr val="008000"/>
                </a:solidFill>
                <a:highlight>
                  <a:srgbClr val="FFFFFF"/>
                </a:highlight>
              </a:rPr>
              <a:t>"prototype"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, proxyMode = ScopedProxyMode.</a:t>
            </a:r>
            <a:r>
              <a:rPr lang="fr" sz="1100" b="1" i="1" dirty="0">
                <a:solidFill>
                  <a:srgbClr val="660E7A"/>
                </a:solidFill>
                <a:highlight>
                  <a:srgbClr val="FFFFFF"/>
                </a:highlight>
              </a:rPr>
              <a:t>TARGET_CLASS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</a:p>
          <a:p>
            <a:endParaRPr dirty="0"/>
          </a:p>
        </p:txBody>
      </p:sp>
      <p:sp>
        <p:nvSpPr>
          <p:cNvPr id="6" name="Shape 286"/>
          <p:cNvSpPr txBox="1"/>
          <p:nvPr/>
        </p:nvSpPr>
        <p:spPr>
          <a:xfrm>
            <a:off x="3516672" y="5015959"/>
            <a:ext cx="2110655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lang="fr" sz="1100" b="1" dirty="0">
                <a:solidFill>
                  <a:srgbClr val="660E7A"/>
                </a:solidFill>
                <a:highlight>
                  <a:srgbClr val="EFEFEF"/>
                </a:highlight>
              </a:rPr>
              <a:t>aop</a:t>
            </a:r>
            <a:r>
              <a:rPr lang="fr" sz="1100" b="1" dirty="0">
                <a:solidFill>
                  <a:srgbClr val="000080"/>
                </a:solidFill>
                <a:highlight>
                  <a:srgbClr val="EFEFEF"/>
                </a:highlight>
              </a:rPr>
              <a:t>:scoped-proxy </a:t>
            </a:r>
            <a:r>
              <a:rPr lang="fr" sz="1100" dirty="0">
                <a:solidFill>
                  <a:schemeClr val="dk1"/>
                </a:solidFill>
                <a:highlight>
                  <a:srgbClr val="EFEFEF"/>
                </a:highlight>
              </a:rPr>
              <a:t>/&gt;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  <a:buSzPct val="39285"/>
            </a:pPr>
            <a:r>
              <a:rPr lang="fr"/>
              <a:t>Injection de beans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228600">
              <a:lnSpc>
                <a:spcPct val="120000"/>
              </a:lnSpc>
              <a:buChar char="➔"/>
            </a:pPr>
            <a:r>
              <a:rPr lang="fr" sz="1600" dirty="0"/>
              <a:t>On peut injecter un bean via :</a:t>
            </a:r>
          </a:p>
          <a:p>
            <a:pPr marL="914400" lvl="1" indent="-228600">
              <a:lnSpc>
                <a:spcPct val="120000"/>
              </a:lnSpc>
              <a:buChar char="◆"/>
            </a:pPr>
            <a:r>
              <a:rPr lang="fr" sz="1600" dirty="0"/>
              <a:t>@Autowired (Spring) (required parameter, default true)</a:t>
            </a:r>
          </a:p>
          <a:p>
            <a:pPr marL="914400" lvl="1" indent="-228600">
              <a:lnSpc>
                <a:spcPct val="120000"/>
              </a:lnSpc>
              <a:buChar char="◆"/>
            </a:pPr>
            <a:r>
              <a:rPr lang="fr" sz="1600" dirty="0"/>
              <a:t>@Inject (JSR-330)</a:t>
            </a:r>
          </a:p>
          <a:p>
            <a:pPr marL="914400" lvl="1" indent="-228600">
              <a:lnSpc>
                <a:spcPct val="120000"/>
              </a:lnSpc>
              <a:buChar char="◆"/>
            </a:pPr>
            <a:r>
              <a:rPr lang="fr" sz="1600" dirty="0"/>
              <a:t>@Resource (JSR-250) (name parameter)</a:t>
            </a:r>
          </a:p>
          <a:p>
            <a:pPr marL="457200" indent="-228600">
              <a:lnSpc>
                <a:spcPct val="120000"/>
              </a:lnSpc>
              <a:buChar char="➔"/>
            </a:pPr>
            <a:r>
              <a:rPr lang="fr" sz="1600" dirty="0"/>
              <a:t>@Autowired and @Inject</a:t>
            </a:r>
          </a:p>
          <a:p>
            <a:pPr marL="914400" lvl="1" indent="-228600">
              <a:lnSpc>
                <a:spcPct val="120000"/>
              </a:lnSpc>
              <a:buChar char="◆"/>
            </a:pPr>
            <a:r>
              <a:rPr lang="fr" sz="1600" dirty="0"/>
              <a:t>1. Matches par type</a:t>
            </a:r>
          </a:p>
          <a:p>
            <a:pPr marL="914400" lvl="1" indent="-228600">
              <a:lnSpc>
                <a:spcPct val="120000"/>
              </a:lnSpc>
              <a:buChar char="◆"/>
            </a:pPr>
            <a:r>
              <a:rPr lang="fr" sz="1600" dirty="0"/>
              <a:t>2. Restriction par Qualifiers : @Qualifier(“nomDuBean”)</a:t>
            </a:r>
          </a:p>
          <a:p>
            <a:pPr marL="914400" lvl="1" indent="-228600">
              <a:lnSpc>
                <a:spcPct val="120000"/>
              </a:lnSpc>
              <a:buChar char="◆"/>
            </a:pPr>
            <a:r>
              <a:rPr lang="fr" sz="1600" dirty="0"/>
              <a:t>3. Matches par nom</a:t>
            </a:r>
          </a:p>
          <a:p>
            <a:pPr marL="457200" indent="-228600">
              <a:lnSpc>
                <a:spcPct val="120000"/>
              </a:lnSpc>
              <a:buChar char="➔"/>
            </a:pPr>
            <a:r>
              <a:rPr lang="fr" sz="1600" dirty="0"/>
              <a:t>@Resource</a:t>
            </a:r>
          </a:p>
          <a:p>
            <a:pPr marL="914400" lvl="1" indent="-228600">
              <a:lnSpc>
                <a:spcPct val="120000"/>
              </a:lnSpc>
              <a:buChar char="◆"/>
            </a:pPr>
            <a:r>
              <a:rPr lang="fr" sz="1600" dirty="0"/>
              <a:t>1. Matches par nom</a:t>
            </a:r>
          </a:p>
          <a:p>
            <a:pPr marL="914400" lvl="1" indent="-228600">
              <a:lnSpc>
                <a:spcPct val="120000"/>
              </a:lnSpc>
              <a:buChar char="◆"/>
            </a:pPr>
            <a:r>
              <a:rPr lang="fr" sz="1600" dirty="0"/>
              <a:t>2. Matches par type</a:t>
            </a:r>
          </a:p>
          <a:p>
            <a:pPr marL="914400" lvl="1" indent="-228600">
              <a:lnSpc>
                <a:spcPct val="120000"/>
              </a:lnSpc>
              <a:buChar char="◆"/>
            </a:pPr>
            <a:r>
              <a:rPr lang="fr" sz="1600" dirty="0"/>
              <a:t>3. Restriction par Qualifiers (ignoré si trouvé par nom)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29</a:t>
            </a:fld>
            <a:endParaRPr lang="f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  <a:buSzPct val="39285"/>
            </a:pPr>
            <a:r>
              <a:rPr lang="fr"/>
              <a:t>Configuration Java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>
              <a:lnSpc>
                <a:spcPct val="115000"/>
              </a:lnSpc>
              <a:buClr>
                <a:schemeClr val="dk2"/>
              </a:buClr>
              <a:buSzPct val="100000"/>
              <a:buFont typeface="Calibri"/>
              <a:buChar char="➔"/>
            </a:pPr>
            <a:r>
              <a:rPr lang="fr" sz="1600" dirty="0"/>
              <a:t>Utilisation de l’annotation @Configuration</a:t>
            </a:r>
          </a:p>
          <a:p>
            <a:pPr marL="914400" lvl="1" indent="-228600">
              <a:lnSpc>
                <a:spcPct val="115000"/>
              </a:lnSpc>
              <a:buChar char="◆"/>
            </a:pPr>
            <a:r>
              <a:rPr lang="fr" sz="1600" dirty="0"/>
              <a:t>Indique au containeur que la classe déclare un ou plusieurs beans</a:t>
            </a:r>
          </a:p>
          <a:p>
            <a:pPr marL="457200" indent="-228600">
              <a:lnSpc>
                <a:spcPct val="115000"/>
              </a:lnSpc>
              <a:buChar char="➔"/>
            </a:pPr>
            <a:r>
              <a:rPr lang="fr" sz="1600" dirty="0"/>
              <a:t>@Bean</a:t>
            </a:r>
          </a:p>
          <a:p>
            <a:pPr marL="914400" lvl="1" indent="-228600">
              <a:lnSpc>
                <a:spcPct val="115000"/>
              </a:lnSpc>
              <a:buChar char="◆"/>
            </a:pPr>
            <a:r>
              <a:rPr lang="fr" sz="1600" dirty="0"/>
              <a:t>Placé sur une méthode, indique que celle-ci déclare un bean</a:t>
            </a:r>
          </a:p>
          <a:p>
            <a:pPr marL="457200" indent="-228600">
              <a:lnSpc>
                <a:spcPct val="115000"/>
              </a:lnSpc>
              <a:buChar char="➔"/>
            </a:pPr>
            <a:r>
              <a:rPr lang="fr" sz="1600" dirty="0"/>
              <a:t>Permet de surcharger la configuration des beans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30</a:t>
            </a:fld>
            <a:endParaRPr lang="fr"/>
          </a:p>
        </p:txBody>
      </p:sp>
      <p:sp>
        <p:nvSpPr>
          <p:cNvPr id="248" name="Shape 248"/>
          <p:cNvSpPr txBox="1"/>
          <p:nvPr/>
        </p:nvSpPr>
        <p:spPr>
          <a:xfrm>
            <a:off x="1041316" y="3327501"/>
            <a:ext cx="6810600" cy="229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rgbClr val="808000"/>
                </a:solidFill>
                <a:highlight>
                  <a:srgbClr val="FFFFFF"/>
                </a:highlight>
              </a:rPr>
              <a:t>@Configuration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Application {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fr" sz="1100" dirty="0">
                <a:solidFill>
                  <a:srgbClr val="808000"/>
                </a:solidFill>
                <a:highlight>
                  <a:srgbClr val="FFFFFF"/>
                </a:highlight>
              </a:rPr>
              <a:t>@Bean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MediaService mediaService() {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fr" sz="1100" i="1" dirty="0">
                <a:solidFill>
                  <a:srgbClr val="808080"/>
                </a:solidFill>
                <a:highlight>
                  <a:srgbClr val="FFFFFF"/>
                </a:highlight>
              </a:rPr>
              <a:t>// instanciate, configure ans return bean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i="1" dirty="0">
                <a:solidFill>
                  <a:srgbClr val="808080"/>
                </a:solidFill>
                <a:highlight>
                  <a:srgbClr val="FFFFFF"/>
                </a:highlight>
              </a:rPr>
              <a:t>       </a:t>
            </a:r>
            <a:r>
              <a:rPr lang="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return new 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FilmService();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</a:p>
          <a:p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78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fr"/>
              <a:t>Sommaire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228600"/>
            <a:r>
              <a:rPr lang="fr" sz="2000" dirty="0"/>
              <a:t>Introduction à Spring</a:t>
            </a:r>
          </a:p>
          <a:p>
            <a:pPr marL="457200" indent="-228600"/>
            <a:r>
              <a:rPr lang="fr" sz="2000" dirty="0"/>
              <a:t>Configuration et XML</a:t>
            </a:r>
          </a:p>
          <a:p>
            <a:pPr marL="457200" indent="-228600"/>
            <a:r>
              <a:rPr lang="fr" sz="2000" dirty="0"/>
              <a:t>Injection de dépendance</a:t>
            </a:r>
          </a:p>
          <a:p>
            <a:pPr marL="457200" indent="-228600"/>
            <a:r>
              <a:rPr lang="fr" sz="2000" dirty="0"/>
              <a:t>Annotations</a:t>
            </a:r>
          </a:p>
          <a:p>
            <a:pPr marL="457200" indent="-228600"/>
            <a:r>
              <a:rPr lang="fr" sz="2000" dirty="0"/>
              <a:t>Aspects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4294967295"/>
          </p:nvPr>
        </p:nvSpPr>
        <p:spPr>
          <a:xfrm>
            <a:off x="7924800" y="6281738"/>
            <a:ext cx="1219200" cy="525462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4</a:t>
            </a:fld>
            <a:endParaRPr lang="f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  <a:buSzPct val="39285"/>
            </a:pPr>
            <a:r>
              <a:rPr lang="fr" dirty="0"/>
              <a:t>TP Ioc Annotation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07763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228600"/>
            <a:r>
              <a:rPr lang="fr-FR" sz="1600" dirty="0"/>
              <a:t>1) Dans le contexte, il faut définir la racine à partir de laquelle </a:t>
            </a:r>
            <a:r>
              <a:rPr lang="fr-FR" sz="1600" dirty="0" err="1"/>
              <a:t>Spring</a:t>
            </a:r>
            <a:r>
              <a:rPr lang="fr-FR" sz="1600" dirty="0"/>
              <a:t> doit rechercher des classes annotées : </a:t>
            </a:r>
          </a:p>
          <a:p>
            <a:pPr marL="228600"/>
            <a:endParaRPr lang="fr-FR" sz="1600" dirty="0"/>
          </a:p>
          <a:p>
            <a:pPr marL="228600"/>
            <a:endParaRPr lang="fr-FR" sz="1600" dirty="0"/>
          </a:p>
          <a:p>
            <a:pPr marL="228600"/>
            <a:r>
              <a:rPr lang="fr-FR" sz="1600" dirty="0"/>
              <a:t>2) Retirer l’injection XML de l’</a:t>
            </a:r>
            <a:r>
              <a:rPr lang="fr-FR" sz="1600" dirty="0" err="1"/>
              <a:t>authentication</a:t>
            </a:r>
            <a:r>
              <a:rPr lang="fr-FR" sz="1600" dirty="0"/>
              <a:t> service. </a:t>
            </a:r>
          </a:p>
          <a:p>
            <a:pPr marL="228600"/>
            <a:r>
              <a:rPr lang="fr-FR" sz="1600" dirty="0"/>
              <a:t>3) Créer un nouveau service </a:t>
            </a:r>
            <a:r>
              <a:rPr lang="fr-FR" sz="1600" dirty="0" err="1"/>
              <a:t>UserService</a:t>
            </a:r>
            <a:r>
              <a:rPr lang="fr-FR" sz="1600" dirty="0"/>
              <a:t> (interface) / </a:t>
            </a:r>
            <a:r>
              <a:rPr lang="fr-FR" sz="1600" dirty="0" err="1"/>
              <a:t>UserServiceImpl</a:t>
            </a:r>
            <a:r>
              <a:rPr lang="fr-FR" sz="1600" dirty="0"/>
              <a:t> (classe). </a:t>
            </a:r>
          </a:p>
          <a:p>
            <a:pPr marL="228600"/>
            <a:r>
              <a:rPr lang="fr-FR" sz="1600" dirty="0"/>
              <a:t>4) Dans </a:t>
            </a:r>
            <a:r>
              <a:rPr lang="fr-FR" sz="1600" dirty="0" err="1"/>
              <a:t>AuthenticationService</a:t>
            </a:r>
            <a:r>
              <a:rPr lang="fr-FR" sz="1600" dirty="0"/>
              <a:t>, déclarer une dépendance (propriété) vers </a:t>
            </a:r>
            <a:r>
              <a:rPr lang="fr-FR" sz="1600" dirty="0" err="1"/>
              <a:t>UserService</a:t>
            </a:r>
            <a:endParaRPr lang="fr-FR" sz="1600" dirty="0"/>
          </a:p>
          <a:p>
            <a:pPr marL="228600"/>
            <a:r>
              <a:rPr lang="fr-FR" sz="1600" dirty="0"/>
              <a:t>5) Annoter les </a:t>
            </a:r>
            <a:r>
              <a:rPr lang="fr-FR" sz="1600" dirty="0" err="1"/>
              <a:t>beans</a:t>
            </a:r>
            <a:r>
              <a:rPr lang="fr-FR" sz="1600" dirty="0"/>
              <a:t> et propriétés pour que l’injection fonctionne. </a:t>
            </a:r>
          </a:p>
          <a:p>
            <a:pPr marL="228600"/>
            <a:r>
              <a:rPr lang="fr-FR" sz="1600" dirty="0"/>
              <a:t>Tester que tout fonctionne en chargeant le contexte.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31</a:t>
            </a:fld>
            <a:endParaRPr lang="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735" y="2264156"/>
            <a:ext cx="4058216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38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.</a:t>
            </a:r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err="1"/>
              <a:t>UserService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32</a:t>
            </a:fld>
            <a:endParaRPr lang="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36" y="3034062"/>
            <a:ext cx="3048187" cy="119612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330" y="3034062"/>
            <a:ext cx="3069572" cy="16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69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.</a:t>
            </a:r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err="1"/>
              <a:t>AuthenticationService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33</a:t>
            </a:fld>
            <a:endParaRPr lang="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04" y="2107855"/>
            <a:ext cx="4379880" cy="74359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499" y="3245216"/>
            <a:ext cx="6367840" cy="248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77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.</a:t>
            </a:r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Main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34</a:t>
            </a:fld>
            <a:endParaRPr lang="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92" y="2119181"/>
            <a:ext cx="7612083" cy="395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30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SzPct val="39285"/>
            </a:pPr>
            <a:r>
              <a:rPr lang="fr" dirty="0"/>
              <a:t>Le cycle de vie des beans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228600">
              <a:lnSpc>
                <a:spcPct val="120000"/>
              </a:lnSpc>
              <a:spcBef>
                <a:spcPts val="0"/>
              </a:spcBef>
              <a:buChar char="➔"/>
            </a:pPr>
            <a:r>
              <a:rPr lang="fr" sz="1600" dirty="0"/>
              <a:t>Spring gère le cycle de vie des beans :</a:t>
            </a:r>
          </a:p>
          <a:p>
            <a:pPr marL="914400" lvl="1" indent="-228600">
              <a:lnSpc>
                <a:spcPct val="120000"/>
              </a:lnSpc>
              <a:spcBef>
                <a:spcPts val="0"/>
              </a:spcBef>
              <a:buChar char="◆"/>
            </a:pPr>
            <a:r>
              <a:rPr lang="fr" sz="1600" dirty="0"/>
              <a:t>instanciation</a:t>
            </a:r>
          </a:p>
          <a:p>
            <a:pPr marL="1371600" lvl="2">
              <a:lnSpc>
                <a:spcPct val="120000"/>
              </a:lnSpc>
              <a:spcBef>
                <a:spcPts val="0"/>
              </a:spcBef>
              <a:buChar char="●"/>
            </a:pPr>
            <a:r>
              <a:rPr lang="fr" sz="1200" dirty="0"/>
              <a:t>lecture et mise en mémoire de la configuration (XML, annotations, Java)</a:t>
            </a:r>
          </a:p>
          <a:p>
            <a:pPr marL="1371600" lvl="2">
              <a:lnSpc>
                <a:spcPct val="120000"/>
              </a:lnSpc>
              <a:spcBef>
                <a:spcPts val="0"/>
              </a:spcBef>
              <a:buChar char="●"/>
            </a:pPr>
            <a:r>
              <a:rPr lang="fr" sz="1200" dirty="0"/>
              <a:t>validation du graphe</a:t>
            </a:r>
          </a:p>
          <a:p>
            <a:pPr marL="1371600" lvl="2">
              <a:lnSpc>
                <a:spcPct val="120000"/>
              </a:lnSpc>
              <a:spcBef>
                <a:spcPts val="0"/>
              </a:spcBef>
              <a:buChar char="●"/>
            </a:pPr>
            <a:r>
              <a:rPr lang="fr" sz="1200" dirty="0"/>
              <a:t>création des beans singleton</a:t>
            </a:r>
          </a:p>
          <a:p>
            <a:pPr marL="914400" lvl="1" indent="-228600">
              <a:lnSpc>
                <a:spcPct val="120000"/>
              </a:lnSpc>
              <a:spcBef>
                <a:spcPts val="0"/>
              </a:spcBef>
              <a:buChar char="◆"/>
            </a:pPr>
            <a:r>
              <a:rPr lang="fr" sz="1600" dirty="0"/>
              <a:t>Pour chaque bean, injection de leurs dépendances (par Reflection)</a:t>
            </a:r>
          </a:p>
          <a:p>
            <a:pPr marL="1371600" lvl="2">
              <a:lnSpc>
                <a:spcPct val="120000"/>
              </a:lnSpc>
              <a:spcBef>
                <a:spcPts val="0"/>
              </a:spcBef>
              <a:buChar char="●"/>
            </a:pPr>
            <a:r>
              <a:rPr lang="fr" sz="1200" dirty="0"/>
              <a:t>création des proxys sur les objets</a:t>
            </a:r>
          </a:p>
          <a:p>
            <a:pPr marL="914400" lvl="1" indent="-228600">
              <a:lnSpc>
                <a:spcPct val="120000"/>
              </a:lnSpc>
              <a:spcBef>
                <a:spcPts val="0"/>
              </a:spcBef>
              <a:buChar char="◆"/>
            </a:pPr>
            <a:r>
              <a:rPr lang="fr" sz="1600" dirty="0"/>
              <a:t>enrichissement du bean par AOP (cf module AOP)</a:t>
            </a:r>
          </a:p>
          <a:p>
            <a:pPr marL="1371600" lvl="2">
              <a:lnSpc>
                <a:spcPct val="120000"/>
              </a:lnSpc>
              <a:spcBef>
                <a:spcPts val="0"/>
              </a:spcBef>
              <a:buChar char="●"/>
            </a:pPr>
            <a:r>
              <a:rPr lang="fr" sz="1200" dirty="0"/>
              <a:t>ajout de la sécurité, des transactions ...</a:t>
            </a:r>
          </a:p>
          <a:p>
            <a:pPr marL="914400" lvl="1" indent="-228600">
              <a:lnSpc>
                <a:spcPct val="120000"/>
              </a:lnSpc>
              <a:spcBef>
                <a:spcPts val="0"/>
              </a:spcBef>
              <a:buChar char="◆"/>
            </a:pPr>
            <a:r>
              <a:rPr lang="fr" sz="1600" dirty="0"/>
              <a:t>destruction des beans (</a:t>
            </a:r>
            <a:r>
              <a:rPr lang="fr" sz="1600" b="1" dirty="0"/>
              <a:t>attention aux prototype !</a:t>
            </a:r>
            <a:r>
              <a:rPr lang="fr" sz="16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sz="1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94967295"/>
          </p:nvPr>
        </p:nvSpPr>
        <p:spPr>
          <a:xfrm>
            <a:off x="7119938" y="4406900"/>
            <a:ext cx="2024062" cy="736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79" b="0" i="0" u="none" strike="noStrike" cap="none">
                <a:ln>
                  <a:noFill/>
                </a:ln>
                <a:solidFill>
                  <a:srgbClr val="FCE28E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pPr algn="r"/>
              <a:t>35</a:t>
            </a:fld>
            <a:endParaRPr lang="fr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SzPct val="39285"/>
            </a:pPr>
            <a:r>
              <a:rPr lang="fr"/>
              <a:t>Le cycle de vie des beans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228600">
              <a:lnSpc>
                <a:spcPct val="120000"/>
              </a:lnSpc>
              <a:spcBef>
                <a:spcPts val="0"/>
              </a:spcBef>
              <a:buChar char="➔"/>
            </a:pPr>
            <a:r>
              <a:rPr lang="fr" sz="1600" dirty="0"/>
              <a:t>Spring expose des “endpoint” (point d’extension)</a:t>
            </a:r>
          </a:p>
          <a:p>
            <a:pPr marL="457200" indent="-228600">
              <a:lnSpc>
                <a:spcPct val="120000"/>
              </a:lnSpc>
              <a:spcBef>
                <a:spcPts val="0"/>
              </a:spcBef>
              <a:buChar char="➔"/>
            </a:pPr>
            <a:r>
              <a:rPr lang="fr" sz="1600" dirty="0"/>
              <a:t>Juste après l’initialisation du bean</a:t>
            </a:r>
          </a:p>
          <a:p>
            <a:pPr marL="914400" lvl="1" indent="-228600">
              <a:lnSpc>
                <a:spcPct val="120000"/>
              </a:lnSpc>
              <a:spcBef>
                <a:spcPts val="0"/>
              </a:spcBef>
              <a:buChar char="◆"/>
            </a:pPr>
            <a:r>
              <a:rPr lang="fr" sz="1600" b="1" dirty="0"/>
              <a:t>@PostConstruct (JSR-250) : La bonne manière, simple et concis</a:t>
            </a:r>
          </a:p>
          <a:p>
            <a:pPr marL="914400" lvl="1" indent="-228600">
              <a:lnSpc>
                <a:spcPct val="120000"/>
              </a:lnSpc>
              <a:spcBef>
                <a:spcPts val="0"/>
              </a:spcBef>
              <a:buChar char="◆"/>
            </a:pPr>
            <a:r>
              <a:rPr lang="fr" sz="1600" dirty="0"/>
              <a:t>attribut “init-method” dans la configuration XML</a:t>
            </a:r>
          </a:p>
          <a:p>
            <a:pPr marL="914400" lvl="1" indent="-228600">
              <a:lnSpc>
                <a:spcPct val="120000"/>
              </a:lnSpc>
              <a:spcBef>
                <a:spcPts val="0"/>
              </a:spcBef>
              <a:buChar char="◆"/>
            </a:pPr>
            <a:r>
              <a:rPr lang="fr" sz="1600" dirty="0"/>
              <a:t>interface InitializingBean à implémenter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sz="1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119938" y="4406900"/>
            <a:ext cx="2024062" cy="736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79" b="0" i="0" u="none" strike="noStrike" cap="none">
                <a:ln>
                  <a:noFill/>
                </a:ln>
                <a:solidFill>
                  <a:srgbClr val="FCE28E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pPr algn="r"/>
              <a:t>36</a:t>
            </a:fld>
            <a:endParaRPr lang="fr" sz="1000">
              <a:solidFill>
                <a:schemeClr val="dk2"/>
              </a:solidFill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1146149" y="3582800"/>
            <a:ext cx="6081300" cy="1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rgbClr val="808000"/>
                </a:solidFill>
                <a:highlight>
                  <a:srgbClr val="FFFFFF"/>
                </a:highlight>
              </a:rPr>
              <a:t>@Service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FilmService </a:t>
            </a:r>
            <a:r>
              <a:rPr lang="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implements 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MediaService {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fr" sz="1100" dirty="0">
                <a:solidFill>
                  <a:srgbClr val="808000"/>
                </a:solidFill>
                <a:highlight>
                  <a:srgbClr val="FFFFFF"/>
                </a:highlight>
              </a:rPr>
              <a:t>@PostConstruct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init() {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fr" sz="1100" i="1" dirty="0">
                <a:solidFill>
                  <a:srgbClr val="808080"/>
                </a:solidFill>
                <a:highlight>
                  <a:srgbClr val="FFFFFF"/>
                </a:highlight>
              </a:rPr>
              <a:t>// ici initialisation du bean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i="1" dirty="0">
                <a:solidFill>
                  <a:srgbClr val="808080"/>
                </a:solidFill>
                <a:highlight>
                  <a:srgbClr val="FFFFFF"/>
                </a:highlight>
              </a:rPr>
              <a:t>   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fr" dirty="0"/>
              <a:t>...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SzPct val="39285"/>
            </a:pPr>
            <a:r>
              <a:rPr lang="fr"/>
              <a:t>Le cycle de vie des beans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228600">
              <a:lnSpc>
                <a:spcPct val="120000"/>
              </a:lnSpc>
              <a:spcBef>
                <a:spcPts val="0"/>
              </a:spcBef>
              <a:buChar char="➔"/>
            </a:pPr>
            <a:r>
              <a:rPr lang="fr" sz="1600" dirty="0"/>
              <a:t>Spring expose des “endpoint” (point d’extension)</a:t>
            </a:r>
          </a:p>
          <a:p>
            <a:pPr marL="457200" indent="-228600">
              <a:lnSpc>
                <a:spcPct val="120000"/>
              </a:lnSpc>
              <a:spcBef>
                <a:spcPts val="0"/>
              </a:spcBef>
              <a:buChar char="➔"/>
            </a:pPr>
            <a:r>
              <a:rPr lang="fr" sz="1600" dirty="0"/>
              <a:t>Juste avant la destruction du bean</a:t>
            </a:r>
          </a:p>
          <a:p>
            <a:pPr marL="914400" lvl="1" indent="-228600">
              <a:lnSpc>
                <a:spcPct val="120000"/>
              </a:lnSpc>
              <a:spcBef>
                <a:spcPts val="0"/>
              </a:spcBef>
              <a:buChar char="◆"/>
            </a:pPr>
            <a:r>
              <a:rPr lang="fr" sz="1600" b="1" dirty="0"/>
              <a:t>@PreDestroy (JSR-250) : La bonne manière, simple et concis</a:t>
            </a:r>
          </a:p>
          <a:p>
            <a:pPr marL="914400" lvl="1" indent="-228600">
              <a:lnSpc>
                <a:spcPct val="120000"/>
              </a:lnSpc>
              <a:spcBef>
                <a:spcPts val="0"/>
              </a:spcBef>
              <a:buChar char="◆"/>
            </a:pPr>
            <a:r>
              <a:rPr lang="fr" sz="1600" dirty="0"/>
              <a:t>attribut “destroy-method” dans la configuration XML</a:t>
            </a:r>
          </a:p>
          <a:p>
            <a:pPr marL="914400" lvl="1" indent="-228600">
              <a:lnSpc>
                <a:spcPct val="120000"/>
              </a:lnSpc>
              <a:spcBef>
                <a:spcPts val="0"/>
              </a:spcBef>
              <a:buChar char="◆"/>
            </a:pPr>
            <a:r>
              <a:rPr lang="fr" sz="1600" dirty="0"/>
              <a:t>interface DisposableBean à implémenter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" sz="1600" b="1" dirty="0"/>
              <a:t>Attention : Cette méthode n’est pas appelée pour un prototype !!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sz="1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119938" y="4406900"/>
            <a:ext cx="2024062" cy="736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79" b="0" i="0" u="none" strike="noStrike" cap="none">
                <a:ln>
                  <a:noFill/>
                </a:ln>
                <a:solidFill>
                  <a:srgbClr val="FCE28E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pPr algn="r"/>
              <a:t>37</a:t>
            </a:fld>
            <a:endParaRPr lang="fr" sz="1000">
              <a:solidFill>
                <a:schemeClr val="dk2"/>
              </a:solidFill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451803" y="3133731"/>
            <a:ext cx="6109800" cy="145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rgbClr val="808000"/>
                </a:solidFill>
                <a:highlight>
                  <a:srgbClr val="FFFFFF"/>
                </a:highlight>
              </a:rPr>
              <a:t>@Service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FilmService </a:t>
            </a:r>
            <a:r>
              <a:rPr lang="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implements 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MediaService {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fr" sz="1100" dirty="0">
                <a:solidFill>
                  <a:srgbClr val="808000"/>
                </a:solidFill>
                <a:highlight>
                  <a:srgbClr val="FFFFFF"/>
                </a:highlight>
              </a:rPr>
              <a:t>@PreDestroy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destroy() {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fr" sz="1100" i="1" dirty="0">
                <a:solidFill>
                  <a:srgbClr val="808080"/>
                </a:solidFill>
                <a:highlight>
                  <a:srgbClr val="FFFFFF"/>
                </a:highlight>
              </a:rPr>
              <a:t>// ici destruction du bean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i="1" dirty="0">
                <a:solidFill>
                  <a:srgbClr val="808080"/>
                </a:solidFill>
                <a:highlight>
                  <a:srgbClr val="FFFFFF"/>
                </a:highlight>
              </a:rPr>
              <a:t>   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fr" dirty="0"/>
              <a:t>...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SzPct val="39285"/>
            </a:pPr>
            <a:r>
              <a:rPr lang="fr" dirty="0"/>
              <a:t>Le cycle de vie des beans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228600">
              <a:lnSpc>
                <a:spcPct val="120000"/>
              </a:lnSpc>
              <a:spcBef>
                <a:spcPts val="0"/>
              </a:spcBef>
              <a:buChar char="➔"/>
            </a:pPr>
            <a:r>
              <a:rPr lang="fr" sz="1600" dirty="0"/>
              <a:t>Pour des beans très lent à initialiser, Spring permet le lazy-loading</a:t>
            </a:r>
          </a:p>
          <a:p>
            <a:pPr marL="914400" lvl="1" indent="-228600">
              <a:lnSpc>
                <a:spcPct val="120000"/>
              </a:lnSpc>
              <a:spcBef>
                <a:spcPts val="0"/>
              </a:spcBef>
              <a:buChar char="◆"/>
            </a:pPr>
            <a:r>
              <a:rPr lang="fr" sz="1600" dirty="0"/>
              <a:t>@Lazy</a:t>
            </a:r>
          </a:p>
          <a:p>
            <a:pPr marL="914400" lvl="1" indent="-228600">
              <a:lnSpc>
                <a:spcPct val="120000"/>
              </a:lnSpc>
              <a:spcBef>
                <a:spcPts val="0"/>
              </a:spcBef>
              <a:buChar char="◆"/>
            </a:pPr>
            <a:r>
              <a:rPr lang="fr" sz="1600" dirty="0"/>
              <a:t>lazy-init=”true” en configuration XML sur une balise bean</a:t>
            </a:r>
          </a:p>
          <a:p>
            <a:pPr marL="457200" indent="-228600">
              <a:lnSpc>
                <a:spcPct val="120000"/>
              </a:lnSpc>
              <a:spcBef>
                <a:spcPts val="0"/>
              </a:spcBef>
              <a:buChar char="➔"/>
            </a:pPr>
            <a:r>
              <a:rPr lang="fr" sz="1600" dirty="0"/>
              <a:t>Le bean est uniquement instancié à la demande</a:t>
            </a:r>
          </a:p>
          <a:p>
            <a:pPr marL="457200" indent="-228600">
              <a:lnSpc>
                <a:spcPct val="120000"/>
              </a:lnSpc>
              <a:spcBef>
                <a:spcPts val="0"/>
              </a:spcBef>
              <a:buChar char="➔"/>
            </a:pPr>
            <a:r>
              <a:rPr lang="fr" sz="1600" dirty="0"/>
              <a:t>Attention : En cas de mauvaise configuration, le problème ne sera détecté qu’à l’initialisation du bean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sz="1600" b="1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sz="1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119938" y="4406900"/>
            <a:ext cx="2024062" cy="736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79" b="0" i="0" u="none" strike="noStrike" cap="none">
                <a:ln>
                  <a:noFill/>
                </a:ln>
                <a:solidFill>
                  <a:srgbClr val="FCE28E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pPr algn="r"/>
              <a:t>38</a:t>
            </a:fld>
            <a:endParaRPr lang="fr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" dirty="0"/>
              <a:t>Spring core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228600">
              <a:spcBef>
                <a:spcPts val="0"/>
              </a:spcBef>
            </a:pPr>
            <a:r>
              <a:rPr lang="fr" sz="2000" dirty="0"/>
              <a:t>Définition d’un bean et d’un contexte</a:t>
            </a:r>
          </a:p>
          <a:p>
            <a:pPr marL="457200" indent="-228600">
              <a:spcBef>
                <a:spcPts val="0"/>
              </a:spcBef>
            </a:pPr>
            <a:r>
              <a:rPr lang="fr" sz="2000" dirty="0"/>
              <a:t>Paramétrage d’une application au travers du XML</a:t>
            </a:r>
          </a:p>
          <a:p>
            <a:pPr marL="457200" indent="-228600">
              <a:spcBef>
                <a:spcPts val="0"/>
              </a:spcBef>
            </a:pPr>
            <a:r>
              <a:rPr lang="fr" sz="2000" dirty="0"/>
              <a:t>Injection des dépendances au travers des annotations</a:t>
            </a:r>
          </a:p>
        </p:txBody>
      </p:sp>
    </p:spTree>
    <p:extLst>
      <p:ext uri="{BB962C8B-B14F-4D97-AF65-F5344CB8AC3E}">
        <p14:creationId xmlns:p14="http://schemas.microsoft.com/office/powerpoint/2010/main" val="316962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" sz="2400" dirty="0"/>
              <a:t>Spring AOP</a:t>
            </a:r>
          </a:p>
        </p:txBody>
      </p:sp>
    </p:spTree>
    <p:extLst>
      <p:ext uri="{BB962C8B-B14F-4D97-AF65-F5344CB8AC3E}">
        <p14:creationId xmlns:p14="http://schemas.microsoft.com/office/powerpoint/2010/main" val="331814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  <a:buSzPct val="39285"/>
            </a:pPr>
            <a:r>
              <a:rPr lang="fr"/>
              <a:t>Historique de Spring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228600">
              <a:buChar char="➔"/>
            </a:pPr>
            <a:r>
              <a:rPr lang="fr" sz="1400" b="1" dirty="0"/>
              <a:t>Octobre 2002</a:t>
            </a:r>
            <a:r>
              <a:rPr lang="fr" sz="1400" dirty="0"/>
              <a:t> Rod Johnson publie son livre «Expert One-on-One J2EE Design and Development», dans lequel il propose du code, qui va devenir plus tard le framework Spring</a:t>
            </a:r>
          </a:p>
          <a:p>
            <a:pPr marL="457200" indent="-228600">
              <a:buChar char="➔"/>
            </a:pPr>
            <a:r>
              <a:rPr lang="fr" sz="1400" b="1" dirty="0"/>
              <a:t>Mars 2004</a:t>
            </a:r>
            <a:r>
              <a:rPr lang="fr" sz="1400" dirty="0"/>
              <a:t> Spring 1.0 sort sous licence Apache 2.0</a:t>
            </a:r>
          </a:p>
          <a:p>
            <a:pPr marL="457200" indent="-228600">
              <a:buChar char="➔"/>
            </a:pPr>
            <a:r>
              <a:rPr lang="fr" sz="1400" b="1" dirty="0"/>
              <a:t>2007</a:t>
            </a:r>
            <a:r>
              <a:rPr lang="fr" sz="1400" dirty="0"/>
              <a:t> Sortie de Spring 2.5, avec support des annotations</a:t>
            </a:r>
          </a:p>
          <a:p>
            <a:pPr marL="457200" indent="-228600">
              <a:buChar char="➔"/>
            </a:pPr>
            <a:r>
              <a:rPr lang="fr" sz="1400" b="1" dirty="0"/>
              <a:t>2014</a:t>
            </a:r>
            <a:r>
              <a:rPr lang="fr" sz="1400" dirty="0"/>
              <a:t> Sortie de Spring 4 &amp; Spring Boot</a:t>
            </a:r>
          </a:p>
          <a:p>
            <a:pPr marL="457200" indent="-228600">
              <a:buChar char="➔"/>
            </a:pPr>
            <a:r>
              <a:rPr lang="fr" sz="1400" b="1" dirty="0"/>
              <a:t>2017</a:t>
            </a:r>
            <a:r>
              <a:rPr lang="fr" sz="1400" dirty="0"/>
              <a:t> Spring 5</a:t>
            </a:r>
          </a:p>
          <a:p>
            <a:pPr marL="457200" indent="-228600">
              <a:buChar char="➔"/>
            </a:pPr>
            <a:r>
              <a:rPr lang="fr" sz="1400" b="1" dirty="0"/>
              <a:t>2018</a:t>
            </a:r>
            <a:r>
              <a:rPr lang="fr" sz="1400" dirty="0"/>
              <a:t> Spring boot 2</a:t>
            </a:r>
          </a:p>
          <a:p>
            <a:pPr marL="457200" indent="-228600">
              <a:buChar char="➔"/>
            </a:pPr>
            <a:endParaRPr lang="fr" sz="1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5</a:t>
            </a:fld>
            <a:endParaRPr lang="fr"/>
          </a:p>
        </p:txBody>
      </p:sp>
      <p:pic>
        <p:nvPicPr>
          <p:cNvPr id="5" name="Picture 2" descr="http://media.wiley.com/product_data/coverImage300/15/07645583/07645583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736">
            <a:off x="5744605" y="2537407"/>
            <a:ext cx="2672058" cy="335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  <a:buSzPct val="39285"/>
            </a:pPr>
            <a:r>
              <a:rPr lang="fr"/>
              <a:t>Architecture, bonnes pratiques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228600">
              <a:lnSpc>
                <a:spcPct val="120000"/>
              </a:lnSpc>
              <a:buChar char="➔"/>
            </a:pPr>
            <a:r>
              <a:rPr lang="fr" sz="1600" dirty="0"/>
              <a:t>On retrouve généralement des architectures en « silos »:</a:t>
            </a:r>
          </a:p>
          <a:p>
            <a:pPr marL="514350" lvl="1">
              <a:lnSpc>
                <a:spcPct val="120000"/>
              </a:lnSpc>
              <a:buFontTx/>
              <a:buChar char="-"/>
            </a:pPr>
            <a:r>
              <a:rPr lang="fr-FR" sz="1600" dirty="0"/>
              <a:t>D</a:t>
            </a:r>
            <a:r>
              <a:rPr lang="fr" sz="1600" dirty="0"/>
              <a:t>écoupage en blocs ou modules fonctionnels (exemple d’un ERP ecommerce: gestion des clients, facturation, expéditions, récéptions, stocks, …)</a:t>
            </a:r>
          </a:p>
          <a:p>
            <a:pPr marL="514350" lvl="1">
              <a:lnSpc>
                <a:spcPct val="120000"/>
              </a:lnSpc>
              <a:buFontTx/>
              <a:buChar char="-"/>
            </a:pPr>
            <a:r>
              <a:rPr lang="fr" sz="1600" dirty="0"/>
              <a:t>Découpage en « couches » : couche présentation (exposition des services web ou pages web), couche métier (service), couche modèle (données). </a:t>
            </a:r>
          </a:p>
          <a:p>
            <a:pPr marL="228600" lvl="1">
              <a:lnSpc>
                <a:spcPct val="120000"/>
              </a:lnSpc>
            </a:pPr>
            <a:endParaRPr lang="fr" sz="1600" dirty="0"/>
          </a:p>
          <a:p>
            <a:pPr marL="0" indent="0">
              <a:lnSpc>
                <a:spcPct val="120000"/>
              </a:lnSpc>
              <a:buNone/>
            </a:pPr>
            <a:endParaRPr sz="1600" b="1" dirty="0"/>
          </a:p>
          <a:p>
            <a:pPr>
              <a:lnSpc>
                <a:spcPct val="120000"/>
              </a:lnSpc>
              <a:buNone/>
            </a:pPr>
            <a:endParaRPr sz="1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41</a:t>
            </a:fld>
            <a:endParaRPr lang="fr"/>
          </a:p>
        </p:txBody>
      </p:sp>
      <p:sp>
        <p:nvSpPr>
          <p:cNvPr id="3" name="Rectangle 2"/>
          <p:cNvSpPr/>
          <p:nvPr/>
        </p:nvSpPr>
        <p:spPr>
          <a:xfrm>
            <a:off x="3374059" y="3327434"/>
            <a:ext cx="1311349" cy="223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Controller</a:t>
            </a:r>
          </a:p>
          <a:p>
            <a:pPr algn="ctr"/>
            <a:endParaRPr lang="fr-FR" dirty="0"/>
          </a:p>
          <a:p>
            <a:endParaRPr lang="fr-FR" dirty="0"/>
          </a:p>
          <a:p>
            <a:r>
              <a:rPr lang="fr-FR" sz="1200" dirty="0" err="1"/>
              <a:t>BookController</a:t>
            </a:r>
            <a:r>
              <a:rPr lang="fr-FR" sz="1200" dirty="0"/>
              <a:t>{</a:t>
            </a:r>
          </a:p>
          <a:p>
            <a:r>
              <a:rPr lang="fr-FR" sz="1200" dirty="0"/>
              <a:t>  </a:t>
            </a:r>
            <a:r>
              <a:rPr lang="fr-FR" sz="1200" dirty="0" err="1"/>
              <a:t>get</a:t>
            </a:r>
            <a:r>
              <a:rPr lang="fr-FR" sz="1200" dirty="0"/>
              <a:t>(), </a:t>
            </a:r>
          </a:p>
          <a:p>
            <a:r>
              <a:rPr lang="fr-FR" sz="1200" dirty="0"/>
              <a:t>  </a:t>
            </a:r>
            <a:r>
              <a:rPr lang="fr-FR" sz="1200" dirty="0" err="1"/>
              <a:t>add</a:t>
            </a:r>
            <a:r>
              <a:rPr lang="fr-FR" sz="1200" dirty="0"/>
              <a:t>(), </a:t>
            </a:r>
          </a:p>
          <a:p>
            <a:r>
              <a:rPr lang="fr-FR" sz="1200" dirty="0"/>
              <a:t>  </a:t>
            </a:r>
            <a:r>
              <a:rPr lang="fr-FR" sz="1200" dirty="0" err="1"/>
              <a:t>remove</a:t>
            </a:r>
            <a:r>
              <a:rPr lang="fr-FR" sz="1200" dirty="0"/>
              <a:t>(),</a:t>
            </a:r>
          </a:p>
          <a:p>
            <a:r>
              <a:rPr lang="fr-FR" sz="1200" dirty="0"/>
              <a:t>  update()</a:t>
            </a:r>
          </a:p>
          <a:p>
            <a:r>
              <a:rPr lang="fr-FR" sz="12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5203" y="3327434"/>
            <a:ext cx="1311349" cy="223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sz="1200" dirty="0" err="1"/>
              <a:t>BookService</a:t>
            </a:r>
            <a:r>
              <a:rPr lang="fr-FR" sz="1200" dirty="0"/>
              <a:t> {</a:t>
            </a:r>
          </a:p>
          <a:p>
            <a:r>
              <a:rPr lang="fr-FR" sz="1200" dirty="0"/>
              <a:t>  insert(), </a:t>
            </a:r>
          </a:p>
          <a:p>
            <a:r>
              <a:rPr lang="fr-FR" sz="1200" dirty="0"/>
              <a:t>  </a:t>
            </a:r>
            <a:r>
              <a:rPr lang="fr-FR" sz="1200" dirty="0" err="1"/>
              <a:t>save</a:t>
            </a:r>
            <a:r>
              <a:rPr lang="fr-FR" sz="1200" dirty="0"/>
              <a:t>(),</a:t>
            </a:r>
          </a:p>
          <a:p>
            <a:r>
              <a:rPr lang="fr-FR" sz="1200" dirty="0"/>
              <a:t>  </a:t>
            </a:r>
            <a:r>
              <a:rPr lang="fr-FR" sz="1200" dirty="0" err="1"/>
              <a:t>find</a:t>
            </a:r>
            <a:r>
              <a:rPr lang="fr-FR" sz="1200" dirty="0"/>
              <a:t>(), </a:t>
            </a:r>
          </a:p>
          <a:p>
            <a:r>
              <a:rPr lang="fr-FR" sz="1200" dirty="0"/>
              <a:t>  …</a:t>
            </a:r>
          </a:p>
          <a:p>
            <a:r>
              <a:rPr lang="fr-FR" sz="12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7159254" y="3327436"/>
            <a:ext cx="1311349" cy="223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Dao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sz="1100" dirty="0" err="1"/>
              <a:t>BookDao</a:t>
            </a:r>
            <a:r>
              <a:rPr lang="fr-FR" sz="1100" dirty="0"/>
              <a:t>{  </a:t>
            </a:r>
          </a:p>
          <a:p>
            <a:r>
              <a:rPr lang="fr-FR" sz="1100" dirty="0"/>
              <a:t>  insert(), </a:t>
            </a:r>
          </a:p>
          <a:p>
            <a:r>
              <a:rPr lang="fr-FR" sz="1100" dirty="0"/>
              <a:t>  </a:t>
            </a:r>
            <a:r>
              <a:rPr lang="fr-FR" sz="1100" dirty="0" err="1"/>
              <a:t>save</a:t>
            </a:r>
            <a:r>
              <a:rPr lang="fr-FR" sz="1100" dirty="0"/>
              <a:t>(), </a:t>
            </a:r>
          </a:p>
          <a:p>
            <a:r>
              <a:rPr lang="fr-FR" sz="1100" dirty="0"/>
              <a:t>  </a:t>
            </a:r>
            <a:r>
              <a:rPr lang="fr-FR" sz="1100" dirty="0" err="1"/>
              <a:t>find</a:t>
            </a:r>
            <a:r>
              <a:rPr lang="fr-FR" sz="1100" dirty="0"/>
              <a:t>(),</a:t>
            </a:r>
          </a:p>
          <a:p>
            <a:r>
              <a:rPr lang="fr-FR" sz="1100" dirty="0"/>
              <a:t>…</a:t>
            </a:r>
          </a:p>
          <a:p>
            <a:r>
              <a:rPr lang="fr-FR" sz="1100" dirty="0"/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SzPct val="39285"/>
            </a:pPr>
            <a:r>
              <a:rPr lang="fr" dirty="0"/>
              <a:t>Architecture, bonnes pratiques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idx="1"/>
          </p:nvPr>
        </p:nvSpPr>
        <p:spPr>
          <a:xfrm>
            <a:off x="493206" y="2130730"/>
            <a:ext cx="8065294" cy="300030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228600" lvl="1">
              <a:lnSpc>
                <a:spcPct val="120000"/>
              </a:lnSpc>
            </a:pPr>
            <a:r>
              <a:rPr lang="fr" sz="1200" dirty="0"/>
              <a:t>Or on éprouve parfois le besoin de développements transverses, d’introduire une nouvelle dimension (logs, gestion des transaction, gestion de la sécurité, etc.). </a:t>
            </a:r>
          </a:p>
          <a:p>
            <a:pPr marL="228600" lvl="1">
              <a:lnSpc>
                <a:spcPct val="120000"/>
              </a:lnSpc>
            </a:pPr>
            <a:endParaRPr lang="fr" sz="1200" dirty="0"/>
          </a:p>
          <a:p>
            <a:pPr marL="228600" lvl="1">
              <a:lnSpc>
                <a:spcPct val="120000"/>
              </a:lnSpc>
            </a:pPr>
            <a:r>
              <a:rPr lang="fr" sz="1200" dirty="0"/>
              <a:t>Un aspect est un code « appliqué » lors de l’appel d’autres codes (classes, méthodes, …). </a:t>
            </a:r>
            <a:r>
              <a:rPr lang="fr" sz="1200" b="1" dirty="0"/>
              <a:t>Il « intercepte » les appels et permet d’utiliser un code « commun » </a:t>
            </a:r>
            <a:r>
              <a:rPr lang="fr" sz="1200" dirty="0"/>
              <a:t>difficilement factorasable compte tenu des silos existants.</a:t>
            </a:r>
          </a:p>
          <a:p>
            <a:pPr marL="228600" lvl="1">
              <a:lnSpc>
                <a:spcPct val="120000"/>
              </a:lnSpc>
            </a:pPr>
            <a:endParaRPr lang="fr" sz="1200" dirty="0"/>
          </a:p>
          <a:p>
            <a:pPr marL="228600" lvl="1">
              <a:lnSpc>
                <a:spcPct val="120000"/>
              </a:lnSpc>
            </a:pPr>
            <a:r>
              <a:rPr lang="fr" sz="1200" dirty="0"/>
              <a:t>Autres façon de « définir » les aspects: </a:t>
            </a:r>
            <a:r>
              <a:rPr lang="fr" sz="1200" b="1" dirty="0"/>
              <a:t>ajouter du comportement </a:t>
            </a:r>
            <a:r>
              <a:rPr lang="fr" sz="1200" dirty="0"/>
              <a:t>à du code (sur lequel on n’a pas forcément la main…), ou encore mettre en </a:t>
            </a:r>
            <a:r>
              <a:rPr lang="fr-FR" sz="1200" dirty="0"/>
              <a:t>œ</a:t>
            </a:r>
            <a:r>
              <a:rPr lang="fr" sz="1200" dirty="0"/>
              <a:t>uvre des événements liés au code. </a:t>
            </a:r>
          </a:p>
          <a:p>
            <a:pPr marL="228600" lvl="1">
              <a:lnSpc>
                <a:spcPct val="120000"/>
              </a:lnSpc>
            </a:pPr>
            <a:endParaRPr lang="fr" sz="1200" dirty="0"/>
          </a:p>
          <a:p>
            <a:pPr marL="228600" lvl="1">
              <a:lnSpc>
                <a:spcPct val="120000"/>
              </a:lnSpc>
            </a:pPr>
            <a:r>
              <a:rPr lang="fr-FR" sz="1200" dirty="0"/>
              <a:t>Par exemple:</a:t>
            </a:r>
          </a:p>
          <a:p>
            <a:pPr marL="228600" lvl="1">
              <a:lnSpc>
                <a:spcPct val="120000"/>
              </a:lnSpc>
            </a:pPr>
            <a:r>
              <a:rPr lang="fr-FR" sz="1200" dirty="0"/>
              <a:t>- Ajouter une transactions sur toutes les méthodes </a:t>
            </a:r>
            <a:r>
              <a:rPr lang="fr-FR" sz="1200" dirty="0" err="1"/>
              <a:t>save</a:t>
            </a:r>
            <a:r>
              <a:rPr lang="fr-FR" sz="1200" dirty="0"/>
              <a:t>(), insert(), </a:t>
            </a:r>
            <a:r>
              <a:rPr lang="fr-FR" sz="1200" dirty="0" err="1"/>
              <a:t>delete</a:t>
            </a:r>
            <a:r>
              <a:rPr lang="fr-FR" sz="1200" dirty="0"/>
              <a:t>() de mes services</a:t>
            </a:r>
          </a:p>
          <a:p>
            <a:pPr marL="228600" lvl="1">
              <a:lnSpc>
                <a:spcPct val="120000"/>
              </a:lnSpc>
            </a:pPr>
            <a:r>
              <a:rPr lang="fr-FR" sz="1200" dirty="0"/>
              <a:t>- Je veux ajouter un log du temps d’exécution sur toutes les méthodes (service web) de mon </a:t>
            </a:r>
            <a:r>
              <a:rPr lang="fr-FR" sz="1200" dirty="0" err="1"/>
              <a:t>controller</a:t>
            </a:r>
            <a:endParaRPr lang="fr-F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sz="1200" b="1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119938" y="4406900"/>
            <a:ext cx="2024062" cy="736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79" b="0" i="0" u="none" strike="noStrike" cap="none">
                <a:ln>
                  <a:noFill/>
                </a:ln>
                <a:solidFill>
                  <a:srgbClr val="FCE28E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pPr algn="r"/>
              <a:t>42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37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SzPct val="39285"/>
            </a:pPr>
            <a:r>
              <a:rPr lang="fr"/>
              <a:t>Introduction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493206" y="2130730"/>
            <a:ext cx="8065294" cy="300030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114300">
              <a:lnSpc>
                <a:spcPct val="12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" sz="1600" dirty="0"/>
              <a:t>D’un point de vue technique : </a:t>
            </a:r>
          </a:p>
          <a:p>
            <a:pPr marL="400050" indent="-285750">
              <a:lnSpc>
                <a:spcPct val="120000"/>
              </a:lnSpc>
              <a:spcBef>
                <a:spcPts val="0"/>
              </a:spcBef>
              <a:buClr>
                <a:schemeClr val="dk2"/>
              </a:buClr>
              <a:buSzPct val="100000"/>
              <a:buFontTx/>
              <a:buChar char="-"/>
            </a:pPr>
            <a:r>
              <a:rPr lang="fr-FR" sz="1600" dirty="0"/>
              <a:t>H</a:t>
            </a:r>
            <a:r>
              <a:rPr lang="fr" sz="1600" dirty="0"/>
              <a:t>istoriquement le premier framework était « aspectJ ». Il repose sur la modification du code des classes (bytecode) </a:t>
            </a:r>
            <a:r>
              <a:rPr lang="fr" sz="1600" dirty="0">
                <a:sym typeface="Wingdings" panose="05000000000000000000" pitchFamily="2" charset="2"/>
              </a:rPr>
              <a:t> plus complet et plus performante. </a:t>
            </a:r>
          </a:p>
          <a:p>
            <a:pPr marL="400050" indent="-285750">
              <a:lnSpc>
                <a:spcPct val="120000"/>
              </a:lnSpc>
              <a:spcBef>
                <a:spcPts val="0"/>
              </a:spcBef>
              <a:buClr>
                <a:schemeClr val="dk2"/>
              </a:buClr>
              <a:buSzPct val="100000"/>
              <a:buFontTx/>
              <a:buChar char="-"/>
            </a:pPr>
            <a:r>
              <a:rPr lang="fr" sz="1600" dirty="0">
                <a:sym typeface="Wingdings" panose="05000000000000000000" pitchFamily="2" charset="2"/>
              </a:rPr>
              <a:t>Ensuite, java a propose un mécanisme standar</a:t>
            </a:r>
            <a:r>
              <a:rPr lang="fr-FR" sz="1600" dirty="0">
                <a:sym typeface="Wingdings" panose="05000000000000000000" pitchFamily="2" charset="2"/>
              </a:rPr>
              <a:t>d</a:t>
            </a:r>
            <a:r>
              <a:rPr lang="fr" sz="1600" dirty="0">
                <a:sym typeface="Wingdings" panose="05000000000000000000" pitchFamily="2" charset="2"/>
              </a:rPr>
              <a:t> de Proxy utilisé par Spring AOP : c’est un mécanisme qui génère des classes qui interceptent et répliquent le contenu de classes. Facile à mettre en </a:t>
            </a:r>
            <a:r>
              <a:rPr lang="fr-FR" sz="1600" dirty="0">
                <a:sym typeface="Wingdings" panose="05000000000000000000" pitchFamily="2" charset="2"/>
              </a:rPr>
              <a:t>œ</a:t>
            </a:r>
            <a:r>
              <a:rPr lang="fr" sz="1600" dirty="0">
                <a:sym typeface="Wingdings" panose="05000000000000000000" pitchFamily="2" charset="2"/>
              </a:rPr>
              <a:t>uvre et standard, il est moins performant et moins complet. </a:t>
            </a:r>
          </a:p>
          <a:p>
            <a:pPr marL="400050" indent="-285750">
              <a:lnSpc>
                <a:spcPct val="120000"/>
              </a:lnSpc>
              <a:spcBef>
                <a:spcPts val="0"/>
              </a:spcBef>
              <a:buClr>
                <a:schemeClr val="dk2"/>
              </a:buClr>
              <a:buSzPct val="100000"/>
              <a:buFontTx/>
              <a:buChar char="-"/>
            </a:pPr>
            <a:r>
              <a:rPr lang="fr" sz="1600" dirty="0">
                <a:sym typeface="Wingdings" panose="05000000000000000000" pitchFamily="2" charset="2"/>
              </a:rPr>
              <a:t>Activation: </a:t>
            </a:r>
            <a:endParaRPr lang="fr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sz="1600" b="1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sz="1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119938" y="4406900"/>
            <a:ext cx="2024062" cy="736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79" b="0" i="0" u="none" strike="noStrike" cap="none">
                <a:ln>
                  <a:noFill/>
                </a:ln>
                <a:solidFill>
                  <a:srgbClr val="FCE28E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pPr algn="r"/>
              <a:t>43</a:t>
            </a:fld>
            <a:endParaRPr lang="fr" sz="1000" dirty="0">
              <a:solidFill>
                <a:schemeClr val="dk2"/>
              </a:solidFill>
            </a:endParaRPr>
          </a:p>
        </p:txBody>
      </p:sp>
      <p:sp>
        <p:nvSpPr>
          <p:cNvPr id="5" name="Shape 428"/>
          <p:cNvSpPr txBox="1"/>
          <p:nvPr/>
        </p:nvSpPr>
        <p:spPr>
          <a:xfrm>
            <a:off x="3102701" y="4732983"/>
            <a:ext cx="2860590" cy="13592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rgbClr val="808000"/>
                </a:solidFill>
                <a:highlight>
                  <a:srgbClr val="FFFFFF"/>
                </a:highlight>
              </a:rPr>
              <a:t>@EnableAspectJAutoProxy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rgbClr val="808000"/>
                </a:solidFill>
                <a:highlight>
                  <a:srgbClr val="FFFFFF"/>
                </a:highlight>
              </a:rPr>
              <a:t>@Configuration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rgbClr val="808000"/>
                </a:solidFill>
                <a:highlight>
                  <a:srgbClr val="FFFFFF"/>
                </a:highlight>
              </a:rPr>
              <a:t>@ComponentScan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Application {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SzPct val="39285"/>
            </a:pPr>
            <a:r>
              <a:rPr lang="fr" dirty="0"/>
              <a:t>Spring AOP : Les concepts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114300">
              <a:lnSpc>
                <a:spcPct val="12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" sz="1600" b="1" dirty="0"/>
              <a:t>Un aspect consiste à appliquer un « advice », c</a:t>
            </a:r>
            <a:r>
              <a:rPr lang="fr-FR" sz="1600" b="1" dirty="0"/>
              <a:t>’</a:t>
            </a:r>
            <a:r>
              <a:rPr lang="fr-FR" sz="1600" b="1" dirty="0" err="1"/>
              <a:t>est-à</a:t>
            </a:r>
            <a:r>
              <a:rPr lang="fr-FR" sz="1600" b="1" dirty="0"/>
              <a:t>-</a:t>
            </a:r>
            <a:r>
              <a:rPr lang="fr" sz="1600" b="1" dirty="0"/>
              <a:t>dire un code commun, en interceptant différents bouts de code (joint point) au travers d’une règle (le pointcut).  Le type d’advice correspond à l’événement capturé. </a:t>
            </a:r>
          </a:p>
          <a:p>
            <a:pPr marL="114300">
              <a:lnSpc>
                <a:spcPct val="12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fr" sz="1600" b="1" dirty="0"/>
          </a:p>
          <a:p>
            <a:pPr marL="457200">
              <a:lnSpc>
                <a:spcPct val="12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libri"/>
              <a:buChar char="➔"/>
            </a:pPr>
            <a:r>
              <a:rPr lang="fr" sz="1600" b="1" dirty="0"/>
              <a:t>Grephon (advice) </a:t>
            </a:r>
            <a:r>
              <a:rPr lang="fr" sz="1600" dirty="0"/>
              <a:t>: code correspondant aux « nouveau comportement ».  Il y a plusieurs cas d’interception possible: before, after, aroud, en cas d’exception, …</a:t>
            </a:r>
          </a:p>
          <a:p>
            <a:pPr marL="457200">
              <a:lnSpc>
                <a:spcPct val="12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libri"/>
              <a:buChar char="➔"/>
            </a:pPr>
            <a:r>
              <a:rPr lang="fr" sz="1600" b="1" dirty="0"/>
              <a:t>Joinpoint </a:t>
            </a:r>
            <a:r>
              <a:rPr lang="fr" sz="1600" dirty="0"/>
              <a:t>: points (méthodes) auquel s’applique le code</a:t>
            </a:r>
          </a:p>
          <a:p>
            <a:pPr marL="457200">
              <a:lnSpc>
                <a:spcPct val="12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libri"/>
              <a:buChar char="➔"/>
            </a:pPr>
            <a:r>
              <a:rPr lang="fr" sz="1600" b="1" dirty="0"/>
              <a:t>Pointcut : </a:t>
            </a:r>
            <a:r>
              <a:rPr lang="fr" sz="1600" dirty="0"/>
              <a:t>expression permettant de définir les joinpoints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119938" y="4406900"/>
            <a:ext cx="2024062" cy="736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79" b="0" i="0" u="none" strike="noStrike" cap="none">
                <a:ln>
                  <a:noFill/>
                </a:ln>
                <a:solidFill>
                  <a:srgbClr val="FCE28E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pPr algn="r"/>
              <a:t>44</a:t>
            </a:fld>
            <a:endParaRPr lang="fr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  <a:buSzPct val="39285"/>
            </a:pPr>
            <a:r>
              <a:rPr lang="fr" dirty="0"/>
              <a:t>Les types d’advices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idx="1"/>
          </p:nvPr>
        </p:nvSpPr>
        <p:spPr>
          <a:xfrm>
            <a:off x="457200" y="1299634"/>
            <a:ext cx="8229600" cy="482653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>
              <a:lnSpc>
                <a:spcPct val="120000"/>
              </a:lnSpc>
              <a:buClr>
                <a:schemeClr val="dk2"/>
              </a:buClr>
              <a:buSzPct val="100000"/>
              <a:buFont typeface="Calibri"/>
              <a:buChar char="➔"/>
            </a:pPr>
            <a:r>
              <a:rPr lang="fr" sz="1200" b="1" dirty="0"/>
              <a:t>Before advice</a:t>
            </a:r>
            <a:r>
              <a:rPr lang="fr" sz="1200" dirty="0"/>
              <a:t> : le grephon s’exécute avant, s’il lève une exception, le join point n’est pas exécuté. </a:t>
            </a:r>
          </a:p>
          <a:p>
            <a:pPr marL="114300" indent="0">
              <a:lnSpc>
                <a:spcPct val="120000"/>
              </a:lnSpc>
              <a:buClr>
                <a:schemeClr val="dk2"/>
              </a:buClr>
              <a:buSzPct val="100000"/>
              <a:buNone/>
            </a:pPr>
            <a:endParaRPr lang="fr" sz="1200" dirty="0"/>
          </a:p>
          <a:p>
            <a:pPr marL="457200">
              <a:lnSpc>
                <a:spcPct val="120000"/>
              </a:lnSpc>
              <a:buClr>
                <a:schemeClr val="dk2"/>
              </a:buClr>
              <a:buSzPct val="100000"/>
              <a:buFont typeface="Calibri"/>
              <a:buChar char="➔"/>
            </a:pPr>
            <a:endParaRPr lang="fr" sz="1200" dirty="0"/>
          </a:p>
          <a:p>
            <a:pPr marL="457200">
              <a:lnSpc>
                <a:spcPct val="120000"/>
              </a:lnSpc>
              <a:buClr>
                <a:schemeClr val="dk2"/>
              </a:buClr>
              <a:buSzPct val="100000"/>
              <a:buFont typeface="Calibri"/>
              <a:buChar char="➔"/>
            </a:pPr>
            <a:r>
              <a:rPr lang="fr" sz="1200" b="1" dirty="0"/>
              <a:t>After returning advice: s’exécute après </a:t>
            </a:r>
            <a:r>
              <a:rPr lang="fr" sz="1200" dirty="0"/>
              <a:t>: s’exécute après le join point si celui-ci s’est bien exécuté (pas d'Exception lancée)</a:t>
            </a:r>
          </a:p>
          <a:p>
            <a:pPr marL="457200">
              <a:lnSpc>
                <a:spcPct val="120000"/>
              </a:lnSpc>
              <a:buClr>
                <a:schemeClr val="dk2"/>
              </a:buClr>
              <a:buSzPct val="100000"/>
              <a:buFont typeface="Calibri"/>
              <a:buChar char="➔"/>
            </a:pPr>
            <a:endParaRPr lang="fr" sz="1200" dirty="0"/>
          </a:p>
          <a:p>
            <a:pPr marL="457200">
              <a:lnSpc>
                <a:spcPct val="120000"/>
              </a:lnSpc>
              <a:buClr>
                <a:schemeClr val="dk2"/>
              </a:buClr>
              <a:buSzPct val="100000"/>
              <a:buFont typeface="Calibri"/>
              <a:buChar char="➔"/>
            </a:pPr>
            <a:endParaRPr lang="fr" sz="1200" dirty="0"/>
          </a:p>
          <a:p>
            <a:pPr marL="457200">
              <a:lnSpc>
                <a:spcPct val="120000"/>
              </a:lnSpc>
              <a:buClr>
                <a:schemeClr val="dk2"/>
              </a:buClr>
              <a:buSzPct val="100000"/>
              <a:buFont typeface="Calibri"/>
              <a:buChar char="➔"/>
            </a:pPr>
            <a:r>
              <a:rPr lang="fr" sz="1200" b="1" dirty="0"/>
              <a:t>After throwing advice</a:t>
            </a:r>
            <a:r>
              <a:rPr lang="fr" sz="1200" dirty="0"/>
              <a:t> : s’exécute si une Exception a été lancée pendant l’exécution du join point</a:t>
            </a:r>
          </a:p>
          <a:p>
            <a:pPr marL="457200">
              <a:lnSpc>
                <a:spcPct val="120000"/>
              </a:lnSpc>
              <a:buClr>
                <a:schemeClr val="dk2"/>
              </a:buClr>
              <a:buSzPct val="100000"/>
              <a:buFont typeface="Calibri"/>
              <a:buChar char="➔"/>
            </a:pPr>
            <a:endParaRPr lang="fr" sz="1200" dirty="0"/>
          </a:p>
          <a:p>
            <a:pPr marL="457200">
              <a:lnSpc>
                <a:spcPct val="120000"/>
              </a:lnSpc>
              <a:buClr>
                <a:schemeClr val="dk2"/>
              </a:buClr>
              <a:buSzPct val="100000"/>
              <a:buFont typeface="Calibri"/>
              <a:buChar char="➔"/>
            </a:pPr>
            <a:endParaRPr lang="fr" sz="1200" dirty="0"/>
          </a:p>
          <a:p>
            <a:pPr marL="457200">
              <a:lnSpc>
                <a:spcPct val="120000"/>
              </a:lnSpc>
              <a:buClr>
                <a:schemeClr val="dk2"/>
              </a:buClr>
              <a:buSzPct val="100000"/>
              <a:buFont typeface="Calibri"/>
              <a:buChar char="➔"/>
            </a:pPr>
            <a:r>
              <a:rPr lang="fr" sz="1200" b="1" dirty="0"/>
              <a:t>After (finally) advice </a:t>
            </a:r>
            <a:r>
              <a:rPr lang="fr" sz="1200" dirty="0"/>
              <a:t>:</a:t>
            </a:r>
            <a:r>
              <a:rPr lang="fr" sz="1200" b="1" dirty="0"/>
              <a:t> </a:t>
            </a:r>
            <a:r>
              <a:rPr lang="fr" sz="1200" dirty="0"/>
              <a:t>s’exécute après le join point, qu’il y ait eu une Exception ou non</a:t>
            </a:r>
          </a:p>
          <a:p>
            <a:pPr marL="457200">
              <a:lnSpc>
                <a:spcPct val="120000"/>
              </a:lnSpc>
              <a:buClr>
                <a:schemeClr val="dk2"/>
              </a:buClr>
              <a:buSzPct val="100000"/>
              <a:buFont typeface="Calibri"/>
              <a:buChar char="➔"/>
            </a:pPr>
            <a:endParaRPr lang="fr" sz="1200" dirty="0"/>
          </a:p>
          <a:p>
            <a:pPr marL="114300" indent="0">
              <a:lnSpc>
                <a:spcPct val="120000"/>
              </a:lnSpc>
              <a:buClr>
                <a:schemeClr val="dk2"/>
              </a:buClr>
              <a:buSzPct val="100000"/>
              <a:buNone/>
            </a:pPr>
            <a:endParaRPr lang="fr" sz="1200" dirty="0"/>
          </a:p>
          <a:p>
            <a:pPr marL="457200">
              <a:lnSpc>
                <a:spcPct val="120000"/>
              </a:lnSpc>
              <a:buClr>
                <a:schemeClr val="dk2"/>
              </a:buClr>
              <a:buSzPct val="100000"/>
              <a:buFont typeface="Calibri"/>
              <a:buChar char="➔"/>
            </a:pPr>
            <a:r>
              <a:rPr lang="fr" sz="1200" b="1" dirty="0"/>
              <a:t>Around advice</a:t>
            </a:r>
            <a:r>
              <a:rPr lang="fr" sz="1200" dirty="0"/>
              <a:t> : s’exécute autour du Join point. C’est l’advice le plus puissant.</a:t>
            </a:r>
          </a:p>
          <a:p>
            <a:pPr marL="0" indent="0">
              <a:lnSpc>
                <a:spcPct val="120000"/>
              </a:lnSpc>
              <a:buNone/>
            </a:pPr>
            <a:endParaRPr sz="1200" b="1" dirty="0"/>
          </a:p>
          <a:p>
            <a:pPr>
              <a:lnSpc>
                <a:spcPct val="120000"/>
              </a:lnSpc>
              <a:buNone/>
            </a:pPr>
            <a:endParaRPr sz="12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45</a:t>
            </a:fld>
            <a:endParaRPr lang="f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99535" y="1648233"/>
            <a:ext cx="3871573" cy="41549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@</a:t>
            </a:r>
            <a:r>
              <a:rPr lang="fr-FR" altLang="fr-FR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Before</a:t>
            </a:r>
            <a:r>
              <a:rPr lang="fr-FR" altLang="fr-FR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("</a:t>
            </a:r>
            <a:r>
              <a:rPr lang="fr-FR" altLang="fr-FR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execution</a:t>
            </a:r>
            <a:r>
              <a:rPr lang="fr-FR" altLang="fr-FR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(* </a:t>
            </a:r>
            <a:r>
              <a:rPr lang="fr-FR" altLang="fr-FR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com.xyz.myapp.dao</a:t>
            </a:r>
            <a:r>
              <a:rPr lang="fr-FR" altLang="fr-FR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.*.*(..))")</a:t>
            </a:r>
            <a:r>
              <a:rPr lang="fr-FR" alt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alt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doAccessCheck</a:t>
            </a:r>
            <a:r>
              <a:rPr lang="fr-FR" alt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fr-FR" altLang="fr-FR" sz="1050" i="1" dirty="0">
                <a:solidFill>
                  <a:srgbClr val="3F5F5F"/>
                </a:solidFill>
                <a:latin typeface="Consolas" panose="020B0609020204030204" pitchFamily="49" charset="0"/>
              </a:rPr>
              <a:t>// ...</a:t>
            </a:r>
            <a:r>
              <a:rPr lang="fr-FR" alt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fr-FR" altLang="fr-FR" sz="500" dirty="0"/>
              <a:t> </a:t>
            </a:r>
            <a:endParaRPr lang="fr-FR" altLang="fr-FR" sz="16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9535" y="2455996"/>
            <a:ext cx="3962944" cy="41549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@</a:t>
            </a:r>
            <a:r>
              <a:rPr lang="fr-FR" altLang="fr-FR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AfterReturning</a:t>
            </a:r>
            <a:r>
              <a:rPr lang="fr-FR" altLang="fr-FR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( </a:t>
            </a:r>
            <a:r>
              <a:rPr lang="fr-FR" altLang="fr-FR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pointcut</a:t>
            </a:r>
            <a:r>
              <a:rPr lang="fr-FR" altLang="fr-FR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="…", </a:t>
            </a:r>
            <a:r>
              <a:rPr lang="fr-FR" altLang="fr-FR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returning</a:t>
            </a:r>
            <a:r>
              <a:rPr lang="fr-FR" altLang="fr-FR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="</a:t>
            </a:r>
            <a:r>
              <a:rPr lang="fr-FR" altLang="fr-FR" sz="105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retVal</a:t>
            </a:r>
            <a:r>
              <a:rPr lang="fr-FR" altLang="fr-FR" sz="1050" i="1" dirty="0">
                <a:solidFill>
                  <a:srgbClr val="808080"/>
                </a:solidFill>
                <a:latin typeface="Consolas" panose="020B0609020204030204" pitchFamily="49" charset="0"/>
              </a:rPr>
              <a:t>")</a:t>
            </a:r>
            <a:r>
              <a:rPr lang="fr-FR" alt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alt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doAccessCheck</a:t>
            </a:r>
            <a:r>
              <a:rPr lang="fr-FR" alt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fr-FR" altLang="fr-F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retVal</a:t>
            </a:r>
            <a:r>
              <a:rPr lang="fr-FR" alt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fr-FR" altLang="fr-FR" sz="1050" i="1" dirty="0">
                <a:solidFill>
                  <a:srgbClr val="3F5F5F"/>
                </a:solidFill>
                <a:latin typeface="Consolas" panose="020B0609020204030204" pitchFamily="49" charset="0"/>
              </a:rPr>
              <a:t>// ...</a:t>
            </a:r>
            <a:r>
              <a:rPr lang="fr-FR" alt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fr-FR" altLang="fr-FR" sz="500" dirty="0"/>
              <a:t> </a:t>
            </a:r>
            <a:endParaRPr lang="fr-FR" altLang="fr-FR" sz="1600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9535" y="3166265"/>
            <a:ext cx="4713150" cy="40780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@</a:t>
            </a:r>
            <a:r>
              <a:rPr lang="fr-FR" altLang="fr-FR" sz="1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AfterThrowing</a:t>
            </a:r>
            <a:r>
              <a:rPr lang="fr-FR" altLang="fr-FR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( </a:t>
            </a:r>
            <a:r>
              <a:rPr lang="fr-FR" altLang="fr-FR" sz="1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pointcut</a:t>
            </a:r>
            <a:r>
              <a:rPr lang="fr-FR" altLang="fr-FR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="…", </a:t>
            </a:r>
            <a:r>
              <a:rPr lang="fr-FR" altLang="fr-FR" sz="1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throwing</a:t>
            </a:r>
            <a:r>
              <a:rPr lang="fr-FR" altLang="fr-FR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="ex")</a:t>
            </a: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doRecoveryActions</a:t>
            </a: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DataAccessException</a:t>
            </a: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ex) { </a:t>
            </a:r>
            <a:r>
              <a:rPr lang="fr-FR" altLang="fr-FR" sz="1000" i="1" dirty="0">
                <a:solidFill>
                  <a:srgbClr val="3F5F5F"/>
                </a:solidFill>
                <a:latin typeface="Consolas" panose="020B0609020204030204" pitchFamily="49" charset="0"/>
              </a:rPr>
              <a:t>// ...</a:t>
            </a: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fr-FR" altLang="fr-FR" sz="400" dirty="0"/>
              <a:t> </a:t>
            </a:r>
            <a:endParaRPr lang="fr-FR" altLang="fr-FR" dirty="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99535" y="3926465"/>
            <a:ext cx="2879314" cy="40780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@</a:t>
            </a:r>
            <a:r>
              <a:rPr lang="fr-FR" altLang="fr-FR" sz="1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After</a:t>
            </a:r>
            <a:r>
              <a:rPr lang="fr-FR" altLang="fr-FR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("…")</a:t>
            </a: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doReleaseLock</a:t>
            </a: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fr-FR" altLang="fr-FR" sz="1000" i="1" dirty="0">
                <a:solidFill>
                  <a:srgbClr val="3F5F5F"/>
                </a:solidFill>
                <a:latin typeface="Consolas" panose="020B0609020204030204" pitchFamily="49" charset="0"/>
              </a:rPr>
              <a:t>// ...</a:t>
            </a: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fr-FR" altLang="fr-FR" sz="400" dirty="0"/>
              <a:t> </a:t>
            </a:r>
            <a:endParaRPr lang="fr-FR" altLang="fr-FR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99535" y="4698215"/>
            <a:ext cx="5474576" cy="116955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@</a:t>
            </a:r>
            <a:r>
              <a:rPr lang="fr-FR" altLang="fr-FR" sz="1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Around</a:t>
            </a:r>
            <a:r>
              <a:rPr lang="fr-FR" altLang="fr-FR" sz="1000" i="1" dirty="0">
                <a:solidFill>
                  <a:srgbClr val="808080"/>
                </a:solidFill>
                <a:latin typeface="Consolas" panose="020B0609020204030204" pitchFamily="49" charset="0"/>
              </a:rPr>
              <a:t>("…")</a:t>
            </a: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fr-FR" alt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doBasicProfiling</a:t>
            </a: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ProceedingJoinPoint</a:t>
            </a: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pjp</a:t>
            </a: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altLang="fr-F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Throwable</a:t>
            </a: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Consolas" panose="020B0609020204030204" pitchFamily="49" charset="0"/>
              </a:rPr>
              <a:t>  </a:t>
            </a:r>
            <a:r>
              <a:rPr lang="fr-FR" altLang="fr-FR" sz="1000" i="1" dirty="0">
                <a:solidFill>
                  <a:srgbClr val="3F5F5F"/>
                </a:solidFill>
                <a:latin typeface="Consolas" panose="020B0609020204030204" pitchFamily="49" charset="0"/>
              </a:rPr>
              <a:t>// </a:t>
            </a:r>
            <a:r>
              <a:rPr lang="fr-FR" altLang="fr-FR" sz="1000" i="1" dirty="0" err="1">
                <a:solidFill>
                  <a:srgbClr val="3F5F5F"/>
                </a:solidFill>
                <a:latin typeface="Consolas" panose="020B0609020204030204" pitchFamily="49" charset="0"/>
              </a:rPr>
              <a:t>start</a:t>
            </a:r>
            <a:r>
              <a:rPr lang="fr-FR" altLang="fr-FR" sz="1000" i="1" dirty="0">
                <a:solidFill>
                  <a:srgbClr val="3F5F5F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000" i="1" dirty="0" err="1">
                <a:solidFill>
                  <a:srgbClr val="3F5F5F"/>
                </a:solidFill>
                <a:latin typeface="Consolas" panose="020B0609020204030204" pitchFamily="49" charset="0"/>
              </a:rPr>
              <a:t>stopwatch</a:t>
            </a: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Consolas" panose="020B0609020204030204" pitchFamily="49" charset="0"/>
              </a:rPr>
              <a:t>  </a:t>
            </a: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fr-FR" alt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retVal</a:t>
            </a: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alt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pjp.proceed</a:t>
            </a: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Consolas" panose="020B0609020204030204" pitchFamily="49" charset="0"/>
              </a:rPr>
              <a:t>  </a:t>
            </a:r>
            <a:r>
              <a:rPr lang="fr-FR" altLang="fr-FR" sz="1000" i="1" dirty="0">
                <a:solidFill>
                  <a:srgbClr val="3F5F5F"/>
                </a:solidFill>
                <a:latin typeface="Consolas" panose="020B0609020204030204" pitchFamily="49" charset="0"/>
              </a:rPr>
              <a:t>// stop </a:t>
            </a:r>
            <a:r>
              <a:rPr lang="fr-FR" altLang="fr-FR" sz="1000" i="1" dirty="0" err="1">
                <a:solidFill>
                  <a:srgbClr val="3F5F5F"/>
                </a:solidFill>
                <a:latin typeface="Consolas" panose="020B0609020204030204" pitchFamily="49" charset="0"/>
              </a:rPr>
              <a:t>stopwatch</a:t>
            </a: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Consolas" panose="020B0609020204030204" pitchFamily="49" charset="0"/>
              </a:rPr>
              <a:t>  </a:t>
            </a:r>
            <a:r>
              <a:rPr lang="fr-FR" altLang="fr-F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retVal</a:t>
            </a: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fr-FR" altLang="fr-FR" sz="400" dirty="0"/>
              <a:t> </a:t>
            </a:r>
            <a:endParaRPr lang="fr-FR" altLang="fr-F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SzPct val="39285"/>
            </a:pPr>
            <a:r>
              <a:rPr lang="fr"/>
              <a:t>Accès au join point courant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>
              <a:lnSpc>
                <a:spcPct val="12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libri"/>
              <a:buChar char="➔"/>
            </a:pPr>
            <a:r>
              <a:rPr lang="fr" sz="1600" dirty="0"/>
              <a:t>Rajouter en premier paramètre de l’advice l’objet de type </a:t>
            </a:r>
            <a:r>
              <a:rPr lang="fr" sz="1600" b="1" dirty="0"/>
              <a:t>org.aspectj.lang.JoinPoint</a:t>
            </a:r>
          </a:p>
          <a:p>
            <a:pPr marL="457200" indent="-228600">
              <a:lnSpc>
                <a:spcPct val="120000"/>
              </a:lnSpc>
              <a:spcBef>
                <a:spcPts val="0"/>
              </a:spcBef>
              <a:buChar char="➔"/>
            </a:pPr>
            <a:r>
              <a:rPr lang="fr" sz="1600" dirty="0"/>
              <a:t>Donne accès à</a:t>
            </a:r>
          </a:p>
          <a:p>
            <a:pPr marL="914400" lvl="1" indent="-228600">
              <a:lnSpc>
                <a:spcPct val="120000"/>
              </a:lnSpc>
              <a:spcBef>
                <a:spcPts val="0"/>
              </a:spcBef>
              <a:buChar char="◆"/>
            </a:pPr>
            <a:r>
              <a:rPr lang="fr" sz="1600" dirty="0"/>
              <a:t>getArgs() : arguments passés à la méthode</a:t>
            </a:r>
          </a:p>
          <a:p>
            <a:pPr marL="914400" lvl="1" indent="-228600">
              <a:lnSpc>
                <a:spcPct val="120000"/>
              </a:lnSpc>
              <a:spcBef>
                <a:spcPts val="0"/>
              </a:spcBef>
              <a:buChar char="◆"/>
            </a:pPr>
            <a:r>
              <a:rPr lang="fr" sz="1600" dirty="0"/>
              <a:t>getThis() : proxy en cours</a:t>
            </a:r>
          </a:p>
          <a:p>
            <a:pPr marL="914400" lvl="1" indent="-228600">
              <a:lnSpc>
                <a:spcPct val="120000"/>
              </a:lnSpc>
              <a:spcBef>
                <a:spcPts val="0"/>
              </a:spcBef>
              <a:buChar char="◆"/>
            </a:pPr>
            <a:r>
              <a:rPr lang="fr" sz="1600" dirty="0"/>
              <a:t>getSignature() : signature de la méthode</a:t>
            </a:r>
          </a:p>
          <a:p>
            <a:pPr marL="914400" lvl="1" indent="-228600">
              <a:lnSpc>
                <a:spcPct val="120000"/>
              </a:lnSpc>
              <a:spcBef>
                <a:spcPts val="0"/>
              </a:spcBef>
              <a:buChar char="◆"/>
            </a:pPr>
            <a:r>
              <a:rPr lang="fr" sz="1600" dirty="0"/>
              <a:t>getTarget() : bean ciblé par l’Aspect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sz="1600" b="1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sz="1600" b="1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sz="1600" b="1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sz="1600" b="1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sz="16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119938" y="4406900"/>
            <a:ext cx="2024062" cy="736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79" b="0" i="0" u="none" strike="noStrike" cap="none">
                <a:ln>
                  <a:noFill/>
                </a:ln>
                <a:solidFill>
                  <a:srgbClr val="FCE28E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pPr algn="r"/>
              <a:t>46</a:t>
            </a:fld>
            <a:endParaRPr lang="fr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  <a:buSzPct val="39285"/>
            </a:pPr>
            <a:r>
              <a:rPr lang="fr"/>
              <a:t>Pointcut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fr" sz="1200" b="1" dirty="0"/>
              <a:t>										</a:t>
            </a:r>
            <a:endParaRPr sz="1200" b="1" dirty="0"/>
          </a:p>
          <a:p>
            <a:pPr indent="457200">
              <a:lnSpc>
                <a:spcPct val="120000"/>
              </a:lnSpc>
              <a:buNone/>
            </a:pPr>
            <a:r>
              <a:rPr lang="fr" sz="1200" b="1" dirty="0"/>
              <a:t>										</a:t>
            </a:r>
            <a:endParaRPr sz="1200" b="1" dirty="0"/>
          </a:p>
          <a:p>
            <a:pPr>
              <a:lnSpc>
                <a:spcPct val="120000"/>
              </a:lnSpc>
              <a:buNone/>
            </a:pPr>
            <a:r>
              <a:rPr lang="fr" dirty="0"/>
              <a:t>											</a:t>
            </a:r>
            <a:endParaRPr sz="12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47</a:t>
            </a:fld>
            <a:endParaRPr lang="fr"/>
          </a:p>
        </p:txBody>
      </p:sp>
      <p:sp>
        <p:nvSpPr>
          <p:cNvPr id="453" name="Shape 453"/>
          <p:cNvSpPr txBox="1"/>
          <p:nvPr/>
        </p:nvSpPr>
        <p:spPr>
          <a:xfrm>
            <a:off x="216243" y="1677139"/>
            <a:ext cx="8616057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40000"/>
              </a:lnSpc>
              <a:buClr>
                <a:schemeClr val="dk1"/>
              </a:buClr>
              <a:buSzPct val="91666"/>
            </a:pPr>
            <a:r>
              <a:rPr lang="fr" sz="1100" dirty="0">
                <a:solidFill>
                  <a:schemeClr val="dk1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execution(modifiers-pattern? ret-type-pattern declaring-type-pattern?name-pattern(param-pattern) </a:t>
            </a:r>
            <a:r>
              <a:rPr lang="fr" sz="1100" b="1" dirty="0">
                <a:solidFill>
                  <a:srgbClr val="7F0055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throws</a:t>
            </a:r>
            <a:r>
              <a:rPr lang="fr" sz="1100" dirty="0">
                <a:solidFill>
                  <a:schemeClr val="dk1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-pattern?)</a:t>
            </a:r>
          </a:p>
          <a:p>
            <a:endParaRPr sz="1600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623400" y="2632949"/>
          <a:ext cx="7928500" cy="213360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39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100" dirty="0">
                          <a:highlight>
                            <a:srgbClr val="F8F8F8"/>
                          </a:highlight>
                          <a:sym typeface="Verdana"/>
                        </a:rPr>
                        <a:t>execution(public * *(..))</a:t>
                      </a:r>
                    </a:p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100" dirty="0"/>
                        <a:t>exécution de toutes les méthodes publiques</a:t>
                      </a:r>
                    </a:p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fr-FR" sz="1100" dirty="0" err="1">
                          <a:highlight>
                            <a:srgbClr val="F8F8F8"/>
                          </a:highlight>
                          <a:sym typeface="Verdana"/>
                        </a:rPr>
                        <a:t>execution</a:t>
                      </a:r>
                      <a:r>
                        <a:rPr lang="fr-FR" sz="1100" dirty="0">
                          <a:highlight>
                            <a:srgbClr val="F8F8F8"/>
                          </a:highlight>
                          <a:sym typeface="Verdana"/>
                        </a:rPr>
                        <a:t>(* set*(..))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100" dirty="0"/>
                        <a:t>exécution de toutes les setters</a:t>
                      </a:r>
                      <a:endParaRPr lang="fr-FR" sz="1100" dirty="0"/>
                    </a:p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100" dirty="0">
                          <a:highlight>
                            <a:srgbClr val="F8F8F8"/>
                          </a:highlight>
                          <a:sym typeface="Verdana"/>
                        </a:rPr>
                        <a:t>execution(* com.xyz.service.AccountService.*(..))</a:t>
                      </a:r>
                    </a:p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100" dirty="0"/>
                        <a:t>exécution des interfaces AccountService</a:t>
                      </a:r>
                    </a:p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100" dirty="0">
                          <a:highlight>
                            <a:srgbClr val="F8F8F8"/>
                          </a:highlight>
                          <a:sym typeface="Verdana"/>
                        </a:rPr>
                        <a:t>execution(* com.xyz.service.*.*(..))</a:t>
                      </a:r>
                    </a:p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100" dirty="0"/>
                        <a:t>exécution des méthodes du package service</a:t>
                      </a:r>
                    </a:p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100" dirty="0">
                          <a:highlight>
                            <a:srgbClr val="F8F8F8"/>
                          </a:highlight>
                          <a:sym typeface="Verdana"/>
                        </a:rPr>
                        <a:t>bean(*Service)</a:t>
                      </a:r>
                    </a:p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100" dirty="0"/>
                        <a:t>exécution des méthodes des beans *Service</a:t>
                      </a:r>
                    </a:p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  <a:buSzPct val="39285"/>
            </a:pPr>
            <a:r>
              <a:rPr lang="fr"/>
              <a:t>Déclaration d’un Aspect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48</a:t>
            </a:fld>
            <a:endParaRPr lang="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375269" y="2196300"/>
          <a:ext cx="4022126" cy="2138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022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fr-FR" sz="1000" b="0" dirty="0">
                          <a:solidFill>
                            <a:srgbClr val="808000"/>
                          </a:solidFill>
                          <a:highlight>
                            <a:srgbClr val="FFFFFF"/>
                          </a:highlight>
                        </a:rPr>
                        <a:t>@Component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fr-FR" sz="1000" b="0" dirty="0">
                          <a:solidFill>
                            <a:srgbClr val="808000"/>
                          </a:solidFill>
                          <a:highlight>
                            <a:srgbClr val="FFFFFF"/>
                          </a:highlight>
                        </a:rPr>
                        <a:t>@Aspect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fr-FR" sz="1000" b="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public class </a:t>
                      </a:r>
                      <a:r>
                        <a:rPr lang="fr-FR" sz="1000" b="0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LogInvocation</a:t>
                      </a:r>
                      <a:r>
                        <a:rPr lang="fr-FR" sz="1000" b="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Arial"/>
                        <a:buNone/>
                      </a:pPr>
                      <a:endParaRPr lang="fr-FR" sz="1000" b="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fr-FR" sz="1000" b="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</a:t>
                      </a:r>
                      <a:r>
                        <a:rPr lang="fr-FR" sz="1000" b="0" dirty="0">
                          <a:solidFill>
                            <a:srgbClr val="808000"/>
                          </a:solidFill>
                          <a:highlight>
                            <a:srgbClr val="FFFFFF"/>
                          </a:highlight>
                        </a:rPr>
                        <a:t>@</a:t>
                      </a:r>
                      <a:r>
                        <a:rPr lang="fr-FR" sz="1000" b="0" dirty="0" err="1">
                          <a:solidFill>
                            <a:srgbClr val="808000"/>
                          </a:solidFill>
                          <a:highlight>
                            <a:srgbClr val="FFFFFF"/>
                          </a:highlight>
                        </a:rPr>
                        <a:t>Around</a:t>
                      </a:r>
                      <a:r>
                        <a:rPr lang="fr-FR" sz="1000" b="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fr-FR" sz="10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</a:rPr>
                        <a:t>"</a:t>
                      </a:r>
                      <a:r>
                        <a:rPr lang="fr-FR" sz="1000" b="0" dirty="0" err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</a:rPr>
                        <a:t>execution</a:t>
                      </a:r>
                      <a:r>
                        <a:rPr lang="fr-FR" sz="10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</a:rPr>
                        <a:t>(* </a:t>
                      </a:r>
                      <a:r>
                        <a:rPr lang="fr-FR" sz="1000" b="0" dirty="0" err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</a:rPr>
                        <a:t>fr.iocean</a:t>
                      </a:r>
                      <a:r>
                        <a:rPr lang="fr-FR" sz="10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</a:rPr>
                        <a:t>.*Service.*(..))" </a:t>
                      </a:r>
                      <a:r>
                        <a:rPr lang="fr-FR" sz="1000" b="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fr-FR" sz="1000" b="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</a:t>
                      </a:r>
                      <a:r>
                        <a:rPr lang="fr-FR" sz="1000" b="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public </a:t>
                      </a:r>
                      <a:r>
                        <a:rPr lang="fr-FR" sz="1000" b="0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void</a:t>
                      </a:r>
                      <a:r>
                        <a:rPr lang="fr-FR" sz="1000" b="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logService</a:t>
                      </a:r>
                      <a:r>
                        <a:rPr lang="fr-FR" sz="1000" b="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() 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fr-FR" sz="1000" b="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</a:t>
                      </a:r>
                      <a:r>
                        <a:rPr lang="fr-FR" sz="1000" b="0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System.</a:t>
                      </a:r>
                      <a:r>
                        <a:rPr lang="fr-FR" sz="1000" b="0" i="1" dirty="0" err="1">
                          <a:solidFill>
                            <a:srgbClr val="660E7A"/>
                          </a:solidFill>
                          <a:highlight>
                            <a:srgbClr val="FFFFFF"/>
                          </a:highlight>
                        </a:rPr>
                        <a:t>out</a:t>
                      </a:r>
                      <a:r>
                        <a:rPr lang="fr-FR" sz="1000" b="0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.println</a:t>
                      </a:r>
                      <a:r>
                        <a:rPr lang="fr-FR" sz="1000" b="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fr-FR" sz="10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</a:rPr>
                        <a:t>"Service </a:t>
                      </a:r>
                      <a:r>
                        <a:rPr lang="fr-FR" sz="1000" b="0" dirty="0" err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</a:rPr>
                        <a:t>method</a:t>
                      </a:r>
                      <a:r>
                        <a:rPr lang="fr-FR" sz="10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</a:rPr>
                        <a:t> has been </a:t>
                      </a:r>
                      <a:r>
                        <a:rPr lang="fr-FR" sz="1000" b="0" dirty="0" err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</a:rPr>
                        <a:t>called</a:t>
                      </a:r>
                      <a:r>
                        <a:rPr lang="fr-FR" sz="10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</a:rPr>
                        <a:t>" </a:t>
                      </a:r>
                      <a:r>
                        <a:rPr lang="fr-FR" sz="1000" b="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);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fr-FR" sz="1000" b="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}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fr-FR" sz="1000" b="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-FR" sz="1000" b="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}</a:t>
                      </a:r>
                    </a:p>
                    <a:p>
                      <a:endParaRPr lang="fr-FR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SzPct val="39285"/>
            </a:pPr>
            <a:r>
              <a:rPr lang="fr" dirty="0"/>
              <a:t>Spring AOP : Limites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228600">
              <a:lnSpc>
                <a:spcPct val="120000"/>
              </a:lnSpc>
              <a:spcBef>
                <a:spcPts val="0"/>
              </a:spcBef>
              <a:buChar char="➔"/>
            </a:pPr>
            <a:r>
              <a:rPr lang="fr" sz="2000" dirty="0"/>
              <a:t>Les aspects ne fonctionne qu’avec des beans Spring</a:t>
            </a:r>
          </a:p>
          <a:p>
            <a:pPr marL="457200" indent="-228600">
              <a:lnSpc>
                <a:spcPct val="120000"/>
              </a:lnSpc>
              <a:spcBef>
                <a:spcPts val="0"/>
              </a:spcBef>
              <a:buChar char="➔"/>
            </a:pPr>
            <a:r>
              <a:rPr lang="fr" sz="2000" dirty="0"/>
              <a:t>Les aspects ne s’appliquent qu’aux </a:t>
            </a:r>
            <a:r>
              <a:rPr lang="fr" sz="2000" b="1" dirty="0"/>
              <a:t>méthodes publiques</a:t>
            </a:r>
          </a:p>
          <a:p>
            <a:pPr marL="457200" indent="-228600">
              <a:lnSpc>
                <a:spcPct val="120000"/>
              </a:lnSpc>
              <a:spcBef>
                <a:spcPts val="0"/>
              </a:spcBef>
              <a:buChar char="➔"/>
            </a:pPr>
            <a:r>
              <a:rPr lang="fr" sz="2000" dirty="0"/>
              <a:t>Les aspects </a:t>
            </a:r>
            <a:r>
              <a:rPr lang="fr" sz="2000" b="1" dirty="0"/>
              <a:t>ne sont pas appelés</a:t>
            </a:r>
            <a:r>
              <a:rPr lang="fr" sz="2000" dirty="0"/>
              <a:t> depuis un </a:t>
            </a:r>
            <a:r>
              <a:rPr lang="fr" sz="2000" b="1" dirty="0"/>
              <a:t>appel</a:t>
            </a:r>
            <a:r>
              <a:rPr lang="fr" sz="2000" dirty="0"/>
              <a:t> d’une autre méthode dans </a:t>
            </a:r>
            <a:r>
              <a:rPr lang="fr" sz="2000" b="1" dirty="0"/>
              <a:t>la même classe</a:t>
            </a:r>
            <a:r>
              <a:rPr lang="fr" sz="2000" dirty="0"/>
              <a:t> !!!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sz="20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119938" y="5922434"/>
            <a:ext cx="2024062" cy="736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79" b="0" i="0" u="none" strike="noStrike" cap="none">
                <a:ln>
                  <a:noFill/>
                </a:ln>
                <a:solidFill>
                  <a:srgbClr val="FCE28E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pPr algn="r"/>
              <a:t>49</a:t>
            </a:fld>
            <a:endParaRPr lang="fr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  <a:buSzPct val="39285"/>
            </a:pPr>
            <a:r>
              <a:rPr lang="fr" dirty="0"/>
              <a:t>TP</a:t>
            </a:r>
          </a:p>
        </p:txBody>
      </p:sp>
      <p:sp>
        <p:nvSpPr>
          <p:cNvPr id="518" name="Shape 518"/>
          <p:cNvSpPr txBox="1">
            <a:spLocks noGrp="1"/>
          </p:cNvSpPr>
          <p:nvPr>
            <p:ph idx="1"/>
          </p:nvPr>
        </p:nvSpPr>
        <p:spPr>
          <a:xfrm>
            <a:off x="457200" y="2099733"/>
            <a:ext cx="8229600" cy="402643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lvl="1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" sz="10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 ...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" sz="10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aspectj.version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1.8.7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" sz="10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aspectj.version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" sz="10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000" i="1" dirty="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&lt;!-- aop --&gt;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" sz="10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dependency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0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" sz="10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" sz="10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org.aspectj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" sz="10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0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" sz="10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" sz="10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aspectjrt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" sz="10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0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" sz="10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" sz="10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${aspectj.version}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" sz="10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" sz="10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dependency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" sz="10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dependency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0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" sz="10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" sz="10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org.aspectj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" sz="10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0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" sz="10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" sz="10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aspectjweaver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" sz="10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0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" sz="10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" sz="10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${aspectj.version}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" sz="10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" sz="1000" b="1" dirty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dependency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20000"/>
              </a:lnSpc>
              <a:buNone/>
            </a:pPr>
            <a:endParaRPr sz="2800" dirty="0"/>
          </a:p>
          <a:p>
            <a:pPr>
              <a:lnSpc>
                <a:spcPct val="120000"/>
              </a:lnSpc>
              <a:buNone/>
            </a:pPr>
            <a:endParaRPr sz="2800" dirty="0"/>
          </a:p>
          <a:p>
            <a:pPr marL="0" indent="0">
              <a:lnSpc>
                <a:spcPct val="120000"/>
              </a:lnSpc>
              <a:buNone/>
            </a:pPr>
            <a:endParaRPr sz="2800" b="1" dirty="0"/>
          </a:p>
          <a:p>
            <a:pPr>
              <a:lnSpc>
                <a:spcPct val="120000"/>
              </a:lnSpc>
              <a:buNone/>
            </a:pPr>
            <a:endParaRPr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50</a:t>
            </a:fld>
            <a:endParaRPr lang="fr"/>
          </a:p>
        </p:txBody>
      </p:sp>
      <p:sp>
        <p:nvSpPr>
          <p:cNvPr id="2" name="ZoneTexte 1"/>
          <p:cNvSpPr txBox="1"/>
          <p:nvPr/>
        </p:nvSpPr>
        <p:spPr>
          <a:xfrm>
            <a:off x="538717" y="1550674"/>
            <a:ext cx="404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Ajouter le code suivant dans le pom.xml 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Qu’est-ce que </a:t>
            </a:r>
            <a:r>
              <a:rPr lang="fr-FR" dirty="0" err="1"/>
              <a:t>Spring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400" dirty="0">
                <a:latin typeface="+mj-lt"/>
                <a:ea typeface="Roboto" panose="02000000000000000000" pitchFamily="2" charset="0"/>
              </a:rPr>
              <a:t>Un </a:t>
            </a:r>
            <a:r>
              <a:rPr lang="fr-FR" sz="1400" dirty="0" err="1">
                <a:latin typeface="+mj-lt"/>
                <a:ea typeface="Roboto" panose="02000000000000000000" pitchFamily="2" charset="0"/>
              </a:rPr>
              <a:t>framework</a:t>
            </a:r>
            <a:r>
              <a:rPr lang="fr-FR" sz="1400" dirty="0">
                <a:latin typeface="+mj-lt"/>
                <a:ea typeface="Roboto" panose="02000000000000000000" pitchFamily="2" charset="0"/>
              </a:rPr>
              <a:t> Java</a:t>
            </a:r>
          </a:p>
          <a:p>
            <a:pPr marL="285750" lvl="6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latin typeface="+mj-lt"/>
                <a:ea typeface="Roboto" panose="02000000000000000000" pitchFamily="2" charset="0"/>
              </a:rPr>
              <a:t> Usine logicielle: fournir les briques techniques communes à la plupart des applications : paramétrage,    persistance, sécurité, … </a:t>
            </a:r>
          </a:p>
          <a:p>
            <a:pPr marL="285750" lvl="6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latin typeface="+mj-lt"/>
                <a:ea typeface="Roboto" panose="02000000000000000000" pitchFamily="2" charset="0"/>
              </a:rPr>
              <a:t> Favoriser la mise en œuvre des bonnes pratiques (design patterns, architectures, etc.)</a:t>
            </a:r>
          </a:p>
          <a:p>
            <a:pPr marL="285750" lvl="6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latin typeface="+mj-lt"/>
                <a:ea typeface="Roboto" panose="02000000000000000000" pitchFamily="2" charset="0"/>
              </a:rPr>
              <a:t> Fournir un socle commun et des conventions pour améliorer la maintenabilité</a:t>
            </a:r>
          </a:p>
          <a:p>
            <a:pPr marL="285750" lvl="6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latin typeface="+mj-lt"/>
                <a:ea typeface="Roboto" panose="02000000000000000000" pitchFamily="2" charset="0"/>
              </a:rPr>
              <a:t> Pas d’</a:t>
            </a:r>
            <a:r>
              <a:rPr lang="fr-FR" sz="1400" dirty="0" err="1">
                <a:latin typeface="+mj-lt"/>
                <a:ea typeface="Roboto" panose="02000000000000000000" pitchFamily="2" charset="0"/>
              </a:rPr>
              <a:t>EJBs</a:t>
            </a:r>
            <a:r>
              <a:rPr lang="fr-FR" sz="1400" dirty="0">
                <a:latin typeface="+mj-lt"/>
                <a:ea typeface="Roboto" panose="02000000000000000000" pitchFamily="2" charset="0"/>
              </a:rPr>
              <a:t>   (</a:t>
            </a:r>
            <a:r>
              <a:rPr lang="fr-FR" sz="1400" dirty="0" err="1">
                <a:latin typeface="+mj-lt"/>
                <a:ea typeface="Roboto" panose="02000000000000000000" pitchFamily="2" charset="0"/>
              </a:rPr>
              <a:t>enterprise</a:t>
            </a:r>
            <a:r>
              <a:rPr lang="fr-FR" sz="1400" dirty="0">
                <a:latin typeface="+mj-lt"/>
                <a:ea typeface="Roboto" panose="02000000000000000000" pitchFamily="2" charset="0"/>
              </a:rPr>
              <a:t> java </a:t>
            </a:r>
            <a:r>
              <a:rPr lang="fr-FR" sz="1400" dirty="0" err="1">
                <a:latin typeface="+mj-lt"/>
                <a:ea typeface="Roboto" panose="02000000000000000000" pitchFamily="2" charset="0"/>
              </a:rPr>
              <a:t>bean</a:t>
            </a:r>
            <a:r>
              <a:rPr lang="fr-FR" sz="1400" dirty="0">
                <a:latin typeface="+mj-lt"/>
                <a:ea typeface="Roboto" panose="02000000000000000000" pitchFamily="2" charset="0"/>
              </a:rPr>
              <a:t>)</a:t>
            </a:r>
          </a:p>
          <a:p>
            <a:endParaRPr lang="fr-FR" sz="1400" dirty="0">
              <a:latin typeface="+mj-lt"/>
              <a:ea typeface="Roboto" panose="02000000000000000000" pitchFamily="2" charset="0"/>
            </a:endParaRPr>
          </a:p>
          <a:p>
            <a:r>
              <a:rPr lang="fr-FR" sz="1400" dirty="0">
                <a:latin typeface="+mj-lt"/>
                <a:ea typeface="Roboto" panose="02000000000000000000" pitchFamily="2" charset="0"/>
              </a:rPr>
              <a:t>Les modules: </a:t>
            </a:r>
          </a:p>
          <a:p>
            <a:r>
              <a:rPr lang="fr-FR" sz="1400" dirty="0" err="1">
                <a:latin typeface="+mj-lt"/>
                <a:ea typeface="Roboto" panose="02000000000000000000" pitchFamily="2" charset="0"/>
              </a:rPr>
              <a:t>IoC</a:t>
            </a:r>
            <a:r>
              <a:rPr lang="fr-FR" sz="1400" dirty="0">
                <a:latin typeface="+mj-lt"/>
                <a:ea typeface="Roboto" panose="02000000000000000000" pitchFamily="2" charset="0"/>
              </a:rPr>
              <a:t>, Aspect, MVC, Persistance, Security, Batch, Web services, … : </a:t>
            </a:r>
            <a:r>
              <a:rPr lang="fr-FR" sz="1400" dirty="0">
                <a:latin typeface="+mj-lt"/>
                <a:ea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https://spring.io/projects</a:t>
            </a:r>
            <a:endParaRPr lang="fr-FR" sz="1400" dirty="0">
              <a:latin typeface="+mj-lt"/>
              <a:ea typeface="Roboto" panose="02000000000000000000" pitchFamily="2" charset="0"/>
            </a:endParaRPr>
          </a:p>
          <a:p>
            <a:r>
              <a:rPr lang="fr-FR" sz="1400" dirty="0">
                <a:latin typeface="+mj-lt"/>
                <a:ea typeface="Roboto" panose="02000000000000000000" pitchFamily="2" charset="0"/>
              </a:rPr>
              <a:t>Intégration: </a:t>
            </a:r>
            <a:r>
              <a:rPr lang="fr-FR" sz="1400" dirty="0" err="1">
                <a:latin typeface="+mj-lt"/>
                <a:ea typeface="Roboto" panose="02000000000000000000" pitchFamily="2" charset="0"/>
              </a:rPr>
              <a:t>Maven</a:t>
            </a:r>
            <a:r>
              <a:rPr lang="fr-FR" sz="1400" dirty="0">
                <a:latin typeface="+mj-lt"/>
                <a:ea typeface="Roboto" panose="02000000000000000000" pitchFamily="2" charset="0"/>
              </a:rPr>
              <a:t> &amp; </a:t>
            </a:r>
            <a:r>
              <a:rPr lang="fr-FR" sz="1400" dirty="0" err="1">
                <a:latin typeface="+mj-lt"/>
                <a:ea typeface="Roboto" panose="02000000000000000000" pitchFamily="2" charset="0"/>
              </a:rPr>
              <a:t>Gradle</a:t>
            </a:r>
            <a:endParaRPr lang="fr-FR" sz="1400" dirty="0">
              <a:latin typeface="+mj-lt"/>
              <a:ea typeface="Roboto" panose="02000000000000000000" pitchFamily="2" charset="0"/>
            </a:endParaRPr>
          </a:p>
          <a:p>
            <a:endParaRPr lang="fr-FR" sz="1400" dirty="0">
              <a:latin typeface="+mj-lt"/>
              <a:ea typeface="Roboto" panose="02000000000000000000" pitchFamily="2" charset="0"/>
            </a:endParaRPr>
          </a:p>
          <a:p>
            <a:endParaRPr lang="fr-FR" sz="1400" dirty="0">
              <a:latin typeface="+mj-lt"/>
              <a:ea typeface="Roboto" panose="02000000000000000000" pitchFamily="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6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3100358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  <a:buSzPct val="39285"/>
            </a:pPr>
            <a:r>
              <a:rPr lang="fr" dirty="0"/>
              <a:t>TP</a:t>
            </a:r>
          </a:p>
        </p:txBody>
      </p:sp>
      <p:sp>
        <p:nvSpPr>
          <p:cNvPr id="525" name="Shape 5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fr-FR" sz="1600" dirty="0"/>
              <a:t>Nous allons créer une application sans XML, tout sera monté au travers des annotations qui peuvent intégralement remplacer le SQL. </a:t>
            </a:r>
          </a:p>
          <a:p>
            <a:pPr>
              <a:lnSpc>
                <a:spcPct val="120000"/>
              </a:lnSpc>
              <a:buNone/>
            </a:pPr>
            <a:endParaRPr lang="fr-FR" sz="1600" dirty="0"/>
          </a:p>
          <a:p>
            <a:pPr>
              <a:lnSpc>
                <a:spcPct val="120000"/>
              </a:lnSpc>
              <a:buAutoNum type="arabicParenR"/>
            </a:pPr>
            <a:r>
              <a:rPr lang="fr-FR" sz="1600" dirty="0"/>
              <a:t>Créer un nouveau projet </a:t>
            </a:r>
            <a:r>
              <a:rPr lang="fr-FR" sz="1600" dirty="0" err="1"/>
              <a:t>maven</a:t>
            </a:r>
            <a:r>
              <a:rPr lang="fr-FR" sz="1600" dirty="0"/>
              <a:t> </a:t>
            </a:r>
            <a:r>
              <a:rPr lang="fr-FR" sz="1600" dirty="0" err="1"/>
              <a:t>tp-annot</a:t>
            </a:r>
            <a:r>
              <a:rPr lang="fr-FR" sz="1600" dirty="0"/>
              <a:t> sans </a:t>
            </a:r>
            <a:r>
              <a:rPr lang="fr-FR" sz="1600" dirty="0" err="1"/>
              <a:t>archetype</a:t>
            </a:r>
            <a:endParaRPr lang="fr-FR" sz="1600" dirty="0"/>
          </a:p>
          <a:p>
            <a:pPr>
              <a:lnSpc>
                <a:spcPct val="120000"/>
              </a:lnSpc>
              <a:buAutoNum type="arabicParenR"/>
            </a:pPr>
            <a:r>
              <a:rPr lang="fr-FR" sz="1600" dirty="0"/>
              <a:t>Créer un fichier App.java avec les annotations nécessaires</a:t>
            </a:r>
          </a:p>
          <a:p>
            <a:pPr>
              <a:lnSpc>
                <a:spcPct val="120000"/>
              </a:lnSpc>
              <a:buAutoNum type="arabicParenR"/>
            </a:pPr>
            <a:r>
              <a:rPr lang="fr-FR" sz="1600" dirty="0"/>
              <a:t>Créer une classe Main qui charge l’application:</a:t>
            </a:r>
          </a:p>
          <a:p>
            <a:pPr>
              <a:lnSpc>
                <a:spcPct val="120000"/>
              </a:lnSpc>
              <a:buAutoNum type="arabicParenR"/>
            </a:pPr>
            <a:endParaRPr lang="fr-FR" sz="1600" dirty="0"/>
          </a:p>
          <a:p>
            <a:pPr>
              <a:lnSpc>
                <a:spcPct val="120000"/>
              </a:lnSpc>
              <a:buAutoNum type="arabicParenR"/>
            </a:pPr>
            <a:r>
              <a:rPr lang="fr-FR" sz="1600" dirty="0"/>
              <a:t>Récupérer la classe </a:t>
            </a:r>
            <a:r>
              <a:rPr lang="fr-FR" sz="1600" dirty="0" err="1"/>
              <a:t>DummyService</a:t>
            </a:r>
            <a:r>
              <a:rPr lang="fr-FR" sz="1600" dirty="0"/>
              <a:t> et récupérer le </a:t>
            </a:r>
            <a:r>
              <a:rPr lang="fr-FR" sz="1600" dirty="0" err="1"/>
              <a:t>bean</a:t>
            </a:r>
            <a:r>
              <a:rPr lang="fr-FR" sz="1600" dirty="0"/>
              <a:t> dans la main. </a:t>
            </a:r>
          </a:p>
          <a:p>
            <a:pPr>
              <a:lnSpc>
                <a:spcPct val="120000"/>
              </a:lnSpc>
              <a:buAutoNum type="arabicParenR"/>
            </a:pPr>
            <a:r>
              <a:rPr lang="fr-FR" sz="1600" dirty="0"/>
              <a:t>Tester que ce projet fonctionne correctement. </a:t>
            </a:r>
            <a:endParaRPr sz="1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51</a:t>
            </a:fld>
            <a:endParaRPr lang="fr"/>
          </a:p>
        </p:txBody>
      </p:sp>
      <p:sp>
        <p:nvSpPr>
          <p:cNvPr id="5" name="Shape 428"/>
          <p:cNvSpPr txBox="1"/>
          <p:nvPr/>
        </p:nvSpPr>
        <p:spPr>
          <a:xfrm>
            <a:off x="6207897" y="2365687"/>
            <a:ext cx="2192584" cy="11395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rgbClr val="808000"/>
                </a:solidFill>
                <a:highlight>
                  <a:srgbClr val="FFFFFF"/>
                </a:highlight>
              </a:rPr>
              <a:t>@EnableAspectJAutoProxy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rgbClr val="808000"/>
                </a:solidFill>
                <a:highlight>
                  <a:srgbClr val="FFFFFF"/>
                </a:highlight>
              </a:rPr>
              <a:t>@Configuration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rgbClr val="808000"/>
                </a:solidFill>
                <a:highlight>
                  <a:srgbClr val="FFFFFF"/>
                </a:highlight>
              </a:rPr>
              <a:t>@ComponentScan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Application {</a:t>
            </a:r>
          </a:p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  <a:p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74" y="3724929"/>
            <a:ext cx="7039957" cy="200053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ADEC6C3-D595-4D5C-962F-17C04E86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TP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arenR"/>
            </a:pPr>
            <a:r>
              <a:rPr lang="fr-FR" sz="1600" dirty="0"/>
              <a:t>Créer un aspect qui log après un </a:t>
            </a:r>
            <a:r>
              <a:rPr lang="fr-FR" sz="1600" dirty="0" err="1"/>
              <a:t>get</a:t>
            </a:r>
            <a:endParaRPr lang="fr-FR" sz="1600" dirty="0"/>
          </a:p>
          <a:p>
            <a:pPr>
              <a:buAutoNum type="arabicParenR"/>
            </a:pPr>
            <a:r>
              <a:rPr lang="fr-FR" sz="1600" dirty="0"/>
              <a:t>Créer un aspect qui log avant toutes les méthodes en affichant le nom de la méthode</a:t>
            </a:r>
          </a:p>
          <a:p>
            <a:pPr>
              <a:buAutoNum type="arabicParenR"/>
            </a:pPr>
            <a:r>
              <a:rPr lang="fr-FR" sz="1600" dirty="0"/>
              <a:t>Créer un aspect qui log les exceptions sur </a:t>
            </a:r>
            <a:r>
              <a:rPr lang="fr-FR" sz="1600"/>
              <a:t>save() </a:t>
            </a:r>
            <a:r>
              <a:rPr lang="fr-FR" sz="1600" dirty="0"/>
              <a:t>et le tester avec et sans déclencher d’exception. </a:t>
            </a:r>
          </a:p>
          <a:p>
            <a:pPr>
              <a:buAutoNum type="arabicParenR"/>
            </a:pPr>
            <a:r>
              <a:rPr lang="fr-FR" sz="1600" dirty="0"/>
              <a:t>Créer un aspect </a:t>
            </a:r>
            <a:r>
              <a:rPr lang="fr-FR" sz="1600" dirty="0" err="1"/>
              <a:t>around</a:t>
            </a:r>
            <a:r>
              <a:rPr lang="fr-FR" sz="1600" dirty="0"/>
              <a:t>() qui </a:t>
            </a:r>
            <a:r>
              <a:rPr lang="fr-FR" sz="1600" dirty="0" err="1"/>
              <a:t>chronometre</a:t>
            </a:r>
            <a:r>
              <a:rPr lang="fr-FR" sz="1600" dirty="0"/>
              <a:t> la durée d’exécution du </a:t>
            </a:r>
            <a:r>
              <a:rPr lang="fr-FR" sz="1600" dirty="0" err="1"/>
              <a:t>save</a:t>
            </a:r>
            <a:r>
              <a:rPr lang="fr-FR" sz="1600" dirty="0"/>
              <a:t>().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52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796994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838C2BA7-8998-4A68-B2B3-B7233653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53</a:t>
            </a:fld>
            <a:endParaRPr lang="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08" y="1637155"/>
            <a:ext cx="6633986" cy="407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291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496CA19-D344-4CF0-AC68-214ADA88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742D308-F77D-4CB3-9CC2-02B23A46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54</a:t>
            </a:fld>
            <a:endParaRPr lang="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623475"/>
            <a:ext cx="7925906" cy="9145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337" y="3272101"/>
            <a:ext cx="3410426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1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" dirty="0"/>
              <a:t>Spring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" dirty="0"/>
              <a:t>Premier container : configuration XML</a:t>
            </a:r>
          </a:p>
        </p:txBody>
      </p:sp>
    </p:spTree>
    <p:extLst>
      <p:ext uri="{BB962C8B-B14F-4D97-AF65-F5344CB8AC3E}">
        <p14:creationId xmlns:p14="http://schemas.microsoft.com/office/powerpoint/2010/main" val="180362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Container </a:t>
            </a:r>
            <a:r>
              <a:rPr lang="fr-FR" dirty="0" err="1"/>
              <a:t>spring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sz="1400" dirty="0"/>
              <a:t>Container démarré avec l’application, en charge de gérer les objets, leur cycle de vie, de les instancier, et plus généralement de gérer l’ensemble des outils de </a:t>
            </a:r>
            <a:r>
              <a:rPr lang="fr-FR" sz="1400" dirty="0" err="1"/>
              <a:t>spring</a:t>
            </a:r>
            <a:r>
              <a:rPr lang="fr-FR" sz="1400" dirty="0"/>
              <a:t> et leur configuration. On par de « </a:t>
            </a:r>
            <a:r>
              <a:rPr lang="fr-FR" sz="1400" dirty="0" err="1"/>
              <a:t>context</a:t>
            </a:r>
            <a:r>
              <a:rPr lang="fr-FR" sz="1400" dirty="0"/>
              <a:t> » </a:t>
            </a:r>
            <a:r>
              <a:rPr lang="fr-FR" sz="1400" dirty="0" err="1"/>
              <a:t>spring</a:t>
            </a:r>
            <a:r>
              <a:rPr lang="fr-FR" sz="1400" dirty="0"/>
              <a:t>. Dans la plupart des projets, on n’a qu’un seul contexte global (par instance de serveur). </a:t>
            </a:r>
          </a:p>
          <a:p>
            <a:pPr>
              <a:spcAft>
                <a:spcPts val="600"/>
              </a:spcAft>
            </a:pPr>
            <a:endParaRPr lang="fr-FR" sz="1400" dirty="0"/>
          </a:p>
          <a:p>
            <a:pPr>
              <a:spcAft>
                <a:spcPts val="600"/>
              </a:spcAft>
            </a:pPr>
            <a:r>
              <a:rPr lang="fr-FR" sz="1400" dirty="0"/>
              <a:t>Un application </a:t>
            </a:r>
            <a:r>
              <a:rPr lang="fr-FR" sz="1400" dirty="0" err="1"/>
              <a:t>context</a:t>
            </a:r>
            <a:r>
              <a:rPr lang="fr-FR" sz="1400" dirty="0"/>
              <a:t> étend la classe </a:t>
            </a:r>
            <a:r>
              <a:rPr lang="fr" sz="1400" i="1" dirty="0"/>
              <a:t>org.springframework.context.ApplicationContext.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Les application </a:t>
            </a:r>
            <a:r>
              <a:rPr lang="fr-FR" sz="1400" dirty="0" err="1"/>
              <a:t>contextent</a:t>
            </a:r>
            <a:r>
              <a:rPr lang="fr-FR" sz="1400" dirty="0"/>
              <a:t> dépendent du mode de paramétrage (annotation, XML, …): </a:t>
            </a:r>
            <a:r>
              <a:rPr lang="fr" sz="1400" dirty="0"/>
              <a:t>ClassPathXmlApplicationContext, WebApplicationContext</a:t>
            </a:r>
            <a:endParaRPr lang="fr-FR" sz="1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8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71456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  <a:buSzPct val="39285"/>
            </a:pPr>
            <a:r>
              <a:rPr lang="fr"/>
              <a:t>Configuration des beans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fr" sz="1400" dirty="0"/>
              <a:t>Il existe 3 manières de configurer des beans Spring</a:t>
            </a:r>
          </a:p>
          <a:p>
            <a:pPr marL="457200">
              <a:buSzPct val="100000"/>
              <a:buChar char="➔"/>
            </a:pPr>
            <a:r>
              <a:rPr lang="fr" sz="1400" dirty="0"/>
              <a:t>XML : méthode classique, souple et puissante </a:t>
            </a:r>
            <a:r>
              <a:rPr lang="fr" sz="1400" dirty="0">
                <a:solidFill>
                  <a:srgbClr val="FF0000"/>
                </a:solidFill>
                <a:sym typeface="Wingdings" panose="05000000000000000000" pitchFamily="2" charset="2"/>
              </a:rPr>
              <a:t> ne sera pas abordée dans les TPs</a:t>
            </a:r>
            <a:endParaRPr lang="fr" sz="1400" dirty="0">
              <a:solidFill>
                <a:srgbClr val="FF0000"/>
              </a:solidFill>
            </a:endParaRPr>
          </a:p>
          <a:p>
            <a:pPr marL="914400" lvl="1" indent="-228600">
              <a:lnSpc>
                <a:spcPct val="115000"/>
              </a:lnSpc>
              <a:buChar char="◆"/>
            </a:pPr>
            <a:r>
              <a:rPr lang="fr" sz="1400" dirty="0"/>
              <a:t>Très verbeuse</a:t>
            </a:r>
          </a:p>
          <a:p>
            <a:pPr marL="914400" lvl="1" indent="-228600">
              <a:lnSpc>
                <a:spcPct val="115000"/>
              </a:lnSpc>
              <a:buChar char="◆"/>
            </a:pPr>
            <a:r>
              <a:rPr lang="fr" sz="1400" dirty="0"/>
              <a:t>Permet de paramétrer sans relancer de build </a:t>
            </a:r>
            <a:r>
              <a:rPr lang="fr" sz="1400" dirty="0">
                <a:sym typeface="Wingdings" panose="05000000000000000000" pitchFamily="2" charset="2"/>
              </a:rPr>
              <a:t> paramétrage au déploiement</a:t>
            </a:r>
            <a:endParaRPr lang="fr" sz="1400" dirty="0"/>
          </a:p>
          <a:p>
            <a:pPr marL="457200" indent="-228600">
              <a:lnSpc>
                <a:spcPct val="115000"/>
              </a:lnSpc>
              <a:buChar char="➔"/>
            </a:pPr>
            <a:r>
              <a:rPr lang="fr" sz="1400" dirty="0"/>
              <a:t>Annotations : depuis Spring 2.5</a:t>
            </a:r>
          </a:p>
          <a:p>
            <a:pPr marL="914400" lvl="1" indent="-228600">
              <a:lnSpc>
                <a:spcPct val="115000"/>
              </a:lnSpc>
              <a:buChar char="◆"/>
            </a:pPr>
            <a:r>
              <a:rPr lang="fr" sz="1400" dirty="0"/>
              <a:t>Rapide et simple à utiliser</a:t>
            </a:r>
          </a:p>
          <a:p>
            <a:pPr marL="914400" lvl="1" indent="-228600">
              <a:lnSpc>
                <a:spcPct val="115000"/>
              </a:lnSpc>
              <a:buChar char="◆"/>
            </a:pPr>
            <a:r>
              <a:rPr lang="fr" sz="1400" dirty="0"/>
              <a:t>Nécessite de recompiler… </a:t>
            </a:r>
          </a:p>
          <a:p>
            <a:pPr marL="457200" indent="-228600">
              <a:lnSpc>
                <a:spcPct val="115000"/>
              </a:lnSpc>
              <a:buChar char="➔"/>
            </a:pPr>
            <a:r>
              <a:rPr lang="fr" sz="1400" dirty="0"/>
              <a:t>Java : depuis Spring 3.0</a:t>
            </a:r>
          </a:p>
          <a:p>
            <a:pPr marL="914400" lvl="1" indent="-228600">
              <a:lnSpc>
                <a:spcPct val="115000"/>
              </a:lnSpc>
              <a:buChar char="◆"/>
            </a:pPr>
            <a:r>
              <a:rPr lang="fr" sz="1400" dirty="0"/>
              <a:t>Permet de coder la conf en Java</a:t>
            </a:r>
          </a:p>
          <a:p>
            <a:pPr marL="914400" lvl="1" indent="-228600">
              <a:lnSpc>
                <a:spcPct val="115000"/>
              </a:lnSpc>
              <a:buChar char="◆"/>
            </a:pPr>
            <a:r>
              <a:rPr lang="fr" sz="1400" dirty="0"/>
              <a:t>Plus puissant</a:t>
            </a:r>
          </a:p>
          <a:p>
            <a:pPr marL="914400" lvl="1" indent="-228600">
              <a:lnSpc>
                <a:spcPct val="115000"/>
              </a:lnSpc>
              <a:buChar char="◆"/>
            </a:pPr>
            <a:r>
              <a:rPr lang="fr" sz="1400" dirty="0"/>
              <a:t>Ne possède aucun des deux avantages précédents… </a:t>
            </a:r>
          </a:p>
          <a:p>
            <a:pPr marL="228600">
              <a:lnSpc>
                <a:spcPct val="115000"/>
              </a:lnSpc>
            </a:pPr>
            <a:r>
              <a:rPr lang="fr" sz="1400" dirty="0"/>
              <a:t>On peut utiliser les 3 simultanément, mais en général on préconise: XML pour ce qui est paramétrable au déploiement, Annotation pour tout le reste.</a:t>
            </a:r>
            <a:endParaRPr sz="1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9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07892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  <a:buSzPct val="39285"/>
            </a:pPr>
            <a:r>
              <a:rPr lang="fr" dirty="0"/>
              <a:t>Initier un container spring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228600">
              <a:lnSpc>
                <a:spcPct val="120000"/>
              </a:lnSpc>
              <a:buChar char="➔"/>
            </a:pPr>
            <a:r>
              <a:rPr lang="fr" sz="1400" dirty="0"/>
              <a:t> Créer un projet maven </a:t>
            </a:r>
            <a:r>
              <a:rPr lang="fr" sz="1400" b="1" dirty="0"/>
              <a:t>tp-xml</a:t>
            </a:r>
          </a:p>
          <a:p>
            <a:pPr marL="457200" indent="-228600">
              <a:lnSpc>
                <a:spcPct val="120000"/>
              </a:lnSpc>
              <a:buChar char="➔"/>
            </a:pPr>
            <a:r>
              <a:rPr lang="fr" sz="1400" dirty="0"/>
              <a:t> Mettre à jour les dépendances POM</a:t>
            </a:r>
          </a:p>
          <a:p>
            <a:pPr marL="457200" indent="-228600">
              <a:lnSpc>
                <a:spcPct val="120000"/>
              </a:lnSpc>
              <a:buChar char="➔"/>
            </a:pPr>
            <a:r>
              <a:rPr lang="fr" sz="1400" dirty="0"/>
              <a:t> Créer le fichier applicationContext.xml</a:t>
            </a:r>
          </a:p>
          <a:p>
            <a:pPr marL="457200" indent="-228600">
              <a:lnSpc>
                <a:spcPct val="120000"/>
              </a:lnSpc>
              <a:buChar char="➔"/>
            </a:pPr>
            <a:endParaRPr lang="fr" sz="1400" dirty="0"/>
          </a:p>
          <a:p>
            <a:pPr marL="457200" indent="-228600">
              <a:lnSpc>
                <a:spcPct val="120000"/>
              </a:lnSpc>
              <a:buChar char="➔"/>
            </a:pPr>
            <a:endParaRPr lang="fr" sz="1400" dirty="0"/>
          </a:p>
          <a:p>
            <a:pPr marL="457200" indent="-228600">
              <a:lnSpc>
                <a:spcPct val="120000"/>
              </a:lnSpc>
              <a:buChar char="➔"/>
            </a:pPr>
            <a:endParaRPr lang="fr" sz="1400" dirty="0"/>
          </a:p>
          <a:p>
            <a:pPr marL="457200" indent="-228600">
              <a:lnSpc>
                <a:spcPct val="120000"/>
              </a:lnSpc>
              <a:buChar char="➔"/>
            </a:pPr>
            <a:endParaRPr lang="fr" sz="1400" dirty="0"/>
          </a:p>
          <a:p>
            <a:pPr marL="457200" indent="-228600">
              <a:lnSpc>
                <a:spcPct val="120000"/>
              </a:lnSpc>
              <a:buChar char="➔"/>
            </a:pPr>
            <a:endParaRPr lang="fr" sz="1400" dirty="0"/>
          </a:p>
          <a:p>
            <a:pPr marL="457200" indent="-228600">
              <a:lnSpc>
                <a:spcPct val="120000"/>
              </a:lnSpc>
              <a:buChar char="➔"/>
            </a:pPr>
            <a:r>
              <a:rPr lang="fr" sz="1400" dirty="0"/>
              <a:t> Créer un test unitaire et charger le contexte : </a:t>
            </a:r>
          </a:p>
          <a:p>
            <a:pPr>
              <a:lnSpc>
                <a:spcPct val="120000"/>
              </a:lnSpc>
              <a:buNone/>
            </a:pPr>
            <a:endParaRPr sz="14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fr" smtClean="0"/>
              <a:pPr/>
              <a:t>10</a:t>
            </a:fld>
            <a:endParaRPr lang="fr"/>
          </a:p>
        </p:txBody>
      </p:sp>
      <p:sp>
        <p:nvSpPr>
          <p:cNvPr id="331" name="Shape 331"/>
          <p:cNvSpPr txBox="1"/>
          <p:nvPr/>
        </p:nvSpPr>
        <p:spPr>
          <a:xfrm>
            <a:off x="620197" y="3718402"/>
            <a:ext cx="6858000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fr" sz="1100" dirty="0">
                <a:solidFill>
                  <a:schemeClr val="dk1"/>
                </a:solidFill>
                <a:highlight>
                  <a:srgbClr val="E4E4FF"/>
                </a:highlight>
              </a:rPr>
              <a:t>AbstractApplicationContext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 context = </a:t>
            </a:r>
            <a:r>
              <a:rPr lang="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ClassPathXmlApplicationContext(</a:t>
            </a:r>
            <a:r>
              <a:rPr lang="fr" sz="1100" b="1" dirty="0">
                <a:solidFill>
                  <a:srgbClr val="008000"/>
                </a:solidFill>
                <a:highlight>
                  <a:srgbClr val="FFFFFF"/>
                </a:highlight>
              </a:rPr>
              <a:t>"applicationContext.xml"</a:t>
            </a:r>
            <a:r>
              <a:rPr lang="fr" sz="1100" dirty="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endParaRPr dirty="0"/>
          </a:p>
        </p:txBody>
      </p:sp>
      <p:sp>
        <p:nvSpPr>
          <p:cNvPr id="7" name="Shape 232"/>
          <p:cNvSpPr txBox="1"/>
          <p:nvPr/>
        </p:nvSpPr>
        <p:spPr>
          <a:xfrm>
            <a:off x="590563" y="2603098"/>
            <a:ext cx="8278799" cy="11816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110000"/>
            </a:pP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lang="fr" sz="1000" b="1" dirty="0">
                <a:solidFill>
                  <a:srgbClr val="000080"/>
                </a:solidFill>
                <a:highlight>
                  <a:srgbClr val="EFEFEF"/>
                </a:highlight>
              </a:rPr>
              <a:t>beans </a:t>
            </a:r>
            <a:r>
              <a:rPr lang="fr" sz="1000" b="1" dirty="0">
                <a:solidFill>
                  <a:srgbClr val="0000FF"/>
                </a:solidFill>
                <a:highlight>
                  <a:srgbClr val="EFEFEF"/>
                </a:highlight>
              </a:rPr>
              <a:t>xmlns</a:t>
            </a:r>
            <a:r>
              <a:rPr lang="fr" sz="1000" b="1" dirty="0">
                <a:solidFill>
                  <a:srgbClr val="008000"/>
                </a:solidFill>
                <a:highlight>
                  <a:srgbClr val="EFEFEF"/>
                </a:highlight>
              </a:rPr>
              <a:t>="http://www.springframework.org/schema/beans"</a:t>
            </a:r>
          </a:p>
          <a:p>
            <a:pPr>
              <a:buClr>
                <a:schemeClr val="dk1"/>
              </a:buClr>
              <a:buSzPct val="110000"/>
            </a:pPr>
            <a:r>
              <a:rPr lang="fr" sz="1000" b="1" dirty="0">
                <a:solidFill>
                  <a:srgbClr val="008000"/>
                </a:solidFill>
                <a:highlight>
                  <a:srgbClr val="EFEFEF"/>
                </a:highlight>
              </a:rPr>
              <a:t>      </a:t>
            </a:r>
            <a:r>
              <a:rPr lang="fr" sz="1000" b="1" dirty="0">
                <a:solidFill>
                  <a:srgbClr val="0000FF"/>
                </a:solidFill>
                <a:highlight>
                  <a:srgbClr val="EFEFEF"/>
                </a:highlight>
              </a:rPr>
              <a:t>xmlns:</a:t>
            </a:r>
            <a:r>
              <a:rPr lang="fr" sz="1000" b="1" dirty="0">
                <a:solidFill>
                  <a:srgbClr val="660E7A"/>
                </a:solidFill>
                <a:highlight>
                  <a:srgbClr val="EFEFEF"/>
                </a:highlight>
              </a:rPr>
              <a:t>xsi</a:t>
            </a:r>
            <a:r>
              <a:rPr lang="fr" sz="1000" b="1" dirty="0">
                <a:solidFill>
                  <a:srgbClr val="008000"/>
                </a:solidFill>
                <a:highlight>
                  <a:srgbClr val="EFEFEF"/>
                </a:highlight>
              </a:rPr>
              <a:t>="http://www.w3.org/2001/XMLSchema-instance" </a:t>
            </a:r>
            <a:r>
              <a:rPr lang="fr" sz="1000" b="1" dirty="0">
                <a:solidFill>
                  <a:srgbClr val="0000FF"/>
                </a:solidFill>
                <a:highlight>
                  <a:srgbClr val="EFEFEF"/>
                </a:highlight>
              </a:rPr>
              <a:t>xmlns:</a:t>
            </a:r>
            <a:r>
              <a:rPr lang="fr" sz="1000" b="1" dirty="0">
                <a:solidFill>
                  <a:srgbClr val="660E7A"/>
                </a:solidFill>
                <a:highlight>
                  <a:srgbClr val="EFEFEF"/>
                </a:highlight>
              </a:rPr>
              <a:t>beans</a:t>
            </a:r>
            <a:r>
              <a:rPr lang="fr" sz="1000" b="1" dirty="0">
                <a:solidFill>
                  <a:srgbClr val="008000"/>
                </a:solidFill>
                <a:highlight>
                  <a:srgbClr val="EFEFEF"/>
                </a:highlight>
              </a:rPr>
              <a:t>="http://www.springframework.org/schema/beans"</a:t>
            </a:r>
          </a:p>
          <a:p>
            <a:pPr>
              <a:buClr>
                <a:schemeClr val="dk1"/>
              </a:buClr>
              <a:buSzPct val="110000"/>
            </a:pPr>
            <a:r>
              <a:rPr lang="fr" sz="1000" b="1" dirty="0">
                <a:solidFill>
                  <a:srgbClr val="008000"/>
                </a:solidFill>
                <a:highlight>
                  <a:srgbClr val="EFEFEF"/>
                </a:highlight>
              </a:rPr>
              <a:t>      </a:t>
            </a:r>
            <a:r>
              <a:rPr lang="fr" sz="1000" b="1" dirty="0">
                <a:solidFill>
                  <a:srgbClr val="660E7A"/>
                </a:solidFill>
                <a:highlight>
                  <a:srgbClr val="EFEFEF"/>
                </a:highlight>
              </a:rPr>
              <a:t>xsi</a:t>
            </a:r>
            <a:r>
              <a:rPr lang="fr" sz="1000" b="1" dirty="0">
                <a:solidFill>
                  <a:srgbClr val="0000FF"/>
                </a:solidFill>
                <a:highlight>
                  <a:srgbClr val="EFEFEF"/>
                </a:highlight>
              </a:rPr>
              <a:t>:schemaLocation</a:t>
            </a:r>
            <a:r>
              <a:rPr lang="fr" sz="1000" b="1" dirty="0">
                <a:solidFill>
                  <a:srgbClr val="008000"/>
                </a:solidFill>
                <a:highlight>
                  <a:srgbClr val="EFEFEF"/>
                </a:highlight>
              </a:rPr>
              <a:t>="http://www.springframework.org/schema/beans</a:t>
            </a:r>
          </a:p>
          <a:p>
            <a:pPr>
              <a:buClr>
                <a:schemeClr val="dk1"/>
              </a:buClr>
              <a:buSzPct val="110000"/>
            </a:pPr>
            <a:r>
              <a:rPr lang="fr" sz="1000" b="1" dirty="0">
                <a:solidFill>
                  <a:srgbClr val="008000"/>
                </a:solidFill>
                <a:highlight>
                  <a:srgbClr val="EFEFEF"/>
                </a:highlight>
              </a:rPr>
              <a:t>                           http://www.springframework.org/schema/beans/spring-beans.xsd"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pPr>
              <a:buClr>
                <a:schemeClr val="dk1"/>
              </a:buClr>
            </a:pP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buClr>
                <a:schemeClr val="dk1"/>
              </a:buClr>
              <a:buSzPct val="110000"/>
            </a:pP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lang="fr" sz="1000" b="1" dirty="0">
                <a:solidFill>
                  <a:srgbClr val="000080"/>
                </a:solidFill>
                <a:highlight>
                  <a:srgbClr val="EFEFEF"/>
                </a:highlight>
              </a:rPr>
              <a:t>beans</a:t>
            </a:r>
            <a:r>
              <a:rPr lang="fr" sz="1000" dirty="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</a:p>
          <a:p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9304770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6905</TotalTime>
  <Words>3393</Words>
  <Application>Microsoft Office PowerPoint</Application>
  <PresentationFormat>Affichage à l'écran (4:3)</PresentationFormat>
  <Paragraphs>560</Paragraphs>
  <Slides>53</Slides>
  <Notes>36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Verdana</vt:lpstr>
      <vt:lpstr>Wingdings</vt:lpstr>
      <vt:lpstr>Thème Office</vt:lpstr>
      <vt:lpstr>Spring Framework CORE</vt:lpstr>
      <vt:lpstr>Objectifs du cours</vt:lpstr>
      <vt:lpstr>Sommaire</vt:lpstr>
      <vt:lpstr>Historique de Spring</vt:lpstr>
      <vt:lpstr>Qu’est-ce que Spring</vt:lpstr>
      <vt:lpstr>Spring</vt:lpstr>
      <vt:lpstr>Container spring</vt:lpstr>
      <vt:lpstr>Configuration des beans</vt:lpstr>
      <vt:lpstr>Initier un container spring</vt:lpstr>
      <vt:lpstr>Initier un container spring</vt:lpstr>
      <vt:lpstr>Initier un container spring</vt:lpstr>
      <vt:lpstr>Le bean en XML</vt:lpstr>
      <vt:lpstr>Bean &amp; XML</vt:lpstr>
      <vt:lpstr>Bean &amp; XML</vt:lpstr>
      <vt:lpstr>Bean &amp; XML</vt:lpstr>
      <vt:lpstr>Bean &amp; XML</vt:lpstr>
      <vt:lpstr>.properties</vt:lpstr>
      <vt:lpstr>.properties</vt:lpstr>
      <vt:lpstr>Configuration par annotations</vt:lpstr>
      <vt:lpstr>Initier un container spring en XML</vt:lpstr>
      <vt:lpstr>Configuration multiple</vt:lpstr>
      <vt:lpstr>Spring</vt:lpstr>
      <vt:lpstr>Injection de dépendances</vt:lpstr>
      <vt:lpstr>Injection de dépendances</vt:lpstr>
      <vt:lpstr>TP Ioc Annotation</vt:lpstr>
      <vt:lpstr>Injection de dépendances</vt:lpstr>
      <vt:lpstr>Beans</vt:lpstr>
      <vt:lpstr>Injection de beans</vt:lpstr>
      <vt:lpstr>Configuration Java</vt:lpstr>
      <vt:lpstr>TP Ioc Annotation</vt:lpstr>
      <vt:lpstr>.properties</vt:lpstr>
      <vt:lpstr>.properties</vt:lpstr>
      <vt:lpstr>.properties</vt:lpstr>
      <vt:lpstr>Le cycle de vie des beans</vt:lpstr>
      <vt:lpstr>Le cycle de vie des beans</vt:lpstr>
      <vt:lpstr>Le cycle de vie des beans</vt:lpstr>
      <vt:lpstr>Le cycle de vie des beans</vt:lpstr>
      <vt:lpstr>Spring core</vt:lpstr>
      <vt:lpstr>Présentation PowerPoint</vt:lpstr>
      <vt:lpstr>Architecture, bonnes pratiques</vt:lpstr>
      <vt:lpstr>Architecture, bonnes pratiques</vt:lpstr>
      <vt:lpstr>Introduction</vt:lpstr>
      <vt:lpstr>Spring AOP : Les concepts</vt:lpstr>
      <vt:lpstr>Les types d’advices</vt:lpstr>
      <vt:lpstr>Accès au join point courant</vt:lpstr>
      <vt:lpstr>Pointcut</vt:lpstr>
      <vt:lpstr>Déclaration d’un Aspect </vt:lpstr>
      <vt:lpstr>Spring AOP : Limites</vt:lpstr>
      <vt:lpstr>TP</vt:lpstr>
      <vt:lpstr>TP</vt:lpstr>
      <vt:lpstr>TP</vt:lpstr>
      <vt:lpstr>TP</vt:lpstr>
      <vt:lpstr>TP</vt:lpstr>
    </vt:vector>
  </TitlesOfParts>
  <Company>kopilote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se conçoivent les projet informatiques dont les clients parlent avec plaisir ?</dc:title>
  <dc:creator>manuel</dc:creator>
  <cp:lastModifiedBy>Alexis PUSKARCZYK</cp:lastModifiedBy>
  <cp:revision>505</cp:revision>
  <cp:lastPrinted>2013-04-22T17:43:33Z</cp:lastPrinted>
  <dcterms:created xsi:type="dcterms:W3CDTF">2013-04-11T08:31:56Z</dcterms:created>
  <dcterms:modified xsi:type="dcterms:W3CDTF">2021-10-29T15:44:27Z</dcterms:modified>
</cp:coreProperties>
</file>