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46"/>
  </p:notesMasterIdLst>
  <p:handoutMasterIdLst>
    <p:handoutMasterId r:id="rId47"/>
  </p:handoutMasterIdLst>
  <p:sldIdLst>
    <p:sldId id="315" r:id="rId2"/>
    <p:sldId id="316" r:id="rId3"/>
    <p:sldId id="317" r:id="rId4"/>
    <p:sldId id="318" r:id="rId5"/>
    <p:sldId id="319" r:id="rId6"/>
    <p:sldId id="320" r:id="rId7"/>
    <p:sldId id="297" r:id="rId8"/>
    <p:sldId id="298" r:id="rId9"/>
    <p:sldId id="321" r:id="rId10"/>
    <p:sldId id="299" r:id="rId11"/>
    <p:sldId id="300" r:id="rId12"/>
    <p:sldId id="322" r:id="rId13"/>
    <p:sldId id="323" r:id="rId14"/>
    <p:sldId id="268" r:id="rId15"/>
    <p:sldId id="269" r:id="rId16"/>
    <p:sldId id="324" r:id="rId17"/>
    <p:sldId id="325" r:id="rId18"/>
    <p:sldId id="301" r:id="rId19"/>
    <p:sldId id="326" r:id="rId20"/>
    <p:sldId id="327" r:id="rId21"/>
    <p:sldId id="328" r:id="rId22"/>
    <p:sldId id="329" r:id="rId23"/>
    <p:sldId id="302" r:id="rId24"/>
    <p:sldId id="303" r:id="rId25"/>
    <p:sldId id="330" r:id="rId26"/>
    <p:sldId id="331" r:id="rId27"/>
    <p:sldId id="304" r:id="rId28"/>
    <p:sldId id="305" r:id="rId29"/>
    <p:sldId id="306" r:id="rId30"/>
    <p:sldId id="307" r:id="rId31"/>
    <p:sldId id="308" r:id="rId32"/>
    <p:sldId id="309" r:id="rId33"/>
    <p:sldId id="310" r:id="rId34"/>
    <p:sldId id="311" r:id="rId35"/>
    <p:sldId id="312" r:id="rId36"/>
    <p:sldId id="313" r:id="rId37"/>
    <p:sldId id="332" r:id="rId38"/>
    <p:sldId id="333" r:id="rId39"/>
    <p:sldId id="334" r:id="rId40"/>
    <p:sldId id="335" r:id="rId41"/>
    <p:sldId id="336" r:id="rId42"/>
    <p:sldId id="337" r:id="rId43"/>
    <p:sldId id="338" r:id="rId44"/>
    <p:sldId id="339" r:id="rId45"/>
  </p:sldIdLst>
  <p:sldSz cx="9144000" cy="6858000" type="screen4x3"/>
  <p:notesSz cx="7099300" cy="10234613"/>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E22FA7E-0091-415A-AEA1-7324CF6CF4EC}">
          <p14:sldIdLst>
            <p14:sldId id="315"/>
            <p14:sldId id="316"/>
            <p14:sldId id="317"/>
            <p14:sldId id="318"/>
            <p14:sldId id="319"/>
            <p14:sldId id="320"/>
            <p14:sldId id="297"/>
            <p14:sldId id="298"/>
            <p14:sldId id="321"/>
            <p14:sldId id="299"/>
            <p14:sldId id="300"/>
            <p14:sldId id="322"/>
            <p14:sldId id="323"/>
            <p14:sldId id="268"/>
            <p14:sldId id="269"/>
            <p14:sldId id="324"/>
            <p14:sldId id="325"/>
            <p14:sldId id="301"/>
            <p14:sldId id="326"/>
            <p14:sldId id="327"/>
            <p14:sldId id="328"/>
            <p14:sldId id="329"/>
            <p14:sldId id="302"/>
            <p14:sldId id="303"/>
            <p14:sldId id="330"/>
            <p14:sldId id="331"/>
            <p14:sldId id="304"/>
            <p14:sldId id="305"/>
            <p14:sldId id="306"/>
            <p14:sldId id="307"/>
            <p14:sldId id="308"/>
            <p14:sldId id="309"/>
            <p14:sldId id="310"/>
            <p14:sldId id="311"/>
            <p14:sldId id="312"/>
            <p14:sldId id="313"/>
            <p14:sldId id="332"/>
            <p14:sldId id="333"/>
            <p14:sldId id="334"/>
            <p14:sldId id="335"/>
            <p14:sldId id="336"/>
            <p14:sldId id="337"/>
            <p14:sldId id="338"/>
            <p14:sldId id="339"/>
          </p14:sldIdLst>
        </p14:section>
      </p14:sectionLst>
    </p:ext>
    <p:ext uri="{EFAFB233-063F-42B5-8137-9DF3F51BA10A}">
      <p15:sldGuideLst xmlns:p15="http://schemas.microsoft.com/office/powerpoint/2012/main">
        <p15:guide id="1" orient="horz" pos="1550">
          <p15:clr>
            <a:srgbClr val="A4A3A4"/>
          </p15:clr>
        </p15:guide>
        <p15:guide id="2" orient="horz" pos="1582">
          <p15:clr>
            <a:srgbClr val="A4A3A4"/>
          </p15:clr>
        </p15:guide>
        <p15:guide id="3" pos="323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12"/>
    <a:srgbClr val="41B1D4"/>
    <a:srgbClr val="73BF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84185" autoAdjust="0"/>
  </p:normalViewPr>
  <p:slideViewPr>
    <p:cSldViewPr snapToGrid="0" snapToObjects="1" showGuides="1">
      <p:cViewPr varScale="1">
        <p:scale>
          <a:sx n="138" d="100"/>
          <a:sy n="138" d="100"/>
        </p:scale>
        <p:origin x="2692" y="68"/>
      </p:cViewPr>
      <p:guideLst>
        <p:guide orient="horz" pos="1550"/>
        <p:guide orient="horz" pos="1582"/>
        <p:guide pos="3239"/>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100" d="100"/>
        <a:sy n="100" d="100"/>
      </p:scale>
      <p:origin x="0" y="15523"/>
    </p:cViewPr>
  </p:sorterViewPr>
  <p:notesViewPr>
    <p:cSldViewPr snapToGrid="0" snapToObjects="1">
      <p:cViewPr varScale="1">
        <p:scale>
          <a:sx n="82" d="100"/>
          <a:sy n="82" d="100"/>
        </p:scale>
        <p:origin x="-318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1D7FAB35-85D2-DC49-A236-C79DE12BF5AA}" type="datetimeFigureOut">
              <a:rPr lang="fr-FR" smtClean="0"/>
              <a:t>29/10/2021</a:t>
            </a:fld>
            <a:endParaRPr lang="fr-F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AC5D944-5EED-E44D-979F-BF1D68D8AB61}" type="slidenum">
              <a:rPr lang="fr-FR" smtClean="0"/>
              <a:t>‹N°›</a:t>
            </a:fld>
            <a:endParaRPr lang="fr-FR"/>
          </a:p>
        </p:txBody>
      </p:sp>
    </p:spTree>
    <p:extLst>
      <p:ext uri="{BB962C8B-B14F-4D97-AF65-F5344CB8AC3E}">
        <p14:creationId xmlns:p14="http://schemas.microsoft.com/office/powerpoint/2010/main" val="6700381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2F08DF1-A781-A943-8C77-379F9B011B8F}" type="datetimeFigureOut">
              <a:rPr lang="fr-FR" smtClean="0"/>
              <a:t>29/10/2021</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F175C17-D249-7A47-8C48-87AFB5584AC3}" type="slidenum">
              <a:rPr lang="fr-FR" smtClean="0"/>
              <a:t>‹N°›</a:t>
            </a:fld>
            <a:endParaRPr lang="fr-FR"/>
          </a:p>
        </p:txBody>
      </p:sp>
    </p:spTree>
    <p:extLst>
      <p:ext uri="{BB962C8B-B14F-4D97-AF65-F5344CB8AC3E}">
        <p14:creationId xmlns:p14="http://schemas.microsoft.com/office/powerpoint/2010/main" val="12260428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651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Exos : Créer les TU pour </a:t>
            </a:r>
            <a:r>
              <a:rPr lang="fr-FR" dirty="0" err="1"/>
              <a:t>Specie</a:t>
            </a:r>
            <a:r>
              <a:rPr lang="fr-FR" dirty="0"/>
              <a:t>/Animal/Person suivant le temps disponible</a:t>
            </a:r>
          </a:p>
        </p:txBody>
      </p:sp>
      <p:sp>
        <p:nvSpPr>
          <p:cNvPr id="4" name="Espace réservé du numéro de diapositive 3"/>
          <p:cNvSpPr>
            <a:spLocks noGrp="1"/>
          </p:cNvSpPr>
          <p:nvPr>
            <p:ph type="sldNum" sz="quarter" idx="5"/>
          </p:nvPr>
        </p:nvSpPr>
        <p:spPr/>
        <p:txBody>
          <a:bodyPr/>
          <a:lstStyle/>
          <a:p>
            <a:fld id="{89F23FD1-0364-4B14-AB25-92CBA6A15EC5}" type="slidenum">
              <a:rPr lang="fr-FR" smtClean="0"/>
              <a:t>43</a:t>
            </a:fld>
            <a:endParaRPr lang="fr-FR"/>
          </a:p>
        </p:txBody>
      </p:sp>
    </p:spTree>
    <p:extLst>
      <p:ext uri="{BB962C8B-B14F-4D97-AF65-F5344CB8AC3E}">
        <p14:creationId xmlns:p14="http://schemas.microsoft.com/office/powerpoint/2010/main" val="351818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Utilisez </a:t>
            </a:r>
            <a:r>
              <a:rPr lang="fr-FR"/>
              <a:t>le code fourni </a:t>
            </a:r>
            <a:r>
              <a:rPr lang="fr-FR" dirty="0"/>
              <a:t>pour faire une démo. Eventuellement, faire des exos.</a:t>
            </a:r>
          </a:p>
        </p:txBody>
      </p:sp>
      <p:sp>
        <p:nvSpPr>
          <p:cNvPr id="4" name="Espace réservé du numéro de diapositive 3"/>
          <p:cNvSpPr>
            <a:spLocks noGrp="1"/>
          </p:cNvSpPr>
          <p:nvPr>
            <p:ph type="sldNum" sz="quarter" idx="5"/>
          </p:nvPr>
        </p:nvSpPr>
        <p:spPr/>
        <p:txBody>
          <a:bodyPr/>
          <a:lstStyle/>
          <a:p>
            <a:fld id="{89F23FD1-0364-4B14-AB25-92CBA6A15EC5}" type="slidenum">
              <a:rPr lang="fr-FR" smtClean="0"/>
              <a:t>45</a:t>
            </a:fld>
            <a:endParaRPr lang="fr-FR"/>
          </a:p>
        </p:txBody>
      </p:sp>
    </p:spTree>
    <p:extLst>
      <p:ext uri="{BB962C8B-B14F-4D97-AF65-F5344CB8AC3E}">
        <p14:creationId xmlns:p14="http://schemas.microsoft.com/office/powerpoint/2010/main" val="93232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rot="21372219">
            <a:off x="685800" y="1550269"/>
            <a:ext cx="7772400" cy="1470025"/>
          </a:xfrm>
        </p:spPr>
        <p:txBody>
          <a:bodyPr/>
          <a:lstStyle>
            <a:lvl1pPr algn="ctr">
              <a:defRPr/>
            </a:lvl1pPr>
          </a:lstStyle>
          <a:p>
            <a:r>
              <a:rPr lang="fr-FR"/>
              <a:t>Cliquez et modifiez le titre</a:t>
            </a:r>
          </a:p>
        </p:txBody>
      </p:sp>
      <p:sp>
        <p:nvSpPr>
          <p:cNvPr id="3" name="Sous-titre 2"/>
          <p:cNvSpPr>
            <a:spLocks noGrp="1"/>
          </p:cNvSpPr>
          <p:nvPr>
            <p:ph type="subTitle" idx="1"/>
          </p:nvPr>
        </p:nvSpPr>
        <p:spPr>
          <a:xfrm rot="21384676">
            <a:off x="1371601" y="3337404"/>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cxnSp>
        <p:nvCxnSpPr>
          <p:cNvPr id="7" name="Connecteur droit 6"/>
          <p:cNvCxnSpPr/>
          <p:nvPr userDrawn="1"/>
        </p:nvCxnSpPr>
        <p:spPr>
          <a:xfrm flipH="1">
            <a:off x="0" y="2765777"/>
            <a:ext cx="9144001" cy="636763"/>
          </a:xfrm>
          <a:prstGeom prst="line">
            <a:avLst/>
          </a:prstGeom>
          <a:ln>
            <a:solidFill>
              <a:srgbClr val="41B1D4"/>
            </a:solidFill>
          </a:ln>
          <a:effectLst/>
        </p:spPr>
        <p:style>
          <a:lnRef idx="2">
            <a:schemeClr val="accent1"/>
          </a:lnRef>
          <a:fillRef idx="0">
            <a:schemeClr val="accent1"/>
          </a:fillRef>
          <a:effectRef idx="1">
            <a:schemeClr val="accent1"/>
          </a:effectRef>
          <a:fontRef idx="minor">
            <a:schemeClr val="tx1"/>
          </a:fontRef>
        </p:style>
      </p:cxnSp>
      <p:pic>
        <p:nvPicPr>
          <p:cNvPr id="4" name="Image 3"/>
          <p:cNvPicPr>
            <a:picLocks noChangeAspect="1"/>
          </p:cNvPicPr>
          <p:nvPr userDrawn="1"/>
        </p:nvPicPr>
        <p:blipFill>
          <a:blip r:embed="rId2"/>
          <a:stretch>
            <a:fillRect/>
          </a:stretch>
        </p:blipFill>
        <p:spPr>
          <a:xfrm>
            <a:off x="242454" y="6242709"/>
            <a:ext cx="1323025" cy="478766"/>
          </a:xfrm>
          <a:prstGeom prst="rect">
            <a:avLst/>
          </a:prstGeom>
        </p:spPr>
      </p:pic>
      <p:sp>
        <p:nvSpPr>
          <p:cNvPr id="10" name="ZoneTexte 9"/>
          <p:cNvSpPr txBox="1"/>
          <p:nvPr userDrawn="1"/>
        </p:nvSpPr>
        <p:spPr>
          <a:xfrm>
            <a:off x="242453" y="6211602"/>
            <a:ext cx="8705273" cy="646331"/>
          </a:xfrm>
          <a:prstGeom prst="rect">
            <a:avLst/>
          </a:prstGeom>
          <a:noFill/>
        </p:spPr>
        <p:txBody>
          <a:bodyPr wrap="square" rtlCol="0">
            <a:spAutoFit/>
          </a:bodyPr>
          <a:lstStyle/>
          <a:p>
            <a:pPr algn="ctr"/>
            <a:r>
              <a:rPr lang="fr-FR" dirty="0">
                <a:solidFill>
                  <a:srgbClr val="898989"/>
                </a:solidFill>
              </a:rPr>
              <a:t>Prénom Nom</a:t>
            </a:r>
          </a:p>
          <a:p>
            <a:pPr algn="ctr"/>
            <a:r>
              <a:rPr lang="fr-FR" dirty="0">
                <a:solidFill>
                  <a:srgbClr val="898989"/>
                </a:solidFill>
              </a:rPr>
              <a:t>Copyright </a:t>
            </a:r>
            <a:r>
              <a:rPr lang="de-DE" b="1" dirty="0">
                <a:solidFill>
                  <a:srgbClr val="898989"/>
                </a:solidFill>
              </a:rPr>
              <a:t>© </a:t>
            </a:r>
            <a:r>
              <a:rPr lang="de-DE" dirty="0">
                <a:solidFill>
                  <a:srgbClr val="898989"/>
                </a:solidFill>
              </a:rPr>
              <a:t>2020</a:t>
            </a:r>
            <a:r>
              <a:rPr lang="fr-FR" dirty="0">
                <a:solidFill>
                  <a:srgbClr val="898989"/>
                </a:solidFill>
              </a:rPr>
              <a:t>  IOCEAN</a:t>
            </a:r>
          </a:p>
        </p:txBody>
      </p:sp>
    </p:spTree>
    <p:extLst>
      <p:ext uri="{BB962C8B-B14F-4D97-AF65-F5344CB8AC3E}">
        <p14:creationId xmlns:p14="http://schemas.microsoft.com/office/powerpoint/2010/main" val="110251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96184" y="133518"/>
            <a:ext cx="8229600" cy="813720"/>
          </a:xfrm>
        </p:spPr>
        <p:txBody>
          <a:bodyPr>
            <a:normAutofit/>
          </a:bodyPr>
          <a:lstStyle>
            <a:lvl1pPr>
              <a:defRPr sz="3600" b="1"/>
            </a:lvl1pPr>
          </a:lstStyle>
          <a:p>
            <a:r>
              <a:rPr lang="fr-FR" dirty="0"/>
              <a:t>Cliquez et modifiez le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7" name="Connecteur droit 6"/>
          <p:cNvCxnSpPr/>
          <p:nvPr userDrawn="1"/>
        </p:nvCxnSpPr>
        <p:spPr>
          <a:xfrm flipH="1">
            <a:off x="4681746" y="1009958"/>
            <a:ext cx="4458337" cy="182562"/>
          </a:xfrm>
          <a:prstGeom prst="line">
            <a:avLst/>
          </a:prstGeom>
          <a:ln>
            <a:solidFill>
              <a:srgbClr val="41B1D4"/>
            </a:solidFill>
          </a:ln>
          <a:effectLst/>
        </p:spPr>
        <p:style>
          <a:lnRef idx="2">
            <a:schemeClr val="accent1"/>
          </a:lnRef>
          <a:fillRef idx="0">
            <a:schemeClr val="accent1"/>
          </a:fillRef>
          <a:effectRef idx="1">
            <a:schemeClr val="accent1"/>
          </a:effectRef>
          <a:fontRef idx="minor">
            <a:schemeClr val="tx1"/>
          </a:fontRef>
        </p:style>
      </p:cxnSp>
      <p:pic>
        <p:nvPicPr>
          <p:cNvPr id="9" name="Image 8"/>
          <p:cNvPicPr>
            <a:picLocks noChangeAspect="1"/>
          </p:cNvPicPr>
          <p:nvPr userDrawn="1"/>
        </p:nvPicPr>
        <p:blipFill>
          <a:blip r:embed="rId2"/>
          <a:stretch>
            <a:fillRect/>
          </a:stretch>
        </p:blipFill>
        <p:spPr>
          <a:xfrm>
            <a:off x="242454" y="6242709"/>
            <a:ext cx="1323025" cy="478766"/>
          </a:xfrm>
          <a:prstGeom prst="rect">
            <a:avLst/>
          </a:prstGeom>
        </p:spPr>
      </p:pic>
      <p:sp>
        <p:nvSpPr>
          <p:cNvPr id="10" name="ZoneTexte 9"/>
          <p:cNvSpPr txBox="1"/>
          <p:nvPr userDrawn="1"/>
        </p:nvSpPr>
        <p:spPr>
          <a:xfrm>
            <a:off x="242453" y="6223147"/>
            <a:ext cx="8705273" cy="646331"/>
          </a:xfrm>
          <a:prstGeom prst="rect">
            <a:avLst/>
          </a:prstGeom>
          <a:noFill/>
        </p:spPr>
        <p:txBody>
          <a:bodyPr wrap="square" rtlCol="0">
            <a:spAutoFit/>
          </a:bodyPr>
          <a:lstStyle/>
          <a:p>
            <a:pPr algn="ctr"/>
            <a:r>
              <a:rPr lang="fr-FR" dirty="0">
                <a:solidFill>
                  <a:srgbClr val="898989"/>
                </a:solidFill>
              </a:rPr>
              <a:t>Cours donné par Prénom Nom Fonction</a:t>
            </a:r>
          </a:p>
          <a:p>
            <a:pPr algn="ctr"/>
            <a:r>
              <a:rPr lang="fr-FR" dirty="0">
                <a:solidFill>
                  <a:srgbClr val="898989"/>
                </a:solidFill>
              </a:rPr>
              <a:t>Copyright </a:t>
            </a:r>
            <a:r>
              <a:rPr lang="de-DE" b="1" dirty="0">
                <a:solidFill>
                  <a:srgbClr val="898989"/>
                </a:solidFill>
              </a:rPr>
              <a:t>© </a:t>
            </a:r>
            <a:r>
              <a:rPr lang="de-DE" dirty="0">
                <a:solidFill>
                  <a:srgbClr val="898989"/>
                </a:solidFill>
              </a:rPr>
              <a:t>2020</a:t>
            </a:r>
            <a:r>
              <a:rPr lang="fr-FR" dirty="0">
                <a:solidFill>
                  <a:srgbClr val="898989"/>
                </a:solidFill>
              </a:rPr>
              <a:t>  IOCEAN</a:t>
            </a:r>
          </a:p>
        </p:txBody>
      </p:sp>
    </p:spTree>
    <p:extLst>
      <p:ext uri="{BB962C8B-B14F-4D97-AF65-F5344CB8AC3E}">
        <p14:creationId xmlns:p14="http://schemas.microsoft.com/office/powerpoint/2010/main" val="372392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639413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96184" y="1962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2637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prstGeom prst="rect">
            <a:avLst/>
          </a:prstGeom>
        </p:spPr>
        <p:txBody>
          <a:bodyPr vert="horz" lIns="91425" tIns="91425" rIns="91425" bIns="91425" rtlCol="0" anchor="b" anchorCtr="0">
            <a:noAutofit/>
          </a:bodyPr>
          <a:lstStyle/>
          <a:p>
            <a:pPr>
              <a:spcBef>
                <a:spcPts val="0"/>
              </a:spcBef>
            </a:pPr>
            <a:r>
              <a:rPr lang="fr" sz="4400" dirty="0"/>
              <a:t>Spring Framework</a:t>
            </a:r>
            <a:br>
              <a:rPr lang="fr" sz="4400" dirty="0"/>
            </a:br>
            <a:r>
              <a:rPr lang="fr" sz="4400" dirty="0"/>
              <a:t>JDBC, Orm, Data</a:t>
            </a:r>
          </a:p>
        </p:txBody>
      </p:sp>
      <p:sp>
        <p:nvSpPr>
          <p:cNvPr id="92" name="Shape 92"/>
          <p:cNvSpPr txBox="1">
            <a:spLocks noGrp="1"/>
          </p:cNvSpPr>
          <p:nvPr>
            <p:ph type="subTitle" idx="1"/>
          </p:nvPr>
        </p:nvSpPr>
        <p:spPr>
          <a:prstGeom prst="rect">
            <a:avLst/>
          </a:prstGeom>
        </p:spPr>
        <p:txBody>
          <a:bodyPr vert="horz" lIns="91425" tIns="91425" rIns="91425" bIns="91425" rtlCol="0" anchor="t" anchorCtr="0">
            <a:noAutofit/>
          </a:bodyPr>
          <a:lstStyle/>
          <a:p>
            <a:pPr>
              <a:spcBef>
                <a:spcPts val="0"/>
              </a:spcBef>
            </a:pPr>
            <a:r>
              <a:rPr lang="fr-FR" sz="2000" dirty="0" err="1"/>
              <a:t>Bachelor</a:t>
            </a:r>
            <a:r>
              <a:rPr lang="fr-FR" sz="2000" dirty="0"/>
              <a:t> 3 2020-2021</a:t>
            </a:r>
          </a:p>
          <a:p>
            <a:pPr>
              <a:spcBef>
                <a:spcPts val="0"/>
              </a:spcBef>
            </a:pPr>
            <a:endParaRPr lang="fr" sz="2000" dirty="0"/>
          </a:p>
        </p:txBody>
      </p:sp>
    </p:spTree>
    <p:extLst>
      <p:ext uri="{BB962C8B-B14F-4D97-AF65-F5344CB8AC3E}">
        <p14:creationId xmlns:p14="http://schemas.microsoft.com/office/powerpoint/2010/main" val="8817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C3D7B-508F-40C4-813F-CB0AC74D77F6}"/>
              </a:ext>
            </a:extLst>
          </p:cNvPr>
          <p:cNvSpPr>
            <a:spLocks noGrp="1"/>
          </p:cNvSpPr>
          <p:nvPr>
            <p:ph type="title"/>
          </p:nvPr>
        </p:nvSpPr>
        <p:spPr/>
        <p:txBody>
          <a:bodyPr>
            <a:normAutofit/>
          </a:bodyPr>
          <a:lstStyle/>
          <a:p>
            <a:r>
              <a:rPr lang="fr-FR" dirty="0"/>
              <a:t>Suite de la configuration</a:t>
            </a:r>
          </a:p>
        </p:txBody>
      </p:sp>
      <p:sp>
        <p:nvSpPr>
          <p:cNvPr id="3" name="Espace réservé du texte 2">
            <a:extLst>
              <a:ext uri="{FF2B5EF4-FFF2-40B4-BE49-F238E27FC236}">
                <a16:creationId xmlns:a16="http://schemas.microsoft.com/office/drawing/2014/main" id="{23105F47-D1EE-4F75-B943-B98BDD09C325}"/>
              </a:ext>
            </a:extLst>
          </p:cNvPr>
          <p:cNvSpPr>
            <a:spLocks noGrp="1"/>
          </p:cNvSpPr>
          <p:nvPr>
            <p:ph idx="1"/>
          </p:nvPr>
        </p:nvSpPr>
        <p:spPr/>
        <p:txBody>
          <a:bodyPr>
            <a:normAutofit/>
          </a:bodyPr>
          <a:lstStyle/>
          <a:p>
            <a:r>
              <a:rPr lang="fr-FR" sz="2000" dirty="0"/>
              <a:t>Ce n’est pas encore fini.</a:t>
            </a:r>
          </a:p>
          <a:p>
            <a:endParaRPr lang="fr-FR" sz="2000" dirty="0"/>
          </a:p>
          <a:p>
            <a:r>
              <a:rPr lang="fr-FR" sz="2000" dirty="0"/>
              <a:t>Il faut encore que nous créions la </a:t>
            </a:r>
            <a:r>
              <a:rPr lang="fr-FR" sz="2000" dirty="0" err="1"/>
              <a:t>DataSource</a:t>
            </a:r>
            <a:r>
              <a:rPr lang="fr-FR" sz="2000" dirty="0"/>
              <a:t> à partir des données contenues dans </a:t>
            </a:r>
            <a:r>
              <a:rPr lang="fr-FR" sz="2000" dirty="0" err="1"/>
              <a:t>application.properties</a:t>
            </a:r>
            <a:r>
              <a:rPr lang="fr-FR" sz="2000" dirty="0"/>
              <a:t>.</a:t>
            </a:r>
          </a:p>
          <a:p>
            <a:endParaRPr lang="fr-FR" sz="2000" dirty="0"/>
          </a:p>
          <a:p>
            <a:r>
              <a:rPr lang="fr-FR" sz="2000" dirty="0"/>
              <a:t>Pour cela, il faut créer un </a:t>
            </a:r>
            <a:r>
              <a:rPr lang="fr-FR" sz="2000" dirty="0" err="1"/>
              <a:t>bean</a:t>
            </a:r>
            <a:r>
              <a:rPr lang="fr-FR" sz="2000" dirty="0"/>
              <a:t> qui a donc pour fonction de créer la </a:t>
            </a:r>
            <a:r>
              <a:rPr lang="fr-FR" sz="2000" dirty="0" err="1"/>
              <a:t>DataSource</a:t>
            </a:r>
            <a:r>
              <a:rPr lang="fr-FR" sz="2000" dirty="0"/>
              <a:t> en lisant les données du fichiers </a:t>
            </a:r>
            <a:r>
              <a:rPr lang="fr-FR" sz="2000" dirty="0" err="1"/>
              <a:t>properties</a:t>
            </a:r>
            <a:r>
              <a:rPr lang="fr-FR" sz="2000" dirty="0"/>
              <a:t>.</a:t>
            </a:r>
          </a:p>
          <a:p>
            <a:endParaRPr lang="fr-FR" sz="2000" dirty="0"/>
          </a:p>
          <a:p>
            <a:r>
              <a:rPr lang="fr-FR" sz="2000" dirty="0"/>
              <a:t>Plutôt que de lire le fichier à la main, on utilise l’objet </a:t>
            </a:r>
            <a:r>
              <a:rPr lang="fr-FR" sz="2000" dirty="0" err="1"/>
              <a:t>Environment</a:t>
            </a:r>
            <a:r>
              <a:rPr lang="fr-FR" sz="2000" dirty="0"/>
              <a:t> de Spring.</a:t>
            </a:r>
          </a:p>
          <a:p>
            <a:endParaRPr lang="fr-FR" dirty="0"/>
          </a:p>
          <a:p>
            <a:endParaRPr lang="fr-FR" dirty="0"/>
          </a:p>
        </p:txBody>
      </p:sp>
    </p:spTree>
    <p:extLst>
      <p:ext uri="{BB962C8B-B14F-4D97-AF65-F5344CB8AC3E}">
        <p14:creationId xmlns:p14="http://schemas.microsoft.com/office/powerpoint/2010/main" val="39290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56C10C-5022-48F1-9E73-C886C0E3EF61}"/>
              </a:ext>
            </a:extLst>
          </p:cNvPr>
          <p:cNvSpPr>
            <a:spLocks noGrp="1"/>
          </p:cNvSpPr>
          <p:nvPr>
            <p:ph type="title"/>
          </p:nvPr>
        </p:nvSpPr>
        <p:spPr/>
        <p:txBody>
          <a:bodyPr>
            <a:normAutofit/>
          </a:bodyPr>
          <a:lstStyle/>
          <a:p>
            <a:r>
              <a:rPr lang="fr-FR" dirty="0"/>
              <a:t>Suite de la configuration</a:t>
            </a:r>
          </a:p>
        </p:txBody>
      </p:sp>
      <p:sp>
        <p:nvSpPr>
          <p:cNvPr id="3" name="Espace réservé du texte 2">
            <a:extLst>
              <a:ext uri="{FF2B5EF4-FFF2-40B4-BE49-F238E27FC236}">
                <a16:creationId xmlns:a16="http://schemas.microsoft.com/office/drawing/2014/main" id="{FD4AE96B-FF75-461C-BB8D-4B9A37E8D514}"/>
              </a:ext>
            </a:extLst>
          </p:cNvPr>
          <p:cNvSpPr>
            <a:spLocks noGrp="1"/>
          </p:cNvSpPr>
          <p:nvPr>
            <p:ph idx="1"/>
          </p:nvPr>
        </p:nvSpPr>
        <p:spPr/>
        <p:txBody>
          <a:bodyPr>
            <a:normAutofit fontScale="92500" lnSpcReduction="10000"/>
          </a:bodyPr>
          <a:lstStyle/>
          <a:p>
            <a:pPr algn="l"/>
            <a:r>
              <a:rPr lang="fr-FR" sz="1400" dirty="0">
                <a:solidFill>
                  <a:srgbClr val="646464"/>
                </a:solidFill>
                <a:latin typeface="Consolas" panose="020B0609020204030204" pitchFamily="49" charset="0"/>
              </a:rPr>
              <a:t>@Configuration</a:t>
            </a:r>
          </a:p>
          <a:p>
            <a:pPr algn="l"/>
            <a:r>
              <a:rPr lang="fr-FR" sz="1400" dirty="0">
                <a:solidFill>
                  <a:srgbClr val="646464"/>
                </a:solidFill>
                <a:latin typeface="Consolas" panose="020B0609020204030204" pitchFamily="49" charset="0"/>
              </a:rPr>
              <a:t>@PropertySource</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"classpath:application.properties"</a:t>
            </a:r>
            <a:r>
              <a:rPr lang="fr-FR" sz="1400" dirty="0">
                <a:solidFill>
                  <a:srgbClr val="000000"/>
                </a:solidFill>
                <a:latin typeface="Consolas" panose="020B0609020204030204" pitchFamily="49" charset="0"/>
              </a:rPr>
              <a:t>)</a:t>
            </a:r>
          </a:p>
          <a:p>
            <a:pPr algn="l"/>
            <a:r>
              <a:rPr lang="fr-FR" sz="1400" b="1" dirty="0">
                <a:solidFill>
                  <a:srgbClr val="7F0055"/>
                </a:solidFill>
                <a:latin typeface="Consolas" panose="020B0609020204030204" pitchFamily="49" charset="0"/>
              </a:rPr>
              <a:t>public</a:t>
            </a:r>
            <a:r>
              <a:rPr lang="fr-FR" sz="1400" b="1" dirty="0">
                <a:solidFill>
                  <a:srgbClr val="000000"/>
                </a:solidFill>
                <a:latin typeface="Consolas" panose="020B0609020204030204" pitchFamily="49" charset="0"/>
              </a:rPr>
              <a:t> </a:t>
            </a:r>
            <a:r>
              <a:rPr lang="fr-FR" sz="1400" b="1" dirty="0">
                <a:solidFill>
                  <a:srgbClr val="7F0055"/>
                </a:solidFill>
                <a:latin typeface="Consolas" panose="020B0609020204030204" pitchFamily="49" charset="0"/>
              </a:rPr>
              <a:t>class</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JdbcConfiguration</a:t>
            </a:r>
            <a:r>
              <a:rPr lang="fr-FR" sz="1400" b="1" dirty="0">
                <a:solidFill>
                  <a:srgbClr val="000000"/>
                </a:solidFill>
                <a:latin typeface="Consolas" panose="020B0609020204030204" pitchFamily="49" charset="0"/>
              </a:rPr>
              <a:t> {</a:t>
            </a:r>
          </a:p>
          <a:p>
            <a:pPr algn="l"/>
            <a:r>
              <a:rPr lang="fr-FR" sz="1400" dirty="0">
                <a:solidFill>
                  <a:srgbClr val="646464"/>
                </a:solidFill>
                <a:latin typeface="Consolas" panose="020B0609020204030204" pitchFamily="49" charset="0"/>
              </a:rPr>
              <a:t>  @Autowired</a:t>
            </a:r>
          </a:p>
          <a:p>
            <a:pPr algn="l"/>
            <a:r>
              <a:rPr lang="fr-FR" sz="1400" b="1" dirty="0">
                <a:solidFill>
                  <a:srgbClr val="7F0055"/>
                </a:solidFill>
                <a:latin typeface="Consolas" panose="020B0609020204030204" pitchFamily="49" charset="0"/>
              </a:rPr>
              <a:t>  </a:t>
            </a:r>
            <a:r>
              <a:rPr lang="fr-FR" sz="1400" b="1" dirty="0" err="1">
                <a:solidFill>
                  <a:srgbClr val="7F0055"/>
                </a:solidFill>
                <a:latin typeface="Consolas" panose="020B0609020204030204" pitchFamily="49" charset="0"/>
              </a:rPr>
              <a:t>private</a:t>
            </a:r>
            <a:r>
              <a:rPr lang="fr-FR" sz="1400" b="1" dirty="0">
                <a:solidFill>
                  <a:srgbClr val="7F0055"/>
                </a:solidFill>
                <a:latin typeface="Consolas" panose="020B0609020204030204" pitchFamily="49" charset="0"/>
              </a:rPr>
              <a:t> </a:t>
            </a:r>
            <a:r>
              <a:rPr lang="fr-FR" sz="1400" b="1" dirty="0" err="1">
                <a:solidFill>
                  <a:srgbClr val="000000"/>
                </a:solidFill>
                <a:latin typeface="Consolas" panose="020B0609020204030204" pitchFamily="49" charset="0"/>
              </a:rPr>
              <a:t>Environment</a:t>
            </a:r>
            <a:r>
              <a:rPr lang="fr-FR" sz="1400" b="1" dirty="0">
                <a:solidFill>
                  <a:srgbClr val="000000"/>
                </a:solidFill>
                <a:latin typeface="Consolas" panose="020B0609020204030204" pitchFamily="49" charset="0"/>
              </a:rPr>
              <a:t> </a:t>
            </a:r>
            <a:r>
              <a:rPr lang="fr-FR" sz="1400" b="1" dirty="0" err="1">
                <a:solidFill>
                  <a:srgbClr val="0000C0"/>
                </a:solidFill>
                <a:latin typeface="Consolas" panose="020B0609020204030204" pitchFamily="49" charset="0"/>
              </a:rPr>
              <a:t>environment</a:t>
            </a:r>
            <a:r>
              <a:rPr lang="fr-FR" sz="1400" b="1" dirty="0">
                <a:solidFill>
                  <a:srgbClr val="000000"/>
                </a:solidFill>
                <a:latin typeface="Consolas" panose="020B0609020204030204" pitchFamily="49" charset="0"/>
              </a:rPr>
              <a:t>;</a:t>
            </a:r>
          </a:p>
          <a:p>
            <a:pPr algn="l"/>
            <a:r>
              <a:rPr lang="fr-FR" sz="1400" dirty="0">
                <a:solidFill>
                  <a:srgbClr val="646464"/>
                </a:solidFill>
                <a:latin typeface="Consolas" panose="020B0609020204030204" pitchFamily="49" charset="0"/>
              </a:rPr>
              <a:t>  @Bean</a:t>
            </a:r>
          </a:p>
          <a:p>
            <a:pPr algn="l"/>
            <a:r>
              <a:rPr lang="fr-FR" sz="1400" b="1" dirty="0">
                <a:solidFill>
                  <a:srgbClr val="7F0055"/>
                </a:solidFill>
                <a:latin typeface="Consolas" panose="020B0609020204030204" pitchFamily="49" charset="0"/>
              </a:rPr>
              <a:t>  public</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DataSource</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dataSource</a:t>
            </a:r>
            <a:r>
              <a:rPr lang="fr-FR" sz="1400" b="1" dirty="0">
                <a:solidFill>
                  <a:srgbClr val="000000"/>
                </a:solidFill>
                <a:latin typeface="Consolas" panose="020B0609020204030204" pitchFamily="49" charset="0"/>
              </a:rPr>
              <a:t>() {</a:t>
            </a:r>
          </a:p>
          <a:p>
            <a:pPr algn="l"/>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DriverManagerDataSource</a:t>
            </a:r>
            <a:r>
              <a:rPr lang="fr-FR" sz="1400" dirty="0">
                <a:solidFill>
                  <a:srgbClr val="000000"/>
                </a:solidFill>
                <a:latin typeface="Consolas" panose="020B0609020204030204" pitchFamily="49" charset="0"/>
              </a:rPr>
              <a:t> </a:t>
            </a:r>
            <a:r>
              <a:rPr lang="fr-FR" sz="1400" dirty="0" err="1">
                <a:solidFill>
                  <a:srgbClr val="6A3E3E"/>
                </a:solidFill>
                <a:latin typeface="Consolas" panose="020B0609020204030204" pitchFamily="49" charset="0"/>
              </a:rPr>
              <a:t>dataSource</a:t>
            </a:r>
            <a:r>
              <a:rPr lang="fr-FR" sz="1400" dirty="0">
                <a:solidFill>
                  <a:srgbClr val="000000"/>
                </a:solidFill>
                <a:latin typeface="Consolas" panose="020B0609020204030204" pitchFamily="49" charset="0"/>
              </a:rPr>
              <a:t> = </a:t>
            </a:r>
            <a:r>
              <a:rPr lang="fr-FR" sz="1400" b="1" dirty="0">
                <a:solidFill>
                  <a:srgbClr val="7F0055"/>
                </a:solidFill>
                <a:latin typeface="Consolas" panose="020B0609020204030204" pitchFamily="49" charset="0"/>
              </a:rPr>
              <a:t>new</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DriverManagerDataSource</a:t>
            </a:r>
            <a:r>
              <a:rPr lang="fr-FR" sz="1400" b="1" dirty="0">
                <a:solidFill>
                  <a:srgbClr val="000000"/>
                </a:solidFill>
                <a:latin typeface="Consolas" panose="020B0609020204030204" pitchFamily="49" charset="0"/>
              </a:rPr>
              <a:t>();</a:t>
            </a:r>
          </a:p>
          <a:p>
            <a:pPr algn="l"/>
            <a:r>
              <a:rPr lang="fr-FR" sz="1400" dirty="0">
                <a:solidFill>
                  <a:srgbClr val="6A3E3E"/>
                </a:solidFill>
                <a:latin typeface="Consolas" panose="020B0609020204030204" pitchFamily="49" charset="0"/>
              </a:rPr>
              <a:t>    </a:t>
            </a:r>
            <a:r>
              <a:rPr lang="fr-FR" sz="1400" dirty="0" err="1">
                <a:solidFill>
                  <a:srgbClr val="6A3E3E"/>
                </a:solidFill>
                <a:latin typeface="Consolas" panose="020B0609020204030204" pitchFamily="49" charset="0"/>
              </a:rPr>
              <a:t>dataSource</a:t>
            </a:r>
            <a:r>
              <a:rPr lang="fr-FR" sz="1400" dirty="0" err="1">
                <a:solidFill>
                  <a:srgbClr val="000000"/>
                </a:solidFill>
                <a:latin typeface="Consolas" panose="020B0609020204030204" pitchFamily="49" charset="0"/>
              </a:rPr>
              <a:t>.setDriverClassName</a:t>
            </a:r>
            <a:r>
              <a:rPr lang="fr-FR" sz="1400" dirty="0">
                <a:solidFill>
                  <a:srgbClr val="000000"/>
                </a:solidFill>
                <a:latin typeface="Consolas" panose="020B0609020204030204" pitchFamily="49" charset="0"/>
              </a:rPr>
              <a:t>(</a:t>
            </a:r>
          </a:p>
          <a:p>
            <a:pPr algn="l"/>
            <a:r>
              <a:rPr lang="fr-FR" sz="1400" dirty="0">
                <a:solidFill>
                  <a:srgbClr val="0000C0"/>
                </a:solidFill>
                <a:latin typeface="Consolas" panose="020B0609020204030204" pitchFamily="49" charset="0"/>
              </a:rPr>
              <a:t>               </a:t>
            </a:r>
            <a:r>
              <a:rPr lang="fr-FR" sz="1400" dirty="0" err="1">
                <a:solidFill>
                  <a:srgbClr val="0000C0"/>
                </a:solidFill>
                <a:latin typeface="Consolas" panose="020B0609020204030204" pitchFamily="49" charset="0"/>
              </a:rPr>
              <a:t>environment</a:t>
            </a:r>
            <a:r>
              <a:rPr lang="fr-FR" sz="1400" dirty="0" err="1">
                <a:solidFill>
                  <a:srgbClr val="000000"/>
                </a:solidFill>
                <a:latin typeface="Consolas" panose="020B0609020204030204" pitchFamily="49" charset="0"/>
              </a:rPr>
              <a:t>.getRequiredProperty</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a:t>
            </a:r>
            <a:r>
              <a:rPr lang="fr-FR" sz="1400" dirty="0" err="1">
                <a:solidFill>
                  <a:srgbClr val="2A00FF"/>
                </a:solidFill>
                <a:latin typeface="Consolas" panose="020B0609020204030204" pitchFamily="49" charset="0"/>
              </a:rPr>
              <a:t>jdbc.driverClassName</a:t>
            </a:r>
            <a:r>
              <a:rPr lang="fr-FR" sz="1400" dirty="0">
                <a:solidFill>
                  <a:srgbClr val="2A00FF"/>
                </a:solidFill>
                <a:latin typeface="Consolas" panose="020B0609020204030204" pitchFamily="49" charset="0"/>
              </a:rPr>
              <a:t>"</a:t>
            </a:r>
            <a:r>
              <a:rPr lang="fr-FR" sz="1400" dirty="0">
                <a:solidFill>
                  <a:srgbClr val="000000"/>
                </a:solidFill>
                <a:latin typeface="Consolas" panose="020B0609020204030204" pitchFamily="49" charset="0"/>
              </a:rPr>
              <a:t>));</a:t>
            </a:r>
          </a:p>
          <a:p>
            <a:pPr algn="l"/>
            <a:r>
              <a:rPr lang="fr-FR" sz="1400" dirty="0">
                <a:solidFill>
                  <a:srgbClr val="6A3E3E"/>
                </a:solidFill>
                <a:latin typeface="Consolas" panose="020B0609020204030204" pitchFamily="49" charset="0"/>
              </a:rPr>
              <a:t>    </a:t>
            </a:r>
            <a:r>
              <a:rPr lang="fr-FR" sz="1400" dirty="0" err="1">
                <a:solidFill>
                  <a:srgbClr val="6A3E3E"/>
                </a:solidFill>
                <a:latin typeface="Consolas" panose="020B0609020204030204" pitchFamily="49" charset="0"/>
              </a:rPr>
              <a:t>dataSource</a:t>
            </a:r>
            <a:r>
              <a:rPr lang="fr-FR" sz="1400" dirty="0" err="1">
                <a:solidFill>
                  <a:srgbClr val="000000"/>
                </a:solidFill>
                <a:latin typeface="Consolas" panose="020B0609020204030204" pitchFamily="49" charset="0"/>
              </a:rPr>
              <a:t>.setUrl</a:t>
            </a:r>
            <a:r>
              <a:rPr lang="fr-FR" sz="1400" dirty="0">
                <a:solidFill>
                  <a:srgbClr val="000000"/>
                </a:solidFill>
                <a:latin typeface="Consolas" panose="020B0609020204030204" pitchFamily="49" charset="0"/>
              </a:rPr>
              <a:t>(</a:t>
            </a:r>
          </a:p>
          <a:p>
            <a:pPr algn="l"/>
            <a:r>
              <a:rPr lang="fr-FR" sz="1400" dirty="0">
                <a:solidFill>
                  <a:srgbClr val="0000C0"/>
                </a:solidFill>
                <a:latin typeface="Consolas" panose="020B0609020204030204" pitchFamily="49" charset="0"/>
              </a:rPr>
              <a:t>               </a:t>
            </a:r>
            <a:r>
              <a:rPr lang="fr-FR" sz="1400" dirty="0" err="1">
                <a:solidFill>
                  <a:srgbClr val="0000C0"/>
                </a:solidFill>
                <a:latin typeface="Consolas" panose="020B0609020204030204" pitchFamily="49" charset="0"/>
              </a:rPr>
              <a:t>environment</a:t>
            </a:r>
            <a:r>
              <a:rPr lang="fr-FR" sz="1400" dirty="0" err="1">
                <a:solidFill>
                  <a:srgbClr val="000000"/>
                </a:solidFill>
                <a:latin typeface="Consolas" panose="020B0609020204030204" pitchFamily="49" charset="0"/>
              </a:rPr>
              <a:t>.getRequiredProperty</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"jdbc.url"</a:t>
            </a:r>
            <a:r>
              <a:rPr lang="fr-FR" sz="1400" dirty="0">
                <a:solidFill>
                  <a:srgbClr val="000000"/>
                </a:solidFill>
                <a:latin typeface="Consolas" panose="020B0609020204030204" pitchFamily="49" charset="0"/>
              </a:rPr>
              <a:t>));</a:t>
            </a:r>
          </a:p>
          <a:p>
            <a:pPr algn="l"/>
            <a:r>
              <a:rPr lang="fr-FR" sz="1400" dirty="0">
                <a:solidFill>
                  <a:srgbClr val="6A3E3E"/>
                </a:solidFill>
                <a:latin typeface="Consolas" panose="020B0609020204030204" pitchFamily="49" charset="0"/>
              </a:rPr>
              <a:t>    </a:t>
            </a:r>
            <a:r>
              <a:rPr lang="fr-FR" sz="1400" dirty="0" err="1">
                <a:solidFill>
                  <a:srgbClr val="6A3E3E"/>
                </a:solidFill>
                <a:latin typeface="Consolas" panose="020B0609020204030204" pitchFamily="49" charset="0"/>
              </a:rPr>
              <a:t>dataSource</a:t>
            </a:r>
            <a:r>
              <a:rPr lang="fr-FR" sz="1400" dirty="0" err="1">
                <a:solidFill>
                  <a:srgbClr val="000000"/>
                </a:solidFill>
                <a:latin typeface="Consolas" panose="020B0609020204030204" pitchFamily="49" charset="0"/>
              </a:rPr>
              <a:t>.setUsername</a:t>
            </a:r>
            <a:r>
              <a:rPr lang="fr-FR" sz="1400" dirty="0">
                <a:solidFill>
                  <a:srgbClr val="000000"/>
                </a:solidFill>
                <a:latin typeface="Consolas" panose="020B0609020204030204" pitchFamily="49" charset="0"/>
              </a:rPr>
              <a:t>(</a:t>
            </a:r>
          </a:p>
          <a:p>
            <a:pPr algn="l"/>
            <a:r>
              <a:rPr lang="fr-FR" sz="1400" dirty="0">
                <a:solidFill>
                  <a:srgbClr val="0000C0"/>
                </a:solidFill>
                <a:latin typeface="Consolas" panose="020B0609020204030204" pitchFamily="49" charset="0"/>
              </a:rPr>
              <a:t>               </a:t>
            </a:r>
            <a:r>
              <a:rPr lang="fr-FR" sz="1400" dirty="0" err="1">
                <a:solidFill>
                  <a:srgbClr val="0000C0"/>
                </a:solidFill>
                <a:latin typeface="Consolas" panose="020B0609020204030204" pitchFamily="49" charset="0"/>
              </a:rPr>
              <a:t>environment</a:t>
            </a:r>
            <a:r>
              <a:rPr lang="fr-FR" sz="1400" dirty="0" err="1">
                <a:solidFill>
                  <a:srgbClr val="000000"/>
                </a:solidFill>
                <a:latin typeface="Consolas" panose="020B0609020204030204" pitchFamily="49" charset="0"/>
              </a:rPr>
              <a:t>.getRequiredProperty</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a:t>
            </a:r>
            <a:r>
              <a:rPr lang="fr-FR" sz="1400" dirty="0" err="1">
                <a:solidFill>
                  <a:srgbClr val="2A00FF"/>
                </a:solidFill>
                <a:latin typeface="Consolas" panose="020B0609020204030204" pitchFamily="49" charset="0"/>
              </a:rPr>
              <a:t>jdbc.username</a:t>
            </a:r>
            <a:r>
              <a:rPr lang="fr-FR" sz="1400" dirty="0">
                <a:solidFill>
                  <a:srgbClr val="2A00FF"/>
                </a:solidFill>
                <a:latin typeface="Consolas" panose="020B0609020204030204" pitchFamily="49" charset="0"/>
              </a:rPr>
              <a:t>"</a:t>
            </a:r>
            <a:r>
              <a:rPr lang="fr-FR" sz="1400" dirty="0">
                <a:solidFill>
                  <a:srgbClr val="000000"/>
                </a:solidFill>
                <a:latin typeface="Consolas" panose="020B0609020204030204" pitchFamily="49" charset="0"/>
              </a:rPr>
              <a:t>));</a:t>
            </a:r>
          </a:p>
          <a:p>
            <a:pPr algn="l"/>
            <a:r>
              <a:rPr lang="fr-FR" sz="1400" dirty="0">
                <a:solidFill>
                  <a:srgbClr val="6A3E3E"/>
                </a:solidFill>
                <a:latin typeface="Consolas" panose="020B0609020204030204" pitchFamily="49" charset="0"/>
              </a:rPr>
              <a:t>    </a:t>
            </a:r>
            <a:r>
              <a:rPr lang="fr-FR" sz="1400" dirty="0" err="1">
                <a:solidFill>
                  <a:srgbClr val="6A3E3E"/>
                </a:solidFill>
                <a:latin typeface="Consolas" panose="020B0609020204030204" pitchFamily="49" charset="0"/>
              </a:rPr>
              <a:t>dataSource</a:t>
            </a:r>
            <a:r>
              <a:rPr lang="fr-FR" sz="1400" dirty="0" err="1">
                <a:solidFill>
                  <a:srgbClr val="000000"/>
                </a:solidFill>
                <a:latin typeface="Consolas" panose="020B0609020204030204" pitchFamily="49" charset="0"/>
              </a:rPr>
              <a:t>.setPassword</a:t>
            </a:r>
            <a:r>
              <a:rPr lang="fr-FR" sz="1400" dirty="0">
                <a:solidFill>
                  <a:srgbClr val="000000"/>
                </a:solidFill>
                <a:latin typeface="Consolas" panose="020B0609020204030204" pitchFamily="49" charset="0"/>
              </a:rPr>
              <a:t>(</a:t>
            </a:r>
          </a:p>
          <a:p>
            <a:pPr algn="l"/>
            <a:r>
              <a:rPr lang="fr-FR" sz="1400" dirty="0">
                <a:solidFill>
                  <a:srgbClr val="0000C0"/>
                </a:solidFill>
                <a:latin typeface="Consolas" panose="020B0609020204030204" pitchFamily="49" charset="0"/>
              </a:rPr>
              <a:t>               </a:t>
            </a:r>
            <a:r>
              <a:rPr lang="fr-FR" sz="1400" dirty="0" err="1">
                <a:solidFill>
                  <a:srgbClr val="0000C0"/>
                </a:solidFill>
                <a:latin typeface="Consolas" panose="020B0609020204030204" pitchFamily="49" charset="0"/>
              </a:rPr>
              <a:t>environment</a:t>
            </a:r>
            <a:r>
              <a:rPr lang="fr-FR" sz="1400" dirty="0" err="1">
                <a:solidFill>
                  <a:srgbClr val="000000"/>
                </a:solidFill>
                <a:latin typeface="Consolas" panose="020B0609020204030204" pitchFamily="49" charset="0"/>
              </a:rPr>
              <a:t>.getRequiredProperty</a:t>
            </a:r>
            <a:r>
              <a:rPr lang="fr-FR" sz="1400" dirty="0">
                <a:solidFill>
                  <a:srgbClr val="000000"/>
                </a:solidFill>
                <a:latin typeface="Consolas" panose="020B0609020204030204" pitchFamily="49" charset="0"/>
              </a:rPr>
              <a:t>(</a:t>
            </a:r>
            <a:r>
              <a:rPr lang="fr-FR" sz="1400" dirty="0">
                <a:solidFill>
                  <a:srgbClr val="2A00FF"/>
                </a:solidFill>
                <a:latin typeface="Consolas" panose="020B0609020204030204" pitchFamily="49" charset="0"/>
              </a:rPr>
              <a:t>"</a:t>
            </a:r>
            <a:r>
              <a:rPr lang="fr-FR" sz="1400" dirty="0" err="1">
                <a:solidFill>
                  <a:srgbClr val="2A00FF"/>
                </a:solidFill>
                <a:latin typeface="Consolas" panose="020B0609020204030204" pitchFamily="49" charset="0"/>
              </a:rPr>
              <a:t>jdbc.password</a:t>
            </a:r>
            <a:r>
              <a:rPr lang="fr-FR" sz="1400" dirty="0">
                <a:solidFill>
                  <a:srgbClr val="2A00FF"/>
                </a:solidFill>
                <a:latin typeface="Consolas" panose="020B0609020204030204" pitchFamily="49" charset="0"/>
              </a:rPr>
              <a:t>"</a:t>
            </a:r>
            <a:r>
              <a:rPr lang="fr-FR" sz="1400" dirty="0">
                <a:solidFill>
                  <a:srgbClr val="000000"/>
                </a:solidFill>
                <a:latin typeface="Consolas" panose="020B0609020204030204" pitchFamily="49" charset="0"/>
              </a:rPr>
              <a:t>));</a:t>
            </a:r>
          </a:p>
          <a:p>
            <a:pPr algn="l"/>
            <a:r>
              <a:rPr lang="fr-FR" sz="1400" b="1" dirty="0">
                <a:solidFill>
                  <a:srgbClr val="7F0055"/>
                </a:solidFill>
                <a:latin typeface="Consolas" panose="020B0609020204030204" pitchFamily="49" charset="0"/>
              </a:rPr>
              <a:t>    return </a:t>
            </a:r>
            <a:r>
              <a:rPr lang="fr-FR" sz="1400" b="1" dirty="0" err="1">
                <a:solidFill>
                  <a:srgbClr val="6A3E3E"/>
                </a:solidFill>
                <a:latin typeface="Consolas" panose="020B0609020204030204" pitchFamily="49" charset="0"/>
              </a:rPr>
              <a:t>dataSource</a:t>
            </a:r>
            <a:r>
              <a:rPr lang="fr-FR" sz="1400" b="1" dirty="0">
                <a:solidFill>
                  <a:srgbClr val="000000"/>
                </a:solidFill>
                <a:latin typeface="Consolas" panose="020B0609020204030204" pitchFamily="49" charset="0"/>
              </a:rPr>
              <a:t>;</a:t>
            </a:r>
          </a:p>
          <a:p>
            <a:pPr algn="l"/>
            <a:r>
              <a:rPr lang="fr-FR" sz="1400" dirty="0">
                <a:solidFill>
                  <a:srgbClr val="000000"/>
                </a:solidFill>
                <a:latin typeface="Consolas" panose="020B0609020204030204" pitchFamily="49" charset="0"/>
              </a:rPr>
              <a:t>  }</a:t>
            </a:r>
          </a:p>
          <a:p>
            <a:pPr algn="l"/>
            <a:r>
              <a:rPr lang="fr-FR" sz="1400" dirty="0">
                <a:solidFill>
                  <a:srgbClr val="000000"/>
                </a:solidFill>
                <a:latin typeface="Consolas" panose="020B0609020204030204" pitchFamily="49" charset="0"/>
              </a:rPr>
              <a:t>}</a:t>
            </a:r>
            <a:endParaRPr lang="fr-FR" sz="1400" dirty="0"/>
          </a:p>
        </p:txBody>
      </p:sp>
    </p:spTree>
    <p:extLst>
      <p:ext uri="{BB962C8B-B14F-4D97-AF65-F5344CB8AC3E}">
        <p14:creationId xmlns:p14="http://schemas.microsoft.com/office/powerpoint/2010/main" val="310694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JdbcTemplate </a:t>
            </a:r>
            <a:r>
              <a:rPr spc="10" dirty="0"/>
              <a:t>-</a:t>
            </a:r>
            <a:r>
              <a:rPr spc="-185" dirty="0"/>
              <a:t> </a:t>
            </a:r>
            <a:r>
              <a:rPr spc="-45" dirty="0"/>
              <a:t>Exemples</a:t>
            </a:r>
          </a:p>
        </p:txBody>
      </p:sp>
      <p:sp>
        <p:nvSpPr>
          <p:cNvPr id="3" name="object 3"/>
          <p:cNvSpPr txBox="1"/>
          <p:nvPr/>
        </p:nvSpPr>
        <p:spPr>
          <a:xfrm>
            <a:off x="700531" y="1827529"/>
            <a:ext cx="7300469" cy="299720"/>
          </a:xfrm>
          <a:prstGeom prst="rect">
            <a:avLst/>
          </a:prstGeom>
        </p:spPr>
        <p:txBody>
          <a:bodyPr vert="horz" wrap="square" lIns="0" tIns="12700" rIns="0" bIns="0" rtlCol="0">
            <a:spAutoFit/>
          </a:bodyPr>
          <a:lstStyle/>
          <a:p>
            <a:pPr marL="12700">
              <a:spcBef>
                <a:spcPts val="100"/>
              </a:spcBef>
            </a:pPr>
            <a:r>
              <a:rPr spc="290" dirty="0">
                <a:solidFill>
                  <a:srgbClr val="162E33"/>
                </a:solidFill>
                <a:latin typeface="DejaVu Sans"/>
                <a:cs typeface="DejaVu Sans"/>
              </a:rPr>
              <a:t>➔ </a:t>
            </a:r>
            <a:r>
              <a:rPr sz="1350" dirty="0">
                <a:solidFill>
                  <a:srgbClr val="003350"/>
                </a:solidFill>
                <a:latin typeface="Arial"/>
                <a:cs typeface="Arial"/>
              </a:rPr>
              <a:t>Requêtes</a:t>
            </a:r>
            <a:r>
              <a:rPr sz="1350" spc="-75" dirty="0">
                <a:solidFill>
                  <a:srgbClr val="003350"/>
                </a:solidFill>
                <a:latin typeface="Arial"/>
                <a:cs typeface="Arial"/>
              </a:rPr>
              <a:t> </a:t>
            </a:r>
            <a:r>
              <a:rPr sz="1350" dirty="0">
                <a:solidFill>
                  <a:srgbClr val="003350"/>
                </a:solidFill>
                <a:latin typeface="Arial"/>
                <a:cs typeface="Arial"/>
              </a:rPr>
              <a:t>SELECT</a:t>
            </a:r>
            <a:endParaRPr sz="1350" dirty="0">
              <a:latin typeface="Arial"/>
              <a:cs typeface="Arial"/>
            </a:endParaRPr>
          </a:p>
        </p:txBody>
      </p:sp>
      <p:sp>
        <p:nvSpPr>
          <p:cNvPr id="4" name="object 4"/>
          <p:cNvSpPr txBox="1"/>
          <p:nvPr/>
        </p:nvSpPr>
        <p:spPr>
          <a:xfrm>
            <a:off x="586232" y="4523817"/>
            <a:ext cx="4137025" cy="228909"/>
          </a:xfrm>
          <a:prstGeom prst="rect">
            <a:avLst/>
          </a:prstGeom>
        </p:spPr>
        <p:txBody>
          <a:bodyPr vert="horz" wrap="square" lIns="0" tIns="13335" rIns="0" bIns="0" rtlCol="0">
            <a:spAutoFit/>
          </a:bodyPr>
          <a:lstStyle/>
          <a:p>
            <a:pPr marL="12700">
              <a:spcBef>
                <a:spcPts val="105"/>
              </a:spcBef>
            </a:pPr>
            <a:r>
              <a:rPr sz="1400" dirty="0">
                <a:solidFill>
                  <a:srgbClr val="003350"/>
                </a:solidFill>
                <a:latin typeface="Arial"/>
                <a:cs typeface="Arial"/>
              </a:rPr>
              <a:t>On spécifie le </a:t>
            </a:r>
            <a:r>
              <a:rPr sz="1400" spc="-5" dirty="0">
                <a:solidFill>
                  <a:srgbClr val="003350"/>
                </a:solidFill>
                <a:latin typeface="Arial"/>
                <a:cs typeface="Arial"/>
              </a:rPr>
              <a:t>type </a:t>
            </a:r>
            <a:r>
              <a:rPr sz="1400" dirty="0">
                <a:solidFill>
                  <a:srgbClr val="003350"/>
                </a:solidFill>
                <a:latin typeface="Arial"/>
                <a:cs typeface="Arial"/>
              </a:rPr>
              <a:t>de retour </a:t>
            </a:r>
            <a:r>
              <a:rPr sz="1400" spc="-5" dirty="0">
                <a:solidFill>
                  <a:srgbClr val="003350"/>
                </a:solidFill>
                <a:latin typeface="Arial"/>
                <a:cs typeface="Arial"/>
              </a:rPr>
              <a:t>avec </a:t>
            </a:r>
            <a:r>
              <a:rPr sz="1400" dirty="0">
                <a:solidFill>
                  <a:srgbClr val="003350"/>
                </a:solidFill>
                <a:latin typeface="Arial"/>
                <a:cs typeface="Arial"/>
              </a:rPr>
              <a:t>des </a:t>
            </a:r>
            <a:r>
              <a:rPr sz="1400" spc="-5" dirty="0">
                <a:solidFill>
                  <a:srgbClr val="003350"/>
                </a:solidFill>
                <a:latin typeface="Arial"/>
                <a:cs typeface="Arial"/>
              </a:rPr>
              <a:t>types</a:t>
            </a:r>
            <a:r>
              <a:rPr sz="1400" spc="-150" dirty="0">
                <a:solidFill>
                  <a:srgbClr val="003350"/>
                </a:solidFill>
                <a:latin typeface="Arial"/>
                <a:cs typeface="Arial"/>
              </a:rPr>
              <a:t> </a:t>
            </a:r>
            <a:r>
              <a:rPr sz="1400" dirty="0">
                <a:solidFill>
                  <a:srgbClr val="003350"/>
                </a:solidFill>
                <a:latin typeface="Arial"/>
                <a:cs typeface="Arial"/>
              </a:rPr>
              <a:t>primitifs</a:t>
            </a:r>
            <a:endParaRPr sz="1400">
              <a:latin typeface="Arial"/>
              <a:cs typeface="Arial"/>
            </a:endParaRPr>
          </a:p>
        </p:txBody>
      </p:sp>
      <p:sp>
        <p:nvSpPr>
          <p:cNvPr id="5" name="object 5"/>
          <p:cNvSpPr txBox="1"/>
          <p:nvPr/>
        </p:nvSpPr>
        <p:spPr>
          <a:xfrm>
            <a:off x="603054" y="2426189"/>
            <a:ext cx="7247255" cy="181610"/>
          </a:xfrm>
          <a:prstGeom prst="rect">
            <a:avLst/>
          </a:prstGeom>
          <a:solidFill>
            <a:srgbClr val="F8F8F8"/>
          </a:solidFill>
        </p:spPr>
        <p:txBody>
          <a:bodyPr vert="horz" wrap="square" lIns="0" tIns="1905" rIns="0" bIns="0" rtlCol="0">
            <a:spAutoFit/>
          </a:bodyPr>
          <a:lstStyle/>
          <a:p>
            <a:pPr>
              <a:spcBef>
                <a:spcPts val="15"/>
              </a:spcBef>
            </a:pPr>
            <a:r>
              <a:rPr sz="1150" b="1" dirty="0">
                <a:solidFill>
                  <a:srgbClr val="7E0054"/>
                </a:solidFill>
                <a:latin typeface="Verdana"/>
                <a:cs typeface="Verdana"/>
              </a:rPr>
              <a:t>int </a:t>
            </a:r>
            <a:r>
              <a:rPr sz="1150" dirty="0">
                <a:latin typeface="Verdana"/>
                <a:cs typeface="Verdana"/>
              </a:rPr>
              <a:t>rowCount = </a:t>
            </a:r>
            <a:r>
              <a:rPr sz="1150" b="1" spc="-5" dirty="0">
                <a:solidFill>
                  <a:srgbClr val="7E0054"/>
                </a:solidFill>
                <a:latin typeface="Verdana"/>
                <a:cs typeface="Verdana"/>
              </a:rPr>
              <a:t>this</a:t>
            </a:r>
            <a:r>
              <a:rPr sz="1150" spc="-5" dirty="0">
                <a:latin typeface="Verdana"/>
                <a:cs typeface="Verdana"/>
              </a:rPr>
              <a:t>.jdbcTemplate.queryForObject(</a:t>
            </a:r>
            <a:r>
              <a:rPr sz="1150" spc="-5" dirty="0">
                <a:solidFill>
                  <a:srgbClr val="2A00FF"/>
                </a:solidFill>
                <a:latin typeface="Verdana"/>
                <a:cs typeface="Verdana"/>
              </a:rPr>
              <a:t>"select </a:t>
            </a:r>
            <a:r>
              <a:rPr sz="1150" dirty="0">
                <a:solidFill>
                  <a:srgbClr val="2A00FF"/>
                </a:solidFill>
                <a:latin typeface="Verdana"/>
                <a:cs typeface="Verdana"/>
              </a:rPr>
              <a:t>count(*) from t_actor"</a:t>
            </a:r>
            <a:r>
              <a:rPr sz="1150" dirty="0">
                <a:latin typeface="Verdana"/>
                <a:cs typeface="Verdana"/>
              </a:rPr>
              <a:t>,</a:t>
            </a:r>
            <a:r>
              <a:rPr sz="1150" spc="-114" dirty="0">
                <a:latin typeface="Verdana"/>
                <a:cs typeface="Verdana"/>
              </a:rPr>
              <a:t> </a:t>
            </a:r>
            <a:r>
              <a:rPr sz="1150" dirty="0">
                <a:latin typeface="Verdana"/>
                <a:cs typeface="Verdana"/>
              </a:rPr>
              <a:t>Integer.</a:t>
            </a:r>
            <a:r>
              <a:rPr sz="1150" b="1" dirty="0">
                <a:solidFill>
                  <a:srgbClr val="7E0054"/>
                </a:solidFill>
                <a:latin typeface="Verdana"/>
                <a:cs typeface="Verdana"/>
              </a:rPr>
              <a:t>class</a:t>
            </a:r>
            <a:r>
              <a:rPr sz="1150" dirty="0">
                <a:latin typeface="Verdana"/>
                <a:cs typeface="Verdana"/>
              </a:rPr>
              <a:t>);</a:t>
            </a:r>
          </a:p>
        </p:txBody>
      </p:sp>
      <p:sp>
        <p:nvSpPr>
          <p:cNvPr id="6" name="object 6"/>
          <p:cNvSpPr txBox="1"/>
          <p:nvPr/>
        </p:nvSpPr>
        <p:spPr>
          <a:xfrm>
            <a:off x="610425" y="2784983"/>
            <a:ext cx="4884420" cy="178435"/>
          </a:xfrm>
          <a:prstGeom prst="rect">
            <a:avLst/>
          </a:prstGeom>
          <a:solidFill>
            <a:srgbClr val="F8F8F8"/>
          </a:solidFill>
        </p:spPr>
        <p:txBody>
          <a:bodyPr vert="horz" wrap="square" lIns="0" tIns="2540" rIns="0" bIns="0" rtlCol="0">
            <a:spAutoFit/>
          </a:bodyPr>
          <a:lstStyle/>
          <a:p>
            <a:pPr>
              <a:spcBef>
                <a:spcPts val="20"/>
              </a:spcBef>
            </a:pPr>
            <a:r>
              <a:rPr sz="1150" b="1" dirty="0">
                <a:solidFill>
                  <a:srgbClr val="7E0054"/>
                </a:solidFill>
                <a:latin typeface="Verdana"/>
                <a:cs typeface="Verdana"/>
              </a:rPr>
              <a:t>int </a:t>
            </a:r>
            <a:r>
              <a:rPr sz="1150" dirty="0">
                <a:latin typeface="Verdana"/>
                <a:cs typeface="Verdana"/>
              </a:rPr>
              <a:t>countOfActorsNamedJoe =</a:t>
            </a:r>
            <a:r>
              <a:rPr sz="1150" spc="-55" dirty="0">
                <a:latin typeface="Verdana"/>
                <a:cs typeface="Verdana"/>
              </a:rPr>
              <a:t> </a:t>
            </a:r>
            <a:r>
              <a:rPr sz="1150" b="1" spc="-5" dirty="0">
                <a:solidFill>
                  <a:srgbClr val="7E0054"/>
                </a:solidFill>
                <a:latin typeface="Verdana"/>
                <a:cs typeface="Verdana"/>
              </a:rPr>
              <a:t>this</a:t>
            </a:r>
            <a:r>
              <a:rPr sz="1150" spc="-5" dirty="0">
                <a:latin typeface="Verdana"/>
                <a:cs typeface="Verdana"/>
              </a:rPr>
              <a:t>.jdbcTemplate.queryForObject(</a:t>
            </a:r>
            <a:endParaRPr sz="1150">
              <a:latin typeface="Verdana"/>
              <a:cs typeface="Verdana"/>
            </a:endParaRPr>
          </a:p>
        </p:txBody>
      </p:sp>
      <p:sp>
        <p:nvSpPr>
          <p:cNvPr id="7" name="object 7"/>
          <p:cNvSpPr txBox="1"/>
          <p:nvPr/>
        </p:nvSpPr>
        <p:spPr>
          <a:xfrm>
            <a:off x="610426" y="3030347"/>
            <a:ext cx="5973445" cy="181610"/>
          </a:xfrm>
          <a:prstGeom prst="rect">
            <a:avLst/>
          </a:prstGeom>
          <a:solidFill>
            <a:srgbClr val="F8F8F8"/>
          </a:solidFill>
        </p:spPr>
        <p:txBody>
          <a:bodyPr vert="horz" wrap="square" lIns="0" tIns="2540" rIns="0" bIns="0" rtlCol="0">
            <a:spAutoFit/>
          </a:bodyPr>
          <a:lstStyle/>
          <a:p>
            <a:pPr marL="406400">
              <a:spcBef>
                <a:spcPts val="20"/>
              </a:spcBef>
            </a:pPr>
            <a:r>
              <a:rPr sz="1150" dirty="0">
                <a:solidFill>
                  <a:srgbClr val="2A00FF"/>
                </a:solidFill>
                <a:latin typeface="Verdana"/>
                <a:cs typeface="Verdana"/>
              </a:rPr>
              <a:t>"select</a:t>
            </a:r>
            <a:r>
              <a:rPr sz="1150" spc="-25" dirty="0">
                <a:solidFill>
                  <a:srgbClr val="2A00FF"/>
                </a:solidFill>
                <a:latin typeface="Verdana"/>
                <a:cs typeface="Verdana"/>
              </a:rPr>
              <a:t> </a:t>
            </a:r>
            <a:r>
              <a:rPr sz="1150" dirty="0">
                <a:solidFill>
                  <a:srgbClr val="2A00FF"/>
                </a:solidFill>
                <a:latin typeface="Verdana"/>
                <a:cs typeface="Verdana"/>
              </a:rPr>
              <a:t>count(*)</a:t>
            </a:r>
            <a:r>
              <a:rPr sz="1150" spc="-35" dirty="0">
                <a:solidFill>
                  <a:srgbClr val="2A00FF"/>
                </a:solidFill>
                <a:latin typeface="Verdana"/>
                <a:cs typeface="Verdana"/>
              </a:rPr>
              <a:t> </a:t>
            </a:r>
            <a:r>
              <a:rPr sz="1150" dirty="0">
                <a:solidFill>
                  <a:srgbClr val="2A00FF"/>
                </a:solidFill>
                <a:latin typeface="Verdana"/>
                <a:cs typeface="Verdana"/>
              </a:rPr>
              <a:t>from</a:t>
            </a:r>
            <a:r>
              <a:rPr sz="1150" spc="-35" dirty="0">
                <a:solidFill>
                  <a:srgbClr val="2A00FF"/>
                </a:solidFill>
                <a:latin typeface="Verdana"/>
                <a:cs typeface="Verdana"/>
              </a:rPr>
              <a:t> </a:t>
            </a:r>
            <a:r>
              <a:rPr sz="1150" dirty="0">
                <a:solidFill>
                  <a:srgbClr val="2A00FF"/>
                </a:solidFill>
                <a:latin typeface="Verdana"/>
                <a:cs typeface="Verdana"/>
              </a:rPr>
              <a:t>t_actor</a:t>
            </a:r>
            <a:r>
              <a:rPr sz="1150" spc="-40" dirty="0">
                <a:solidFill>
                  <a:srgbClr val="2A00FF"/>
                </a:solidFill>
                <a:latin typeface="Verdana"/>
                <a:cs typeface="Verdana"/>
              </a:rPr>
              <a:t> </a:t>
            </a:r>
            <a:r>
              <a:rPr sz="1150" dirty="0">
                <a:solidFill>
                  <a:srgbClr val="2A00FF"/>
                </a:solidFill>
                <a:latin typeface="Verdana"/>
                <a:cs typeface="Verdana"/>
              </a:rPr>
              <a:t>where</a:t>
            </a:r>
            <a:r>
              <a:rPr sz="1150" spc="-30" dirty="0">
                <a:solidFill>
                  <a:srgbClr val="2A00FF"/>
                </a:solidFill>
                <a:latin typeface="Verdana"/>
                <a:cs typeface="Verdana"/>
              </a:rPr>
              <a:t> </a:t>
            </a:r>
            <a:r>
              <a:rPr sz="1150" dirty="0">
                <a:solidFill>
                  <a:srgbClr val="2A00FF"/>
                </a:solidFill>
                <a:latin typeface="Verdana"/>
                <a:cs typeface="Verdana"/>
              </a:rPr>
              <a:t>first_name</a:t>
            </a:r>
            <a:r>
              <a:rPr sz="1150" spc="-55" dirty="0">
                <a:solidFill>
                  <a:srgbClr val="2A00FF"/>
                </a:solidFill>
                <a:latin typeface="Verdana"/>
                <a:cs typeface="Verdana"/>
              </a:rPr>
              <a:t> </a:t>
            </a:r>
            <a:r>
              <a:rPr sz="1150" dirty="0">
                <a:solidFill>
                  <a:srgbClr val="2A00FF"/>
                </a:solidFill>
                <a:latin typeface="Verdana"/>
                <a:cs typeface="Verdana"/>
              </a:rPr>
              <a:t>=</a:t>
            </a:r>
            <a:r>
              <a:rPr sz="1150" spc="-10" dirty="0">
                <a:solidFill>
                  <a:srgbClr val="2A00FF"/>
                </a:solidFill>
                <a:latin typeface="Verdana"/>
                <a:cs typeface="Verdana"/>
              </a:rPr>
              <a:t> </a:t>
            </a:r>
            <a:r>
              <a:rPr sz="1150" dirty="0">
                <a:solidFill>
                  <a:srgbClr val="2A00FF"/>
                </a:solidFill>
                <a:latin typeface="Verdana"/>
                <a:cs typeface="Verdana"/>
              </a:rPr>
              <a:t>?"</a:t>
            </a:r>
            <a:r>
              <a:rPr sz="1150" dirty="0">
                <a:latin typeface="Verdana"/>
                <a:cs typeface="Verdana"/>
              </a:rPr>
              <a:t>,</a:t>
            </a:r>
            <a:r>
              <a:rPr sz="1150" spc="-25" dirty="0">
                <a:latin typeface="Verdana"/>
                <a:cs typeface="Verdana"/>
              </a:rPr>
              <a:t> </a:t>
            </a:r>
            <a:r>
              <a:rPr sz="1150" dirty="0">
                <a:latin typeface="Verdana"/>
                <a:cs typeface="Verdana"/>
              </a:rPr>
              <a:t>Integer.</a:t>
            </a:r>
            <a:r>
              <a:rPr sz="1150" b="1" dirty="0">
                <a:solidFill>
                  <a:srgbClr val="7E0054"/>
                </a:solidFill>
                <a:latin typeface="Verdana"/>
                <a:cs typeface="Verdana"/>
              </a:rPr>
              <a:t>class</a:t>
            </a:r>
            <a:r>
              <a:rPr sz="1150" dirty="0">
                <a:latin typeface="Verdana"/>
                <a:cs typeface="Verdana"/>
              </a:rPr>
              <a:t>,</a:t>
            </a:r>
            <a:r>
              <a:rPr sz="1150" spc="-50" dirty="0">
                <a:latin typeface="Verdana"/>
                <a:cs typeface="Verdana"/>
              </a:rPr>
              <a:t> </a:t>
            </a:r>
            <a:r>
              <a:rPr sz="1150" dirty="0">
                <a:solidFill>
                  <a:srgbClr val="2A00FF"/>
                </a:solidFill>
                <a:latin typeface="Verdana"/>
                <a:cs typeface="Verdana"/>
              </a:rPr>
              <a:t>"Joe"</a:t>
            </a:r>
            <a:r>
              <a:rPr sz="1150" dirty="0">
                <a:latin typeface="Verdana"/>
                <a:cs typeface="Verdana"/>
              </a:rPr>
              <a:t>);</a:t>
            </a:r>
            <a:endParaRPr sz="1150">
              <a:latin typeface="Verdana"/>
              <a:cs typeface="Verdana"/>
            </a:endParaRPr>
          </a:p>
        </p:txBody>
      </p:sp>
      <p:sp>
        <p:nvSpPr>
          <p:cNvPr id="8" name="object 8"/>
          <p:cNvSpPr txBox="1"/>
          <p:nvPr/>
        </p:nvSpPr>
        <p:spPr>
          <a:xfrm>
            <a:off x="580873" y="3647059"/>
            <a:ext cx="4001135" cy="178435"/>
          </a:xfrm>
          <a:prstGeom prst="rect">
            <a:avLst/>
          </a:prstGeom>
          <a:solidFill>
            <a:srgbClr val="F8F8F8"/>
          </a:solidFill>
        </p:spPr>
        <p:txBody>
          <a:bodyPr vert="horz" wrap="square" lIns="0" tIns="2540" rIns="0" bIns="0" rtlCol="0">
            <a:spAutoFit/>
          </a:bodyPr>
          <a:lstStyle/>
          <a:p>
            <a:pPr>
              <a:spcBef>
                <a:spcPts val="20"/>
              </a:spcBef>
            </a:pPr>
            <a:r>
              <a:rPr sz="1150" dirty="0">
                <a:latin typeface="Verdana"/>
                <a:cs typeface="Verdana"/>
              </a:rPr>
              <a:t>String lastName =</a:t>
            </a:r>
            <a:r>
              <a:rPr sz="1150" spc="-65" dirty="0">
                <a:latin typeface="Verdana"/>
                <a:cs typeface="Verdana"/>
              </a:rPr>
              <a:t> </a:t>
            </a:r>
            <a:r>
              <a:rPr sz="1150" b="1" spc="-5" dirty="0">
                <a:solidFill>
                  <a:srgbClr val="7E0054"/>
                </a:solidFill>
                <a:latin typeface="Verdana"/>
                <a:cs typeface="Verdana"/>
              </a:rPr>
              <a:t>this</a:t>
            </a:r>
            <a:r>
              <a:rPr sz="1150" spc="-5" dirty="0">
                <a:latin typeface="Verdana"/>
                <a:cs typeface="Verdana"/>
              </a:rPr>
              <a:t>.jdbcTemplate.queryForObject(</a:t>
            </a:r>
            <a:endParaRPr sz="1150">
              <a:latin typeface="Verdana"/>
              <a:cs typeface="Verdana"/>
            </a:endParaRPr>
          </a:p>
        </p:txBody>
      </p:sp>
      <p:sp>
        <p:nvSpPr>
          <p:cNvPr id="9" name="object 9"/>
          <p:cNvSpPr txBox="1"/>
          <p:nvPr/>
        </p:nvSpPr>
        <p:spPr>
          <a:xfrm>
            <a:off x="580872" y="3892424"/>
            <a:ext cx="3786504" cy="178435"/>
          </a:xfrm>
          <a:prstGeom prst="rect">
            <a:avLst/>
          </a:prstGeom>
          <a:solidFill>
            <a:srgbClr val="F8F8F8"/>
          </a:solidFill>
        </p:spPr>
        <p:txBody>
          <a:bodyPr vert="horz" wrap="square" lIns="0" tIns="2540" rIns="0" bIns="0" rtlCol="0">
            <a:spAutoFit/>
          </a:bodyPr>
          <a:lstStyle/>
          <a:p>
            <a:pPr marL="406400">
              <a:spcBef>
                <a:spcPts val="20"/>
              </a:spcBef>
            </a:pPr>
            <a:r>
              <a:rPr sz="1150" dirty="0">
                <a:solidFill>
                  <a:srgbClr val="2A00FF"/>
                </a:solidFill>
                <a:latin typeface="Verdana"/>
                <a:cs typeface="Verdana"/>
              </a:rPr>
              <a:t>"select last_name from t_actor where id =</a:t>
            </a:r>
            <a:r>
              <a:rPr sz="1150" spc="-240" dirty="0">
                <a:solidFill>
                  <a:srgbClr val="2A00FF"/>
                </a:solidFill>
                <a:latin typeface="Verdana"/>
                <a:cs typeface="Verdana"/>
              </a:rPr>
              <a:t> </a:t>
            </a:r>
            <a:r>
              <a:rPr sz="1150" dirty="0">
                <a:solidFill>
                  <a:srgbClr val="2A00FF"/>
                </a:solidFill>
                <a:latin typeface="Verdana"/>
                <a:cs typeface="Verdana"/>
              </a:rPr>
              <a:t>?"</a:t>
            </a:r>
            <a:r>
              <a:rPr sz="1150" dirty="0">
                <a:latin typeface="Verdana"/>
                <a:cs typeface="Verdana"/>
              </a:rPr>
              <a:t>,</a:t>
            </a:r>
            <a:endParaRPr sz="1150">
              <a:latin typeface="Verdana"/>
              <a:cs typeface="Verdana"/>
            </a:endParaRPr>
          </a:p>
        </p:txBody>
      </p:sp>
      <p:sp>
        <p:nvSpPr>
          <p:cNvPr id="10" name="object 10"/>
          <p:cNvSpPr txBox="1"/>
          <p:nvPr/>
        </p:nvSpPr>
        <p:spPr>
          <a:xfrm>
            <a:off x="580873" y="4137787"/>
            <a:ext cx="3198495" cy="178435"/>
          </a:xfrm>
          <a:prstGeom prst="rect">
            <a:avLst/>
          </a:prstGeom>
          <a:solidFill>
            <a:srgbClr val="F8F8F8"/>
          </a:solidFill>
        </p:spPr>
        <p:txBody>
          <a:bodyPr vert="horz" wrap="square" lIns="0" tIns="2540" rIns="0" bIns="0" rtlCol="0">
            <a:spAutoFit/>
          </a:bodyPr>
          <a:lstStyle/>
          <a:p>
            <a:pPr marL="406400">
              <a:spcBef>
                <a:spcPts val="20"/>
              </a:spcBef>
            </a:pPr>
            <a:r>
              <a:rPr sz="1150" b="1" spc="-5" dirty="0">
                <a:solidFill>
                  <a:srgbClr val="7E0054"/>
                </a:solidFill>
                <a:latin typeface="Verdana"/>
                <a:cs typeface="Verdana"/>
              </a:rPr>
              <a:t>new </a:t>
            </a:r>
            <a:r>
              <a:rPr sz="1150" spc="-5" dirty="0">
                <a:latin typeface="Verdana"/>
                <a:cs typeface="Verdana"/>
              </a:rPr>
              <a:t>Object[]{1212L},</a:t>
            </a:r>
            <a:r>
              <a:rPr sz="1150" spc="-55" dirty="0">
                <a:latin typeface="Verdana"/>
                <a:cs typeface="Verdana"/>
              </a:rPr>
              <a:t> </a:t>
            </a:r>
            <a:r>
              <a:rPr sz="1150" spc="-5" dirty="0">
                <a:latin typeface="Verdana"/>
                <a:cs typeface="Verdana"/>
              </a:rPr>
              <a:t>String.</a:t>
            </a:r>
            <a:r>
              <a:rPr sz="1150" b="1" spc="-5" dirty="0">
                <a:solidFill>
                  <a:srgbClr val="7E0054"/>
                </a:solidFill>
                <a:latin typeface="Verdana"/>
                <a:cs typeface="Verdana"/>
              </a:rPr>
              <a:t>class</a:t>
            </a:r>
            <a:r>
              <a:rPr sz="1150" spc="-5" dirty="0">
                <a:latin typeface="Verdana"/>
                <a:cs typeface="Verdana"/>
              </a:rPr>
              <a:t>);</a:t>
            </a:r>
            <a:endParaRPr sz="115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JdbcTemplate </a:t>
            </a:r>
            <a:r>
              <a:rPr spc="10" dirty="0"/>
              <a:t>-</a:t>
            </a:r>
            <a:r>
              <a:rPr spc="-185" dirty="0"/>
              <a:t> </a:t>
            </a:r>
            <a:r>
              <a:rPr spc="-45" dirty="0"/>
              <a:t>Exemples</a:t>
            </a:r>
          </a:p>
        </p:txBody>
      </p:sp>
      <p:sp>
        <p:nvSpPr>
          <p:cNvPr id="3" name="object 3"/>
          <p:cNvSpPr/>
          <p:nvPr/>
        </p:nvSpPr>
        <p:spPr>
          <a:xfrm>
            <a:off x="1029195" y="2870201"/>
            <a:ext cx="1027430" cy="178435"/>
          </a:xfrm>
          <a:custGeom>
            <a:avLst/>
            <a:gdLst/>
            <a:ahLst/>
            <a:cxnLst/>
            <a:rect l="l" t="t" r="r" b="b"/>
            <a:pathLst>
              <a:path w="1027430" h="178435">
                <a:moveTo>
                  <a:pt x="0" y="178307"/>
                </a:moveTo>
                <a:lnTo>
                  <a:pt x="1027175" y="178307"/>
                </a:lnTo>
                <a:lnTo>
                  <a:pt x="1027175" y="0"/>
                </a:lnTo>
                <a:lnTo>
                  <a:pt x="0" y="0"/>
                </a:lnTo>
                <a:lnTo>
                  <a:pt x="0" y="178307"/>
                </a:lnTo>
                <a:close/>
              </a:path>
            </a:pathLst>
          </a:custGeom>
          <a:solidFill>
            <a:srgbClr val="F8F8F8"/>
          </a:solidFill>
        </p:spPr>
        <p:txBody>
          <a:bodyPr wrap="square" lIns="0" tIns="0" rIns="0" bIns="0" rtlCol="0"/>
          <a:lstStyle/>
          <a:p>
            <a:endParaRPr/>
          </a:p>
        </p:txBody>
      </p:sp>
      <p:sp>
        <p:nvSpPr>
          <p:cNvPr id="4" name="object 4"/>
          <p:cNvSpPr/>
          <p:nvPr/>
        </p:nvSpPr>
        <p:spPr>
          <a:xfrm>
            <a:off x="2056384" y="2870201"/>
            <a:ext cx="307975" cy="178435"/>
          </a:xfrm>
          <a:custGeom>
            <a:avLst/>
            <a:gdLst/>
            <a:ahLst/>
            <a:cxnLst/>
            <a:rect l="l" t="t" r="r" b="b"/>
            <a:pathLst>
              <a:path w="307975" h="178435">
                <a:moveTo>
                  <a:pt x="0" y="178307"/>
                </a:moveTo>
                <a:lnTo>
                  <a:pt x="307848" y="178307"/>
                </a:lnTo>
                <a:lnTo>
                  <a:pt x="307848" y="0"/>
                </a:lnTo>
                <a:lnTo>
                  <a:pt x="0" y="0"/>
                </a:lnTo>
                <a:lnTo>
                  <a:pt x="0" y="178307"/>
                </a:lnTo>
                <a:close/>
              </a:path>
            </a:pathLst>
          </a:custGeom>
          <a:solidFill>
            <a:srgbClr val="F8F8F8"/>
          </a:solidFill>
        </p:spPr>
        <p:txBody>
          <a:bodyPr wrap="square" lIns="0" tIns="0" rIns="0" bIns="0" rtlCol="0"/>
          <a:lstStyle/>
          <a:p>
            <a:endParaRPr/>
          </a:p>
        </p:txBody>
      </p:sp>
      <p:sp>
        <p:nvSpPr>
          <p:cNvPr id="5" name="object 5"/>
          <p:cNvSpPr/>
          <p:nvPr/>
        </p:nvSpPr>
        <p:spPr>
          <a:xfrm>
            <a:off x="2364232" y="2870201"/>
            <a:ext cx="2293620" cy="178435"/>
          </a:xfrm>
          <a:custGeom>
            <a:avLst/>
            <a:gdLst/>
            <a:ahLst/>
            <a:cxnLst/>
            <a:rect l="l" t="t" r="r" b="b"/>
            <a:pathLst>
              <a:path w="2293620" h="178435">
                <a:moveTo>
                  <a:pt x="0" y="178307"/>
                </a:moveTo>
                <a:lnTo>
                  <a:pt x="2293620" y="178307"/>
                </a:lnTo>
                <a:lnTo>
                  <a:pt x="2293620" y="0"/>
                </a:lnTo>
                <a:lnTo>
                  <a:pt x="0" y="0"/>
                </a:lnTo>
                <a:lnTo>
                  <a:pt x="0" y="178307"/>
                </a:lnTo>
                <a:close/>
              </a:path>
            </a:pathLst>
          </a:custGeom>
          <a:solidFill>
            <a:srgbClr val="F8F8F8"/>
          </a:solidFill>
        </p:spPr>
        <p:txBody>
          <a:bodyPr wrap="square" lIns="0" tIns="0" rIns="0" bIns="0" rtlCol="0"/>
          <a:lstStyle/>
          <a:p>
            <a:endParaRPr/>
          </a:p>
        </p:txBody>
      </p:sp>
      <p:sp>
        <p:nvSpPr>
          <p:cNvPr id="6" name="object 6"/>
          <p:cNvSpPr/>
          <p:nvPr/>
        </p:nvSpPr>
        <p:spPr>
          <a:xfrm>
            <a:off x="1029195" y="3115565"/>
            <a:ext cx="407034" cy="178435"/>
          </a:xfrm>
          <a:custGeom>
            <a:avLst/>
            <a:gdLst/>
            <a:ahLst/>
            <a:cxnLst/>
            <a:rect l="l" t="t" r="r" b="b"/>
            <a:pathLst>
              <a:path w="407034" h="178435">
                <a:moveTo>
                  <a:pt x="0" y="178307"/>
                </a:moveTo>
                <a:lnTo>
                  <a:pt x="406908" y="178307"/>
                </a:lnTo>
                <a:lnTo>
                  <a:pt x="406908" y="0"/>
                </a:lnTo>
                <a:lnTo>
                  <a:pt x="0" y="0"/>
                </a:lnTo>
                <a:lnTo>
                  <a:pt x="0" y="178307"/>
                </a:lnTo>
                <a:close/>
              </a:path>
            </a:pathLst>
          </a:custGeom>
          <a:solidFill>
            <a:srgbClr val="F8F8F8"/>
          </a:solidFill>
        </p:spPr>
        <p:txBody>
          <a:bodyPr wrap="square" lIns="0" tIns="0" rIns="0" bIns="0" rtlCol="0"/>
          <a:lstStyle/>
          <a:p>
            <a:endParaRPr/>
          </a:p>
        </p:txBody>
      </p:sp>
      <p:sp>
        <p:nvSpPr>
          <p:cNvPr id="7" name="object 7"/>
          <p:cNvSpPr/>
          <p:nvPr/>
        </p:nvSpPr>
        <p:spPr>
          <a:xfrm>
            <a:off x="1436117" y="3115565"/>
            <a:ext cx="4201795" cy="178435"/>
          </a:xfrm>
          <a:custGeom>
            <a:avLst/>
            <a:gdLst/>
            <a:ahLst/>
            <a:cxnLst/>
            <a:rect l="l" t="t" r="r" b="b"/>
            <a:pathLst>
              <a:path w="4201795" h="178435">
                <a:moveTo>
                  <a:pt x="0" y="178307"/>
                </a:moveTo>
                <a:lnTo>
                  <a:pt x="4201668" y="178307"/>
                </a:lnTo>
                <a:lnTo>
                  <a:pt x="4201668" y="0"/>
                </a:lnTo>
                <a:lnTo>
                  <a:pt x="0" y="0"/>
                </a:lnTo>
                <a:lnTo>
                  <a:pt x="0" y="178307"/>
                </a:lnTo>
                <a:close/>
              </a:path>
            </a:pathLst>
          </a:custGeom>
          <a:solidFill>
            <a:srgbClr val="F8F8F8"/>
          </a:solidFill>
        </p:spPr>
        <p:txBody>
          <a:bodyPr wrap="square" lIns="0" tIns="0" rIns="0" bIns="0" rtlCol="0"/>
          <a:lstStyle/>
          <a:p>
            <a:endParaRPr/>
          </a:p>
        </p:txBody>
      </p:sp>
      <p:sp>
        <p:nvSpPr>
          <p:cNvPr id="8" name="object 8"/>
          <p:cNvSpPr/>
          <p:nvPr/>
        </p:nvSpPr>
        <p:spPr>
          <a:xfrm>
            <a:off x="5664453" y="3115565"/>
            <a:ext cx="0" cy="178435"/>
          </a:xfrm>
          <a:custGeom>
            <a:avLst/>
            <a:gdLst/>
            <a:ahLst/>
            <a:cxnLst/>
            <a:rect l="l" t="t" r="r" b="b"/>
            <a:pathLst>
              <a:path h="178435">
                <a:moveTo>
                  <a:pt x="0" y="0"/>
                </a:moveTo>
                <a:lnTo>
                  <a:pt x="0" y="178307"/>
                </a:lnTo>
              </a:path>
            </a:pathLst>
          </a:custGeom>
          <a:ln w="53339">
            <a:solidFill>
              <a:srgbClr val="F8F8F8"/>
            </a:solidFill>
          </a:ln>
        </p:spPr>
        <p:txBody>
          <a:bodyPr wrap="square" lIns="0" tIns="0" rIns="0" bIns="0" rtlCol="0"/>
          <a:lstStyle/>
          <a:p>
            <a:endParaRPr/>
          </a:p>
        </p:txBody>
      </p:sp>
      <p:sp>
        <p:nvSpPr>
          <p:cNvPr id="9" name="object 9"/>
          <p:cNvSpPr/>
          <p:nvPr/>
        </p:nvSpPr>
        <p:spPr>
          <a:xfrm>
            <a:off x="1029195" y="3360928"/>
            <a:ext cx="407034" cy="178435"/>
          </a:xfrm>
          <a:custGeom>
            <a:avLst/>
            <a:gdLst/>
            <a:ahLst/>
            <a:cxnLst/>
            <a:rect l="l" t="t" r="r" b="b"/>
            <a:pathLst>
              <a:path w="407034" h="178435">
                <a:moveTo>
                  <a:pt x="0" y="178307"/>
                </a:moveTo>
                <a:lnTo>
                  <a:pt x="406908" y="178307"/>
                </a:lnTo>
                <a:lnTo>
                  <a:pt x="406908" y="0"/>
                </a:lnTo>
                <a:lnTo>
                  <a:pt x="0" y="0"/>
                </a:lnTo>
                <a:lnTo>
                  <a:pt x="0" y="178307"/>
                </a:lnTo>
                <a:close/>
              </a:path>
            </a:pathLst>
          </a:custGeom>
          <a:solidFill>
            <a:srgbClr val="F8F8F8"/>
          </a:solidFill>
        </p:spPr>
        <p:txBody>
          <a:bodyPr wrap="square" lIns="0" tIns="0" rIns="0" bIns="0" rtlCol="0"/>
          <a:lstStyle/>
          <a:p>
            <a:endParaRPr/>
          </a:p>
        </p:txBody>
      </p:sp>
      <p:sp>
        <p:nvSpPr>
          <p:cNvPr id="10" name="object 10"/>
          <p:cNvSpPr/>
          <p:nvPr/>
        </p:nvSpPr>
        <p:spPr>
          <a:xfrm>
            <a:off x="1436117" y="3360928"/>
            <a:ext cx="344805" cy="178435"/>
          </a:xfrm>
          <a:custGeom>
            <a:avLst/>
            <a:gdLst/>
            <a:ahLst/>
            <a:cxnLst/>
            <a:rect l="l" t="t" r="r" b="b"/>
            <a:pathLst>
              <a:path w="344805" h="178435">
                <a:moveTo>
                  <a:pt x="0" y="178307"/>
                </a:moveTo>
                <a:lnTo>
                  <a:pt x="344423" y="178307"/>
                </a:lnTo>
                <a:lnTo>
                  <a:pt x="344423" y="0"/>
                </a:lnTo>
                <a:lnTo>
                  <a:pt x="0" y="0"/>
                </a:lnTo>
                <a:lnTo>
                  <a:pt x="0" y="178307"/>
                </a:lnTo>
                <a:close/>
              </a:path>
            </a:pathLst>
          </a:custGeom>
          <a:solidFill>
            <a:srgbClr val="F8F8F8"/>
          </a:solidFill>
        </p:spPr>
        <p:txBody>
          <a:bodyPr wrap="square" lIns="0" tIns="0" rIns="0" bIns="0" rtlCol="0"/>
          <a:lstStyle/>
          <a:p>
            <a:endParaRPr/>
          </a:p>
        </p:txBody>
      </p:sp>
      <p:sp>
        <p:nvSpPr>
          <p:cNvPr id="11" name="object 11"/>
          <p:cNvSpPr/>
          <p:nvPr/>
        </p:nvSpPr>
        <p:spPr>
          <a:xfrm>
            <a:off x="1805685" y="3360928"/>
            <a:ext cx="0" cy="178435"/>
          </a:xfrm>
          <a:custGeom>
            <a:avLst/>
            <a:gdLst/>
            <a:ahLst/>
            <a:cxnLst/>
            <a:rect l="l" t="t" r="r" b="b"/>
            <a:pathLst>
              <a:path h="178435">
                <a:moveTo>
                  <a:pt x="0" y="0"/>
                </a:moveTo>
                <a:lnTo>
                  <a:pt x="0" y="178307"/>
                </a:lnTo>
              </a:path>
            </a:pathLst>
          </a:custGeom>
          <a:ln w="50292">
            <a:solidFill>
              <a:srgbClr val="F8F8F8"/>
            </a:solidFill>
          </a:ln>
        </p:spPr>
        <p:txBody>
          <a:bodyPr wrap="square" lIns="0" tIns="0" rIns="0" bIns="0" rtlCol="0"/>
          <a:lstStyle/>
          <a:p>
            <a:endParaRPr/>
          </a:p>
        </p:txBody>
      </p:sp>
      <p:sp>
        <p:nvSpPr>
          <p:cNvPr id="12" name="object 12"/>
          <p:cNvSpPr/>
          <p:nvPr/>
        </p:nvSpPr>
        <p:spPr>
          <a:xfrm>
            <a:off x="1830832" y="3360928"/>
            <a:ext cx="1300480" cy="178435"/>
          </a:xfrm>
          <a:custGeom>
            <a:avLst/>
            <a:gdLst/>
            <a:ahLst/>
            <a:cxnLst/>
            <a:rect l="l" t="t" r="r" b="b"/>
            <a:pathLst>
              <a:path w="1300480" h="178435">
                <a:moveTo>
                  <a:pt x="0" y="178307"/>
                </a:moveTo>
                <a:lnTo>
                  <a:pt x="1299971" y="178307"/>
                </a:lnTo>
                <a:lnTo>
                  <a:pt x="1299971" y="0"/>
                </a:lnTo>
                <a:lnTo>
                  <a:pt x="0" y="0"/>
                </a:lnTo>
                <a:lnTo>
                  <a:pt x="0" y="178307"/>
                </a:lnTo>
                <a:close/>
              </a:path>
            </a:pathLst>
          </a:custGeom>
          <a:solidFill>
            <a:srgbClr val="F8F8F8"/>
          </a:solidFill>
        </p:spPr>
        <p:txBody>
          <a:bodyPr wrap="square" lIns="0" tIns="0" rIns="0" bIns="0" rtlCol="0"/>
          <a:lstStyle/>
          <a:p>
            <a:endParaRPr/>
          </a:p>
        </p:txBody>
      </p:sp>
      <p:sp>
        <p:nvSpPr>
          <p:cNvPr id="13" name="object 13"/>
          <p:cNvSpPr/>
          <p:nvPr/>
        </p:nvSpPr>
        <p:spPr>
          <a:xfrm>
            <a:off x="1029195" y="3606293"/>
            <a:ext cx="407034" cy="178435"/>
          </a:xfrm>
          <a:custGeom>
            <a:avLst/>
            <a:gdLst/>
            <a:ahLst/>
            <a:cxnLst/>
            <a:rect l="l" t="t" r="r" b="b"/>
            <a:pathLst>
              <a:path w="407034" h="178435">
                <a:moveTo>
                  <a:pt x="0" y="178307"/>
                </a:moveTo>
                <a:lnTo>
                  <a:pt x="406908" y="178307"/>
                </a:lnTo>
                <a:lnTo>
                  <a:pt x="406908" y="0"/>
                </a:lnTo>
                <a:lnTo>
                  <a:pt x="0" y="0"/>
                </a:lnTo>
                <a:lnTo>
                  <a:pt x="0" y="178307"/>
                </a:lnTo>
                <a:close/>
              </a:path>
            </a:pathLst>
          </a:custGeom>
          <a:solidFill>
            <a:srgbClr val="F8F8F8"/>
          </a:solidFill>
        </p:spPr>
        <p:txBody>
          <a:bodyPr wrap="square" lIns="0" tIns="0" rIns="0" bIns="0" rtlCol="0"/>
          <a:lstStyle/>
          <a:p>
            <a:endParaRPr/>
          </a:p>
        </p:txBody>
      </p:sp>
      <p:sp>
        <p:nvSpPr>
          <p:cNvPr id="14" name="object 14"/>
          <p:cNvSpPr/>
          <p:nvPr/>
        </p:nvSpPr>
        <p:spPr>
          <a:xfrm>
            <a:off x="1436117" y="3606293"/>
            <a:ext cx="344805" cy="178435"/>
          </a:xfrm>
          <a:custGeom>
            <a:avLst/>
            <a:gdLst/>
            <a:ahLst/>
            <a:cxnLst/>
            <a:rect l="l" t="t" r="r" b="b"/>
            <a:pathLst>
              <a:path w="344805" h="178435">
                <a:moveTo>
                  <a:pt x="0" y="178307"/>
                </a:moveTo>
                <a:lnTo>
                  <a:pt x="344423" y="178307"/>
                </a:lnTo>
                <a:lnTo>
                  <a:pt x="344423" y="0"/>
                </a:lnTo>
                <a:lnTo>
                  <a:pt x="0" y="0"/>
                </a:lnTo>
                <a:lnTo>
                  <a:pt x="0" y="178307"/>
                </a:lnTo>
                <a:close/>
              </a:path>
            </a:pathLst>
          </a:custGeom>
          <a:solidFill>
            <a:srgbClr val="F8F8F8"/>
          </a:solidFill>
        </p:spPr>
        <p:txBody>
          <a:bodyPr wrap="square" lIns="0" tIns="0" rIns="0" bIns="0" rtlCol="0"/>
          <a:lstStyle/>
          <a:p>
            <a:endParaRPr/>
          </a:p>
        </p:txBody>
      </p:sp>
      <p:sp>
        <p:nvSpPr>
          <p:cNvPr id="15" name="object 15"/>
          <p:cNvSpPr/>
          <p:nvPr/>
        </p:nvSpPr>
        <p:spPr>
          <a:xfrm>
            <a:off x="1805685" y="3606293"/>
            <a:ext cx="0" cy="178435"/>
          </a:xfrm>
          <a:custGeom>
            <a:avLst/>
            <a:gdLst/>
            <a:ahLst/>
            <a:cxnLst/>
            <a:rect l="l" t="t" r="r" b="b"/>
            <a:pathLst>
              <a:path h="178435">
                <a:moveTo>
                  <a:pt x="0" y="0"/>
                </a:moveTo>
                <a:lnTo>
                  <a:pt x="0" y="178307"/>
                </a:lnTo>
              </a:path>
            </a:pathLst>
          </a:custGeom>
          <a:ln w="50292">
            <a:solidFill>
              <a:srgbClr val="F8F8F8"/>
            </a:solidFill>
          </a:ln>
        </p:spPr>
        <p:txBody>
          <a:bodyPr wrap="square" lIns="0" tIns="0" rIns="0" bIns="0" rtlCol="0"/>
          <a:lstStyle/>
          <a:p>
            <a:endParaRPr/>
          </a:p>
        </p:txBody>
      </p:sp>
      <p:sp>
        <p:nvSpPr>
          <p:cNvPr id="16" name="object 16"/>
          <p:cNvSpPr/>
          <p:nvPr/>
        </p:nvSpPr>
        <p:spPr>
          <a:xfrm>
            <a:off x="1830832" y="3606293"/>
            <a:ext cx="1751330" cy="178435"/>
          </a:xfrm>
          <a:custGeom>
            <a:avLst/>
            <a:gdLst/>
            <a:ahLst/>
            <a:cxnLst/>
            <a:rect l="l" t="t" r="r" b="b"/>
            <a:pathLst>
              <a:path w="1751329" h="178435">
                <a:moveTo>
                  <a:pt x="0" y="178307"/>
                </a:moveTo>
                <a:lnTo>
                  <a:pt x="1751075" y="178307"/>
                </a:lnTo>
                <a:lnTo>
                  <a:pt x="1751075" y="0"/>
                </a:lnTo>
                <a:lnTo>
                  <a:pt x="0" y="0"/>
                </a:lnTo>
                <a:lnTo>
                  <a:pt x="0" y="178307"/>
                </a:lnTo>
                <a:close/>
              </a:path>
            </a:pathLst>
          </a:custGeom>
          <a:solidFill>
            <a:srgbClr val="F8F8F8"/>
          </a:solidFill>
        </p:spPr>
        <p:txBody>
          <a:bodyPr wrap="square" lIns="0" tIns="0" rIns="0" bIns="0" rtlCol="0"/>
          <a:lstStyle/>
          <a:p>
            <a:endParaRPr/>
          </a:p>
        </p:txBody>
      </p:sp>
      <p:sp>
        <p:nvSpPr>
          <p:cNvPr id="17" name="object 17"/>
          <p:cNvSpPr/>
          <p:nvPr/>
        </p:nvSpPr>
        <p:spPr>
          <a:xfrm>
            <a:off x="1029196" y="3851656"/>
            <a:ext cx="611505" cy="178435"/>
          </a:xfrm>
          <a:custGeom>
            <a:avLst/>
            <a:gdLst/>
            <a:ahLst/>
            <a:cxnLst/>
            <a:rect l="l" t="t" r="r" b="b"/>
            <a:pathLst>
              <a:path w="611505" h="178435">
                <a:moveTo>
                  <a:pt x="0" y="178307"/>
                </a:moveTo>
                <a:lnTo>
                  <a:pt x="611123" y="178307"/>
                </a:lnTo>
                <a:lnTo>
                  <a:pt x="611123" y="0"/>
                </a:lnTo>
                <a:lnTo>
                  <a:pt x="0" y="0"/>
                </a:lnTo>
                <a:lnTo>
                  <a:pt x="0" y="178307"/>
                </a:lnTo>
                <a:close/>
              </a:path>
            </a:pathLst>
          </a:custGeom>
          <a:solidFill>
            <a:srgbClr val="F8F8F8"/>
          </a:solidFill>
        </p:spPr>
        <p:txBody>
          <a:bodyPr wrap="square" lIns="0" tIns="0" rIns="0" bIns="0" rtlCol="0"/>
          <a:lstStyle/>
          <a:p>
            <a:endParaRPr/>
          </a:p>
        </p:txBody>
      </p:sp>
      <p:sp>
        <p:nvSpPr>
          <p:cNvPr id="18" name="object 18"/>
          <p:cNvSpPr/>
          <p:nvPr/>
        </p:nvSpPr>
        <p:spPr>
          <a:xfrm>
            <a:off x="1640332" y="3851656"/>
            <a:ext cx="494030" cy="178435"/>
          </a:xfrm>
          <a:custGeom>
            <a:avLst/>
            <a:gdLst/>
            <a:ahLst/>
            <a:cxnLst/>
            <a:rect l="l" t="t" r="r" b="b"/>
            <a:pathLst>
              <a:path w="494030" h="178435">
                <a:moveTo>
                  <a:pt x="0" y="178307"/>
                </a:moveTo>
                <a:lnTo>
                  <a:pt x="493775" y="178307"/>
                </a:lnTo>
                <a:lnTo>
                  <a:pt x="493775" y="0"/>
                </a:lnTo>
                <a:lnTo>
                  <a:pt x="0" y="0"/>
                </a:lnTo>
                <a:lnTo>
                  <a:pt x="0" y="178307"/>
                </a:lnTo>
                <a:close/>
              </a:path>
            </a:pathLst>
          </a:custGeom>
          <a:solidFill>
            <a:srgbClr val="F8F8F8"/>
          </a:solidFill>
        </p:spPr>
        <p:txBody>
          <a:bodyPr wrap="square" lIns="0" tIns="0" rIns="0" bIns="0" rtlCol="0"/>
          <a:lstStyle/>
          <a:p>
            <a:endParaRPr/>
          </a:p>
        </p:txBody>
      </p:sp>
      <p:sp>
        <p:nvSpPr>
          <p:cNvPr id="19" name="object 19"/>
          <p:cNvSpPr/>
          <p:nvPr/>
        </p:nvSpPr>
        <p:spPr>
          <a:xfrm>
            <a:off x="2157729" y="3851656"/>
            <a:ext cx="0" cy="178435"/>
          </a:xfrm>
          <a:custGeom>
            <a:avLst/>
            <a:gdLst/>
            <a:ahLst/>
            <a:cxnLst/>
            <a:rect l="l" t="t" r="r" b="b"/>
            <a:pathLst>
              <a:path h="178435">
                <a:moveTo>
                  <a:pt x="0" y="0"/>
                </a:moveTo>
                <a:lnTo>
                  <a:pt x="0" y="178307"/>
                </a:lnTo>
              </a:path>
            </a:pathLst>
          </a:custGeom>
          <a:ln w="47243">
            <a:solidFill>
              <a:srgbClr val="F8F8F8"/>
            </a:solidFill>
          </a:ln>
        </p:spPr>
        <p:txBody>
          <a:bodyPr wrap="square" lIns="0" tIns="0" rIns="0" bIns="0" rtlCol="0"/>
          <a:lstStyle/>
          <a:p>
            <a:endParaRPr/>
          </a:p>
        </p:txBody>
      </p:sp>
      <p:sp>
        <p:nvSpPr>
          <p:cNvPr id="20" name="object 20"/>
          <p:cNvSpPr/>
          <p:nvPr/>
        </p:nvSpPr>
        <p:spPr>
          <a:xfrm>
            <a:off x="2181352" y="3851656"/>
            <a:ext cx="2121535" cy="178435"/>
          </a:xfrm>
          <a:custGeom>
            <a:avLst/>
            <a:gdLst/>
            <a:ahLst/>
            <a:cxnLst/>
            <a:rect l="l" t="t" r="r" b="b"/>
            <a:pathLst>
              <a:path w="2121535" h="178435">
                <a:moveTo>
                  <a:pt x="0" y="178307"/>
                </a:moveTo>
                <a:lnTo>
                  <a:pt x="2121407" y="178307"/>
                </a:lnTo>
                <a:lnTo>
                  <a:pt x="2121407" y="0"/>
                </a:lnTo>
                <a:lnTo>
                  <a:pt x="0" y="0"/>
                </a:lnTo>
                <a:lnTo>
                  <a:pt x="0" y="178307"/>
                </a:lnTo>
                <a:close/>
              </a:path>
            </a:pathLst>
          </a:custGeom>
          <a:solidFill>
            <a:srgbClr val="F8F8F8"/>
          </a:solidFill>
        </p:spPr>
        <p:txBody>
          <a:bodyPr wrap="square" lIns="0" tIns="0" rIns="0" bIns="0" rtlCol="0"/>
          <a:lstStyle/>
          <a:p>
            <a:endParaRPr/>
          </a:p>
        </p:txBody>
      </p:sp>
      <p:sp>
        <p:nvSpPr>
          <p:cNvPr id="21" name="object 21"/>
          <p:cNvSpPr/>
          <p:nvPr/>
        </p:nvSpPr>
        <p:spPr>
          <a:xfrm>
            <a:off x="4302760" y="3851656"/>
            <a:ext cx="220979" cy="178435"/>
          </a:xfrm>
          <a:custGeom>
            <a:avLst/>
            <a:gdLst/>
            <a:ahLst/>
            <a:cxnLst/>
            <a:rect l="l" t="t" r="r" b="b"/>
            <a:pathLst>
              <a:path w="220979" h="178435">
                <a:moveTo>
                  <a:pt x="0" y="178307"/>
                </a:moveTo>
                <a:lnTo>
                  <a:pt x="220979" y="178307"/>
                </a:lnTo>
                <a:lnTo>
                  <a:pt x="220979" y="0"/>
                </a:lnTo>
                <a:lnTo>
                  <a:pt x="0" y="0"/>
                </a:lnTo>
                <a:lnTo>
                  <a:pt x="0" y="178307"/>
                </a:lnTo>
                <a:close/>
              </a:path>
            </a:pathLst>
          </a:custGeom>
          <a:solidFill>
            <a:srgbClr val="F8F8F8"/>
          </a:solidFill>
        </p:spPr>
        <p:txBody>
          <a:bodyPr wrap="square" lIns="0" tIns="0" rIns="0" bIns="0" rtlCol="0"/>
          <a:lstStyle/>
          <a:p>
            <a:endParaRPr/>
          </a:p>
        </p:txBody>
      </p:sp>
      <p:sp>
        <p:nvSpPr>
          <p:cNvPr id="22" name="object 22"/>
          <p:cNvSpPr/>
          <p:nvPr/>
        </p:nvSpPr>
        <p:spPr>
          <a:xfrm>
            <a:off x="4548885" y="3851656"/>
            <a:ext cx="0" cy="178435"/>
          </a:xfrm>
          <a:custGeom>
            <a:avLst/>
            <a:gdLst/>
            <a:ahLst/>
            <a:cxnLst/>
            <a:rect l="l" t="t" r="r" b="b"/>
            <a:pathLst>
              <a:path h="178435">
                <a:moveTo>
                  <a:pt x="0" y="0"/>
                </a:moveTo>
                <a:lnTo>
                  <a:pt x="0" y="178307"/>
                </a:lnTo>
              </a:path>
            </a:pathLst>
          </a:custGeom>
          <a:ln w="50291">
            <a:solidFill>
              <a:srgbClr val="F8F8F8"/>
            </a:solidFill>
          </a:ln>
        </p:spPr>
        <p:txBody>
          <a:bodyPr wrap="square" lIns="0" tIns="0" rIns="0" bIns="0" rtlCol="0"/>
          <a:lstStyle/>
          <a:p>
            <a:endParaRPr/>
          </a:p>
        </p:txBody>
      </p:sp>
      <p:sp>
        <p:nvSpPr>
          <p:cNvPr id="23" name="object 23"/>
          <p:cNvSpPr/>
          <p:nvPr/>
        </p:nvSpPr>
        <p:spPr>
          <a:xfrm>
            <a:off x="4574032" y="3851656"/>
            <a:ext cx="730250" cy="178435"/>
          </a:xfrm>
          <a:custGeom>
            <a:avLst/>
            <a:gdLst/>
            <a:ahLst/>
            <a:cxnLst/>
            <a:rect l="l" t="t" r="r" b="b"/>
            <a:pathLst>
              <a:path w="730250" h="178435">
                <a:moveTo>
                  <a:pt x="0" y="178307"/>
                </a:moveTo>
                <a:lnTo>
                  <a:pt x="729996" y="178307"/>
                </a:lnTo>
                <a:lnTo>
                  <a:pt x="729996" y="0"/>
                </a:lnTo>
                <a:lnTo>
                  <a:pt x="0" y="0"/>
                </a:lnTo>
                <a:lnTo>
                  <a:pt x="0" y="178307"/>
                </a:lnTo>
                <a:close/>
              </a:path>
            </a:pathLst>
          </a:custGeom>
          <a:solidFill>
            <a:srgbClr val="F8F8F8"/>
          </a:solidFill>
        </p:spPr>
        <p:txBody>
          <a:bodyPr wrap="square" lIns="0" tIns="0" rIns="0" bIns="0" rtlCol="0"/>
          <a:lstStyle/>
          <a:p>
            <a:endParaRPr/>
          </a:p>
        </p:txBody>
      </p:sp>
      <p:sp>
        <p:nvSpPr>
          <p:cNvPr id="24" name="object 24"/>
          <p:cNvSpPr/>
          <p:nvPr/>
        </p:nvSpPr>
        <p:spPr>
          <a:xfrm>
            <a:off x="5304029" y="3851656"/>
            <a:ext cx="574675" cy="178435"/>
          </a:xfrm>
          <a:custGeom>
            <a:avLst/>
            <a:gdLst/>
            <a:ahLst/>
            <a:cxnLst/>
            <a:rect l="l" t="t" r="r" b="b"/>
            <a:pathLst>
              <a:path w="574675" h="178435">
                <a:moveTo>
                  <a:pt x="0" y="178307"/>
                </a:moveTo>
                <a:lnTo>
                  <a:pt x="574548" y="178307"/>
                </a:lnTo>
                <a:lnTo>
                  <a:pt x="574548" y="0"/>
                </a:lnTo>
                <a:lnTo>
                  <a:pt x="0" y="0"/>
                </a:lnTo>
                <a:lnTo>
                  <a:pt x="0" y="178307"/>
                </a:lnTo>
                <a:close/>
              </a:path>
            </a:pathLst>
          </a:custGeom>
          <a:solidFill>
            <a:srgbClr val="F8F8F8"/>
          </a:solidFill>
        </p:spPr>
        <p:txBody>
          <a:bodyPr wrap="square" lIns="0" tIns="0" rIns="0" bIns="0" rtlCol="0"/>
          <a:lstStyle/>
          <a:p>
            <a:endParaRPr/>
          </a:p>
        </p:txBody>
      </p:sp>
      <p:sp>
        <p:nvSpPr>
          <p:cNvPr id="25" name="object 25"/>
          <p:cNvSpPr/>
          <p:nvPr/>
        </p:nvSpPr>
        <p:spPr>
          <a:xfrm>
            <a:off x="5904484" y="3851656"/>
            <a:ext cx="0" cy="178435"/>
          </a:xfrm>
          <a:custGeom>
            <a:avLst/>
            <a:gdLst/>
            <a:ahLst/>
            <a:cxnLst/>
            <a:rect l="l" t="t" r="r" b="b"/>
            <a:pathLst>
              <a:path h="178435">
                <a:moveTo>
                  <a:pt x="0" y="0"/>
                </a:moveTo>
                <a:lnTo>
                  <a:pt x="0" y="178307"/>
                </a:lnTo>
              </a:path>
            </a:pathLst>
          </a:custGeom>
          <a:ln w="51815">
            <a:solidFill>
              <a:srgbClr val="F8F8F8"/>
            </a:solidFill>
          </a:ln>
        </p:spPr>
        <p:txBody>
          <a:bodyPr wrap="square" lIns="0" tIns="0" rIns="0" bIns="0" rtlCol="0"/>
          <a:lstStyle/>
          <a:p>
            <a:endParaRPr/>
          </a:p>
        </p:txBody>
      </p:sp>
      <p:sp>
        <p:nvSpPr>
          <p:cNvPr id="26" name="object 26"/>
          <p:cNvSpPr/>
          <p:nvPr/>
        </p:nvSpPr>
        <p:spPr>
          <a:xfrm>
            <a:off x="5930391" y="3851656"/>
            <a:ext cx="1148080" cy="178435"/>
          </a:xfrm>
          <a:custGeom>
            <a:avLst/>
            <a:gdLst/>
            <a:ahLst/>
            <a:cxnLst/>
            <a:rect l="l" t="t" r="r" b="b"/>
            <a:pathLst>
              <a:path w="1148079" h="178435">
                <a:moveTo>
                  <a:pt x="0" y="178307"/>
                </a:moveTo>
                <a:lnTo>
                  <a:pt x="1147571" y="178307"/>
                </a:lnTo>
                <a:lnTo>
                  <a:pt x="1147571" y="0"/>
                </a:lnTo>
                <a:lnTo>
                  <a:pt x="0" y="0"/>
                </a:lnTo>
                <a:lnTo>
                  <a:pt x="0" y="178307"/>
                </a:lnTo>
                <a:close/>
              </a:path>
            </a:pathLst>
          </a:custGeom>
          <a:solidFill>
            <a:srgbClr val="F8F8F8"/>
          </a:solidFill>
        </p:spPr>
        <p:txBody>
          <a:bodyPr wrap="square" lIns="0" tIns="0" rIns="0" bIns="0" rtlCol="0"/>
          <a:lstStyle/>
          <a:p>
            <a:endParaRPr/>
          </a:p>
        </p:txBody>
      </p:sp>
      <p:sp>
        <p:nvSpPr>
          <p:cNvPr id="27" name="object 27"/>
          <p:cNvSpPr/>
          <p:nvPr/>
        </p:nvSpPr>
        <p:spPr>
          <a:xfrm>
            <a:off x="1029196" y="4097021"/>
            <a:ext cx="814069" cy="178435"/>
          </a:xfrm>
          <a:custGeom>
            <a:avLst/>
            <a:gdLst/>
            <a:ahLst/>
            <a:cxnLst/>
            <a:rect l="l" t="t" r="r" b="b"/>
            <a:pathLst>
              <a:path w="814069" h="178435">
                <a:moveTo>
                  <a:pt x="0" y="178307"/>
                </a:moveTo>
                <a:lnTo>
                  <a:pt x="813816" y="178307"/>
                </a:lnTo>
                <a:lnTo>
                  <a:pt x="813816" y="0"/>
                </a:lnTo>
                <a:lnTo>
                  <a:pt x="0" y="0"/>
                </a:lnTo>
                <a:lnTo>
                  <a:pt x="0" y="178307"/>
                </a:lnTo>
                <a:close/>
              </a:path>
            </a:pathLst>
          </a:custGeom>
          <a:solidFill>
            <a:srgbClr val="F8F8F8"/>
          </a:solidFill>
        </p:spPr>
        <p:txBody>
          <a:bodyPr wrap="square" lIns="0" tIns="0" rIns="0" bIns="0" rtlCol="0"/>
          <a:lstStyle/>
          <a:p>
            <a:endParaRPr/>
          </a:p>
        </p:txBody>
      </p:sp>
      <p:sp>
        <p:nvSpPr>
          <p:cNvPr id="28" name="object 28"/>
          <p:cNvSpPr/>
          <p:nvPr/>
        </p:nvSpPr>
        <p:spPr>
          <a:xfrm>
            <a:off x="1843023" y="4097021"/>
            <a:ext cx="1026160" cy="178435"/>
          </a:xfrm>
          <a:custGeom>
            <a:avLst/>
            <a:gdLst/>
            <a:ahLst/>
            <a:cxnLst/>
            <a:rect l="l" t="t" r="r" b="b"/>
            <a:pathLst>
              <a:path w="1026160" h="178435">
                <a:moveTo>
                  <a:pt x="0" y="178307"/>
                </a:moveTo>
                <a:lnTo>
                  <a:pt x="1025651" y="178307"/>
                </a:lnTo>
                <a:lnTo>
                  <a:pt x="1025651" y="0"/>
                </a:lnTo>
                <a:lnTo>
                  <a:pt x="0" y="0"/>
                </a:lnTo>
                <a:lnTo>
                  <a:pt x="0" y="178307"/>
                </a:lnTo>
                <a:close/>
              </a:path>
            </a:pathLst>
          </a:custGeom>
          <a:solidFill>
            <a:srgbClr val="F8F8F8"/>
          </a:solidFill>
        </p:spPr>
        <p:txBody>
          <a:bodyPr wrap="square" lIns="0" tIns="0" rIns="0" bIns="0" rtlCol="0"/>
          <a:lstStyle/>
          <a:p>
            <a:endParaRPr/>
          </a:p>
        </p:txBody>
      </p:sp>
      <p:sp>
        <p:nvSpPr>
          <p:cNvPr id="29" name="object 29"/>
          <p:cNvSpPr/>
          <p:nvPr/>
        </p:nvSpPr>
        <p:spPr>
          <a:xfrm>
            <a:off x="2868677" y="4097021"/>
            <a:ext cx="344805" cy="178435"/>
          </a:xfrm>
          <a:custGeom>
            <a:avLst/>
            <a:gdLst/>
            <a:ahLst/>
            <a:cxnLst/>
            <a:rect l="l" t="t" r="r" b="b"/>
            <a:pathLst>
              <a:path w="344805" h="178435">
                <a:moveTo>
                  <a:pt x="0" y="178307"/>
                </a:moveTo>
                <a:lnTo>
                  <a:pt x="344424" y="178307"/>
                </a:lnTo>
                <a:lnTo>
                  <a:pt x="344424" y="0"/>
                </a:lnTo>
                <a:lnTo>
                  <a:pt x="0" y="0"/>
                </a:lnTo>
                <a:lnTo>
                  <a:pt x="0" y="178307"/>
                </a:lnTo>
                <a:close/>
              </a:path>
            </a:pathLst>
          </a:custGeom>
          <a:solidFill>
            <a:srgbClr val="F8F8F8"/>
          </a:solidFill>
        </p:spPr>
        <p:txBody>
          <a:bodyPr wrap="square" lIns="0" tIns="0" rIns="0" bIns="0" rtlCol="0"/>
          <a:lstStyle/>
          <a:p>
            <a:endParaRPr/>
          </a:p>
        </p:txBody>
      </p:sp>
      <p:sp>
        <p:nvSpPr>
          <p:cNvPr id="30" name="object 30"/>
          <p:cNvSpPr/>
          <p:nvPr/>
        </p:nvSpPr>
        <p:spPr>
          <a:xfrm>
            <a:off x="3239007" y="4097021"/>
            <a:ext cx="0" cy="178435"/>
          </a:xfrm>
          <a:custGeom>
            <a:avLst/>
            <a:gdLst/>
            <a:ahLst/>
            <a:cxnLst/>
            <a:rect l="l" t="t" r="r" b="b"/>
            <a:pathLst>
              <a:path h="178435">
                <a:moveTo>
                  <a:pt x="0" y="0"/>
                </a:moveTo>
                <a:lnTo>
                  <a:pt x="0" y="178307"/>
                </a:lnTo>
              </a:path>
            </a:pathLst>
          </a:custGeom>
          <a:ln w="51815">
            <a:solidFill>
              <a:srgbClr val="F8F8F8"/>
            </a:solidFill>
          </a:ln>
        </p:spPr>
        <p:txBody>
          <a:bodyPr wrap="square" lIns="0" tIns="0" rIns="0" bIns="0" rtlCol="0"/>
          <a:lstStyle/>
          <a:p>
            <a:endParaRPr/>
          </a:p>
        </p:txBody>
      </p:sp>
      <p:sp>
        <p:nvSpPr>
          <p:cNvPr id="31" name="object 31"/>
          <p:cNvSpPr/>
          <p:nvPr/>
        </p:nvSpPr>
        <p:spPr>
          <a:xfrm>
            <a:off x="3264915" y="4097021"/>
            <a:ext cx="586740" cy="178435"/>
          </a:xfrm>
          <a:custGeom>
            <a:avLst/>
            <a:gdLst/>
            <a:ahLst/>
            <a:cxnLst/>
            <a:rect l="l" t="t" r="r" b="b"/>
            <a:pathLst>
              <a:path w="586739" h="178435">
                <a:moveTo>
                  <a:pt x="0" y="178307"/>
                </a:moveTo>
                <a:lnTo>
                  <a:pt x="586739" y="178307"/>
                </a:lnTo>
                <a:lnTo>
                  <a:pt x="586739" y="0"/>
                </a:lnTo>
                <a:lnTo>
                  <a:pt x="0" y="0"/>
                </a:lnTo>
                <a:lnTo>
                  <a:pt x="0" y="178307"/>
                </a:lnTo>
                <a:close/>
              </a:path>
            </a:pathLst>
          </a:custGeom>
          <a:solidFill>
            <a:srgbClr val="F8F8F8"/>
          </a:solidFill>
        </p:spPr>
        <p:txBody>
          <a:bodyPr wrap="square" lIns="0" tIns="0" rIns="0" bIns="0" rtlCol="0"/>
          <a:lstStyle/>
          <a:p>
            <a:endParaRPr/>
          </a:p>
        </p:txBody>
      </p:sp>
      <p:sp>
        <p:nvSpPr>
          <p:cNvPr id="32" name="object 32"/>
          <p:cNvSpPr/>
          <p:nvPr/>
        </p:nvSpPr>
        <p:spPr>
          <a:xfrm>
            <a:off x="1029196" y="4342385"/>
            <a:ext cx="814069" cy="178435"/>
          </a:xfrm>
          <a:custGeom>
            <a:avLst/>
            <a:gdLst/>
            <a:ahLst/>
            <a:cxnLst/>
            <a:rect l="l" t="t" r="r" b="b"/>
            <a:pathLst>
              <a:path w="814069" h="178435">
                <a:moveTo>
                  <a:pt x="0" y="178308"/>
                </a:moveTo>
                <a:lnTo>
                  <a:pt x="813816" y="178308"/>
                </a:lnTo>
                <a:lnTo>
                  <a:pt x="813816" y="0"/>
                </a:lnTo>
                <a:lnTo>
                  <a:pt x="0" y="0"/>
                </a:lnTo>
                <a:lnTo>
                  <a:pt x="0" y="178308"/>
                </a:lnTo>
                <a:close/>
              </a:path>
            </a:pathLst>
          </a:custGeom>
          <a:solidFill>
            <a:srgbClr val="F8F8F8"/>
          </a:solidFill>
        </p:spPr>
        <p:txBody>
          <a:bodyPr wrap="square" lIns="0" tIns="0" rIns="0" bIns="0" rtlCol="0"/>
          <a:lstStyle/>
          <a:p>
            <a:endParaRPr/>
          </a:p>
        </p:txBody>
      </p:sp>
      <p:sp>
        <p:nvSpPr>
          <p:cNvPr id="33" name="object 33"/>
          <p:cNvSpPr/>
          <p:nvPr/>
        </p:nvSpPr>
        <p:spPr>
          <a:xfrm>
            <a:off x="1843023" y="4342385"/>
            <a:ext cx="2392680" cy="178435"/>
          </a:xfrm>
          <a:custGeom>
            <a:avLst/>
            <a:gdLst/>
            <a:ahLst/>
            <a:cxnLst/>
            <a:rect l="l" t="t" r="r" b="b"/>
            <a:pathLst>
              <a:path w="2392679" h="178435">
                <a:moveTo>
                  <a:pt x="0" y="178308"/>
                </a:moveTo>
                <a:lnTo>
                  <a:pt x="2392679" y="178308"/>
                </a:lnTo>
                <a:lnTo>
                  <a:pt x="2392679" y="0"/>
                </a:lnTo>
                <a:lnTo>
                  <a:pt x="0" y="0"/>
                </a:lnTo>
                <a:lnTo>
                  <a:pt x="0" y="178308"/>
                </a:lnTo>
                <a:close/>
              </a:path>
            </a:pathLst>
          </a:custGeom>
          <a:solidFill>
            <a:srgbClr val="F8F8F8"/>
          </a:solidFill>
        </p:spPr>
        <p:txBody>
          <a:bodyPr wrap="square" lIns="0" tIns="0" rIns="0" bIns="0" rtlCol="0"/>
          <a:lstStyle/>
          <a:p>
            <a:endParaRPr/>
          </a:p>
        </p:txBody>
      </p:sp>
      <p:sp>
        <p:nvSpPr>
          <p:cNvPr id="34" name="object 34"/>
          <p:cNvSpPr/>
          <p:nvPr/>
        </p:nvSpPr>
        <p:spPr>
          <a:xfrm>
            <a:off x="4235703" y="4342385"/>
            <a:ext cx="919480" cy="178435"/>
          </a:xfrm>
          <a:custGeom>
            <a:avLst/>
            <a:gdLst/>
            <a:ahLst/>
            <a:cxnLst/>
            <a:rect l="l" t="t" r="r" b="b"/>
            <a:pathLst>
              <a:path w="919479" h="178435">
                <a:moveTo>
                  <a:pt x="0" y="178308"/>
                </a:moveTo>
                <a:lnTo>
                  <a:pt x="918972" y="178308"/>
                </a:lnTo>
                <a:lnTo>
                  <a:pt x="918972" y="0"/>
                </a:lnTo>
                <a:lnTo>
                  <a:pt x="0" y="0"/>
                </a:lnTo>
                <a:lnTo>
                  <a:pt x="0" y="178308"/>
                </a:lnTo>
                <a:close/>
              </a:path>
            </a:pathLst>
          </a:custGeom>
          <a:solidFill>
            <a:srgbClr val="F8F8F8"/>
          </a:solidFill>
        </p:spPr>
        <p:txBody>
          <a:bodyPr wrap="square" lIns="0" tIns="0" rIns="0" bIns="0" rtlCol="0"/>
          <a:lstStyle/>
          <a:p>
            <a:endParaRPr/>
          </a:p>
        </p:txBody>
      </p:sp>
      <p:sp>
        <p:nvSpPr>
          <p:cNvPr id="35" name="object 35"/>
          <p:cNvSpPr/>
          <p:nvPr/>
        </p:nvSpPr>
        <p:spPr>
          <a:xfrm>
            <a:off x="5154677" y="4342385"/>
            <a:ext cx="200025" cy="178435"/>
          </a:xfrm>
          <a:custGeom>
            <a:avLst/>
            <a:gdLst/>
            <a:ahLst/>
            <a:cxnLst/>
            <a:rect l="l" t="t" r="r" b="b"/>
            <a:pathLst>
              <a:path w="200025" h="178435">
                <a:moveTo>
                  <a:pt x="0" y="178308"/>
                </a:moveTo>
                <a:lnTo>
                  <a:pt x="199644" y="178308"/>
                </a:lnTo>
                <a:lnTo>
                  <a:pt x="199644" y="0"/>
                </a:lnTo>
                <a:lnTo>
                  <a:pt x="0" y="0"/>
                </a:lnTo>
                <a:lnTo>
                  <a:pt x="0" y="178308"/>
                </a:lnTo>
                <a:close/>
              </a:path>
            </a:pathLst>
          </a:custGeom>
          <a:solidFill>
            <a:srgbClr val="F8F8F8"/>
          </a:solidFill>
        </p:spPr>
        <p:txBody>
          <a:bodyPr wrap="square" lIns="0" tIns="0" rIns="0" bIns="0" rtlCol="0"/>
          <a:lstStyle/>
          <a:p>
            <a:endParaRPr/>
          </a:p>
        </p:txBody>
      </p:sp>
      <p:sp>
        <p:nvSpPr>
          <p:cNvPr id="36" name="object 36"/>
          <p:cNvSpPr/>
          <p:nvPr/>
        </p:nvSpPr>
        <p:spPr>
          <a:xfrm>
            <a:off x="1029196" y="4587799"/>
            <a:ext cx="814069" cy="178435"/>
          </a:xfrm>
          <a:custGeom>
            <a:avLst/>
            <a:gdLst/>
            <a:ahLst/>
            <a:cxnLst/>
            <a:rect l="l" t="t" r="r" b="b"/>
            <a:pathLst>
              <a:path w="814069" h="178435">
                <a:moveTo>
                  <a:pt x="0" y="178307"/>
                </a:moveTo>
                <a:lnTo>
                  <a:pt x="813816" y="178307"/>
                </a:lnTo>
                <a:lnTo>
                  <a:pt x="813816" y="0"/>
                </a:lnTo>
                <a:lnTo>
                  <a:pt x="0" y="0"/>
                </a:lnTo>
                <a:lnTo>
                  <a:pt x="0" y="178307"/>
                </a:lnTo>
                <a:close/>
              </a:path>
            </a:pathLst>
          </a:custGeom>
          <a:solidFill>
            <a:srgbClr val="F8F8F8"/>
          </a:solidFill>
        </p:spPr>
        <p:txBody>
          <a:bodyPr wrap="square" lIns="0" tIns="0" rIns="0" bIns="0" rtlCol="0"/>
          <a:lstStyle/>
          <a:p>
            <a:endParaRPr/>
          </a:p>
        </p:txBody>
      </p:sp>
      <p:sp>
        <p:nvSpPr>
          <p:cNvPr id="37" name="object 37"/>
          <p:cNvSpPr/>
          <p:nvPr/>
        </p:nvSpPr>
        <p:spPr>
          <a:xfrm>
            <a:off x="1843023" y="4587799"/>
            <a:ext cx="2376170" cy="178435"/>
          </a:xfrm>
          <a:custGeom>
            <a:avLst/>
            <a:gdLst/>
            <a:ahLst/>
            <a:cxnLst/>
            <a:rect l="l" t="t" r="r" b="b"/>
            <a:pathLst>
              <a:path w="2376170" h="178435">
                <a:moveTo>
                  <a:pt x="0" y="178307"/>
                </a:moveTo>
                <a:lnTo>
                  <a:pt x="2375916" y="178307"/>
                </a:lnTo>
                <a:lnTo>
                  <a:pt x="2375916" y="0"/>
                </a:lnTo>
                <a:lnTo>
                  <a:pt x="0" y="0"/>
                </a:lnTo>
                <a:lnTo>
                  <a:pt x="0" y="178307"/>
                </a:lnTo>
                <a:close/>
              </a:path>
            </a:pathLst>
          </a:custGeom>
          <a:solidFill>
            <a:srgbClr val="F8F8F8"/>
          </a:solidFill>
        </p:spPr>
        <p:txBody>
          <a:bodyPr wrap="square" lIns="0" tIns="0" rIns="0" bIns="0" rtlCol="0"/>
          <a:lstStyle/>
          <a:p>
            <a:endParaRPr/>
          </a:p>
        </p:txBody>
      </p:sp>
      <p:sp>
        <p:nvSpPr>
          <p:cNvPr id="38" name="object 38"/>
          <p:cNvSpPr/>
          <p:nvPr/>
        </p:nvSpPr>
        <p:spPr>
          <a:xfrm>
            <a:off x="4218940" y="4587799"/>
            <a:ext cx="893444" cy="178435"/>
          </a:xfrm>
          <a:custGeom>
            <a:avLst/>
            <a:gdLst/>
            <a:ahLst/>
            <a:cxnLst/>
            <a:rect l="l" t="t" r="r" b="b"/>
            <a:pathLst>
              <a:path w="893445" h="178435">
                <a:moveTo>
                  <a:pt x="0" y="178307"/>
                </a:moveTo>
                <a:lnTo>
                  <a:pt x="893063" y="178307"/>
                </a:lnTo>
                <a:lnTo>
                  <a:pt x="893063" y="0"/>
                </a:lnTo>
                <a:lnTo>
                  <a:pt x="0" y="0"/>
                </a:lnTo>
                <a:lnTo>
                  <a:pt x="0" y="178307"/>
                </a:lnTo>
                <a:close/>
              </a:path>
            </a:pathLst>
          </a:custGeom>
          <a:solidFill>
            <a:srgbClr val="F8F8F8"/>
          </a:solidFill>
        </p:spPr>
        <p:txBody>
          <a:bodyPr wrap="square" lIns="0" tIns="0" rIns="0" bIns="0" rtlCol="0"/>
          <a:lstStyle/>
          <a:p>
            <a:endParaRPr/>
          </a:p>
        </p:txBody>
      </p:sp>
      <p:sp>
        <p:nvSpPr>
          <p:cNvPr id="39" name="object 39"/>
          <p:cNvSpPr/>
          <p:nvPr/>
        </p:nvSpPr>
        <p:spPr>
          <a:xfrm>
            <a:off x="5112004" y="4587799"/>
            <a:ext cx="200025" cy="178435"/>
          </a:xfrm>
          <a:custGeom>
            <a:avLst/>
            <a:gdLst/>
            <a:ahLst/>
            <a:cxnLst/>
            <a:rect l="l" t="t" r="r" b="b"/>
            <a:pathLst>
              <a:path w="200025" h="178435">
                <a:moveTo>
                  <a:pt x="0" y="178307"/>
                </a:moveTo>
                <a:lnTo>
                  <a:pt x="199644" y="178307"/>
                </a:lnTo>
                <a:lnTo>
                  <a:pt x="199644" y="0"/>
                </a:lnTo>
                <a:lnTo>
                  <a:pt x="0" y="0"/>
                </a:lnTo>
                <a:lnTo>
                  <a:pt x="0" y="178307"/>
                </a:lnTo>
                <a:close/>
              </a:path>
            </a:pathLst>
          </a:custGeom>
          <a:solidFill>
            <a:srgbClr val="F8F8F8"/>
          </a:solidFill>
        </p:spPr>
        <p:txBody>
          <a:bodyPr wrap="square" lIns="0" tIns="0" rIns="0" bIns="0" rtlCol="0"/>
          <a:lstStyle/>
          <a:p>
            <a:endParaRPr/>
          </a:p>
        </p:txBody>
      </p:sp>
      <p:sp>
        <p:nvSpPr>
          <p:cNvPr id="40" name="object 40"/>
          <p:cNvSpPr/>
          <p:nvPr/>
        </p:nvSpPr>
        <p:spPr>
          <a:xfrm>
            <a:off x="1029196" y="4833163"/>
            <a:ext cx="814069" cy="178435"/>
          </a:xfrm>
          <a:custGeom>
            <a:avLst/>
            <a:gdLst/>
            <a:ahLst/>
            <a:cxnLst/>
            <a:rect l="l" t="t" r="r" b="b"/>
            <a:pathLst>
              <a:path w="814069" h="178435">
                <a:moveTo>
                  <a:pt x="0" y="178308"/>
                </a:moveTo>
                <a:lnTo>
                  <a:pt x="813816" y="178308"/>
                </a:lnTo>
                <a:lnTo>
                  <a:pt x="813816" y="0"/>
                </a:lnTo>
                <a:lnTo>
                  <a:pt x="0" y="0"/>
                </a:lnTo>
                <a:lnTo>
                  <a:pt x="0" y="178308"/>
                </a:lnTo>
                <a:close/>
              </a:path>
            </a:pathLst>
          </a:custGeom>
          <a:solidFill>
            <a:srgbClr val="F8F8F8"/>
          </a:solidFill>
        </p:spPr>
        <p:txBody>
          <a:bodyPr wrap="square" lIns="0" tIns="0" rIns="0" bIns="0" rtlCol="0"/>
          <a:lstStyle/>
          <a:p>
            <a:endParaRPr/>
          </a:p>
        </p:txBody>
      </p:sp>
      <p:sp>
        <p:nvSpPr>
          <p:cNvPr id="41" name="object 41"/>
          <p:cNvSpPr/>
          <p:nvPr/>
        </p:nvSpPr>
        <p:spPr>
          <a:xfrm>
            <a:off x="1843024" y="4833163"/>
            <a:ext cx="518159" cy="178435"/>
          </a:xfrm>
          <a:custGeom>
            <a:avLst/>
            <a:gdLst/>
            <a:ahLst/>
            <a:cxnLst/>
            <a:rect l="l" t="t" r="r" b="b"/>
            <a:pathLst>
              <a:path w="518160" h="178435">
                <a:moveTo>
                  <a:pt x="0" y="178308"/>
                </a:moveTo>
                <a:lnTo>
                  <a:pt x="518160" y="178308"/>
                </a:lnTo>
                <a:lnTo>
                  <a:pt x="518160" y="0"/>
                </a:lnTo>
                <a:lnTo>
                  <a:pt x="0" y="0"/>
                </a:lnTo>
                <a:lnTo>
                  <a:pt x="0" y="178308"/>
                </a:lnTo>
                <a:close/>
              </a:path>
            </a:pathLst>
          </a:custGeom>
          <a:solidFill>
            <a:srgbClr val="F8F8F8"/>
          </a:solidFill>
        </p:spPr>
        <p:txBody>
          <a:bodyPr wrap="square" lIns="0" tIns="0" rIns="0" bIns="0" rtlCol="0"/>
          <a:lstStyle/>
          <a:p>
            <a:endParaRPr/>
          </a:p>
        </p:txBody>
      </p:sp>
      <p:sp>
        <p:nvSpPr>
          <p:cNvPr id="42" name="object 42"/>
          <p:cNvSpPr/>
          <p:nvPr/>
        </p:nvSpPr>
        <p:spPr>
          <a:xfrm>
            <a:off x="2386329" y="4833163"/>
            <a:ext cx="0" cy="178435"/>
          </a:xfrm>
          <a:custGeom>
            <a:avLst/>
            <a:gdLst/>
            <a:ahLst/>
            <a:cxnLst/>
            <a:rect l="l" t="t" r="r" b="b"/>
            <a:pathLst>
              <a:path h="178435">
                <a:moveTo>
                  <a:pt x="0" y="0"/>
                </a:moveTo>
                <a:lnTo>
                  <a:pt x="0" y="178308"/>
                </a:lnTo>
              </a:path>
            </a:pathLst>
          </a:custGeom>
          <a:ln w="50292">
            <a:solidFill>
              <a:srgbClr val="F8F8F8"/>
            </a:solidFill>
          </a:ln>
        </p:spPr>
        <p:txBody>
          <a:bodyPr wrap="square" lIns="0" tIns="0" rIns="0" bIns="0" rtlCol="0"/>
          <a:lstStyle/>
          <a:p>
            <a:endParaRPr/>
          </a:p>
        </p:txBody>
      </p:sp>
      <p:sp>
        <p:nvSpPr>
          <p:cNvPr id="43" name="object 43"/>
          <p:cNvSpPr/>
          <p:nvPr/>
        </p:nvSpPr>
        <p:spPr>
          <a:xfrm>
            <a:off x="2411476" y="4833163"/>
            <a:ext cx="440690" cy="178435"/>
          </a:xfrm>
          <a:custGeom>
            <a:avLst/>
            <a:gdLst/>
            <a:ahLst/>
            <a:cxnLst/>
            <a:rect l="l" t="t" r="r" b="b"/>
            <a:pathLst>
              <a:path w="440689" h="178435">
                <a:moveTo>
                  <a:pt x="0" y="178308"/>
                </a:moveTo>
                <a:lnTo>
                  <a:pt x="440436" y="178308"/>
                </a:lnTo>
                <a:lnTo>
                  <a:pt x="440436" y="0"/>
                </a:lnTo>
                <a:lnTo>
                  <a:pt x="0" y="0"/>
                </a:lnTo>
                <a:lnTo>
                  <a:pt x="0" y="178308"/>
                </a:lnTo>
                <a:close/>
              </a:path>
            </a:pathLst>
          </a:custGeom>
          <a:solidFill>
            <a:srgbClr val="F8F8F8"/>
          </a:solidFill>
        </p:spPr>
        <p:txBody>
          <a:bodyPr wrap="square" lIns="0" tIns="0" rIns="0" bIns="0" rtlCol="0"/>
          <a:lstStyle/>
          <a:p>
            <a:endParaRPr/>
          </a:p>
        </p:txBody>
      </p:sp>
      <p:sp>
        <p:nvSpPr>
          <p:cNvPr id="44" name="object 44"/>
          <p:cNvSpPr/>
          <p:nvPr/>
        </p:nvSpPr>
        <p:spPr>
          <a:xfrm>
            <a:off x="1029196" y="5078527"/>
            <a:ext cx="611505" cy="178435"/>
          </a:xfrm>
          <a:custGeom>
            <a:avLst/>
            <a:gdLst/>
            <a:ahLst/>
            <a:cxnLst/>
            <a:rect l="l" t="t" r="r" b="b"/>
            <a:pathLst>
              <a:path w="611505" h="178435">
                <a:moveTo>
                  <a:pt x="0" y="178307"/>
                </a:moveTo>
                <a:lnTo>
                  <a:pt x="611123" y="178307"/>
                </a:lnTo>
                <a:lnTo>
                  <a:pt x="611123" y="0"/>
                </a:lnTo>
                <a:lnTo>
                  <a:pt x="0" y="0"/>
                </a:lnTo>
                <a:lnTo>
                  <a:pt x="0" y="178307"/>
                </a:lnTo>
                <a:close/>
              </a:path>
            </a:pathLst>
          </a:custGeom>
          <a:solidFill>
            <a:srgbClr val="F8F8F8"/>
          </a:solidFill>
        </p:spPr>
        <p:txBody>
          <a:bodyPr wrap="square" lIns="0" tIns="0" rIns="0" bIns="0" rtlCol="0"/>
          <a:lstStyle/>
          <a:p>
            <a:endParaRPr/>
          </a:p>
        </p:txBody>
      </p:sp>
      <p:sp>
        <p:nvSpPr>
          <p:cNvPr id="45" name="object 45"/>
          <p:cNvSpPr/>
          <p:nvPr/>
        </p:nvSpPr>
        <p:spPr>
          <a:xfrm>
            <a:off x="1640333" y="5078527"/>
            <a:ext cx="93345" cy="178435"/>
          </a:xfrm>
          <a:custGeom>
            <a:avLst/>
            <a:gdLst/>
            <a:ahLst/>
            <a:cxnLst/>
            <a:rect l="l" t="t" r="r" b="b"/>
            <a:pathLst>
              <a:path w="93344" h="178435">
                <a:moveTo>
                  <a:pt x="0" y="178307"/>
                </a:moveTo>
                <a:lnTo>
                  <a:pt x="92963" y="178307"/>
                </a:lnTo>
                <a:lnTo>
                  <a:pt x="92963" y="0"/>
                </a:lnTo>
                <a:lnTo>
                  <a:pt x="0" y="0"/>
                </a:lnTo>
                <a:lnTo>
                  <a:pt x="0" y="178307"/>
                </a:lnTo>
                <a:close/>
              </a:path>
            </a:pathLst>
          </a:custGeom>
          <a:solidFill>
            <a:srgbClr val="F8F8F8"/>
          </a:solidFill>
        </p:spPr>
        <p:txBody>
          <a:bodyPr wrap="square" lIns="0" tIns="0" rIns="0" bIns="0" rtlCol="0"/>
          <a:lstStyle/>
          <a:p>
            <a:endParaRPr/>
          </a:p>
        </p:txBody>
      </p:sp>
      <p:sp>
        <p:nvSpPr>
          <p:cNvPr id="46" name="object 46"/>
          <p:cNvSpPr/>
          <p:nvPr/>
        </p:nvSpPr>
        <p:spPr>
          <a:xfrm>
            <a:off x="1029195" y="5323891"/>
            <a:ext cx="407034" cy="178435"/>
          </a:xfrm>
          <a:custGeom>
            <a:avLst/>
            <a:gdLst/>
            <a:ahLst/>
            <a:cxnLst/>
            <a:rect l="l" t="t" r="r" b="b"/>
            <a:pathLst>
              <a:path w="407034" h="178435">
                <a:moveTo>
                  <a:pt x="0" y="178307"/>
                </a:moveTo>
                <a:lnTo>
                  <a:pt x="406908" y="178307"/>
                </a:lnTo>
                <a:lnTo>
                  <a:pt x="406908" y="0"/>
                </a:lnTo>
                <a:lnTo>
                  <a:pt x="0" y="0"/>
                </a:lnTo>
                <a:lnTo>
                  <a:pt x="0" y="178307"/>
                </a:lnTo>
                <a:close/>
              </a:path>
            </a:pathLst>
          </a:custGeom>
          <a:solidFill>
            <a:srgbClr val="F8F8F8"/>
          </a:solidFill>
        </p:spPr>
        <p:txBody>
          <a:bodyPr wrap="square" lIns="0" tIns="0" rIns="0" bIns="0" rtlCol="0"/>
          <a:lstStyle/>
          <a:p>
            <a:endParaRPr/>
          </a:p>
        </p:txBody>
      </p:sp>
      <p:sp>
        <p:nvSpPr>
          <p:cNvPr id="47" name="object 47"/>
          <p:cNvSpPr/>
          <p:nvPr/>
        </p:nvSpPr>
        <p:spPr>
          <a:xfrm>
            <a:off x="1436117" y="5323891"/>
            <a:ext cx="227329" cy="178435"/>
          </a:xfrm>
          <a:custGeom>
            <a:avLst/>
            <a:gdLst/>
            <a:ahLst/>
            <a:cxnLst/>
            <a:rect l="l" t="t" r="r" b="b"/>
            <a:pathLst>
              <a:path w="227330" h="178435">
                <a:moveTo>
                  <a:pt x="0" y="178307"/>
                </a:moveTo>
                <a:lnTo>
                  <a:pt x="227076" y="178307"/>
                </a:lnTo>
                <a:lnTo>
                  <a:pt x="227076" y="0"/>
                </a:lnTo>
                <a:lnTo>
                  <a:pt x="0" y="0"/>
                </a:lnTo>
                <a:lnTo>
                  <a:pt x="0" y="178307"/>
                </a:lnTo>
                <a:close/>
              </a:path>
            </a:pathLst>
          </a:custGeom>
          <a:solidFill>
            <a:srgbClr val="F8F8F8"/>
          </a:solidFill>
        </p:spPr>
        <p:txBody>
          <a:bodyPr wrap="square" lIns="0" tIns="0" rIns="0" bIns="0" rtlCol="0"/>
          <a:lstStyle/>
          <a:p>
            <a:endParaRPr/>
          </a:p>
        </p:txBody>
      </p:sp>
      <p:sp>
        <p:nvSpPr>
          <p:cNvPr id="48" name="object 48"/>
          <p:cNvSpPr txBox="1"/>
          <p:nvPr/>
        </p:nvSpPr>
        <p:spPr>
          <a:xfrm>
            <a:off x="700531" y="1809945"/>
            <a:ext cx="6390640" cy="3746538"/>
          </a:xfrm>
          <a:prstGeom prst="rect">
            <a:avLst/>
          </a:prstGeom>
        </p:spPr>
        <p:txBody>
          <a:bodyPr vert="horz" wrap="square" lIns="0" tIns="29845" rIns="0" bIns="0" rtlCol="0">
            <a:spAutoFit/>
          </a:bodyPr>
          <a:lstStyle/>
          <a:p>
            <a:pPr marL="12700">
              <a:spcBef>
                <a:spcPts val="235"/>
              </a:spcBef>
            </a:pPr>
            <a:r>
              <a:rPr spc="290" dirty="0">
                <a:solidFill>
                  <a:srgbClr val="162E33"/>
                </a:solidFill>
                <a:latin typeface="DejaVu Sans"/>
                <a:cs typeface="DejaVu Sans"/>
              </a:rPr>
              <a:t>➔ </a:t>
            </a:r>
            <a:r>
              <a:rPr sz="1350" dirty="0">
                <a:solidFill>
                  <a:srgbClr val="003350"/>
                </a:solidFill>
                <a:latin typeface="Arial"/>
                <a:cs typeface="Arial"/>
              </a:rPr>
              <a:t>Requêtes SELECT </a:t>
            </a:r>
            <a:r>
              <a:rPr sz="1350" spc="-5" dirty="0">
                <a:solidFill>
                  <a:srgbClr val="003350"/>
                </a:solidFill>
                <a:latin typeface="Arial"/>
                <a:cs typeface="Arial"/>
              </a:rPr>
              <a:t>avec</a:t>
            </a:r>
            <a:r>
              <a:rPr sz="1350" spc="-55" dirty="0">
                <a:solidFill>
                  <a:srgbClr val="003350"/>
                </a:solidFill>
                <a:latin typeface="Arial"/>
                <a:cs typeface="Arial"/>
              </a:rPr>
              <a:t> </a:t>
            </a:r>
            <a:r>
              <a:rPr sz="1350" dirty="0">
                <a:solidFill>
                  <a:srgbClr val="003350"/>
                </a:solidFill>
                <a:latin typeface="Arial"/>
                <a:cs typeface="Arial"/>
              </a:rPr>
              <a:t>Mapper</a:t>
            </a:r>
            <a:endParaRPr sz="1350">
              <a:latin typeface="Arial"/>
              <a:cs typeface="Arial"/>
            </a:endParaRPr>
          </a:p>
          <a:p>
            <a:pPr marL="812800" indent="-316865">
              <a:spcBef>
                <a:spcPts val="165"/>
              </a:spcBef>
              <a:buSzPct val="103703"/>
              <a:buFont typeface="DejaVu Sans"/>
              <a:buChar char="◆"/>
              <a:tabLst>
                <a:tab pos="812800" algn="l"/>
                <a:tab pos="813435" algn="l"/>
              </a:tabLst>
            </a:pPr>
            <a:r>
              <a:rPr sz="1350" dirty="0">
                <a:solidFill>
                  <a:srgbClr val="003350"/>
                </a:solidFill>
                <a:latin typeface="Arial"/>
                <a:cs typeface="Arial"/>
              </a:rPr>
              <a:t>Le mapper permet de faire le mapping objet/relationnel</a:t>
            </a:r>
            <a:r>
              <a:rPr sz="1350" spc="-165" dirty="0">
                <a:solidFill>
                  <a:srgbClr val="003350"/>
                </a:solidFill>
                <a:latin typeface="Arial"/>
                <a:cs typeface="Arial"/>
              </a:rPr>
              <a:t> </a:t>
            </a:r>
            <a:r>
              <a:rPr sz="1350" dirty="0">
                <a:solidFill>
                  <a:srgbClr val="003350"/>
                </a:solidFill>
                <a:latin typeface="Arial"/>
                <a:cs typeface="Arial"/>
              </a:rPr>
              <a:t>simplement</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spc="-5" dirty="0">
                <a:solidFill>
                  <a:srgbClr val="003350"/>
                </a:solidFill>
                <a:latin typeface="Arial"/>
                <a:cs typeface="Arial"/>
              </a:rPr>
              <a:t>Il s’agit d’une </a:t>
            </a:r>
            <a:r>
              <a:rPr sz="1350" dirty="0">
                <a:solidFill>
                  <a:srgbClr val="003350"/>
                </a:solidFill>
                <a:latin typeface="Arial"/>
                <a:cs typeface="Arial"/>
              </a:rPr>
              <a:t>classe </a:t>
            </a:r>
            <a:r>
              <a:rPr sz="1350" spc="-5" dirty="0">
                <a:solidFill>
                  <a:srgbClr val="003350"/>
                </a:solidFill>
                <a:latin typeface="Arial"/>
                <a:cs typeface="Arial"/>
              </a:rPr>
              <a:t>anonyme implémentant </a:t>
            </a:r>
            <a:r>
              <a:rPr sz="1350" dirty="0">
                <a:solidFill>
                  <a:srgbClr val="003350"/>
                </a:solidFill>
                <a:latin typeface="Arial"/>
                <a:cs typeface="Arial"/>
              </a:rPr>
              <a:t>une </a:t>
            </a:r>
            <a:r>
              <a:rPr sz="1350" spc="-5" dirty="0">
                <a:solidFill>
                  <a:srgbClr val="003350"/>
                </a:solidFill>
                <a:latin typeface="Arial"/>
                <a:cs typeface="Arial"/>
              </a:rPr>
              <a:t>interface </a:t>
            </a:r>
            <a:r>
              <a:rPr sz="1350" dirty="0">
                <a:solidFill>
                  <a:srgbClr val="003350"/>
                </a:solidFill>
                <a:latin typeface="Arial"/>
                <a:cs typeface="Arial"/>
              </a:rPr>
              <a:t>de</a:t>
            </a:r>
            <a:r>
              <a:rPr sz="1350" spc="-145" dirty="0">
                <a:solidFill>
                  <a:srgbClr val="003350"/>
                </a:solidFill>
                <a:latin typeface="Arial"/>
                <a:cs typeface="Arial"/>
              </a:rPr>
              <a:t> </a:t>
            </a:r>
            <a:r>
              <a:rPr sz="1350" spc="-5" dirty="0">
                <a:solidFill>
                  <a:srgbClr val="003350"/>
                </a:solidFill>
                <a:latin typeface="Arial"/>
                <a:cs typeface="Arial"/>
              </a:rPr>
              <a:t>Spring</a:t>
            </a:r>
            <a:endParaRPr sz="1350">
              <a:latin typeface="Arial"/>
              <a:cs typeface="Arial"/>
            </a:endParaRPr>
          </a:p>
          <a:p>
            <a:pPr>
              <a:spcBef>
                <a:spcPts val="25"/>
              </a:spcBef>
            </a:pPr>
            <a:endParaRPr sz="2000">
              <a:latin typeface="Times New Roman"/>
              <a:cs typeface="Times New Roman"/>
            </a:endParaRPr>
          </a:p>
          <a:p>
            <a:pPr marL="328295"/>
            <a:r>
              <a:rPr sz="1150" dirty="0">
                <a:latin typeface="Verdana"/>
                <a:cs typeface="Verdana"/>
              </a:rPr>
              <a:t>Actor actor =</a:t>
            </a:r>
            <a:r>
              <a:rPr sz="1150" spc="-60" dirty="0">
                <a:latin typeface="Verdana"/>
                <a:cs typeface="Verdana"/>
              </a:rPr>
              <a:t> </a:t>
            </a:r>
            <a:r>
              <a:rPr sz="1150" b="1" spc="-5" dirty="0">
                <a:solidFill>
                  <a:srgbClr val="7E0054"/>
                </a:solidFill>
                <a:latin typeface="Verdana"/>
                <a:cs typeface="Verdana"/>
              </a:rPr>
              <a:t>this</a:t>
            </a:r>
            <a:r>
              <a:rPr sz="1150" spc="-5" dirty="0">
                <a:latin typeface="Verdana"/>
                <a:cs typeface="Verdana"/>
              </a:rPr>
              <a:t>.jdbcTemplate.queryForObject(</a:t>
            </a:r>
            <a:endParaRPr sz="1150">
              <a:latin typeface="Verdana"/>
              <a:cs typeface="Verdana"/>
            </a:endParaRPr>
          </a:p>
          <a:p>
            <a:pPr marL="735330">
              <a:spcBef>
                <a:spcPts val="555"/>
              </a:spcBef>
            </a:pPr>
            <a:r>
              <a:rPr sz="1150" dirty="0">
                <a:solidFill>
                  <a:srgbClr val="2A00FF"/>
                </a:solidFill>
                <a:latin typeface="Verdana"/>
                <a:cs typeface="Verdana"/>
              </a:rPr>
              <a:t>"select </a:t>
            </a:r>
            <a:r>
              <a:rPr sz="1150" spc="-5" dirty="0">
                <a:solidFill>
                  <a:srgbClr val="2A00FF"/>
                </a:solidFill>
                <a:latin typeface="Verdana"/>
                <a:cs typeface="Verdana"/>
              </a:rPr>
              <a:t>first_name, </a:t>
            </a:r>
            <a:r>
              <a:rPr sz="1150" dirty="0">
                <a:solidFill>
                  <a:srgbClr val="2A00FF"/>
                </a:solidFill>
                <a:latin typeface="Verdana"/>
                <a:cs typeface="Verdana"/>
              </a:rPr>
              <a:t>last_name from t_actor where id =</a:t>
            </a:r>
            <a:r>
              <a:rPr sz="1150" spc="-235" dirty="0">
                <a:solidFill>
                  <a:srgbClr val="2A00FF"/>
                </a:solidFill>
                <a:latin typeface="Verdana"/>
                <a:cs typeface="Verdana"/>
              </a:rPr>
              <a:t> </a:t>
            </a:r>
            <a:r>
              <a:rPr sz="1150" dirty="0">
                <a:solidFill>
                  <a:srgbClr val="2A00FF"/>
                </a:solidFill>
                <a:latin typeface="Verdana"/>
                <a:cs typeface="Verdana"/>
              </a:rPr>
              <a:t>?"</a:t>
            </a:r>
            <a:r>
              <a:rPr sz="1150" dirty="0">
                <a:latin typeface="Verdana"/>
                <a:cs typeface="Verdana"/>
              </a:rPr>
              <a:t>,</a:t>
            </a:r>
            <a:endParaRPr sz="1150">
              <a:latin typeface="Verdana"/>
              <a:cs typeface="Verdana"/>
            </a:endParaRPr>
          </a:p>
          <a:p>
            <a:pPr marL="735330">
              <a:spcBef>
                <a:spcPts val="550"/>
              </a:spcBef>
            </a:pPr>
            <a:r>
              <a:rPr sz="1150" b="1" spc="-5" dirty="0">
                <a:solidFill>
                  <a:srgbClr val="7E0054"/>
                </a:solidFill>
                <a:latin typeface="Verdana"/>
                <a:cs typeface="Verdana"/>
              </a:rPr>
              <a:t>new</a:t>
            </a:r>
            <a:r>
              <a:rPr sz="1150" b="1" dirty="0">
                <a:solidFill>
                  <a:srgbClr val="7E0054"/>
                </a:solidFill>
                <a:latin typeface="Verdana"/>
                <a:cs typeface="Verdana"/>
              </a:rPr>
              <a:t> </a:t>
            </a:r>
            <a:r>
              <a:rPr sz="1150" spc="-5" dirty="0">
                <a:latin typeface="Verdana"/>
                <a:cs typeface="Verdana"/>
              </a:rPr>
              <a:t>Object[]{1212L},</a:t>
            </a:r>
            <a:endParaRPr sz="1150">
              <a:latin typeface="Verdana"/>
              <a:cs typeface="Verdana"/>
            </a:endParaRPr>
          </a:p>
          <a:p>
            <a:pPr marL="735330">
              <a:spcBef>
                <a:spcPts val="555"/>
              </a:spcBef>
            </a:pPr>
            <a:r>
              <a:rPr sz="1150" b="1" spc="-5" dirty="0">
                <a:solidFill>
                  <a:srgbClr val="7E0054"/>
                </a:solidFill>
                <a:latin typeface="Verdana"/>
                <a:cs typeface="Verdana"/>
              </a:rPr>
              <a:t>new </a:t>
            </a:r>
            <a:r>
              <a:rPr sz="1150" spc="-5" dirty="0">
                <a:latin typeface="Verdana"/>
                <a:cs typeface="Verdana"/>
              </a:rPr>
              <a:t>RowMapper&lt;Actor&gt;()</a:t>
            </a:r>
            <a:r>
              <a:rPr sz="1150" spc="-25" dirty="0">
                <a:latin typeface="Verdana"/>
                <a:cs typeface="Verdana"/>
              </a:rPr>
              <a:t> </a:t>
            </a:r>
            <a:r>
              <a:rPr sz="1150" dirty="0">
                <a:latin typeface="Verdana"/>
                <a:cs typeface="Verdana"/>
              </a:rPr>
              <a:t>{</a:t>
            </a:r>
            <a:endParaRPr sz="1150">
              <a:latin typeface="Verdana"/>
              <a:cs typeface="Verdana"/>
            </a:endParaRPr>
          </a:p>
          <a:p>
            <a:pPr marL="1142365" marR="5080" indent="-203200">
              <a:lnSpc>
                <a:spcPts val="1930"/>
              </a:lnSpc>
              <a:spcBef>
                <a:spcPts val="155"/>
              </a:spcBef>
            </a:pPr>
            <a:r>
              <a:rPr sz="1150" b="1" spc="-5" dirty="0">
                <a:solidFill>
                  <a:srgbClr val="7E0054"/>
                </a:solidFill>
                <a:latin typeface="Verdana"/>
                <a:cs typeface="Verdana"/>
              </a:rPr>
              <a:t>public </a:t>
            </a:r>
            <a:r>
              <a:rPr sz="1150" dirty="0">
                <a:latin typeface="Verdana"/>
                <a:cs typeface="Verdana"/>
              </a:rPr>
              <a:t>Actor </a:t>
            </a:r>
            <a:r>
              <a:rPr sz="1150" spc="-5" dirty="0">
                <a:latin typeface="Verdana"/>
                <a:cs typeface="Verdana"/>
              </a:rPr>
              <a:t>mapRow(ResultSet </a:t>
            </a:r>
            <a:r>
              <a:rPr sz="1150" dirty="0">
                <a:latin typeface="Verdana"/>
                <a:cs typeface="Verdana"/>
              </a:rPr>
              <a:t>rs, </a:t>
            </a:r>
            <a:r>
              <a:rPr sz="1150" b="1" dirty="0">
                <a:solidFill>
                  <a:srgbClr val="7E0054"/>
                </a:solidFill>
                <a:latin typeface="Verdana"/>
                <a:cs typeface="Verdana"/>
              </a:rPr>
              <a:t>int </a:t>
            </a:r>
            <a:r>
              <a:rPr sz="1150" dirty="0">
                <a:latin typeface="Verdana"/>
                <a:cs typeface="Verdana"/>
              </a:rPr>
              <a:t>rowNum) </a:t>
            </a:r>
            <a:r>
              <a:rPr sz="1150" b="1" dirty="0">
                <a:solidFill>
                  <a:srgbClr val="7E0054"/>
                </a:solidFill>
                <a:latin typeface="Verdana"/>
                <a:cs typeface="Verdana"/>
              </a:rPr>
              <a:t>throws </a:t>
            </a:r>
            <a:r>
              <a:rPr sz="1150" spc="-5" dirty="0">
                <a:latin typeface="Verdana"/>
                <a:cs typeface="Verdana"/>
              </a:rPr>
              <a:t>SQLException </a:t>
            </a:r>
            <a:r>
              <a:rPr sz="1150" dirty="0">
                <a:latin typeface="Verdana"/>
                <a:cs typeface="Verdana"/>
              </a:rPr>
              <a:t>{  Actor actor = </a:t>
            </a:r>
            <a:r>
              <a:rPr sz="1150" b="1" spc="-5" dirty="0">
                <a:solidFill>
                  <a:srgbClr val="7E0054"/>
                </a:solidFill>
                <a:latin typeface="Verdana"/>
                <a:cs typeface="Verdana"/>
              </a:rPr>
              <a:t>new</a:t>
            </a:r>
            <a:r>
              <a:rPr sz="1150" b="1" spc="-55" dirty="0">
                <a:solidFill>
                  <a:srgbClr val="7E0054"/>
                </a:solidFill>
                <a:latin typeface="Verdana"/>
                <a:cs typeface="Verdana"/>
              </a:rPr>
              <a:t> </a:t>
            </a:r>
            <a:r>
              <a:rPr sz="1150" dirty="0">
                <a:latin typeface="Verdana"/>
                <a:cs typeface="Verdana"/>
              </a:rPr>
              <a:t>Actor();</a:t>
            </a:r>
            <a:endParaRPr sz="1150">
              <a:latin typeface="Verdana"/>
              <a:cs typeface="Verdana"/>
            </a:endParaRPr>
          </a:p>
          <a:p>
            <a:pPr marL="1142365" marR="1726564" algn="just">
              <a:lnSpc>
                <a:spcPts val="1930"/>
              </a:lnSpc>
              <a:spcBef>
                <a:spcPts val="10"/>
              </a:spcBef>
            </a:pPr>
            <a:r>
              <a:rPr sz="1150" spc="-5" dirty="0">
                <a:latin typeface="Verdana"/>
                <a:cs typeface="Verdana"/>
              </a:rPr>
              <a:t>actor.setFirstName(rs.getString(</a:t>
            </a:r>
            <a:r>
              <a:rPr sz="1150" spc="-5" dirty="0">
                <a:solidFill>
                  <a:srgbClr val="2A00FF"/>
                </a:solidFill>
                <a:latin typeface="Verdana"/>
                <a:cs typeface="Verdana"/>
              </a:rPr>
              <a:t>"first_name"</a:t>
            </a:r>
            <a:r>
              <a:rPr sz="1150" spc="-5" dirty="0">
                <a:latin typeface="Verdana"/>
                <a:cs typeface="Verdana"/>
              </a:rPr>
              <a:t>));  actor.setLastName(rs.getString(</a:t>
            </a:r>
            <a:r>
              <a:rPr sz="1150" spc="-5" dirty="0">
                <a:solidFill>
                  <a:srgbClr val="2A00FF"/>
                </a:solidFill>
                <a:latin typeface="Verdana"/>
                <a:cs typeface="Verdana"/>
              </a:rPr>
              <a:t>"last_name"</a:t>
            </a:r>
            <a:r>
              <a:rPr sz="1150" spc="-5" dirty="0">
                <a:latin typeface="Verdana"/>
                <a:cs typeface="Verdana"/>
              </a:rPr>
              <a:t>));  </a:t>
            </a:r>
            <a:r>
              <a:rPr sz="1150" b="1" dirty="0">
                <a:solidFill>
                  <a:srgbClr val="7E0054"/>
                </a:solidFill>
                <a:latin typeface="Verdana"/>
                <a:cs typeface="Verdana"/>
              </a:rPr>
              <a:t>return</a:t>
            </a:r>
            <a:r>
              <a:rPr sz="1150" b="1" spc="-10" dirty="0">
                <a:solidFill>
                  <a:srgbClr val="7E0054"/>
                </a:solidFill>
                <a:latin typeface="Verdana"/>
                <a:cs typeface="Verdana"/>
              </a:rPr>
              <a:t> </a:t>
            </a:r>
            <a:r>
              <a:rPr sz="1150" dirty="0">
                <a:latin typeface="Verdana"/>
                <a:cs typeface="Verdana"/>
              </a:rPr>
              <a:t>actor;</a:t>
            </a:r>
            <a:endParaRPr sz="1150">
              <a:latin typeface="Verdana"/>
              <a:cs typeface="Verdana"/>
            </a:endParaRPr>
          </a:p>
          <a:p>
            <a:pPr marL="939800">
              <a:spcBef>
                <a:spcPts val="400"/>
              </a:spcBef>
            </a:pPr>
            <a:r>
              <a:rPr sz="1150" dirty="0">
                <a:latin typeface="Verdana"/>
                <a:cs typeface="Verdana"/>
              </a:rPr>
              <a:t>}</a:t>
            </a:r>
            <a:endParaRPr sz="1150">
              <a:latin typeface="Verdana"/>
              <a:cs typeface="Verdana"/>
            </a:endParaRPr>
          </a:p>
          <a:p>
            <a:pPr marL="735330">
              <a:spcBef>
                <a:spcPts val="555"/>
              </a:spcBef>
            </a:pPr>
            <a:r>
              <a:rPr sz="1150" dirty="0">
                <a:latin typeface="Verdana"/>
                <a:cs typeface="Verdana"/>
              </a:rPr>
              <a:t>});</a:t>
            </a:r>
            <a:endParaRPr sz="115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JdbcTemplate </a:t>
            </a:r>
            <a:r>
              <a:rPr spc="10" dirty="0"/>
              <a:t>-</a:t>
            </a:r>
            <a:r>
              <a:rPr spc="-185" dirty="0"/>
              <a:t> </a:t>
            </a:r>
            <a:r>
              <a:rPr spc="-45" dirty="0"/>
              <a:t>Exemples</a:t>
            </a:r>
          </a:p>
        </p:txBody>
      </p:sp>
      <p:sp>
        <p:nvSpPr>
          <p:cNvPr id="3" name="object 3"/>
          <p:cNvSpPr txBox="1"/>
          <p:nvPr/>
        </p:nvSpPr>
        <p:spPr>
          <a:xfrm>
            <a:off x="700531" y="1809946"/>
            <a:ext cx="4227830" cy="545465"/>
          </a:xfrm>
          <a:prstGeom prst="rect">
            <a:avLst/>
          </a:prstGeom>
        </p:spPr>
        <p:txBody>
          <a:bodyPr vert="horz" wrap="square" lIns="0" tIns="29845" rIns="0" bIns="0" rtlCol="0">
            <a:spAutoFit/>
          </a:bodyPr>
          <a:lstStyle/>
          <a:p>
            <a:pPr marL="12700">
              <a:spcBef>
                <a:spcPts val="235"/>
              </a:spcBef>
            </a:pPr>
            <a:r>
              <a:rPr spc="290" dirty="0">
                <a:solidFill>
                  <a:srgbClr val="162E33"/>
                </a:solidFill>
                <a:latin typeface="DejaVu Sans"/>
                <a:cs typeface="DejaVu Sans"/>
              </a:rPr>
              <a:t>➔ </a:t>
            </a:r>
            <a:r>
              <a:rPr sz="1350" dirty="0">
                <a:solidFill>
                  <a:srgbClr val="003350"/>
                </a:solidFill>
                <a:latin typeface="Arial"/>
                <a:cs typeface="Arial"/>
              </a:rPr>
              <a:t>Requêtes SELECT </a:t>
            </a:r>
            <a:r>
              <a:rPr sz="1350" spc="-5" dirty="0">
                <a:solidFill>
                  <a:srgbClr val="003350"/>
                </a:solidFill>
                <a:latin typeface="Arial"/>
                <a:cs typeface="Arial"/>
              </a:rPr>
              <a:t>avec</a:t>
            </a:r>
            <a:r>
              <a:rPr sz="1350" spc="-60" dirty="0">
                <a:solidFill>
                  <a:srgbClr val="003350"/>
                </a:solidFill>
                <a:latin typeface="Arial"/>
                <a:cs typeface="Arial"/>
              </a:rPr>
              <a:t> </a:t>
            </a:r>
            <a:r>
              <a:rPr sz="1350" dirty="0">
                <a:solidFill>
                  <a:srgbClr val="003350"/>
                </a:solidFill>
                <a:latin typeface="Arial"/>
                <a:cs typeface="Arial"/>
              </a:rPr>
              <a:t>Mapper</a:t>
            </a:r>
            <a:endParaRPr sz="1350" dirty="0">
              <a:latin typeface="Arial"/>
              <a:cs typeface="Arial"/>
            </a:endParaRPr>
          </a:p>
          <a:p>
            <a:pPr marL="812800" indent="-316865">
              <a:spcBef>
                <a:spcPts val="165"/>
              </a:spcBef>
              <a:buSzPct val="103703"/>
              <a:buFont typeface="DejaVu Sans"/>
              <a:buChar char="◆"/>
              <a:tabLst>
                <a:tab pos="812800" algn="l"/>
                <a:tab pos="813435" algn="l"/>
              </a:tabLst>
            </a:pPr>
            <a:r>
              <a:rPr sz="1350" dirty="0">
                <a:solidFill>
                  <a:srgbClr val="003350"/>
                </a:solidFill>
                <a:latin typeface="Arial"/>
                <a:cs typeface="Arial"/>
              </a:rPr>
              <a:t>Pour </a:t>
            </a:r>
            <a:r>
              <a:rPr sz="1350" dirty="0" err="1">
                <a:solidFill>
                  <a:srgbClr val="003350"/>
                </a:solidFill>
                <a:latin typeface="Arial"/>
                <a:cs typeface="Arial"/>
              </a:rPr>
              <a:t>être</a:t>
            </a:r>
            <a:r>
              <a:rPr sz="1350" dirty="0">
                <a:solidFill>
                  <a:srgbClr val="003350"/>
                </a:solidFill>
                <a:latin typeface="Arial"/>
                <a:cs typeface="Arial"/>
              </a:rPr>
              <a:t> </a:t>
            </a:r>
            <a:r>
              <a:rPr sz="1350" spc="-10" dirty="0" err="1">
                <a:solidFill>
                  <a:srgbClr val="003350"/>
                </a:solidFill>
                <a:latin typeface="Arial"/>
                <a:cs typeface="Arial"/>
              </a:rPr>
              <a:t>réutilis</a:t>
            </a:r>
            <a:r>
              <a:rPr lang="fr-FR" sz="1350" spc="-10" dirty="0">
                <a:solidFill>
                  <a:srgbClr val="003350"/>
                </a:solidFill>
                <a:latin typeface="Arial"/>
                <a:cs typeface="Arial"/>
              </a:rPr>
              <a:t>é</a:t>
            </a:r>
            <a:r>
              <a:rPr sz="1350" spc="-10" dirty="0">
                <a:solidFill>
                  <a:srgbClr val="003350"/>
                </a:solidFill>
                <a:latin typeface="Arial"/>
                <a:cs typeface="Arial"/>
              </a:rPr>
              <a:t>, </a:t>
            </a:r>
            <a:r>
              <a:rPr sz="1350" dirty="0">
                <a:solidFill>
                  <a:srgbClr val="003350"/>
                </a:solidFill>
                <a:latin typeface="Arial"/>
                <a:cs typeface="Arial"/>
              </a:rPr>
              <a:t>le mapper est</a:t>
            </a:r>
            <a:r>
              <a:rPr sz="1350" spc="-114" dirty="0">
                <a:solidFill>
                  <a:srgbClr val="003350"/>
                </a:solidFill>
                <a:latin typeface="Arial"/>
                <a:cs typeface="Arial"/>
              </a:rPr>
              <a:t> </a:t>
            </a:r>
            <a:r>
              <a:rPr sz="1350" dirty="0">
                <a:solidFill>
                  <a:srgbClr val="003350"/>
                </a:solidFill>
                <a:latin typeface="Arial"/>
                <a:cs typeface="Arial"/>
              </a:rPr>
              <a:t>externalisé</a:t>
            </a:r>
            <a:endParaRPr sz="1350" dirty="0">
              <a:latin typeface="Arial"/>
              <a:cs typeface="Arial"/>
            </a:endParaRPr>
          </a:p>
        </p:txBody>
      </p:sp>
      <p:sp>
        <p:nvSpPr>
          <p:cNvPr id="4" name="object 4"/>
          <p:cNvSpPr txBox="1"/>
          <p:nvPr/>
        </p:nvSpPr>
        <p:spPr>
          <a:xfrm>
            <a:off x="659777" y="2415540"/>
            <a:ext cx="2659380" cy="178435"/>
          </a:xfrm>
          <a:prstGeom prst="rect">
            <a:avLst/>
          </a:prstGeom>
          <a:solidFill>
            <a:srgbClr val="F8F8F8"/>
          </a:solidFill>
        </p:spPr>
        <p:txBody>
          <a:bodyPr vert="horz" wrap="square" lIns="0" tIns="1905" rIns="0" bIns="0" rtlCol="0">
            <a:spAutoFit/>
          </a:bodyPr>
          <a:lstStyle/>
          <a:p>
            <a:pPr>
              <a:spcBef>
                <a:spcPts val="15"/>
              </a:spcBef>
            </a:pPr>
            <a:r>
              <a:rPr sz="1150" b="1" spc="-5" dirty="0">
                <a:solidFill>
                  <a:srgbClr val="7E0054"/>
                </a:solidFill>
                <a:latin typeface="Verdana"/>
                <a:cs typeface="Verdana"/>
              </a:rPr>
              <a:t>public </a:t>
            </a:r>
            <a:r>
              <a:rPr sz="1150" dirty="0">
                <a:latin typeface="Verdana"/>
                <a:cs typeface="Verdana"/>
              </a:rPr>
              <a:t>List&lt;Actor&gt; </a:t>
            </a:r>
            <a:r>
              <a:rPr sz="1150" spc="-5" dirty="0">
                <a:latin typeface="Verdana"/>
                <a:cs typeface="Verdana"/>
              </a:rPr>
              <a:t>findAllActors()</a:t>
            </a:r>
            <a:r>
              <a:rPr sz="1150" spc="-140" dirty="0">
                <a:latin typeface="Verdana"/>
                <a:cs typeface="Verdana"/>
              </a:rPr>
              <a:t> </a:t>
            </a:r>
            <a:r>
              <a:rPr sz="1150" dirty="0">
                <a:latin typeface="Verdana"/>
                <a:cs typeface="Verdana"/>
              </a:rPr>
              <a:t>{</a:t>
            </a:r>
            <a:endParaRPr sz="1150">
              <a:latin typeface="Verdana"/>
              <a:cs typeface="Verdana"/>
            </a:endParaRPr>
          </a:p>
        </p:txBody>
      </p:sp>
      <p:sp>
        <p:nvSpPr>
          <p:cNvPr id="5" name="object 5"/>
          <p:cNvSpPr txBox="1"/>
          <p:nvPr/>
        </p:nvSpPr>
        <p:spPr>
          <a:xfrm>
            <a:off x="659777" y="2660905"/>
            <a:ext cx="7640320" cy="178435"/>
          </a:xfrm>
          <a:prstGeom prst="rect">
            <a:avLst/>
          </a:prstGeom>
          <a:solidFill>
            <a:srgbClr val="F8F8F8"/>
          </a:solidFill>
        </p:spPr>
        <p:txBody>
          <a:bodyPr vert="horz" wrap="square" lIns="0" tIns="1905" rIns="0" bIns="0" rtlCol="0">
            <a:spAutoFit/>
          </a:bodyPr>
          <a:lstStyle/>
          <a:p>
            <a:pPr marL="203835">
              <a:spcBef>
                <a:spcPts val="15"/>
              </a:spcBef>
            </a:pPr>
            <a:r>
              <a:rPr sz="1150" b="1" dirty="0">
                <a:solidFill>
                  <a:srgbClr val="7E0054"/>
                </a:solidFill>
                <a:latin typeface="Verdana"/>
                <a:cs typeface="Verdana"/>
              </a:rPr>
              <a:t>return </a:t>
            </a:r>
            <a:r>
              <a:rPr sz="1150" b="1" spc="-5" dirty="0">
                <a:solidFill>
                  <a:srgbClr val="7E0054"/>
                </a:solidFill>
                <a:latin typeface="Verdana"/>
                <a:cs typeface="Verdana"/>
              </a:rPr>
              <a:t>this</a:t>
            </a:r>
            <a:r>
              <a:rPr sz="1150" spc="-5" dirty="0">
                <a:latin typeface="Verdana"/>
                <a:cs typeface="Verdana"/>
              </a:rPr>
              <a:t>.jdbcTemplate.query( </a:t>
            </a:r>
            <a:r>
              <a:rPr sz="1150" dirty="0">
                <a:solidFill>
                  <a:srgbClr val="2A00FF"/>
                </a:solidFill>
                <a:latin typeface="Verdana"/>
                <a:cs typeface="Verdana"/>
              </a:rPr>
              <a:t>"select first_name, </a:t>
            </a:r>
            <a:r>
              <a:rPr sz="1150" spc="-5" dirty="0">
                <a:solidFill>
                  <a:srgbClr val="2A00FF"/>
                </a:solidFill>
                <a:latin typeface="Verdana"/>
                <a:cs typeface="Verdana"/>
              </a:rPr>
              <a:t>last_name </a:t>
            </a:r>
            <a:r>
              <a:rPr sz="1150" dirty="0">
                <a:solidFill>
                  <a:srgbClr val="2A00FF"/>
                </a:solidFill>
                <a:latin typeface="Verdana"/>
                <a:cs typeface="Verdana"/>
              </a:rPr>
              <a:t>from t_actor"</a:t>
            </a:r>
            <a:r>
              <a:rPr sz="1150" dirty="0">
                <a:latin typeface="Verdana"/>
                <a:cs typeface="Verdana"/>
              </a:rPr>
              <a:t>, </a:t>
            </a:r>
            <a:r>
              <a:rPr sz="1150" b="1" spc="-5" dirty="0">
                <a:solidFill>
                  <a:srgbClr val="7E0054"/>
                </a:solidFill>
                <a:latin typeface="Verdana"/>
                <a:cs typeface="Verdana"/>
              </a:rPr>
              <a:t>new</a:t>
            </a:r>
            <a:r>
              <a:rPr sz="1150" b="1" spc="-130" dirty="0">
                <a:solidFill>
                  <a:srgbClr val="7E0054"/>
                </a:solidFill>
                <a:latin typeface="Verdana"/>
                <a:cs typeface="Verdana"/>
              </a:rPr>
              <a:t> </a:t>
            </a:r>
            <a:r>
              <a:rPr sz="1150" dirty="0">
                <a:latin typeface="Verdana"/>
                <a:cs typeface="Verdana"/>
              </a:rPr>
              <a:t>ActorMapper());</a:t>
            </a:r>
            <a:endParaRPr sz="1150">
              <a:latin typeface="Verdana"/>
              <a:cs typeface="Verdana"/>
            </a:endParaRPr>
          </a:p>
        </p:txBody>
      </p:sp>
      <p:sp>
        <p:nvSpPr>
          <p:cNvPr id="6" name="object 6"/>
          <p:cNvSpPr txBox="1"/>
          <p:nvPr/>
        </p:nvSpPr>
        <p:spPr>
          <a:xfrm>
            <a:off x="659778" y="2906268"/>
            <a:ext cx="106045" cy="178435"/>
          </a:xfrm>
          <a:prstGeom prst="rect">
            <a:avLst/>
          </a:prstGeom>
          <a:solidFill>
            <a:srgbClr val="F8F8F8"/>
          </a:solidFill>
        </p:spPr>
        <p:txBody>
          <a:bodyPr vert="horz" wrap="square" lIns="0" tIns="2540" rIns="0" bIns="0" rtlCol="0">
            <a:spAutoFit/>
          </a:bodyPr>
          <a:lstStyle/>
          <a:p>
            <a:pPr>
              <a:spcBef>
                <a:spcPts val="20"/>
              </a:spcBef>
            </a:pPr>
            <a:r>
              <a:rPr sz="1150" dirty="0">
                <a:latin typeface="Verdana"/>
                <a:cs typeface="Verdana"/>
              </a:rPr>
              <a:t>}</a:t>
            </a:r>
            <a:endParaRPr sz="1150">
              <a:latin typeface="Verdana"/>
              <a:cs typeface="Verdana"/>
            </a:endParaRPr>
          </a:p>
        </p:txBody>
      </p:sp>
      <p:sp>
        <p:nvSpPr>
          <p:cNvPr id="7" name="object 7"/>
          <p:cNvSpPr txBox="1"/>
          <p:nvPr/>
        </p:nvSpPr>
        <p:spPr>
          <a:xfrm>
            <a:off x="659777" y="3396996"/>
            <a:ext cx="5621020" cy="178435"/>
          </a:xfrm>
          <a:prstGeom prst="rect">
            <a:avLst/>
          </a:prstGeom>
          <a:solidFill>
            <a:srgbClr val="F8F8F8"/>
          </a:solidFill>
        </p:spPr>
        <p:txBody>
          <a:bodyPr vert="horz" wrap="square" lIns="0" tIns="2540" rIns="0" bIns="0" rtlCol="0">
            <a:spAutoFit/>
          </a:bodyPr>
          <a:lstStyle/>
          <a:p>
            <a:pPr>
              <a:spcBef>
                <a:spcPts val="20"/>
              </a:spcBef>
            </a:pPr>
            <a:r>
              <a:rPr sz="1150" b="1" spc="-5" dirty="0">
                <a:solidFill>
                  <a:srgbClr val="7E0054"/>
                </a:solidFill>
                <a:latin typeface="Verdana"/>
                <a:cs typeface="Verdana"/>
              </a:rPr>
              <a:t>private </a:t>
            </a:r>
            <a:r>
              <a:rPr sz="1150" b="1" dirty="0">
                <a:solidFill>
                  <a:srgbClr val="7E0054"/>
                </a:solidFill>
                <a:latin typeface="Verdana"/>
                <a:cs typeface="Verdana"/>
              </a:rPr>
              <a:t>static final </a:t>
            </a:r>
            <a:r>
              <a:rPr sz="1150" b="1" spc="-5" dirty="0">
                <a:solidFill>
                  <a:srgbClr val="7E0054"/>
                </a:solidFill>
                <a:latin typeface="Verdana"/>
                <a:cs typeface="Verdana"/>
              </a:rPr>
              <a:t>class </a:t>
            </a:r>
            <a:r>
              <a:rPr sz="1150" dirty="0">
                <a:latin typeface="Verdana"/>
                <a:cs typeface="Verdana"/>
              </a:rPr>
              <a:t>ActorMapper </a:t>
            </a:r>
            <a:r>
              <a:rPr sz="1150" b="1" spc="-5" dirty="0">
                <a:solidFill>
                  <a:srgbClr val="7E0054"/>
                </a:solidFill>
                <a:latin typeface="Verdana"/>
                <a:cs typeface="Verdana"/>
              </a:rPr>
              <a:t>implements </a:t>
            </a:r>
            <a:r>
              <a:rPr sz="1150" spc="-5" dirty="0">
                <a:latin typeface="Verdana"/>
                <a:cs typeface="Verdana"/>
              </a:rPr>
              <a:t>RowMapper&lt;Actor&gt;</a:t>
            </a:r>
            <a:r>
              <a:rPr sz="1150" spc="-75" dirty="0">
                <a:latin typeface="Verdana"/>
                <a:cs typeface="Verdana"/>
              </a:rPr>
              <a:t> </a:t>
            </a:r>
            <a:r>
              <a:rPr sz="1150" dirty="0">
                <a:latin typeface="Verdana"/>
                <a:cs typeface="Verdana"/>
              </a:rPr>
              <a:t>{</a:t>
            </a:r>
            <a:endParaRPr sz="1150">
              <a:latin typeface="Verdana"/>
              <a:cs typeface="Verdana"/>
            </a:endParaRPr>
          </a:p>
        </p:txBody>
      </p:sp>
      <p:sp>
        <p:nvSpPr>
          <p:cNvPr id="8" name="object 8"/>
          <p:cNvSpPr txBox="1"/>
          <p:nvPr/>
        </p:nvSpPr>
        <p:spPr>
          <a:xfrm>
            <a:off x="659777" y="3887724"/>
            <a:ext cx="5643880" cy="178435"/>
          </a:xfrm>
          <a:prstGeom prst="rect">
            <a:avLst/>
          </a:prstGeom>
          <a:solidFill>
            <a:srgbClr val="F8F8F8"/>
          </a:solidFill>
        </p:spPr>
        <p:txBody>
          <a:bodyPr vert="horz" wrap="square" lIns="0" tIns="2540" rIns="0" bIns="0" rtlCol="0">
            <a:spAutoFit/>
          </a:bodyPr>
          <a:lstStyle/>
          <a:p>
            <a:pPr marL="203835">
              <a:spcBef>
                <a:spcPts val="20"/>
              </a:spcBef>
            </a:pPr>
            <a:r>
              <a:rPr sz="1150" b="1" spc="-5" dirty="0">
                <a:solidFill>
                  <a:srgbClr val="7E0054"/>
                </a:solidFill>
                <a:latin typeface="Verdana"/>
                <a:cs typeface="Verdana"/>
              </a:rPr>
              <a:t>public </a:t>
            </a:r>
            <a:r>
              <a:rPr sz="1150" dirty="0">
                <a:latin typeface="Verdana"/>
                <a:cs typeface="Verdana"/>
              </a:rPr>
              <a:t>Actor </a:t>
            </a:r>
            <a:r>
              <a:rPr sz="1150" spc="-5" dirty="0">
                <a:latin typeface="Verdana"/>
                <a:cs typeface="Verdana"/>
              </a:rPr>
              <a:t>mapRow(ResultSet </a:t>
            </a:r>
            <a:r>
              <a:rPr sz="1150" dirty="0">
                <a:latin typeface="Verdana"/>
                <a:cs typeface="Verdana"/>
              </a:rPr>
              <a:t>rs, </a:t>
            </a:r>
            <a:r>
              <a:rPr sz="1150" b="1" dirty="0">
                <a:solidFill>
                  <a:srgbClr val="7E0054"/>
                </a:solidFill>
                <a:latin typeface="Verdana"/>
                <a:cs typeface="Verdana"/>
              </a:rPr>
              <a:t>int </a:t>
            </a:r>
            <a:r>
              <a:rPr sz="1150" dirty="0">
                <a:latin typeface="Verdana"/>
                <a:cs typeface="Verdana"/>
              </a:rPr>
              <a:t>rowNum) </a:t>
            </a:r>
            <a:r>
              <a:rPr sz="1150" b="1" dirty="0">
                <a:solidFill>
                  <a:srgbClr val="7E0054"/>
                </a:solidFill>
                <a:latin typeface="Verdana"/>
                <a:cs typeface="Verdana"/>
              </a:rPr>
              <a:t>throws </a:t>
            </a:r>
            <a:r>
              <a:rPr sz="1150" spc="-5" dirty="0">
                <a:latin typeface="Verdana"/>
                <a:cs typeface="Verdana"/>
              </a:rPr>
              <a:t>SQLException</a:t>
            </a:r>
            <a:r>
              <a:rPr sz="1150" spc="-114" dirty="0">
                <a:latin typeface="Verdana"/>
                <a:cs typeface="Verdana"/>
              </a:rPr>
              <a:t> </a:t>
            </a:r>
            <a:r>
              <a:rPr sz="1150" dirty="0">
                <a:latin typeface="Verdana"/>
                <a:cs typeface="Verdana"/>
              </a:rPr>
              <a:t>{</a:t>
            </a:r>
            <a:endParaRPr sz="1150">
              <a:latin typeface="Verdana"/>
              <a:cs typeface="Verdana"/>
            </a:endParaRPr>
          </a:p>
        </p:txBody>
      </p:sp>
      <p:sp>
        <p:nvSpPr>
          <p:cNvPr id="9" name="object 9"/>
          <p:cNvSpPr txBox="1"/>
          <p:nvPr/>
        </p:nvSpPr>
        <p:spPr>
          <a:xfrm>
            <a:off x="659777" y="4133089"/>
            <a:ext cx="2415540" cy="178435"/>
          </a:xfrm>
          <a:prstGeom prst="rect">
            <a:avLst/>
          </a:prstGeom>
          <a:solidFill>
            <a:srgbClr val="F8F8F8"/>
          </a:solidFill>
        </p:spPr>
        <p:txBody>
          <a:bodyPr vert="horz" wrap="square" lIns="0" tIns="2540" rIns="0" bIns="0" rtlCol="0">
            <a:spAutoFit/>
          </a:bodyPr>
          <a:lstStyle/>
          <a:p>
            <a:pPr marL="406400">
              <a:spcBef>
                <a:spcPts val="20"/>
              </a:spcBef>
            </a:pPr>
            <a:r>
              <a:rPr sz="1150" dirty="0">
                <a:latin typeface="Verdana"/>
                <a:cs typeface="Verdana"/>
              </a:rPr>
              <a:t>Actor actor = </a:t>
            </a:r>
            <a:r>
              <a:rPr sz="1150" b="1" spc="-5" dirty="0">
                <a:solidFill>
                  <a:srgbClr val="7E0054"/>
                </a:solidFill>
                <a:latin typeface="Verdana"/>
                <a:cs typeface="Verdana"/>
              </a:rPr>
              <a:t>new</a:t>
            </a:r>
            <a:r>
              <a:rPr sz="1150" b="1" spc="-120" dirty="0">
                <a:solidFill>
                  <a:srgbClr val="7E0054"/>
                </a:solidFill>
                <a:latin typeface="Verdana"/>
                <a:cs typeface="Verdana"/>
              </a:rPr>
              <a:t> </a:t>
            </a:r>
            <a:r>
              <a:rPr sz="1150" dirty="0">
                <a:latin typeface="Verdana"/>
                <a:cs typeface="Verdana"/>
              </a:rPr>
              <a:t>Actor();</a:t>
            </a:r>
            <a:endParaRPr sz="1150">
              <a:latin typeface="Verdana"/>
              <a:cs typeface="Verdana"/>
            </a:endParaRPr>
          </a:p>
        </p:txBody>
      </p:sp>
      <p:sp>
        <p:nvSpPr>
          <p:cNvPr id="10" name="object 10"/>
          <p:cNvSpPr txBox="1"/>
          <p:nvPr/>
        </p:nvSpPr>
        <p:spPr>
          <a:xfrm>
            <a:off x="659777" y="4378453"/>
            <a:ext cx="3932554" cy="178435"/>
          </a:xfrm>
          <a:prstGeom prst="rect">
            <a:avLst/>
          </a:prstGeom>
          <a:solidFill>
            <a:srgbClr val="F8F8F8"/>
          </a:solidFill>
        </p:spPr>
        <p:txBody>
          <a:bodyPr vert="horz" wrap="square" lIns="0" tIns="2540" rIns="0" bIns="0" rtlCol="0">
            <a:spAutoFit/>
          </a:bodyPr>
          <a:lstStyle/>
          <a:p>
            <a:pPr marL="406400">
              <a:spcBef>
                <a:spcPts val="20"/>
              </a:spcBef>
            </a:pPr>
            <a:r>
              <a:rPr sz="1150" spc="-5" dirty="0">
                <a:latin typeface="Verdana"/>
                <a:cs typeface="Verdana"/>
              </a:rPr>
              <a:t>actor.setFirstName(rs.getString(</a:t>
            </a:r>
            <a:r>
              <a:rPr sz="1150" spc="-5" dirty="0">
                <a:solidFill>
                  <a:srgbClr val="2A00FF"/>
                </a:solidFill>
                <a:latin typeface="Verdana"/>
                <a:cs typeface="Verdana"/>
              </a:rPr>
              <a:t>"first_name"</a:t>
            </a:r>
            <a:r>
              <a:rPr sz="1150" spc="-5" dirty="0">
                <a:latin typeface="Verdana"/>
                <a:cs typeface="Verdana"/>
              </a:rPr>
              <a:t>));</a:t>
            </a:r>
            <a:endParaRPr sz="1150">
              <a:latin typeface="Verdana"/>
              <a:cs typeface="Verdana"/>
            </a:endParaRPr>
          </a:p>
        </p:txBody>
      </p:sp>
      <p:sp>
        <p:nvSpPr>
          <p:cNvPr id="11" name="object 11"/>
          <p:cNvSpPr txBox="1"/>
          <p:nvPr/>
        </p:nvSpPr>
        <p:spPr>
          <a:xfrm>
            <a:off x="659777" y="4623855"/>
            <a:ext cx="3919854" cy="178435"/>
          </a:xfrm>
          <a:prstGeom prst="rect">
            <a:avLst/>
          </a:prstGeom>
          <a:solidFill>
            <a:srgbClr val="F8F8F8"/>
          </a:solidFill>
        </p:spPr>
        <p:txBody>
          <a:bodyPr vert="horz" wrap="square" lIns="0" tIns="2540" rIns="0" bIns="0" rtlCol="0">
            <a:spAutoFit/>
          </a:bodyPr>
          <a:lstStyle/>
          <a:p>
            <a:pPr marL="406400">
              <a:spcBef>
                <a:spcPts val="20"/>
              </a:spcBef>
            </a:pPr>
            <a:r>
              <a:rPr sz="1150" spc="-5" dirty="0">
                <a:latin typeface="Verdana"/>
                <a:cs typeface="Verdana"/>
              </a:rPr>
              <a:t>actor.setLastName(rs.getString(</a:t>
            </a:r>
            <a:r>
              <a:rPr sz="1150" spc="-5" dirty="0">
                <a:solidFill>
                  <a:srgbClr val="2A00FF"/>
                </a:solidFill>
                <a:latin typeface="Verdana"/>
                <a:cs typeface="Verdana"/>
              </a:rPr>
              <a:t>"last_name"</a:t>
            </a:r>
            <a:r>
              <a:rPr sz="1150" spc="-5" dirty="0">
                <a:latin typeface="Verdana"/>
                <a:cs typeface="Verdana"/>
              </a:rPr>
              <a:t>));</a:t>
            </a:r>
            <a:endParaRPr sz="1150">
              <a:latin typeface="Verdana"/>
              <a:cs typeface="Verdana"/>
            </a:endParaRPr>
          </a:p>
        </p:txBody>
      </p:sp>
      <p:sp>
        <p:nvSpPr>
          <p:cNvPr id="12" name="object 12"/>
          <p:cNvSpPr txBox="1"/>
          <p:nvPr/>
        </p:nvSpPr>
        <p:spPr>
          <a:xfrm>
            <a:off x="659777" y="4869219"/>
            <a:ext cx="1417320" cy="178435"/>
          </a:xfrm>
          <a:prstGeom prst="rect">
            <a:avLst/>
          </a:prstGeom>
          <a:solidFill>
            <a:srgbClr val="F8F8F8"/>
          </a:solidFill>
        </p:spPr>
        <p:txBody>
          <a:bodyPr vert="horz" wrap="square" lIns="0" tIns="3175" rIns="0" bIns="0" rtlCol="0">
            <a:spAutoFit/>
          </a:bodyPr>
          <a:lstStyle/>
          <a:p>
            <a:pPr marL="406400">
              <a:spcBef>
                <a:spcPts val="25"/>
              </a:spcBef>
            </a:pPr>
            <a:r>
              <a:rPr sz="1150" b="1" dirty="0">
                <a:solidFill>
                  <a:srgbClr val="7E0054"/>
                </a:solidFill>
                <a:latin typeface="Verdana"/>
                <a:cs typeface="Verdana"/>
              </a:rPr>
              <a:t>return</a:t>
            </a:r>
            <a:r>
              <a:rPr sz="1150" b="1" spc="-75" dirty="0">
                <a:solidFill>
                  <a:srgbClr val="7E0054"/>
                </a:solidFill>
                <a:latin typeface="Verdana"/>
                <a:cs typeface="Verdana"/>
              </a:rPr>
              <a:t> </a:t>
            </a:r>
            <a:r>
              <a:rPr sz="1150" dirty="0">
                <a:latin typeface="Verdana"/>
                <a:cs typeface="Verdana"/>
              </a:rPr>
              <a:t>actor;</a:t>
            </a:r>
            <a:endParaRPr sz="1150">
              <a:latin typeface="Verdana"/>
              <a:cs typeface="Verdana"/>
            </a:endParaRPr>
          </a:p>
        </p:txBody>
      </p:sp>
      <p:sp>
        <p:nvSpPr>
          <p:cNvPr id="13" name="object 13"/>
          <p:cNvSpPr txBox="1"/>
          <p:nvPr/>
        </p:nvSpPr>
        <p:spPr>
          <a:xfrm>
            <a:off x="659777" y="5114582"/>
            <a:ext cx="309880" cy="178435"/>
          </a:xfrm>
          <a:prstGeom prst="rect">
            <a:avLst/>
          </a:prstGeom>
          <a:solidFill>
            <a:srgbClr val="F8F8F8"/>
          </a:solidFill>
        </p:spPr>
        <p:txBody>
          <a:bodyPr vert="horz" wrap="square" lIns="0" tIns="3175" rIns="0" bIns="0" rtlCol="0">
            <a:spAutoFit/>
          </a:bodyPr>
          <a:lstStyle/>
          <a:p>
            <a:pPr algn="r">
              <a:spcBef>
                <a:spcPts val="25"/>
              </a:spcBef>
            </a:pPr>
            <a:r>
              <a:rPr sz="1150" dirty="0">
                <a:latin typeface="Verdana"/>
                <a:cs typeface="Verdana"/>
              </a:rPr>
              <a:t>}</a:t>
            </a:r>
            <a:endParaRPr sz="1150">
              <a:latin typeface="Verdana"/>
              <a:cs typeface="Verdana"/>
            </a:endParaRPr>
          </a:p>
        </p:txBody>
      </p:sp>
      <p:sp>
        <p:nvSpPr>
          <p:cNvPr id="14" name="object 14"/>
          <p:cNvSpPr txBox="1"/>
          <p:nvPr/>
        </p:nvSpPr>
        <p:spPr>
          <a:xfrm>
            <a:off x="659778" y="5359947"/>
            <a:ext cx="106045" cy="178435"/>
          </a:xfrm>
          <a:prstGeom prst="rect">
            <a:avLst/>
          </a:prstGeom>
          <a:solidFill>
            <a:srgbClr val="F8F8F8"/>
          </a:solidFill>
        </p:spPr>
        <p:txBody>
          <a:bodyPr vert="horz" wrap="square" lIns="0" tIns="3175" rIns="0" bIns="0" rtlCol="0">
            <a:spAutoFit/>
          </a:bodyPr>
          <a:lstStyle/>
          <a:p>
            <a:pPr>
              <a:spcBef>
                <a:spcPts val="25"/>
              </a:spcBef>
            </a:pPr>
            <a:r>
              <a:rPr sz="1150" dirty="0">
                <a:latin typeface="Verdana"/>
                <a:cs typeface="Verdana"/>
              </a:rPr>
              <a:t>}</a:t>
            </a:r>
            <a:endParaRPr sz="115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JdbcTemplate </a:t>
            </a:r>
            <a:r>
              <a:rPr spc="10" dirty="0"/>
              <a:t>-</a:t>
            </a:r>
            <a:r>
              <a:rPr spc="-185" dirty="0"/>
              <a:t> </a:t>
            </a:r>
            <a:r>
              <a:rPr spc="-45" dirty="0"/>
              <a:t>Exemples</a:t>
            </a:r>
          </a:p>
        </p:txBody>
      </p:sp>
      <p:sp>
        <p:nvSpPr>
          <p:cNvPr id="3" name="object 3"/>
          <p:cNvSpPr txBox="1"/>
          <p:nvPr/>
        </p:nvSpPr>
        <p:spPr>
          <a:xfrm>
            <a:off x="700531" y="1827529"/>
            <a:ext cx="3224530" cy="299720"/>
          </a:xfrm>
          <a:prstGeom prst="rect">
            <a:avLst/>
          </a:prstGeom>
        </p:spPr>
        <p:txBody>
          <a:bodyPr vert="horz" wrap="square" lIns="0" tIns="12700" rIns="0" bIns="0" rtlCol="0">
            <a:spAutoFit/>
          </a:bodyPr>
          <a:lstStyle/>
          <a:p>
            <a:pPr marL="12700">
              <a:spcBef>
                <a:spcPts val="100"/>
              </a:spcBef>
            </a:pPr>
            <a:r>
              <a:rPr spc="290" dirty="0">
                <a:solidFill>
                  <a:srgbClr val="162E33"/>
                </a:solidFill>
                <a:latin typeface="DejaVu Sans"/>
                <a:cs typeface="DejaVu Sans"/>
              </a:rPr>
              <a:t>➔ </a:t>
            </a:r>
            <a:r>
              <a:rPr sz="1350" dirty="0">
                <a:solidFill>
                  <a:srgbClr val="003350"/>
                </a:solidFill>
                <a:latin typeface="Arial"/>
                <a:cs typeface="Arial"/>
              </a:rPr>
              <a:t>Requêtes</a:t>
            </a:r>
            <a:r>
              <a:rPr sz="1350" spc="-20" dirty="0">
                <a:solidFill>
                  <a:srgbClr val="003350"/>
                </a:solidFill>
                <a:latin typeface="Arial"/>
                <a:cs typeface="Arial"/>
              </a:rPr>
              <a:t> </a:t>
            </a:r>
            <a:r>
              <a:rPr sz="1350" spc="-10" dirty="0">
                <a:solidFill>
                  <a:srgbClr val="003350"/>
                </a:solidFill>
                <a:latin typeface="Arial"/>
                <a:cs typeface="Arial"/>
              </a:rPr>
              <a:t>INSERT/UPDATE/DELETE</a:t>
            </a:r>
            <a:endParaRPr sz="1350">
              <a:latin typeface="Arial"/>
              <a:cs typeface="Arial"/>
            </a:endParaRPr>
          </a:p>
        </p:txBody>
      </p:sp>
      <p:sp>
        <p:nvSpPr>
          <p:cNvPr id="4" name="object 4"/>
          <p:cNvSpPr txBox="1"/>
          <p:nvPr/>
        </p:nvSpPr>
        <p:spPr>
          <a:xfrm>
            <a:off x="811327" y="2235581"/>
            <a:ext cx="1984375" cy="178435"/>
          </a:xfrm>
          <a:prstGeom prst="rect">
            <a:avLst/>
          </a:prstGeom>
          <a:solidFill>
            <a:srgbClr val="F8F8F8"/>
          </a:solidFill>
        </p:spPr>
        <p:txBody>
          <a:bodyPr vert="horz" wrap="square" lIns="0" tIns="2540" rIns="0" bIns="0" rtlCol="0">
            <a:spAutoFit/>
          </a:bodyPr>
          <a:lstStyle/>
          <a:p>
            <a:pPr>
              <a:spcBef>
                <a:spcPts val="20"/>
              </a:spcBef>
            </a:pPr>
            <a:r>
              <a:rPr sz="1150" b="1" spc="-5" dirty="0">
                <a:solidFill>
                  <a:srgbClr val="7E0054"/>
                </a:solidFill>
                <a:latin typeface="Verdana"/>
                <a:cs typeface="Verdana"/>
              </a:rPr>
              <a:t>this</a:t>
            </a:r>
            <a:r>
              <a:rPr sz="1150" spc="-5" dirty="0">
                <a:latin typeface="Verdana"/>
                <a:cs typeface="Verdana"/>
              </a:rPr>
              <a:t>.jdbcTemplate.update(</a:t>
            </a:r>
            <a:endParaRPr sz="1150">
              <a:latin typeface="Verdana"/>
              <a:cs typeface="Verdana"/>
            </a:endParaRPr>
          </a:p>
        </p:txBody>
      </p:sp>
      <p:sp>
        <p:nvSpPr>
          <p:cNvPr id="5" name="object 5"/>
          <p:cNvSpPr txBox="1"/>
          <p:nvPr/>
        </p:nvSpPr>
        <p:spPr>
          <a:xfrm>
            <a:off x="811326" y="2480945"/>
            <a:ext cx="4720590" cy="178435"/>
          </a:xfrm>
          <a:prstGeom prst="rect">
            <a:avLst/>
          </a:prstGeom>
          <a:solidFill>
            <a:srgbClr val="F8F8F8"/>
          </a:solidFill>
        </p:spPr>
        <p:txBody>
          <a:bodyPr vert="horz" wrap="square" lIns="0" tIns="2540" rIns="0" bIns="0" rtlCol="0">
            <a:spAutoFit/>
          </a:bodyPr>
          <a:lstStyle/>
          <a:p>
            <a:pPr marL="406400">
              <a:spcBef>
                <a:spcPts val="20"/>
              </a:spcBef>
            </a:pPr>
            <a:r>
              <a:rPr sz="1150" dirty="0">
                <a:solidFill>
                  <a:srgbClr val="2A00FF"/>
                </a:solidFill>
                <a:latin typeface="Verdana"/>
                <a:cs typeface="Verdana"/>
              </a:rPr>
              <a:t>"insert into t_actor </a:t>
            </a:r>
            <a:r>
              <a:rPr sz="1150" spc="-5" dirty="0">
                <a:solidFill>
                  <a:srgbClr val="2A00FF"/>
                </a:solidFill>
                <a:latin typeface="Verdana"/>
                <a:cs typeface="Verdana"/>
              </a:rPr>
              <a:t>(first_name, </a:t>
            </a:r>
            <a:r>
              <a:rPr sz="1150" dirty="0">
                <a:solidFill>
                  <a:srgbClr val="2A00FF"/>
                </a:solidFill>
                <a:latin typeface="Verdana"/>
                <a:cs typeface="Verdana"/>
              </a:rPr>
              <a:t>last_name) values </a:t>
            </a:r>
            <a:r>
              <a:rPr sz="1150" spc="-5" dirty="0">
                <a:solidFill>
                  <a:srgbClr val="2A00FF"/>
                </a:solidFill>
                <a:latin typeface="Verdana"/>
                <a:cs typeface="Verdana"/>
              </a:rPr>
              <a:t>(?,</a:t>
            </a:r>
            <a:r>
              <a:rPr sz="1150" spc="-225" dirty="0">
                <a:solidFill>
                  <a:srgbClr val="2A00FF"/>
                </a:solidFill>
                <a:latin typeface="Verdana"/>
                <a:cs typeface="Verdana"/>
              </a:rPr>
              <a:t> </a:t>
            </a:r>
            <a:r>
              <a:rPr sz="1150" dirty="0">
                <a:solidFill>
                  <a:srgbClr val="2A00FF"/>
                </a:solidFill>
                <a:latin typeface="Verdana"/>
                <a:cs typeface="Verdana"/>
              </a:rPr>
              <a:t>?)"</a:t>
            </a:r>
            <a:r>
              <a:rPr sz="1150" dirty="0">
                <a:latin typeface="Verdana"/>
                <a:cs typeface="Verdana"/>
              </a:rPr>
              <a:t>,</a:t>
            </a:r>
            <a:endParaRPr sz="1150">
              <a:latin typeface="Verdana"/>
              <a:cs typeface="Verdana"/>
            </a:endParaRPr>
          </a:p>
        </p:txBody>
      </p:sp>
      <p:sp>
        <p:nvSpPr>
          <p:cNvPr id="6" name="object 6"/>
          <p:cNvSpPr txBox="1"/>
          <p:nvPr/>
        </p:nvSpPr>
        <p:spPr>
          <a:xfrm>
            <a:off x="811327" y="2726309"/>
            <a:ext cx="1971675" cy="178435"/>
          </a:xfrm>
          <a:prstGeom prst="rect">
            <a:avLst/>
          </a:prstGeom>
          <a:solidFill>
            <a:srgbClr val="F8F8F8"/>
          </a:solidFill>
        </p:spPr>
        <p:txBody>
          <a:bodyPr vert="horz" wrap="square" lIns="0" tIns="2540" rIns="0" bIns="0" rtlCol="0">
            <a:spAutoFit/>
          </a:bodyPr>
          <a:lstStyle/>
          <a:p>
            <a:pPr marL="406400">
              <a:spcBef>
                <a:spcPts val="20"/>
              </a:spcBef>
            </a:pPr>
            <a:r>
              <a:rPr sz="1150" spc="-5" dirty="0">
                <a:solidFill>
                  <a:srgbClr val="2A00FF"/>
                </a:solidFill>
                <a:latin typeface="Verdana"/>
                <a:cs typeface="Verdana"/>
              </a:rPr>
              <a:t>"Leonor"</a:t>
            </a:r>
            <a:r>
              <a:rPr sz="1150" spc="-5" dirty="0">
                <a:latin typeface="Verdana"/>
                <a:cs typeface="Verdana"/>
              </a:rPr>
              <a:t>,</a:t>
            </a:r>
            <a:r>
              <a:rPr sz="1150" spc="-75" dirty="0">
                <a:latin typeface="Verdana"/>
                <a:cs typeface="Verdana"/>
              </a:rPr>
              <a:t> </a:t>
            </a:r>
            <a:r>
              <a:rPr sz="1150" dirty="0">
                <a:solidFill>
                  <a:srgbClr val="2A00FF"/>
                </a:solidFill>
                <a:latin typeface="Verdana"/>
                <a:cs typeface="Verdana"/>
              </a:rPr>
              <a:t>"Watling"</a:t>
            </a:r>
            <a:r>
              <a:rPr sz="1150" dirty="0">
                <a:latin typeface="Verdana"/>
                <a:cs typeface="Verdana"/>
              </a:rPr>
              <a:t>);</a:t>
            </a:r>
            <a:endParaRPr sz="1150">
              <a:latin typeface="Verdana"/>
              <a:cs typeface="Verdana"/>
            </a:endParaRPr>
          </a:p>
        </p:txBody>
      </p:sp>
      <p:sp>
        <p:nvSpPr>
          <p:cNvPr id="7" name="object 7"/>
          <p:cNvSpPr txBox="1"/>
          <p:nvPr/>
        </p:nvSpPr>
        <p:spPr>
          <a:xfrm>
            <a:off x="811326" y="3217037"/>
            <a:ext cx="1978660" cy="178435"/>
          </a:xfrm>
          <a:prstGeom prst="rect">
            <a:avLst/>
          </a:prstGeom>
          <a:solidFill>
            <a:srgbClr val="F8F8F8"/>
          </a:solidFill>
        </p:spPr>
        <p:txBody>
          <a:bodyPr vert="horz" wrap="square" lIns="0" tIns="2540" rIns="0" bIns="0" rtlCol="0">
            <a:spAutoFit/>
          </a:bodyPr>
          <a:lstStyle/>
          <a:p>
            <a:pPr>
              <a:spcBef>
                <a:spcPts val="20"/>
              </a:spcBef>
            </a:pPr>
            <a:r>
              <a:rPr sz="1150" b="1" spc="-5" dirty="0">
                <a:solidFill>
                  <a:srgbClr val="7E0054"/>
                </a:solidFill>
                <a:latin typeface="Verdana"/>
                <a:cs typeface="Verdana"/>
              </a:rPr>
              <a:t>this</a:t>
            </a:r>
            <a:r>
              <a:rPr sz="1150" spc="-5" dirty="0">
                <a:latin typeface="Verdana"/>
                <a:cs typeface="Verdana"/>
              </a:rPr>
              <a:t>.jdbcTemplate.update(</a:t>
            </a:r>
            <a:endParaRPr sz="1150">
              <a:latin typeface="Verdana"/>
              <a:cs typeface="Verdana"/>
            </a:endParaRPr>
          </a:p>
        </p:txBody>
      </p:sp>
      <p:sp>
        <p:nvSpPr>
          <p:cNvPr id="8" name="object 8"/>
          <p:cNvSpPr txBox="1"/>
          <p:nvPr/>
        </p:nvSpPr>
        <p:spPr>
          <a:xfrm>
            <a:off x="811327" y="3462402"/>
            <a:ext cx="4045585" cy="178435"/>
          </a:xfrm>
          <a:prstGeom prst="rect">
            <a:avLst/>
          </a:prstGeom>
          <a:solidFill>
            <a:srgbClr val="F8F8F8"/>
          </a:solidFill>
        </p:spPr>
        <p:txBody>
          <a:bodyPr vert="horz" wrap="square" lIns="0" tIns="2540" rIns="0" bIns="0" rtlCol="0">
            <a:spAutoFit/>
          </a:bodyPr>
          <a:lstStyle/>
          <a:p>
            <a:pPr marL="406400">
              <a:spcBef>
                <a:spcPts val="20"/>
              </a:spcBef>
            </a:pPr>
            <a:r>
              <a:rPr sz="1150" spc="-5" dirty="0">
                <a:solidFill>
                  <a:srgbClr val="2A00FF"/>
                </a:solidFill>
                <a:latin typeface="Verdana"/>
                <a:cs typeface="Verdana"/>
              </a:rPr>
              <a:t>"update </a:t>
            </a:r>
            <a:r>
              <a:rPr sz="1150" dirty="0">
                <a:solidFill>
                  <a:srgbClr val="2A00FF"/>
                </a:solidFill>
                <a:latin typeface="Verdana"/>
                <a:cs typeface="Verdana"/>
              </a:rPr>
              <a:t>t_actor set last_name = ? where id =</a:t>
            </a:r>
            <a:r>
              <a:rPr sz="1150" spc="-235" dirty="0">
                <a:solidFill>
                  <a:srgbClr val="2A00FF"/>
                </a:solidFill>
                <a:latin typeface="Verdana"/>
                <a:cs typeface="Verdana"/>
              </a:rPr>
              <a:t> </a:t>
            </a:r>
            <a:r>
              <a:rPr sz="1150" dirty="0">
                <a:solidFill>
                  <a:srgbClr val="2A00FF"/>
                </a:solidFill>
                <a:latin typeface="Verdana"/>
                <a:cs typeface="Verdana"/>
              </a:rPr>
              <a:t>?"</a:t>
            </a:r>
            <a:r>
              <a:rPr sz="1150" dirty="0">
                <a:latin typeface="Verdana"/>
                <a:cs typeface="Verdana"/>
              </a:rPr>
              <a:t>,</a:t>
            </a:r>
            <a:endParaRPr sz="1150">
              <a:latin typeface="Verdana"/>
              <a:cs typeface="Verdana"/>
            </a:endParaRPr>
          </a:p>
        </p:txBody>
      </p:sp>
      <p:sp>
        <p:nvSpPr>
          <p:cNvPr id="9" name="object 9"/>
          <p:cNvSpPr txBox="1"/>
          <p:nvPr/>
        </p:nvSpPr>
        <p:spPr>
          <a:xfrm>
            <a:off x="811327" y="3707765"/>
            <a:ext cx="1649095" cy="178435"/>
          </a:xfrm>
          <a:prstGeom prst="rect">
            <a:avLst/>
          </a:prstGeom>
          <a:solidFill>
            <a:srgbClr val="F8F8F8"/>
          </a:solidFill>
        </p:spPr>
        <p:txBody>
          <a:bodyPr vert="horz" wrap="square" lIns="0" tIns="2540" rIns="0" bIns="0" rtlCol="0">
            <a:spAutoFit/>
          </a:bodyPr>
          <a:lstStyle/>
          <a:p>
            <a:pPr marL="406400">
              <a:spcBef>
                <a:spcPts val="20"/>
              </a:spcBef>
            </a:pPr>
            <a:r>
              <a:rPr sz="1150" dirty="0">
                <a:solidFill>
                  <a:srgbClr val="2A00FF"/>
                </a:solidFill>
                <a:latin typeface="Verdana"/>
                <a:cs typeface="Verdana"/>
              </a:rPr>
              <a:t>"Banjo"</a:t>
            </a:r>
            <a:r>
              <a:rPr sz="1150" dirty="0">
                <a:latin typeface="Verdana"/>
                <a:cs typeface="Verdana"/>
              </a:rPr>
              <a:t>,</a:t>
            </a:r>
            <a:r>
              <a:rPr sz="1150" spc="-90" dirty="0">
                <a:latin typeface="Verdana"/>
                <a:cs typeface="Verdana"/>
              </a:rPr>
              <a:t> </a:t>
            </a:r>
            <a:r>
              <a:rPr sz="1150" spc="-5" dirty="0">
                <a:latin typeface="Verdana"/>
                <a:cs typeface="Verdana"/>
              </a:rPr>
              <a:t>5276L);</a:t>
            </a:r>
            <a:endParaRPr sz="1150">
              <a:latin typeface="Verdana"/>
              <a:cs typeface="Verdana"/>
            </a:endParaRPr>
          </a:p>
        </p:txBody>
      </p:sp>
      <p:sp>
        <p:nvSpPr>
          <p:cNvPr id="10" name="object 10"/>
          <p:cNvSpPr txBox="1"/>
          <p:nvPr/>
        </p:nvSpPr>
        <p:spPr>
          <a:xfrm>
            <a:off x="811326" y="4198493"/>
            <a:ext cx="1991360" cy="178435"/>
          </a:xfrm>
          <a:prstGeom prst="rect">
            <a:avLst/>
          </a:prstGeom>
          <a:solidFill>
            <a:srgbClr val="F8F8F8"/>
          </a:solidFill>
        </p:spPr>
        <p:txBody>
          <a:bodyPr vert="horz" wrap="square" lIns="0" tIns="2540" rIns="0" bIns="0" rtlCol="0">
            <a:spAutoFit/>
          </a:bodyPr>
          <a:lstStyle/>
          <a:p>
            <a:pPr>
              <a:spcBef>
                <a:spcPts val="20"/>
              </a:spcBef>
            </a:pPr>
            <a:r>
              <a:rPr sz="1150" b="1" spc="-5" dirty="0">
                <a:solidFill>
                  <a:srgbClr val="7E0054"/>
                </a:solidFill>
                <a:latin typeface="Verdana"/>
                <a:cs typeface="Verdana"/>
              </a:rPr>
              <a:t>this</a:t>
            </a:r>
            <a:r>
              <a:rPr sz="1150" spc="-5" dirty="0">
                <a:latin typeface="Verdana"/>
                <a:cs typeface="Verdana"/>
              </a:rPr>
              <a:t>.jdbcTemplate.update(</a:t>
            </a:r>
            <a:endParaRPr sz="1150">
              <a:latin typeface="Verdana"/>
              <a:cs typeface="Verdana"/>
            </a:endParaRPr>
          </a:p>
        </p:txBody>
      </p:sp>
      <p:sp>
        <p:nvSpPr>
          <p:cNvPr id="11" name="object 11"/>
          <p:cNvSpPr txBox="1"/>
          <p:nvPr/>
        </p:nvSpPr>
        <p:spPr>
          <a:xfrm>
            <a:off x="811327" y="4443858"/>
            <a:ext cx="2850515" cy="178435"/>
          </a:xfrm>
          <a:prstGeom prst="rect">
            <a:avLst/>
          </a:prstGeom>
          <a:solidFill>
            <a:srgbClr val="F8F8F8"/>
          </a:solidFill>
        </p:spPr>
        <p:txBody>
          <a:bodyPr vert="horz" wrap="square" lIns="0" tIns="2540" rIns="0" bIns="0" rtlCol="0">
            <a:spAutoFit/>
          </a:bodyPr>
          <a:lstStyle/>
          <a:p>
            <a:pPr marL="406400">
              <a:spcBef>
                <a:spcPts val="20"/>
              </a:spcBef>
            </a:pPr>
            <a:r>
              <a:rPr sz="1150" dirty="0">
                <a:solidFill>
                  <a:srgbClr val="2A00FF"/>
                </a:solidFill>
                <a:latin typeface="Verdana"/>
                <a:cs typeface="Verdana"/>
              </a:rPr>
              <a:t>"delete from actor where id =</a:t>
            </a:r>
            <a:r>
              <a:rPr sz="1150" spc="-190" dirty="0">
                <a:solidFill>
                  <a:srgbClr val="2A00FF"/>
                </a:solidFill>
                <a:latin typeface="Verdana"/>
                <a:cs typeface="Verdana"/>
              </a:rPr>
              <a:t> </a:t>
            </a:r>
            <a:r>
              <a:rPr sz="1150" spc="-5" dirty="0">
                <a:solidFill>
                  <a:srgbClr val="2A00FF"/>
                </a:solidFill>
                <a:latin typeface="Verdana"/>
                <a:cs typeface="Verdana"/>
              </a:rPr>
              <a:t>?"</a:t>
            </a:r>
            <a:r>
              <a:rPr sz="1150" spc="-5" dirty="0">
                <a:latin typeface="Verdana"/>
                <a:cs typeface="Verdana"/>
              </a:rPr>
              <a:t>,</a:t>
            </a:r>
            <a:endParaRPr sz="1150">
              <a:latin typeface="Verdana"/>
              <a:cs typeface="Verdana"/>
            </a:endParaRPr>
          </a:p>
        </p:txBody>
      </p:sp>
      <p:sp>
        <p:nvSpPr>
          <p:cNvPr id="12" name="object 12"/>
          <p:cNvSpPr txBox="1"/>
          <p:nvPr/>
        </p:nvSpPr>
        <p:spPr>
          <a:xfrm>
            <a:off x="811326" y="4689247"/>
            <a:ext cx="2164080" cy="178435"/>
          </a:xfrm>
          <a:prstGeom prst="rect">
            <a:avLst/>
          </a:prstGeom>
          <a:solidFill>
            <a:srgbClr val="F8F8F8"/>
          </a:solidFill>
        </p:spPr>
        <p:txBody>
          <a:bodyPr vert="horz" wrap="square" lIns="0" tIns="2540" rIns="0" bIns="0" rtlCol="0">
            <a:spAutoFit/>
          </a:bodyPr>
          <a:lstStyle/>
          <a:p>
            <a:pPr marL="406400">
              <a:spcBef>
                <a:spcPts val="20"/>
              </a:spcBef>
            </a:pPr>
            <a:r>
              <a:rPr sz="1150" spc="-5" dirty="0">
                <a:latin typeface="Verdana"/>
                <a:cs typeface="Verdana"/>
              </a:rPr>
              <a:t>Long.valueOf(actorId));</a:t>
            </a:r>
            <a:endParaRPr sz="115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45" dirty="0"/>
              <a:t>Spring </a:t>
            </a:r>
            <a:r>
              <a:rPr spc="-30" dirty="0"/>
              <a:t>JDBC </a:t>
            </a:r>
            <a:r>
              <a:rPr spc="10" dirty="0"/>
              <a:t>-</a:t>
            </a:r>
            <a:r>
              <a:rPr spc="-290" dirty="0"/>
              <a:t> </a:t>
            </a:r>
            <a:r>
              <a:rPr spc="-50" dirty="0"/>
              <a:t>Conclusion</a:t>
            </a:r>
          </a:p>
        </p:txBody>
      </p:sp>
      <p:sp>
        <p:nvSpPr>
          <p:cNvPr id="3" name="object 3"/>
          <p:cNvSpPr txBox="1"/>
          <p:nvPr/>
        </p:nvSpPr>
        <p:spPr>
          <a:xfrm>
            <a:off x="700531" y="1816861"/>
            <a:ext cx="5920740" cy="1172116"/>
          </a:xfrm>
          <a:prstGeom prst="rect">
            <a:avLst/>
          </a:prstGeom>
        </p:spPr>
        <p:txBody>
          <a:bodyPr vert="horz" wrap="square" lIns="0" tIns="12700" rIns="0" bIns="0" rtlCol="0">
            <a:spAutoFit/>
          </a:bodyPr>
          <a:lstStyle/>
          <a:p>
            <a:pPr marL="12700">
              <a:lnSpc>
                <a:spcPts val="2115"/>
              </a:lnSpc>
              <a:spcBef>
                <a:spcPts val="100"/>
              </a:spcBef>
            </a:pPr>
            <a:r>
              <a:rPr spc="290" dirty="0">
                <a:solidFill>
                  <a:srgbClr val="003350"/>
                </a:solidFill>
                <a:latin typeface="DejaVu Sans"/>
                <a:cs typeface="DejaVu Sans"/>
              </a:rPr>
              <a:t>➔ </a:t>
            </a:r>
            <a:r>
              <a:rPr sz="1350" dirty="0">
                <a:solidFill>
                  <a:srgbClr val="003350"/>
                </a:solidFill>
                <a:latin typeface="Arial"/>
                <a:cs typeface="Arial"/>
              </a:rPr>
              <a:t>Spring propose une abstraction simple et bas </a:t>
            </a:r>
            <a:r>
              <a:rPr sz="1350" spc="-5" dirty="0">
                <a:solidFill>
                  <a:srgbClr val="003350"/>
                </a:solidFill>
                <a:latin typeface="Arial"/>
                <a:cs typeface="Arial"/>
              </a:rPr>
              <a:t>niveau </a:t>
            </a:r>
            <a:r>
              <a:rPr sz="1350" dirty="0">
                <a:solidFill>
                  <a:srgbClr val="003350"/>
                </a:solidFill>
                <a:latin typeface="Arial"/>
                <a:cs typeface="Arial"/>
              </a:rPr>
              <a:t>au dessus de</a:t>
            </a:r>
            <a:r>
              <a:rPr sz="1350" spc="-160" dirty="0">
                <a:solidFill>
                  <a:srgbClr val="003350"/>
                </a:solidFill>
                <a:latin typeface="Arial"/>
                <a:cs typeface="Arial"/>
              </a:rPr>
              <a:t> </a:t>
            </a:r>
            <a:r>
              <a:rPr sz="1350" dirty="0">
                <a:solidFill>
                  <a:srgbClr val="003350"/>
                </a:solidFill>
                <a:latin typeface="Arial"/>
                <a:cs typeface="Arial"/>
              </a:rPr>
              <a:t>JDBC</a:t>
            </a:r>
            <a:endParaRPr sz="1350" dirty="0">
              <a:latin typeface="Arial"/>
              <a:cs typeface="Arial"/>
            </a:endParaRPr>
          </a:p>
          <a:p>
            <a:pPr marL="812800" indent="-316865">
              <a:lnSpc>
                <a:spcPts val="1575"/>
              </a:lnSpc>
              <a:buSzPct val="103703"/>
              <a:buFont typeface="DejaVu Sans"/>
              <a:buChar char="◆"/>
              <a:tabLst>
                <a:tab pos="812800" algn="l"/>
                <a:tab pos="813435" algn="l"/>
              </a:tabLst>
            </a:pPr>
            <a:r>
              <a:rPr sz="1350" dirty="0">
                <a:solidFill>
                  <a:srgbClr val="003350"/>
                </a:solidFill>
                <a:latin typeface="Arial"/>
                <a:cs typeface="Arial"/>
              </a:rPr>
              <a:t>Gestion des</a:t>
            </a:r>
            <a:r>
              <a:rPr sz="1350" spc="-55" dirty="0">
                <a:solidFill>
                  <a:srgbClr val="003350"/>
                </a:solidFill>
                <a:latin typeface="Arial"/>
                <a:cs typeface="Arial"/>
              </a:rPr>
              <a:t> </a:t>
            </a:r>
            <a:r>
              <a:rPr sz="1350" dirty="0">
                <a:solidFill>
                  <a:srgbClr val="003350"/>
                </a:solidFill>
                <a:latin typeface="Arial"/>
                <a:cs typeface="Arial"/>
              </a:rPr>
              <a:t>connections</a:t>
            </a:r>
            <a:endParaRPr sz="1350" dirty="0">
              <a:latin typeface="Arial"/>
              <a:cs typeface="Arial"/>
            </a:endParaRPr>
          </a:p>
          <a:p>
            <a:pPr marL="812800" indent="-316865">
              <a:buSzPct val="103703"/>
              <a:buFont typeface="DejaVu Sans"/>
              <a:buChar char="◆"/>
              <a:tabLst>
                <a:tab pos="812800" algn="l"/>
                <a:tab pos="813435" algn="l"/>
              </a:tabLst>
            </a:pPr>
            <a:r>
              <a:rPr sz="1350" dirty="0">
                <a:solidFill>
                  <a:srgbClr val="003350"/>
                </a:solidFill>
                <a:latin typeface="Arial"/>
                <a:cs typeface="Arial"/>
              </a:rPr>
              <a:t>Préparations de</a:t>
            </a:r>
            <a:r>
              <a:rPr sz="1350" spc="-55" dirty="0">
                <a:solidFill>
                  <a:srgbClr val="003350"/>
                </a:solidFill>
                <a:latin typeface="Arial"/>
                <a:cs typeface="Arial"/>
              </a:rPr>
              <a:t> </a:t>
            </a:r>
            <a:r>
              <a:rPr sz="1350" dirty="0">
                <a:solidFill>
                  <a:srgbClr val="003350"/>
                </a:solidFill>
                <a:latin typeface="Arial"/>
                <a:cs typeface="Arial"/>
              </a:rPr>
              <a:t>requêtes</a:t>
            </a:r>
            <a:endParaRPr sz="1350" dirty="0">
              <a:latin typeface="Arial"/>
              <a:cs typeface="Arial"/>
            </a:endParaRPr>
          </a:p>
          <a:p>
            <a:pPr marL="812800" indent="-316865">
              <a:buSzPct val="103703"/>
              <a:buFont typeface="DejaVu Sans"/>
              <a:buChar char="◆"/>
              <a:tabLst>
                <a:tab pos="812800" algn="l"/>
                <a:tab pos="813435" algn="l"/>
              </a:tabLst>
            </a:pPr>
            <a:r>
              <a:rPr sz="1350" dirty="0">
                <a:solidFill>
                  <a:srgbClr val="003350"/>
                </a:solidFill>
                <a:latin typeface="Arial"/>
                <a:cs typeface="Arial"/>
              </a:rPr>
              <a:t>Gestion des</a:t>
            </a:r>
            <a:r>
              <a:rPr sz="1350" spc="-60" dirty="0">
                <a:solidFill>
                  <a:srgbClr val="003350"/>
                </a:solidFill>
                <a:latin typeface="Arial"/>
                <a:cs typeface="Arial"/>
              </a:rPr>
              <a:t> </a:t>
            </a:r>
            <a:r>
              <a:rPr sz="1350" dirty="0">
                <a:solidFill>
                  <a:srgbClr val="003350"/>
                </a:solidFill>
                <a:latin typeface="Arial"/>
                <a:cs typeface="Arial"/>
              </a:rPr>
              <a:t>exceptions</a:t>
            </a:r>
            <a:endParaRPr sz="1350" dirty="0">
              <a:latin typeface="Arial"/>
              <a:cs typeface="Arial"/>
            </a:endParaRPr>
          </a:p>
        </p:txBody>
      </p:sp>
      <p:sp>
        <p:nvSpPr>
          <p:cNvPr id="6" name="object 6"/>
          <p:cNvSpPr txBox="1"/>
          <p:nvPr/>
        </p:nvSpPr>
        <p:spPr>
          <a:xfrm>
            <a:off x="694690" y="3252423"/>
            <a:ext cx="5579745" cy="439420"/>
          </a:xfrm>
          <a:prstGeom prst="rect">
            <a:avLst/>
          </a:prstGeom>
        </p:spPr>
        <p:txBody>
          <a:bodyPr vert="horz" wrap="square" lIns="0" tIns="13335" rIns="0" bIns="0" rtlCol="0">
            <a:spAutoFit/>
          </a:bodyPr>
          <a:lstStyle/>
          <a:p>
            <a:pPr marL="12700">
              <a:spcBef>
                <a:spcPts val="105"/>
              </a:spcBef>
            </a:pPr>
            <a:r>
              <a:rPr sz="1350" dirty="0">
                <a:solidFill>
                  <a:srgbClr val="003350"/>
                </a:solidFill>
                <a:latin typeface="Arial"/>
                <a:cs typeface="Arial"/>
              </a:rPr>
              <a:t>Spring JDBC reste cependant peu utilisé face à des ORMs plus</a:t>
            </a:r>
            <a:r>
              <a:rPr sz="1350" spc="-210" dirty="0">
                <a:solidFill>
                  <a:srgbClr val="003350"/>
                </a:solidFill>
                <a:latin typeface="Arial"/>
                <a:cs typeface="Arial"/>
              </a:rPr>
              <a:t> </a:t>
            </a:r>
            <a:r>
              <a:rPr sz="1350" dirty="0">
                <a:solidFill>
                  <a:srgbClr val="003350"/>
                </a:solidFill>
                <a:latin typeface="Arial"/>
                <a:cs typeface="Arial"/>
              </a:rPr>
              <a:t>complets</a:t>
            </a:r>
            <a:endParaRPr sz="1350" dirty="0">
              <a:latin typeface="Arial"/>
              <a:cs typeface="Arial"/>
            </a:endParaRPr>
          </a:p>
          <a:p>
            <a:pPr marL="469265" indent="-316865">
              <a:buSzPct val="103703"/>
              <a:buFont typeface="DejaVu Sans"/>
              <a:buChar char="◆"/>
              <a:tabLst>
                <a:tab pos="469265" algn="l"/>
                <a:tab pos="469900" algn="l"/>
              </a:tabLst>
            </a:pPr>
            <a:r>
              <a:rPr sz="1350" spc="-10" dirty="0">
                <a:solidFill>
                  <a:srgbClr val="003350"/>
                </a:solidFill>
                <a:latin typeface="Arial"/>
                <a:cs typeface="Arial"/>
              </a:rPr>
              <a:t>Hibernate/JPA</a:t>
            </a:r>
            <a:endParaRPr sz="135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2274982"/>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dirty="0">
                <a:solidFill>
                  <a:srgbClr val="003350"/>
                </a:solidFill>
                <a:latin typeface="Arial"/>
                <a:cs typeface="Arial"/>
              </a:rPr>
              <a:t>JDBC</a:t>
            </a:r>
            <a:endParaRPr sz="1350" dirty="0">
              <a:latin typeface="Arial"/>
              <a:cs typeface="Arial"/>
            </a:endParaRPr>
          </a:p>
          <a:p>
            <a:pPr marL="268605" indent="-79375">
              <a:spcBef>
                <a:spcPts val="459"/>
              </a:spcBef>
              <a:buSzPct val="92592"/>
              <a:buFont typeface="Wingdings"/>
              <a:buChar char=""/>
              <a:tabLst>
                <a:tab pos="269240" algn="l"/>
              </a:tabLst>
            </a:pPr>
            <a:r>
              <a:rPr sz="1350" dirty="0">
                <a:solidFill>
                  <a:srgbClr val="003350"/>
                </a:solidFill>
                <a:latin typeface="Arial"/>
                <a:cs typeface="Arial"/>
              </a:rPr>
              <a:t>Les</a:t>
            </a:r>
            <a:r>
              <a:rPr sz="1350" spc="-30" dirty="0">
                <a:solidFill>
                  <a:srgbClr val="003350"/>
                </a:solidFill>
                <a:latin typeface="Arial"/>
                <a:cs typeface="Arial"/>
              </a:rPr>
              <a:t> </a:t>
            </a:r>
            <a:r>
              <a:rPr sz="1350" dirty="0">
                <a:solidFill>
                  <a:srgbClr val="003350"/>
                </a:solidFill>
                <a:latin typeface="Arial"/>
                <a:cs typeface="Arial"/>
              </a:rPr>
              <a:t>transactions</a:t>
            </a:r>
            <a:endParaRPr sz="1350" dirty="0">
              <a:latin typeface="Arial"/>
              <a:cs typeface="Arial"/>
            </a:endParaRPr>
          </a:p>
          <a:p>
            <a:pPr marL="384810" indent="-192405">
              <a:spcBef>
                <a:spcPts val="60"/>
              </a:spcBef>
              <a:buFont typeface="Courier New"/>
              <a:buChar char="o"/>
              <a:tabLst>
                <a:tab pos="385445" algn="l"/>
              </a:tabLst>
            </a:pPr>
            <a:r>
              <a:rPr sz="1350" dirty="0">
                <a:solidFill>
                  <a:srgbClr val="003350"/>
                </a:solidFill>
                <a:latin typeface="Arial"/>
                <a:cs typeface="Arial"/>
              </a:rPr>
              <a:t>Rappel</a:t>
            </a:r>
            <a:endParaRPr sz="1350" dirty="0">
              <a:latin typeface="Arial"/>
              <a:cs typeface="Arial"/>
            </a:endParaRPr>
          </a:p>
          <a:p>
            <a:pPr marL="384810" indent="-192405">
              <a:spcBef>
                <a:spcPts val="60"/>
              </a:spcBef>
              <a:buFont typeface="Courier New"/>
              <a:buChar char="o"/>
              <a:tabLst>
                <a:tab pos="385445" algn="l"/>
              </a:tabLst>
            </a:pPr>
            <a:r>
              <a:rPr sz="1350" dirty="0">
                <a:solidFill>
                  <a:srgbClr val="003350"/>
                </a:solidFill>
                <a:latin typeface="Arial"/>
                <a:cs typeface="Arial"/>
              </a:rPr>
              <a:t>Configuration</a:t>
            </a:r>
            <a:endParaRPr sz="1350" dirty="0">
              <a:latin typeface="Arial"/>
              <a:cs typeface="Arial"/>
            </a:endParaRPr>
          </a:p>
          <a:p>
            <a:pPr marL="384810" indent="-192405">
              <a:spcBef>
                <a:spcPts val="60"/>
              </a:spcBef>
              <a:buFont typeface="Courier New"/>
              <a:buChar char="o"/>
              <a:tabLst>
                <a:tab pos="385445" algn="l"/>
              </a:tabLst>
            </a:pPr>
            <a:r>
              <a:rPr sz="1350" dirty="0">
                <a:solidFill>
                  <a:srgbClr val="003350"/>
                </a:solidFill>
                <a:latin typeface="Arial"/>
                <a:cs typeface="Arial"/>
              </a:rPr>
              <a:t>Paramètres</a:t>
            </a:r>
            <a:endParaRPr sz="1350" dirty="0">
              <a:latin typeface="Arial"/>
              <a:cs typeface="Arial"/>
            </a:endParaRPr>
          </a:p>
          <a:p>
            <a:pPr marL="384810" indent="-192405">
              <a:spcBef>
                <a:spcPts val="50"/>
              </a:spcBef>
              <a:buFont typeface="Courier New"/>
              <a:buChar char="o"/>
              <a:tabLst>
                <a:tab pos="385445" algn="l"/>
              </a:tabLst>
            </a:pPr>
            <a:r>
              <a:rPr sz="1350" spc="-10" dirty="0">
                <a:solidFill>
                  <a:srgbClr val="003350"/>
                </a:solidFill>
                <a:latin typeface="Arial"/>
                <a:cs typeface="Arial"/>
              </a:rPr>
              <a:t>TransactionTemplate</a:t>
            </a:r>
            <a:endParaRPr sz="1350" dirty="0">
              <a:latin typeface="Arial"/>
              <a:cs typeface="Arial"/>
            </a:endParaRPr>
          </a:p>
          <a:p>
            <a:pPr marL="268605" indent="-79375">
              <a:spcBef>
                <a:spcPts val="455"/>
              </a:spcBef>
              <a:buSzPct val="92592"/>
              <a:buFont typeface="Wingdings"/>
              <a:buChar char=""/>
              <a:tabLst>
                <a:tab pos="269240" algn="l"/>
              </a:tabLst>
            </a:pPr>
            <a:r>
              <a:rPr lang="fr-FR" sz="1350" dirty="0" err="1">
                <a:solidFill>
                  <a:srgbClr val="003350"/>
                </a:solidFill>
                <a:latin typeface="Arial"/>
                <a:cs typeface="Arial"/>
              </a:rPr>
              <a:t>SpringData</a:t>
            </a:r>
            <a:endParaRPr lang="fr-FR" sz="1350" dirty="0">
              <a:solidFill>
                <a:srgbClr val="003350"/>
              </a:solidFill>
              <a:latin typeface="Arial"/>
              <a:cs typeface="Arial"/>
            </a:endParaRPr>
          </a:p>
          <a:p>
            <a:pPr marL="268605" indent="-79375">
              <a:spcBef>
                <a:spcPts val="455"/>
              </a:spcBef>
              <a:buSzPct val="92592"/>
              <a:buFont typeface="Wingdings"/>
              <a:buChar char=""/>
              <a:tabLst>
                <a:tab pos="269240" algn="l"/>
              </a:tabLst>
            </a:pPr>
            <a:r>
              <a:rPr lang="fr-FR" sz="1350" dirty="0">
                <a:solidFill>
                  <a:srgbClr val="003350"/>
                </a:solidFill>
                <a:latin typeface="Arial"/>
                <a:cs typeface="Arial"/>
              </a:rPr>
              <a:t>Tests Unitaires</a:t>
            </a:r>
            <a:endParaRPr lang="fr-FR" sz="1350" dirty="0">
              <a:latin typeface="Arial"/>
              <a:cs typeface="Arial"/>
            </a:endParaRPr>
          </a:p>
          <a:p>
            <a:pPr marL="268605" indent="-79375">
              <a:spcBef>
                <a:spcPts val="455"/>
              </a:spcBef>
              <a:buSzPct val="92592"/>
              <a:buFont typeface="Wingdings"/>
              <a:buChar char=""/>
              <a:tabLst>
                <a:tab pos="269240" algn="l"/>
              </a:tabLst>
            </a:pPr>
            <a:endParaRPr sz="135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9C457-8694-4C2C-A6D5-EAA774455D90}"/>
              </a:ext>
            </a:extLst>
          </p:cNvPr>
          <p:cNvSpPr>
            <a:spLocks noGrp="1"/>
          </p:cNvSpPr>
          <p:nvPr>
            <p:ph type="title"/>
          </p:nvPr>
        </p:nvSpPr>
        <p:spPr/>
        <p:txBody>
          <a:bodyPr>
            <a:normAutofit/>
          </a:bodyPr>
          <a:lstStyle/>
          <a:p>
            <a:r>
              <a:rPr lang="fr-FR" dirty="0"/>
              <a:t>Transaction - Rappel</a:t>
            </a:r>
          </a:p>
        </p:txBody>
      </p:sp>
      <p:sp>
        <p:nvSpPr>
          <p:cNvPr id="3" name="Espace réservé du texte 2">
            <a:extLst>
              <a:ext uri="{FF2B5EF4-FFF2-40B4-BE49-F238E27FC236}">
                <a16:creationId xmlns:a16="http://schemas.microsoft.com/office/drawing/2014/main" id="{607B9EFC-7C3F-43D0-A42A-578D638B7B33}"/>
              </a:ext>
            </a:extLst>
          </p:cNvPr>
          <p:cNvSpPr>
            <a:spLocks noGrp="1"/>
          </p:cNvSpPr>
          <p:nvPr>
            <p:ph idx="1"/>
          </p:nvPr>
        </p:nvSpPr>
        <p:spPr/>
        <p:txBody>
          <a:bodyPr>
            <a:normAutofit/>
          </a:bodyPr>
          <a:lstStyle/>
          <a:p>
            <a:r>
              <a:rPr lang="fr-FR" sz="1400" dirty="0"/>
              <a:t>Si l’on effectue plusieurs requêtes successives, en particulier sur des tables différentes et liées, il peut arriver qu’une transaction rate, et dans ce cas, on se retrouve dans un état bancal.</a:t>
            </a:r>
          </a:p>
          <a:p>
            <a:endParaRPr lang="fr-FR" sz="1400" dirty="0"/>
          </a:p>
          <a:p>
            <a:pPr marL="228600" indent="-228600">
              <a:buFont typeface="+mj-lt"/>
              <a:buAutoNum type="arabicPeriod"/>
            </a:pPr>
            <a:r>
              <a:rPr lang="fr-FR" sz="1400" dirty="0"/>
              <a:t>Ajout</a:t>
            </a:r>
          </a:p>
          <a:p>
            <a:pPr marL="228600" indent="-228600">
              <a:buFont typeface="+mj-lt"/>
              <a:buAutoNum type="arabicPeriod"/>
            </a:pPr>
            <a:r>
              <a:rPr lang="fr-FR" sz="1400" dirty="0"/>
              <a:t>Suppression</a:t>
            </a:r>
          </a:p>
          <a:p>
            <a:pPr marL="228600" indent="-228600">
              <a:buFont typeface="+mj-lt"/>
              <a:buAutoNum type="arabicPeriod"/>
            </a:pPr>
            <a:r>
              <a:rPr lang="fr-FR" sz="1400" dirty="0" err="1"/>
              <a:t>Suppresion</a:t>
            </a:r>
            <a:endParaRPr lang="fr-FR" sz="1400" dirty="0"/>
          </a:p>
          <a:p>
            <a:pPr marL="228600" indent="-228600">
              <a:buFont typeface="+mj-lt"/>
              <a:buAutoNum type="arabicPeriod"/>
            </a:pPr>
            <a:r>
              <a:rPr lang="fr-FR" sz="1400" dirty="0"/>
              <a:t>Ajout</a:t>
            </a:r>
          </a:p>
          <a:p>
            <a:pPr marL="228600" indent="-228600">
              <a:buFont typeface="+mj-lt"/>
              <a:buAutoNum type="arabicPeriod"/>
            </a:pPr>
            <a:endParaRPr lang="fr-FR" sz="1400" dirty="0"/>
          </a:p>
          <a:p>
            <a:r>
              <a:rPr lang="fr-FR" sz="1400" dirty="0"/>
              <a:t>Si 3) rate, on se retrouve avec une base dans un état incohérent. </a:t>
            </a:r>
          </a:p>
          <a:p>
            <a:endParaRPr lang="fr-FR" sz="1400" dirty="0"/>
          </a:p>
          <a:p>
            <a:r>
              <a:rPr lang="fr-FR" sz="1400" dirty="0"/>
              <a:t>D’où l’intérêt des transactions : </a:t>
            </a:r>
          </a:p>
          <a:p>
            <a:pPr marL="171450" indent="-171450">
              <a:buFont typeface="Arial" panose="020B0604020202020204" pitchFamily="34" charset="0"/>
              <a:buChar char="•"/>
            </a:pPr>
            <a:r>
              <a:rPr lang="fr-FR" sz="1400" dirty="0"/>
              <a:t>En cas d’erreur, on fait un rollback et on revient à l’état initial</a:t>
            </a:r>
          </a:p>
          <a:p>
            <a:pPr marL="171450" indent="-171450">
              <a:buFont typeface="Arial" panose="020B0604020202020204" pitchFamily="34" charset="0"/>
              <a:buChar char="•"/>
            </a:pPr>
            <a:r>
              <a:rPr lang="fr-FR" sz="1400" dirty="0"/>
              <a:t>En cas de réussite, on fait un commit, et toute la séquence est réellement validée en base.</a:t>
            </a:r>
          </a:p>
          <a:p>
            <a:pPr marL="171450" indent="-171450">
              <a:buFont typeface="Arial" panose="020B0604020202020204" pitchFamily="34" charset="0"/>
              <a:buChar char="•"/>
            </a:pPr>
            <a:endParaRPr lang="fr-FR" sz="1400" dirty="0"/>
          </a:p>
          <a:p>
            <a:pPr marL="171450" indent="-171450">
              <a:buFont typeface="Arial" panose="020B0604020202020204" pitchFamily="34" charset="0"/>
              <a:buChar char="•"/>
            </a:pPr>
            <a:r>
              <a:rPr lang="fr-FR" sz="1400" dirty="0"/>
              <a:t>Spring permet de gérer le commit/rollback automatiquement.</a:t>
            </a:r>
          </a:p>
        </p:txBody>
      </p:sp>
    </p:spTree>
    <p:extLst>
      <p:ext uri="{BB962C8B-B14F-4D97-AF65-F5344CB8AC3E}">
        <p14:creationId xmlns:p14="http://schemas.microsoft.com/office/powerpoint/2010/main" val="357437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30" dirty="0"/>
              <a:t>T</a:t>
            </a:r>
            <a:r>
              <a:rPr spc="-50" dirty="0" err="1"/>
              <a:t>ransaction</a:t>
            </a:r>
            <a:r>
              <a:rPr spc="-50" dirty="0"/>
              <a:t> </a:t>
            </a:r>
            <a:r>
              <a:rPr spc="10" dirty="0"/>
              <a:t>-</a:t>
            </a:r>
            <a:r>
              <a:rPr spc="-254" dirty="0"/>
              <a:t> </a:t>
            </a:r>
            <a:r>
              <a:rPr spc="-55" dirty="0"/>
              <a:t>Rappel</a:t>
            </a:r>
          </a:p>
        </p:txBody>
      </p:sp>
      <p:sp>
        <p:nvSpPr>
          <p:cNvPr id="3" name="object 3"/>
          <p:cNvSpPr txBox="1"/>
          <p:nvPr/>
        </p:nvSpPr>
        <p:spPr>
          <a:xfrm>
            <a:off x="700531" y="1809946"/>
            <a:ext cx="3850640" cy="2675255"/>
          </a:xfrm>
          <a:prstGeom prst="rect">
            <a:avLst/>
          </a:prstGeom>
        </p:spPr>
        <p:txBody>
          <a:bodyPr vert="horz" wrap="square" lIns="0" tIns="29845" rIns="0" bIns="0" rtlCol="0">
            <a:spAutoFit/>
          </a:bodyPr>
          <a:lstStyle/>
          <a:p>
            <a:pPr marL="12700">
              <a:spcBef>
                <a:spcPts val="235"/>
              </a:spcBef>
            </a:pPr>
            <a:r>
              <a:rPr spc="290" dirty="0">
                <a:solidFill>
                  <a:srgbClr val="003350"/>
                </a:solidFill>
                <a:latin typeface="DejaVu Sans"/>
                <a:cs typeface="DejaVu Sans"/>
              </a:rPr>
              <a:t>➔</a:t>
            </a:r>
            <a:r>
              <a:rPr spc="320" dirty="0">
                <a:solidFill>
                  <a:srgbClr val="003350"/>
                </a:solidFill>
                <a:latin typeface="DejaVu Sans"/>
                <a:cs typeface="DejaVu Sans"/>
              </a:rPr>
              <a:t> </a:t>
            </a:r>
            <a:r>
              <a:rPr sz="1350" spc="-5" dirty="0">
                <a:solidFill>
                  <a:srgbClr val="003350"/>
                </a:solidFill>
                <a:latin typeface="Arial"/>
                <a:cs typeface="Arial"/>
              </a:rPr>
              <a:t>ACID</a:t>
            </a:r>
            <a:endParaRPr sz="1350" dirty="0">
              <a:latin typeface="Arial"/>
              <a:cs typeface="Arial"/>
            </a:endParaRPr>
          </a:p>
          <a:p>
            <a:pPr marL="812800" indent="-316865">
              <a:spcBef>
                <a:spcPts val="165"/>
              </a:spcBef>
              <a:buSzPct val="103703"/>
              <a:buFont typeface="DejaVu Sans"/>
              <a:buChar char="◆"/>
              <a:tabLst>
                <a:tab pos="812800" algn="l"/>
                <a:tab pos="813435" algn="l"/>
              </a:tabLst>
            </a:pPr>
            <a:r>
              <a:rPr sz="1350" b="1" spc="-10" dirty="0">
                <a:solidFill>
                  <a:srgbClr val="003350"/>
                </a:solidFill>
                <a:latin typeface="Arial"/>
                <a:cs typeface="Arial"/>
              </a:rPr>
              <a:t>A</a:t>
            </a:r>
            <a:r>
              <a:rPr sz="1350" spc="-10" dirty="0">
                <a:solidFill>
                  <a:srgbClr val="003350"/>
                </a:solidFill>
                <a:latin typeface="Arial"/>
                <a:cs typeface="Arial"/>
              </a:rPr>
              <a:t>tomique</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b="1" dirty="0">
                <a:solidFill>
                  <a:srgbClr val="003350"/>
                </a:solidFill>
                <a:latin typeface="Arial"/>
                <a:cs typeface="Arial"/>
              </a:rPr>
              <a:t>C</a:t>
            </a:r>
            <a:r>
              <a:rPr sz="1350" dirty="0">
                <a:solidFill>
                  <a:srgbClr val="003350"/>
                </a:solidFill>
                <a:latin typeface="Arial"/>
                <a:cs typeface="Arial"/>
              </a:rPr>
              <a:t>onsistant</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b="1" dirty="0">
                <a:solidFill>
                  <a:srgbClr val="003350"/>
                </a:solidFill>
                <a:latin typeface="Arial"/>
                <a:cs typeface="Arial"/>
              </a:rPr>
              <a:t>I</a:t>
            </a:r>
            <a:r>
              <a:rPr sz="1350" dirty="0">
                <a:solidFill>
                  <a:srgbClr val="003350"/>
                </a:solidFill>
                <a:latin typeface="Arial"/>
                <a:cs typeface="Arial"/>
              </a:rPr>
              <a:t>solée</a:t>
            </a:r>
            <a:endParaRPr sz="1350" dirty="0">
              <a:latin typeface="Arial"/>
              <a:cs typeface="Arial"/>
            </a:endParaRPr>
          </a:p>
          <a:p>
            <a:pPr marL="812800" indent="-316865">
              <a:lnSpc>
                <a:spcPts val="1520"/>
              </a:lnSpc>
              <a:spcBef>
                <a:spcPts val="240"/>
              </a:spcBef>
              <a:buSzPct val="103703"/>
              <a:buFont typeface="DejaVu Sans"/>
              <a:buChar char="◆"/>
              <a:tabLst>
                <a:tab pos="812800" algn="l"/>
                <a:tab pos="813435" algn="l"/>
              </a:tabLst>
            </a:pPr>
            <a:r>
              <a:rPr sz="1350" b="1" dirty="0">
                <a:solidFill>
                  <a:srgbClr val="003350"/>
                </a:solidFill>
                <a:latin typeface="Arial"/>
                <a:cs typeface="Arial"/>
              </a:rPr>
              <a:t>D</a:t>
            </a:r>
            <a:r>
              <a:rPr sz="1350" dirty="0">
                <a:solidFill>
                  <a:srgbClr val="003350"/>
                </a:solidFill>
                <a:latin typeface="Arial"/>
                <a:cs typeface="Arial"/>
              </a:rPr>
              <a:t>urable</a:t>
            </a:r>
            <a:endParaRPr sz="1350" dirty="0">
              <a:latin typeface="Arial"/>
              <a:cs typeface="Arial"/>
            </a:endParaRPr>
          </a:p>
          <a:p>
            <a:pPr marL="12700">
              <a:lnSpc>
                <a:spcPts val="1910"/>
              </a:lnSpc>
            </a:pPr>
            <a:r>
              <a:rPr spc="290" dirty="0">
                <a:solidFill>
                  <a:srgbClr val="003350"/>
                </a:solidFill>
                <a:latin typeface="DejaVu Sans"/>
                <a:cs typeface="DejaVu Sans"/>
              </a:rPr>
              <a:t>➔ </a:t>
            </a:r>
            <a:r>
              <a:rPr sz="1350" spc="-5" dirty="0">
                <a:solidFill>
                  <a:srgbClr val="003350"/>
                </a:solidFill>
                <a:latin typeface="Arial"/>
                <a:cs typeface="Arial"/>
              </a:rPr>
              <a:t>Viabilité </a:t>
            </a:r>
            <a:r>
              <a:rPr sz="1350" dirty="0">
                <a:solidFill>
                  <a:srgbClr val="003350"/>
                </a:solidFill>
                <a:latin typeface="Arial"/>
                <a:cs typeface="Arial"/>
              </a:rPr>
              <a:t>des</a:t>
            </a:r>
            <a:r>
              <a:rPr sz="1350" spc="-5" dirty="0">
                <a:solidFill>
                  <a:srgbClr val="003350"/>
                </a:solidFill>
                <a:latin typeface="Arial"/>
                <a:cs typeface="Arial"/>
              </a:rPr>
              <a:t> </a:t>
            </a:r>
            <a:r>
              <a:rPr sz="1350" dirty="0">
                <a:solidFill>
                  <a:srgbClr val="003350"/>
                </a:solidFill>
                <a:latin typeface="Arial"/>
                <a:cs typeface="Arial"/>
              </a:rPr>
              <a:t>données</a:t>
            </a:r>
            <a:endParaRPr sz="1350" dirty="0">
              <a:latin typeface="Arial"/>
              <a:cs typeface="Arial"/>
            </a:endParaRPr>
          </a:p>
          <a:p>
            <a:pPr marL="12700">
              <a:lnSpc>
                <a:spcPts val="1860"/>
              </a:lnSpc>
            </a:pPr>
            <a:r>
              <a:rPr spc="290" dirty="0">
                <a:solidFill>
                  <a:srgbClr val="003350"/>
                </a:solidFill>
                <a:latin typeface="DejaVu Sans"/>
                <a:cs typeface="DejaVu Sans"/>
              </a:rPr>
              <a:t>➔</a:t>
            </a:r>
            <a:r>
              <a:rPr spc="320" dirty="0">
                <a:solidFill>
                  <a:srgbClr val="003350"/>
                </a:solidFill>
                <a:latin typeface="DejaVu Sans"/>
                <a:cs typeface="DejaVu Sans"/>
              </a:rPr>
              <a:t> </a:t>
            </a:r>
            <a:r>
              <a:rPr sz="1350" dirty="0">
                <a:solidFill>
                  <a:srgbClr val="003350"/>
                </a:solidFill>
                <a:latin typeface="Arial"/>
                <a:cs typeface="Arial"/>
              </a:rPr>
              <a:t>Performance</a:t>
            </a:r>
            <a:endParaRPr sz="1350" dirty="0">
              <a:latin typeface="Arial"/>
              <a:cs typeface="Arial"/>
            </a:endParaRPr>
          </a:p>
          <a:p>
            <a:pPr marL="12700">
              <a:lnSpc>
                <a:spcPts val="2010"/>
              </a:lnSpc>
            </a:pPr>
            <a:r>
              <a:rPr spc="290" dirty="0">
                <a:solidFill>
                  <a:srgbClr val="003350"/>
                </a:solidFill>
                <a:latin typeface="DejaVu Sans"/>
                <a:cs typeface="DejaVu Sans"/>
              </a:rPr>
              <a:t>➔ </a:t>
            </a:r>
            <a:r>
              <a:rPr sz="1350" dirty="0" err="1">
                <a:solidFill>
                  <a:srgbClr val="003350"/>
                </a:solidFill>
                <a:latin typeface="Arial"/>
                <a:cs typeface="Arial"/>
              </a:rPr>
              <a:t>Gér</a:t>
            </a:r>
            <a:r>
              <a:rPr lang="fr-FR" sz="1350" dirty="0">
                <a:solidFill>
                  <a:srgbClr val="003350"/>
                </a:solidFill>
                <a:latin typeface="Arial"/>
                <a:cs typeface="Arial"/>
              </a:rPr>
              <a:t>é</a:t>
            </a:r>
            <a:r>
              <a:rPr sz="1350" dirty="0">
                <a:solidFill>
                  <a:srgbClr val="003350"/>
                </a:solidFill>
                <a:latin typeface="Arial"/>
                <a:cs typeface="Arial"/>
              </a:rPr>
              <a:t> en </a:t>
            </a:r>
            <a:r>
              <a:rPr sz="1350" spc="-5" dirty="0">
                <a:solidFill>
                  <a:srgbClr val="003350"/>
                </a:solidFill>
                <a:latin typeface="Arial"/>
                <a:cs typeface="Arial"/>
              </a:rPr>
              <a:t>Java </a:t>
            </a:r>
            <a:r>
              <a:rPr sz="1350" dirty="0">
                <a:solidFill>
                  <a:srgbClr val="003350"/>
                </a:solidFill>
                <a:latin typeface="Arial"/>
                <a:cs typeface="Arial"/>
              </a:rPr>
              <a:t>“à la main” par </a:t>
            </a:r>
            <a:r>
              <a:rPr sz="1350" spc="-5" dirty="0">
                <a:solidFill>
                  <a:srgbClr val="003350"/>
                </a:solidFill>
                <a:latin typeface="Arial"/>
                <a:cs typeface="Arial"/>
              </a:rPr>
              <a:t>différentes</a:t>
            </a:r>
            <a:r>
              <a:rPr sz="1350" spc="-190" dirty="0">
                <a:solidFill>
                  <a:srgbClr val="003350"/>
                </a:solidFill>
                <a:latin typeface="Arial"/>
                <a:cs typeface="Arial"/>
              </a:rPr>
              <a:t> </a:t>
            </a:r>
            <a:r>
              <a:rPr sz="1350" spc="-5" dirty="0">
                <a:solidFill>
                  <a:srgbClr val="003350"/>
                </a:solidFill>
                <a:latin typeface="Arial"/>
                <a:cs typeface="Arial"/>
              </a:rPr>
              <a:t>APIs</a:t>
            </a:r>
            <a:endParaRPr sz="1350" dirty="0">
              <a:latin typeface="Arial"/>
              <a:cs typeface="Arial"/>
            </a:endParaRPr>
          </a:p>
          <a:p>
            <a:pPr marL="812800" indent="-316865">
              <a:spcBef>
                <a:spcPts val="155"/>
              </a:spcBef>
              <a:buSzPct val="103703"/>
              <a:buFont typeface="DejaVu Sans"/>
              <a:buChar char="◆"/>
              <a:tabLst>
                <a:tab pos="812800" algn="l"/>
                <a:tab pos="813435" algn="l"/>
              </a:tabLst>
            </a:pPr>
            <a:r>
              <a:rPr sz="1350" dirty="0">
                <a:solidFill>
                  <a:srgbClr val="003350"/>
                </a:solidFill>
                <a:latin typeface="Arial"/>
                <a:cs typeface="Arial"/>
              </a:rPr>
              <a:t>JDBC</a:t>
            </a:r>
            <a:endParaRPr sz="1350" dirty="0">
              <a:latin typeface="Arial"/>
              <a:cs typeface="Arial"/>
            </a:endParaRPr>
          </a:p>
          <a:p>
            <a:pPr marL="812800" indent="-316865">
              <a:spcBef>
                <a:spcPts val="250"/>
              </a:spcBef>
              <a:buSzPct val="103703"/>
              <a:buFont typeface="DejaVu Sans"/>
              <a:buChar char="◆"/>
              <a:tabLst>
                <a:tab pos="812800" algn="l"/>
                <a:tab pos="813435" algn="l"/>
              </a:tabLst>
            </a:pPr>
            <a:r>
              <a:rPr sz="1350" spc="-5" dirty="0">
                <a:solidFill>
                  <a:srgbClr val="003350"/>
                </a:solidFill>
                <a:latin typeface="Arial"/>
                <a:cs typeface="Arial"/>
              </a:rPr>
              <a:t>Java Transaction </a:t>
            </a:r>
            <a:r>
              <a:rPr sz="1350" dirty="0">
                <a:solidFill>
                  <a:srgbClr val="003350"/>
                </a:solidFill>
                <a:latin typeface="Arial"/>
                <a:cs typeface="Arial"/>
              </a:rPr>
              <a:t>API</a:t>
            </a:r>
            <a:r>
              <a:rPr sz="1350" spc="-155" dirty="0">
                <a:solidFill>
                  <a:srgbClr val="003350"/>
                </a:solidFill>
                <a:latin typeface="Arial"/>
                <a:cs typeface="Arial"/>
              </a:rPr>
              <a:t> </a:t>
            </a:r>
            <a:r>
              <a:rPr sz="1350" spc="-20" dirty="0">
                <a:solidFill>
                  <a:srgbClr val="003350"/>
                </a:solidFill>
                <a:latin typeface="Arial"/>
                <a:cs typeface="Arial"/>
              </a:rPr>
              <a:t>(JTA)</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Hibernate</a:t>
            </a:r>
            <a:endParaRPr sz="135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9"/>
            <a:ext cx="8079105" cy="1782539"/>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dirty="0">
                <a:solidFill>
                  <a:srgbClr val="003350"/>
                </a:solidFill>
                <a:latin typeface="Arial"/>
                <a:cs typeface="Arial"/>
              </a:rPr>
              <a:t>JDBC</a:t>
            </a:r>
            <a:endParaRPr sz="1350" dirty="0">
              <a:latin typeface="Arial"/>
              <a:cs typeface="Arial"/>
            </a:endParaRPr>
          </a:p>
          <a:p>
            <a:pPr marL="384810" indent="-192405">
              <a:spcBef>
                <a:spcPts val="65"/>
              </a:spcBef>
              <a:buFont typeface="Courier New"/>
              <a:buChar char="o"/>
              <a:tabLst>
                <a:tab pos="385445" algn="l"/>
              </a:tabLst>
            </a:pPr>
            <a:r>
              <a:rPr sz="1350" spc="-15" dirty="0">
                <a:solidFill>
                  <a:srgbClr val="003350"/>
                </a:solidFill>
                <a:latin typeface="Arial"/>
                <a:cs typeface="Arial"/>
              </a:rPr>
              <a:t>JdbcTemplate</a:t>
            </a:r>
            <a:endParaRPr sz="1350" dirty="0">
              <a:latin typeface="Arial"/>
              <a:cs typeface="Arial"/>
            </a:endParaRPr>
          </a:p>
          <a:p>
            <a:pPr marL="384810" indent="-192405">
              <a:spcBef>
                <a:spcPts val="60"/>
              </a:spcBef>
              <a:buFont typeface="Courier New"/>
              <a:buChar char="o"/>
              <a:tabLst>
                <a:tab pos="385445" algn="l"/>
              </a:tabLst>
            </a:pPr>
            <a:r>
              <a:rPr sz="1350" dirty="0">
                <a:solidFill>
                  <a:srgbClr val="003350"/>
                </a:solidFill>
                <a:latin typeface="Arial"/>
                <a:cs typeface="Arial"/>
              </a:rPr>
              <a:t>Configuration</a:t>
            </a:r>
            <a:endParaRPr sz="1350" dirty="0">
              <a:latin typeface="Arial"/>
              <a:cs typeface="Arial"/>
            </a:endParaRPr>
          </a:p>
          <a:p>
            <a:pPr marL="384810" indent="-192405">
              <a:spcBef>
                <a:spcPts val="50"/>
              </a:spcBef>
              <a:buFont typeface="Courier New"/>
              <a:buChar char="o"/>
              <a:tabLst>
                <a:tab pos="385445" algn="l"/>
              </a:tabLst>
            </a:pPr>
            <a:r>
              <a:rPr sz="1350" dirty="0">
                <a:solidFill>
                  <a:srgbClr val="003350"/>
                </a:solidFill>
                <a:latin typeface="Arial"/>
                <a:cs typeface="Arial"/>
              </a:rPr>
              <a:t>Exemples</a:t>
            </a:r>
            <a:endParaRPr sz="1350" dirty="0">
              <a:latin typeface="Arial"/>
              <a:cs typeface="Arial"/>
            </a:endParaRPr>
          </a:p>
          <a:p>
            <a:pPr marL="268605" indent="-79375">
              <a:spcBef>
                <a:spcPts val="465"/>
              </a:spcBef>
              <a:buSzPct val="92592"/>
              <a:buFont typeface="Wingdings"/>
              <a:buChar char=""/>
              <a:tabLst>
                <a:tab pos="269240" algn="l"/>
              </a:tabLst>
            </a:pPr>
            <a:r>
              <a:rPr sz="1350" dirty="0">
                <a:solidFill>
                  <a:srgbClr val="003350"/>
                </a:solidFill>
                <a:latin typeface="Arial"/>
                <a:cs typeface="Arial"/>
              </a:rPr>
              <a:t>Les</a:t>
            </a:r>
            <a:r>
              <a:rPr sz="1350" spc="-110" dirty="0">
                <a:solidFill>
                  <a:srgbClr val="003350"/>
                </a:solidFill>
                <a:latin typeface="Arial"/>
                <a:cs typeface="Arial"/>
              </a:rPr>
              <a:t> </a:t>
            </a:r>
            <a:r>
              <a:rPr sz="1350" dirty="0">
                <a:solidFill>
                  <a:srgbClr val="003350"/>
                </a:solidFill>
                <a:latin typeface="Arial"/>
                <a:cs typeface="Arial"/>
              </a:rPr>
              <a:t>transactions</a:t>
            </a:r>
            <a:endParaRPr sz="1350" dirty="0">
              <a:latin typeface="Arial"/>
              <a:cs typeface="Arial"/>
            </a:endParaRPr>
          </a:p>
          <a:p>
            <a:pPr marL="268605" indent="-79375">
              <a:spcBef>
                <a:spcPts val="455"/>
              </a:spcBef>
              <a:buSzPct val="92592"/>
              <a:buFont typeface="Wingdings"/>
              <a:buChar char=""/>
              <a:tabLst>
                <a:tab pos="269240" algn="l"/>
              </a:tabLst>
            </a:pPr>
            <a:r>
              <a:rPr lang="fr-FR" sz="1350" dirty="0" err="1">
                <a:solidFill>
                  <a:srgbClr val="003350"/>
                </a:solidFill>
                <a:latin typeface="Arial"/>
                <a:cs typeface="Arial"/>
              </a:rPr>
              <a:t>SpringData</a:t>
            </a:r>
            <a:endParaRPr lang="fr-FR" sz="1350" dirty="0">
              <a:solidFill>
                <a:srgbClr val="003350"/>
              </a:solidFill>
              <a:latin typeface="Arial"/>
              <a:cs typeface="Arial"/>
            </a:endParaRPr>
          </a:p>
          <a:p>
            <a:pPr marL="268605" indent="-79375">
              <a:spcBef>
                <a:spcPts val="455"/>
              </a:spcBef>
              <a:buSzPct val="92592"/>
              <a:buFont typeface="Wingdings"/>
              <a:buChar char=""/>
              <a:tabLst>
                <a:tab pos="269240" algn="l"/>
              </a:tabLst>
            </a:pPr>
            <a:r>
              <a:rPr lang="fr-FR" sz="1350" dirty="0">
                <a:solidFill>
                  <a:srgbClr val="003350"/>
                </a:solidFill>
                <a:latin typeface="Arial"/>
                <a:cs typeface="Arial"/>
              </a:rPr>
              <a:t>Tests Unitaires</a:t>
            </a:r>
            <a:endParaRPr sz="135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30" dirty="0"/>
              <a:t>Les </a:t>
            </a:r>
            <a:r>
              <a:rPr spc="-50" dirty="0"/>
              <a:t>transactions </a:t>
            </a:r>
            <a:r>
              <a:rPr spc="-35" dirty="0"/>
              <a:t>par</a:t>
            </a:r>
            <a:r>
              <a:rPr spc="-270" dirty="0"/>
              <a:t> </a:t>
            </a:r>
            <a:r>
              <a:rPr spc="-45" dirty="0"/>
              <a:t>Spring</a:t>
            </a:r>
          </a:p>
        </p:txBody>
      </p:sp>
      <p:sp>
        <p:nvSpPr>
          <p:cNvPr id="3" name="object 3"/>
          <p:cNvSpPr txBox="1"/>
          <p:nvPr/>
        </p:nvSpPr>
        <p:spPr>
          <a:xfrm>
            <a:off x="700531" y="1816861"/>
            <a:ext cx="7385684" cy="2045970"/>
          </a:xfrm>
          <a:prstGeom prst="rect">
            <a:avLst/>
          </a:prstGeom>
        </p:spPr>
        <p:txBody>
          <a:bodyPr vert="horz" wrap="square" lIns="0" tIns="12700" rIns="0" bIns="0" rtlCol="0">
            <a:spAutoFit/>
          </a:bodyPr>
          <a:lstStyle/>
          <a:p>
            <a:pPr marL="12700">
              <a:lnSpc>
                <a:spcPts val="2115"/>
              </a:lnSpc>
              <a:spcBef>
                <a:spcPts val="100"/>
              </a:spcBef>
            </a:pPr>
            <a:r>
              <a:rPr spc="290" dirty="0">
                <a:solidFill>
                  <a:srgbClr val="162E33"/>
                </a:solidFill>
                <a:latin typeface="DejaVu Sans"/>
                <a:cs typeface="DejaVu Sans"/>
              </a:rPr>
              <a:t>➔ </a:t>
            </a:r>
            <a:r>
              <a:rPr sz="1350" dirty="0">
                <a:solidFill>
                  <a:srgbClr val="003350"/>
                </a:solidFill>
                <a:latin typeface="Arial"/>
                <a:cs typeface="Arial"/>
              </a:rPr>
              <a:t>Spring propose une abstraction des</a:t>
            </a:r>
            <a:r>
              <a:rPr sz="1350" spc="-120" dirty="0">
                <a:solidFill>
                  <a:srgbClr val="003350"/>
                </a:solidFill>
                <a:latin typeface="Arial"/>
                <a:cs typeface="Arial"/>
              </a:rPr>
              <a:t> </a:t>
            </a:r>
            <a:r>
              <a:rPr sz="1350" dirty="0">
                <a:solidFill>
                  <a:srgbClr val="003350"/>
                </a:solidFill>
                <a:latin typeface="Arial"/>
                <a:cs typeface="Arial"/>
              </a:rPr>
              <a:t>transactions</a:t>
            </a:r>
            <a:endParaRPr sz="1350">
              <a:latin typeface="Arial"/>
              <a:cs typeface="Arial"/>
            </a:endParaRPr>
          </a:p>
          <a:p>
            <a:pPr marL="812800" indent="-316865">
              <a:lnSpc>
                <a:spcPts val="1575"/>
              </a:lnSpc>
              <a:buSzPct val="103703"/>
              <a:buFont typeface="DejaVu Sans"/>
              <a:buChar char="◆"/>
              <a:tabLst>
                <a:tab pos="812800" algn="l"/>
                <a:tab pos="813435" algn="l"/>
              </a:tabLst>
            </a:pPr>
            <a:r>
              <a:rPr sz="1350" dirty="0">
                <a:solidFill>
                  <a:srgbClr val="003350"/>
                </a:solidFill>
                <a:latin typeface="Arial"/>
                <a:cs typeface="Arial"/>
              </a:rPr>
              <a:t>Mécanisme </a:t>
            </a:r>
            <a:r>
              <a:rPr sz="1350" spc="-5" dirty="0">
                <a:solidFill>
                  <a:srgbClr val="003350"/>
                </a:solidFill>
                <a:latin typeface="Arial"/>
                <a:cs typeface="Arial"/>
              </a:rPr>
              <a:t>identique </a:t>
            </a:r>
            <a:r>
              <a:rPr sz="1350" dirty="0">
                <a:solidFill>
                  <a:srgbClr val="003350"/>
                </a:solidFill>
                <a:latin typeface="Arial"/>
                <a:cs typeface="Arial"/>
              </a:rPr>
              <a:t>quelque </a:t>
            </a:r>
            <a:r>
              <a:rPr sz="1350" spc="-5" dirty="0">
                <a:solidFill>
                  <a:srgbClr val="003350"/>
                </a:solidFill>
                <a:latin typeface="Arial"/>
                <a:cs typeface="Arial"/>
              </a:rPr>
              <a:t>soit l’APIs utilisé </a:t>
            </a:r>
            <a:r>
              <a:rPr sz="1350" dirty="0">
                <a:solidFill>
                  <a:srgbClr val="003350"/>
                </a:solidFill>
                <a:latin typeface="Arial"/>
                <a:cs typeface="Arial"/>
              </a:rPr>
              <a:t>(JDBC, </a:t>
            </a:r>
            <a:r>
              <a:rPr sz="1350" spc="-25" dirty="0">
                <a:solidFill>
                  <a:srgbClr val="003350"/>
                </a:solidFill>
                <a:latin typeface="Arial"/>
                <a:cs typeface="Arial"/>
              </a:rPr>
              <a:t>JTA, </a:t>
            </a:r>
            <a:r>
              <a:rPr sz="1350" spc="-5" dirty="0">
                <a:solidFill>
                  <a:srgbClr val="003350"/>
                </a:solidFill>
                <a:latin typeface="Arial"/>
                <a:cs typeface="Arial"/>
              </a:rPr>
              <a:t>Hibernate,</a:t>
            </a:r>
            <a:r>
              <a:rPr sz="1350" spc="-175" dirty="0">
                <a:solidFill>
                  <a:srgbClr val="003350"/>
                </a:solidFill>
                <a:latin typeface="Arial"/>
                <a:cs typeface="Arial"/>
              </a:rPr>
              <a:t> </a:t>
            </a:r>
            <a:r>
              <a:rPr sz="1350" spc="-25" dirty="0">
                <a:solidFill>
                  <a:srgbClr val="003350"/>
                </a:solidFill>
                <a:latin typeface="Arial"/>
                <a:cs typeface="Arial"/>
              </a:rPr>
              <a:t>JPA)</a:t>
            </a:r>
            <a:endParaRPr sz="1350">
              <a:latin typeface="Arial"/>
              <a:cs typeface="Arial"/>
            </a:endParaRPr>
          </a:p>
          <a:p>
            <a:pPr marL="812800" indent="-316865">
              <a:buSzPct val="103703"/>
              <a:buFont typeface="DejaVu Sans"/>
              <a:buChar char="◆"/>
              <a:tabLst>
                <a:tab pos="812800" algn="l"/>
                <a:tab pos="813435" algn="l"/>
              </a:tabLst>
            </a:pPr>
            <a:r>
              <a:rPr sz="1350" dirty="0">
                <a:solidFill>
                  <a:srgbClr val="003350"/>
                </a:solidFill>
                <a:latin typeface="Arial"/>
                <a:cs typeface="Arial"/>
              </a:rPr>
              <a:t>Gestion </a:t>
            </a:r>
            <a:r>
              <a:rPr sz="1350" spc="-5" dirty="0">
                <a:solidFill>
                  <a:srgbClr val="003350"/>
                </a:solidFill>
                <a:latin typeface="Arial"/>
                <a:cs typeface="Arial"/>
              </a:rPr>
              <a:t>déclarative </a:t>
            </a:r>
            <a:r>
              <a:rPr sz="1350" dirty="0">
                <a:solidFill>
                  <a:srgbClr val="003350"/>
                </a:solidFill>
                <a:latin typeface="Arial"/>
                <a:cs typeface="Arial"/>
              </a:rPr>
              <a:t>des</a:t>
            </a:r>
            <a:r>
              <a:rPr sz="1350" spc="-65" dirty="0">
                <a:solidFill>
                  <a:srgbClr val="003350"/>
                </a:solidFill>
                <a:latin typeface="Arial"/>
                <a:cs typeface="Arial"/>
              </a:rPr>
              <a:t> </a:t>
            </a:r>
            <a:r>
              <a:rPr sz="1350" dirty="0">
                <a:solidFill>
                  <a:srgbClr val="003350"/>
                </a:solidFill>
                <a:latin typeface="Arial"/>
                <a:cs typeface="Arial"/>
              </a:rPr>
              <a:t>transactions</a:t>
            </a:r>
            <a:endParaRPr sz="1350">
              <a:latin typeface="Arial"/>
              <a:cs typeface="Arial"/>
            </a:endParaRPr>
          </a:p>
          <a:p>
            <a:pPr marL="1270000" lvl="1" indent="-316865">
              <a:spcBef>
                <a:spcPts val="30"/>
              </a:spcBef>
              <a:buSzPct val="127272"/>
              <a:buFont typeface="Arial"/>
              <a:buChar char="●"/>
              <a:tabLst>
                <a:tab pos="1270000" algn="l"/>
                <a:tab pos="1270635" algn="l"/>
              </a:tabLst>
            </a:pPr>
            <a:r>
              <a:rPr sz="1100" i="1" spc="15" dirty="0">
                <a:solidFill>
                  <a:srgbClr val="003350"/>
                </a:solidFill>
                <a:latin typeface="Arial"/>
                <a:cs typeface="Arial"/>
              </a:rPr>
              <a:t>Pas </a:t>
            </a:r>
            <a:r>
              <a:rPr sz="1100" i="1" spc="5" dirty="0">
                <a:solidFill>
                  <a:srgbClr val="003350"/>
                </a:solidFill>
                <a:latin typeface="Arial"/>
                <a:cs typeface="Arial"/>
              </a:rPr>
              <a:t>/ </a:t>
            </a:r>
            <a:r>
              <a:rPr sz="1100" i="1" spc="15" dirty="0">
                <a:solidFill>
                  <a:srgbClr val="003350"/>
                </a:solidFill>
                <a:latin typeface="Arial"/>
                <a:cs typeface="Arial"/>
              </a:rPr>
              <a:t>Peu </a:t>
            </a:r>
            <a:r>
              <a:rPr sz="1100" i="1" dirty="0">
                <a:solidFill>
                  <a:srgbClr val="003350"/>
                </a:solidFill>
                <a:latin typeface="Arial"/>
                <a:cs typeface="Arial"/>
              </a:rPr>
              <a:t>d’impacts </a:t>
            </a:r>
            <a:r>
              <a:rPr sz="1100" i="1" spc="10" dirty="0">
                <a:solidFill>
                  <a:srgbClr val="003350"/>
                </a:solidFill>
                <a:latin typeface="Arial"/>
                <a:cs typeface="Arial"/>
              </a:rPr>
              <a:t>dans </a:t>
            </a:r>
            <a:r>
              <a:rPr sz="1100" i="1" spc="5" dirty="0">
                <a:solidFill>
                  <a:srgbClr val="003350"/>
                </a:solidFill>
                <a:latin typeface="Arial"/>
                <a:cs typeface="Arial"/>
              </a:rPr>
              <a:t>le</a:t>
            </a:r>
            <a:r>
              <a:rPr sz="1100" i="1" dirty="0">
                <a:solidFill>
                  <a:srgbClr val="003350"/>
                </a:solidFill>
                <a:latin typeface="Arial"/>
                <a:cs typeface="Arial"/>
              </a:rPr>
              <a:t> </a:t>
            </a:r>
            <a:r>
              <a:rPr sz="1100" i="1" spc="10" dirty="0">
                <a:solidFill>
                  <a:srgbClr val="003350"/>
                </a:solidFill>
                <a:latin typeface="Arial"/>
                <a:cs typeface="Arial"/>
              </a:rPr>
              <a:t>code</a:t>
            </a:r>
            <a:endParaRPr sz="1100">
              <a:latin typeface="Arial"/>
              <a:cs typeface="Arial"/>
            </a:endParaRPr>
          </a:p>
          <a:p>
            <a:pPr marL="812800" indent="-316865">
              <a:lnSpc>
                <a:spcPts val="1395"/>
              </a:lnSpc>
              <a:spcBef>
                <a:spcPts val="5"/>
              </a:spcBef>
              <a:buSzPct val="103703"/>
              <a:buFont typeface="DejaVu Sans"/>
              <a:buChar char="◆"/>
              <a:tabLst>
                <a:tab pos="812800" algn="l"/>
                <a:tab pos="813435" algn="l"/>
              </a:tabLst>
            </a:pPr>
            <a:r>
              <a:rPr sz="1350" dirty="0">
                <a:solidFill>
                  <a:srgbClr val="003350"/>
                </a:solidFill>
                <a:latin typeface="Arial"/>
                <a:cs typeface="Arial"/>
              </a:rPr>
              <a:t>Simplification de la gestion des</a:t>
            </a:r>
            <a:r>
              <a:rPr sz="1350" spc="-100" dirty="0">
                <a:solidFill>
                  <a:srgbClr val="003350"/>
                </a:solidFill>
                <a:latin typeface="Arial"/>
                <a:cs typeface="Arial"/>
              </a:rPr>
              <a:t> </a:t>
            </a:r>
            <a:r>
              <a:rPr sz="1350" dirty="0">
                <a:solidFill>
                  <a:srgbClr val="003350"/>
                </a:solidFill>
                <a:latin typeface="Arial"/>
                <a:cs typeface="Arial"/>
              </a:rPr>
              <a:t>transactions</a:t>
            </a:r>
            <a:endParaRPr sz="1350">
              <a:latin typeface="Arial"/>
              <a:cs typeface="Arial"/>
            </a:endParaRPr>
          </a:p>
          <a:p>
            <a:pPr marL="12700">
              <a:lnSpc>
                <a:spcPts val="1889"/>
              </a:lnSpc>
            </a:pPr>
            <a:r>
              <a:rPr spc="290" dirty="0">
                <a:solidFill>
                  <a:srgbClr val="003350"/>
                </a:solidFill>
                <a:latin typeface="DejaVu Sans"/>
                <a:cs typeface="DejaVu Sans"/>
              </a:rPr>
              <a:t>➔ </a:t>
            </a:r>
            <a:r>
              <a:rPr sz="1350" spc="-5" dirty="0">
                <a:solidFill>
                  <a:srgbClr val="003350"/>
                </a:solidFill>
                <a:latin typeface="Arial"/>
                <a:cs typeface="Arial"/>
              </a:rPr>
              <a:t>Il s’agit d’un </a:t>
            </a:r>
            <a:r>
              <a:rPr sz="1350" dirty="0">
                <a:solidFill>
                  <a:srgbClr val="003350"/>
                </a:solidFill>
                <a:latin typeface="Arial"/>
                <a:cs typeface="Arial"/>
              </a:rPr>
              <a:t>Aspect </a:t>
            </a:r>
            <a:r>
              <a:rPr sz="1350" spc="-5" dirty="0">
                <a:solidFill>
                  <a:srgbClr val="003350"/>
                </a:solidFill>
                <a:latin typeface="Arial"/>
                <a:cs typeface="Arial"/>
              </a:rPr>
              <a:t>spécialisé (vu dans </a:t>
            </a:r>
            <a:r>
              <a:rPr sz="1350" dirty="0">
                <a:solidFill>
                  <a:srgbClr val="003350"/>
                </a:solidFill>
                <a:latin typeface="Arial"/>
                <a:cs typeface="Arial"/>
              </a:rPr>
              <a:t>module Spring</a:t>
            </a:r>
            <a:r>
              <a:rPr sz="1350" spc="-265" dirty="0">
                <a:solidFill>
                  <a:srgbClr val="003350"/>
                </a:solidFill>
                <a:latin typeface="Arial"/>
                <a:cs typeface="Arial"/>
              </a:rPr>
              <a:t> </a:t>
            </a:r>
            <a:r>
              <a:rPr sz="1350" dirty="0">
                <a:solidFill>
                  <a:srgbClr val="003350"/>
                </a:solidFill>
                <a:latin typeface="Arial"/>
                <a:cs typeface="Arial"/>
              </a:rPr>
              <a:t>AOP)</a:t>
            </a:r>
            <a:endParaRPr sz="1350">
              <a:latin typeface="Arial"/>
              <a:cs typeface="Arial"/>
            </a:endParaRPr>
          </a:p>
          <a:p>
            <a:pPr marL="812800" marR="5080" indent="-316865">
              <a:lnSpc>
                <a:spcPts val="1620"/>
              </a:lnSpc>
              <a:spcBef>
                <a:spcPts val="10"/>
              </a:spcBef>
              <a:buSzPct val="103703"/>
              <a:buFont typeface="DejaVu Sans"/>
              <a:buChar char="◆"/>
              <a:tabLst>
                <a:tab pos="812800" algn="l"/>
                <a:tab pos="813435" algn="l"/>
              </a:tabLst>
            </a:pPr>
            <a:r>
              <a:rPr sz="1350" dirty="0">
                <a:solidFill>
                  <a:srgbClr val="003350"/>
                </a:solidFill>
                <a:latin typeface="Arial"/>
                <a:cs typeface="Arial"/>
              </a:rPr>
              <a:t>de </a:t>
            </a:r>
            <a:r>
              <a:rPr sz="1350" spc="-5" dirty="0">
                <a:solidFill>
                  <a:srgbClr val="003350"/>
                </a:solidFill>
                <a:latin typeface="Arial"/>
                <a:cs typeface="Arial"/>
              </a:rPr>
              <a:t>type </a:t>
            </a:r>
            <a:r>
              <a:rPr sz="1350" dirty="0">
                <a:solidFill>
                  <a:srgbClr val="003350"/>
                </a:solidFill>
                <a:latin typeface="Arial"/>
                <a:cs typeface="Arial"/>
              </a:rPr>
              <a:t>Around, il ajoute la gestion des transactions sur les méthodes </a:t>
            </a:r>
            <a:r>
              <a:rPr sz="1350" spc="-5" dirty="0">
                <a:solidFill>
                  <a:srgbClr val="003350"/>
                </a:solidFill>
                <a:latin typeface="Arial"/>
                <a:cs typeface="Arial"/>
              </a:rPr>
              <a:t>identifiées </a:t>
            </a:r>
            <a:r>
              <a:rPr sz="1350" dirty="0">
                <a:solidFill>
                  <a:srgbClr val="003350"/>
                </a:solidFill>
                <a:latin typeface="Arial"/>
                <a:cs typeface="Arial"/>
              </a:rPr>
              <a:t>par</a:t>
            </a:r>
            <a:r>
              <a:rPr sz="1350" spc="-265" dirty="0">
                <a:solidFill>
                  <a:srgbClr val="003350"/>
                </a:solidFill>
                <a:latin typeface="Arial"/>
                <a:cs typeface="Arial"/>
              </a:rPr>
              <a:t> </a:t>
            </a:r>
            <a:r>
              <a:rPr sz="1350" dirty="0">
                <a:solidFill>
                  <a:srgbClr val="003350"/>
                </a:solidFill>
                <a:latin typeface="Arial"/>
                <a:cs typeface="Arial"/>
              </a:rPr>
              <a:t>le  Pointcut</a:t>
            </a:r>
            <a:endParaRPr sz="1350">
              <a:latin typeface="Arial"/>
              <a:cs typeface="Arial"/>
            </a:endParaRPr>
          </a:p>
          <a:p>
            <a:pPr marL="1270000" lvl="1" indent="-316865">
              <a:lnSpc>
                <a:spcPts val="1300"/>
              </a:lnSpc>
              <a:buSzPct val="127272"/>
              <a:buFont typeface="Arial"/>
              <a:buChar char="●"/>
              <a:tabLst>
                <a:tab pos="1270000" algn="l"/>
                <a:tab pos="1270635" algn="l"/>
              </a:tabLst>
            </a:pPr>
            <a:r>
              <a:rPr sz="1100" i="1" spc="10" dirty="0">
                <a:solidFill>
                  <a:srgbClr val="003350"/>
                </a:solidFill>
                <a:latin typeface="Arial"/>
                <a:cs typeface="Arial"/>
              </a:rPr>
              <a:t>soit via </a:t>
            </a:r>
            <a:r>
              <a:rPr sz="1100" i="1" spc="5" dirty="0">
                <a:solidFill>
                  <a:srgbClr val="003350"/>
                </a:solidFill>
                <a:latin typeface="Arial"/>
                <a:cs typeface="Arial"/>
              </a:rPr>
              <a:t>l’annotation @Transactional (le plus</a:t>
            </a:r>
            <a:r>
              <a:rPr sz="1100" i="1" spc="20" dirty="0">
                <a:solidFill>
                  <a:srgbClr val="003350"/>
                </a:solidFill>
                <a:latin typeface="Arial"/>
                <a:cs typeface="Arial"/>
              </a:rPr>
              <a:t> </a:t>
            </a:r>
            <a:r>
              <a:rPr sz="1100" i="1" spc="5" dirty="0">
                <a:solidFill>
                  <a:srgbClr val="003350"/>
                </a:solidFill>
                <a:latin typeface="Arial"/>
                <a:cs typeface="Arial"/>
              </a:rPr>
              <a:t>utilisé)</a:t>
            </a:r>
            <a:endParaRPr sz="1100">
              <a:latin typeface="Arial"/>
              <a:cs typeface="Arial"/>
            </a:endParaRPr>
          </a:p>
          <a:p>
            <a:pPr marL="1270000" lvl="1" indent="-316865">
              <a:spcBef>
                <a:spcPts val="30"/>
              </a:spcBef>
              <a:buSzPct val="127272"/>
              <a:buFont typeface="Arial"/>
              <a:buChar char="●"/>
              <a:tabLst>
                <a:tab pos="1270000" algn="l"/>
                <a:tab pos="1270635" algn="l"/>
              </a:tabLst>
            </a:pPr>
            <a:r>
              <a:rPr sz="1100" i="1" spc="10" dirty="0">
                <a:solidFill>
                  <a:srgbClr val="003350"/>
                </a:solidFill>
                <a:latin typeface="Arial"/>
                <a:cs typeface="Arial"/>
              </a:rPr>
              <a:t>soit </a:t>
            </a:r>
            <a:r>
              <a:rPr sz="1100" i="1" spc="5" dirty="0">
                <a:solidFill>
                  <a:srgbClr val="003350"/>
                </a:solidFill>
                <a:latin typeface="Arial"/>
                <a:cs typeface="Arial"/>
              </a:rPr>
              <a:t>configuration </a:t>
            </a:r>
            <a:r>
              <a:rPr sz="1100" i="1" spc="10" dirty="0">
                <a:solidFill>
                  <a:srgbClr val="003350"/>
                </a:solidFill>
                <a:latin typeface="Arial"/>
                <a:cs typeface="Arial"/>
              </a:rPr>
              <a:t>des pointcuts </a:t>
            </a:r>
            <a:r>
              <a:rPr sz="1100" i="1" spc="15" dirty="0">
                <a:solidFill>
                  <a:srgbClr val="003350"/>
                </a:solidFill>
                <a:latin typeface="Arial"/>
                <a:cs typeface="Arial"/>
              </a:rPr>
              <a:t>à </a:t>
            </a:r>
            <a:r>
              <a:rPr sz="1100" i="1" spc="10" dirty="0">
                <a:solidFill>
                  <a:srgbClr val="003350"/>
                </a:solidFill>
                <a:latin typeface="Arial"/>
                <a:cs typeface="Arial"/>
              </a:rPr>
              <a:t>la</a:t>
            </a:r>
            <a:r>
              <a:rPr sz="1100" i="1" spc="-35" dirty="0">
                <a:solidFill>
                  <a:srgbClr val="003350"/>
                </a:solidFill>
                <a:latin typeface="Arial"/>
                <a:cs typeface="Arial"/>
              </a:rPr>
              <a:t> </a:t>
            </a:r>
            <a:r>
              <a:rPr sz="1100" i="1" spc="10" dirty="0">
                <a:solidFill>
                  <a:srgbClr val="003350"/>
                </a:solidFill>
                <a:latin typeface="Arial"/>
                <a:cs typeface="Arial"/>
              </a:rPr>
              <a:t>main</a:t>
            </a:r>
            <a:endParaRPr sz="11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Déclarer </a:t>
            </a:r>
            <a:r>
              <a:rPr spc="-30" dirty="0"/>
              <a:t>une</a:t>
            </a:r>
            <a:r>
              <a:rPr spc="-160" dirty="0"/>
              <a:t> </a:t>
            </a:r>
            <a:r>
              <a:rPr spc="-55" dirty="0"/>
              <a:t>transaction</a:t>
            </a:r>
          </a:p>
        </p:txBody>
      </p:sp>
      <p:sp>
        <p:nvSpPr>
          <p:cNvPr id="62" name="object 62"/>
          <p:cNvSpPr txBox="1"/>
          <p:nvPr/>
        </p:nvSpPr>
        <p:spPr>
          <a:xfrm>
            <a:off x="838201" y="1905000"/>
            <a:ext cx="6989445" cy="2628668"/>
          </a:xfrm>
          <a:prstGeom prst="rect">
            <a:avLst/>
          </a:prstGeom>
        </p:spPr>
        <p:txBody>
          <a:bodyPr vert="horz" wrap="square" lIns="0" tIns="29845" rIns="0" bIns="0" rtlCol="0">
            <a:spAutoFit/>
          </a:bodyPr>
          <a:lstStyle/>
          <a:p>
            <a:pPr marL="12700">
              <a:spcBef>
                <a:spcPts val="235"/>
              </a:spcBef>
            </a:pPr>
            <a:r>
              <a:rPr spc="290" dirty="0">
                <a:solidFill>
                  <a:srgbClr val="003350"/>
                </a:solidFill>
                <a:latin typeface="DejaVu Sans"/>
                <a:cs typeface="DejaVu Sans"/>
              </a:rPr>
              <a:t>➔ </a:t>
            </a:r>
            <a:r>
              <a:rPr spc="-5" dirty="0">
                <a:solidFill>
                  <a:srgbClr val="003350"/>
                </a:solidFill>
                <a:latin typeface="Arial"/>
                <a:cs typeface="Arial"/>
              </a:rPr>
              <a:t>@Transactional </a:t>
            </a:r>
            <a:endParaRPr lang="fr-FR" dirty="0">
              <a:latin typeface="Arial"/>
              <a:cs typeface="Arial"/>
            </a:endParaRPr>
          </a:p>
          <a:p>
            <a:pPr marL="812800" indent="-316865">
              <a:spcBef>
                <a:spcPts val="165"/>
              </a:spcBef>
              <a:buSzPct val="103703"/>
              <a:buFont typeface="DejaVu Sans"/>
              <a:buChar char="◆"/>
              <a:tabLst>
                <a:tab pos="812800" algn="l"/>
                <a:tab pos="813435" algn="l"/>
              </a:tabLst>
            </a:pPr>
            <a:r>
              <a:rPr lang="fr-FR" dirty="0">
                <a:solidFill>
                  <a:srgbClr val="003350"/>
                </a:solidFill>
                <a:latin typeface="Arial"/>
                <a:cs typeface="Arial"/>
              </a:rPr>
              <a:t>Sur une classe : </a:t>
            </a:r>
            <a:r>
              <a:rPr lang="fr-FR" spc="-5" dirty="0">
                <a:solidFill>
                  <a:srgbClr val="003350"/>
                </a:solidFill>
                <a:latin typeface="Arial"/>
                <a:cs typeface="Arial"/>
              </a:rPr>
              <a:t>toutes </a:t>
            </a:r>
            <a:r>
              <a:rPr lang="fr-FR" dirty="0">
                <a:solidFill>
                  <a:srgbClr val="003350"/>
                </a:solidFill>
                <a:latin typeface="Arial"/>
                <a:cs typeface="Arial"/>
              </a:rPr>
              <a:t>les méthode publiques de la classe sont</a:t>
            </a:r>
            <a:r>
              <a:rPr lang="fr-FR" spc="-200" dirty="0">
                <a:solidFill>
                  <a:srgbClr val="003350"/>
                </a:solidFill>
                <a:latin typeface="Arial"/>
                <a:cs typeface="Arial"/>
              </a:rPr>
              <a:t> </a:t>
            </a:r>
            <a:r>
              <a:rPr lang="fr-FR" dirty="0">
                <a:solidFill>
                  <a:srgbClr val="003350"/>
                </a:solidFill>
                <a:latin typeface="Arial"/>
                <a:cs typeface="Arial"/>
              </a:rPr>
              <a:t>transactionnelles</a:t>
            </a:r>
            <a:endParaRPr lang="fr-FR" dirty="0">
              <a:latin typeface="Arial"/>
              <a:cs typeface="Arial"/>
            </a:endParaRPr>
          </a:p>
          <a:p>
            <a:pPr marL="812800" indent="-316865">
              <a:lnSpc>
                <a:spcPts val="1515"/>
              </a:lnSpc>
              <a:spcBef>
                <a:spcPts val="240"/>
              </a:spcBef>
              <a:buSzPct val="103703"/>
              <a:buFont typeface="DejaVu Sans"/>
              <a:buChar char="◆"/>
              <a:tabLst>
                <a:tab pos="812800" algn="l"/>
                <a:tab pos="813435" algn="l"/>
              </a:tabLst>
            </a:pPr>
            <a:r>
              <a:rPr dirty="0">
                <a:solidFill>
                  <a:srgbClr val="003350"/>
                </a:solidFill>
                <a:latin typeface="Arial"/>
                <a:cs typeface="Arial"/>
              </a:rPr>
              <a:t>Sur une méthode, elle </a:t>
            </a:r>
            <a:r>
              <a:rPr spc="-5" dirty="0" err="1">
                <a:solidFill>
                  <a:srgbClr val="003350"/>
                </a:solidFill>
                <a:latin typeface="Arial"/>
                <a:cs typeface="Arial"/>
              </a:rPr>
              <a:t>devient</a:t>
            </a:r>
            <a:r>
              <a:rPr spc="-90" dirty="0">
                <a:solidFill>
                  <a:srgbClr val="003350"/>
                </a:solidFill>
                <a:latin typeface="Arial"/>
                <a:cs typeface="Arial"/>
              </a:rPr>
              <a:t> </a:t>
            </a:r>
            <a:r>
              <a:rPr dirty="0" err="1">
                <a:solidFill>
                  <a:srgbClr val="003350"/>
                </a:solidFill>
                <a:latin typeface="Arial"/>
                <a:cs typeface="Arial"/>
              </a:rPr>
              <a:t>transactionnelle</a:t>
            </a:r>
            <a:endParaRPr lang="fr-FR" dirty="0">
              <a:solidFill>
                <a:srgbClr val="003350"/>
              </a:solidFill>
              <a:latin typeface="Arial"/>
              <a:cs typeface="Arial"/>
            </a:endParaRPr>
          </a:p>
          <a:p>
            <a:pPr marL="495935">
              <a:lnSpc>
                <a:spcPts val="1515"/>
              </a:lnSpc>
              <a:spcBef>
                <a:spcPts val="240"/>
              </a:spcBef>
              <a:buSzPct val="103703"/>
              <a:tabLst>
                <a:tab pos="812800" algn="l"/>
                <a:tab pos="813435" algn="l"/>
              </a:tabLst>
            </a:pPr>
            <a:endParaRPr lang="fr-FR" dirty="0">
              <a:solidFill>
                <a:srgbClr val="003350"/>
              </a:solidFill>
              <a:latin typeface="Arial"/>
              <a:cs typeface="Arial"/>
            </a:endParaRPr>
          </a:p>
          <a:p>
            <a:pPr marL="12700">
              <a:spcBef>
                <a:spcPts val="235"/>
              </a:spcBef>
            </a:pPr>
            <a:r>
              <a:rPr lang="fr-FR" spc="290" dirty="0">
                <a:solidFill>
                  <a:srgbClr val="003350"/>
                </a:solidFill>
                <a:latin typeface="DejaVu Sans"/>
                <a:cs typeface="DejaVu Sans"/>
              </a:rPr>
              <a:t>➔ </a:t>
            </a:r>
            <a:r>
              <a:rPr lang="fr-FR" spc="-5" dirty="0">
                <a:solidFill>
                  <a:srgbClr val="003350"/>
                </a:solidFill>
                <a:latin typeface="Arial"/>
                <a:cs typeface="Arial"/>
              </a:rPr>
              <a:t>Cette annotation est fondamentale : elle est utilisée non seulement pour JDBC, mais aussi – et surtout – pour </a:t>
            </a:r>
            <a:r>
              <a:rPr lang="fr-FR" spc="-5" dirty="0" err="1">
                <a:solidFill>
                  <a:srgbClr val="003350"/>
                </a:solidFill>
                <a:latin typeface="Arial"/>
                <a:cs typeface="Arial"/>
              </a:rPr>
              <a:t>SpringData</a:t>
            </a:r>
            <a:r>
              <a:rPr lang="fr-FR" spc="-5" dirty="0">
                <a:solidFill>
                  <a:srgbClr val="003350"/>
                </a:solidFill>
                <a:latin typeface="Arial"/>
                <a:cs typeface="Arial"/>
              </a:rPr>
              <a:t>/JPA</a:t>
            </a:r>
            <a:endParaRPr lang="fr-FR" dirty="0">
              <a:latin typeface="Arial"/>
              <a:cs typeface="Arial"/>
            </a:endParaRPr>
          </a:p>
          <a:p>
            <a:pPr marL="495935">
              <a:lnSpc>
                <a:spcPts val="1515"/>
              </a:lnSpc>
              <a:spcBef>
                <a:spcPts val="240"/>
              </a:spcBef>
              <a:buSzPct val="103703"/>
              <a:tabLst>
                <a:tab pos="812800" algn="l"/>
                <a:tab pos="813435" algn="l"/>
              </a:tabLst>
            </a:pPr>
            <a:endParaRPr dirty="0">
              <a:latin typeface="Arial"/>
              <a:cs typeface="Arial"/>
            </a:endParaRPr>
          </a:p>
          <a:p>
            <a:pPr marL="12700">
              <a:lnSpc>
                <a:spcPts val="2055"/>
              </a:lnSpc>
            </a:pPr>
            <a:endParaRPr sz="1100" dirty="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60" dirty="0"/>
              <a:t>Transaction </a:t>
            </a:r>
            <a:r>
              <a:rPr spc="10" dirty="0"/>
              <a:t>-</a:t>
            </a:r>
            <a:r>
              <a:rPr spc="-185" dirty="0"/>
              <a:t> </a:t>
            </a:r>
            <a:r>
              <a:rPr spc="-50" dirty="0"/>
              <a:t>Conclusion</a:t>
            </a:r>
          </a:p>
        </p:txBody>
      </p:sp>
      <p:sp>
        <p:nvSpPr>
          <p:cNvPr id="3" name="object 3"/>
          <p:cNvSpPr txBox="1"/>
          <p:nvPr/>
        </p:nvSpPr>
        <p:spPr>
          <a:xfrm>
            <a:off x="700532" y="1809946"/>
            <a:ext cx="6359525" cy="1254125"/>
          </a:xfrm>
          <a:prstGeom prst="rect">
            <a:avLst/>
          </a:prstGeom>
        </p:spPr>
        <p:txBody>
          <a:bodyPr vert="horz" wrap="square" lIns="0" tIns="29845" rIns="0" bIns="0" rtlCol="0">
            <a:spAutoFit/>
          </a:bodyPr>
          <a:lstStyle/>
          <a:p>
            <a:pPr marL="12700">
              <a:spcBef>
                <a:spcPts val="235"/>
              </a:spcBef>
            </a:pPr>
            <a:r>
              <a:rPr spc="290" dirty="0">
                <a:solidFill>
                  <a:srgbClr val="003350"/>
                </a:solidFill>
                <a:latin typeface="DejaVu Sans"/>
                <a:cs typeface="DejaVu Sans"/>
              </a:rPr>
              <a:t>➔ </a:t>
            </a:r>
            <a:r>
              <a:rPr sz="1350" dirty="0">
                <a:solidFill>
                  <a:srgbClr val="003350"/>
                </a:solidFill>
                <a:latin typeface="Arial"/>
                <a:cs typeface="Arial"/>
              </a:rPr>
              <a:t>Spring propose un mécanisme très simple pour gérer les</a:t>
            </a:r>
            <a:r>
              <a:rPr sz="1350" spc="-180" dirty="0">
                <a:solidFill>
                  <a:srgbClr val="003350"/>
                </a:solidFill>
                <a:latin typeface="Arial"/>
                <a:cs typeface="Arial"/>
              </a:rPr>
              <a:t> </a:t>
            </a:r>
            <a:r>
              <a:rPr sz="1350" dirty="0">
                <a:solidFill>
                  <a:srgbClr val="003350"/>
                </a:solidFill>
                <a:latin typeface="Arial"/>
                <a:cs typeface="Arial"/>
              </a:rPr>
              <a:t>transactions</a:t>
            </a:r>
            <a:endParaRPr sz="1350" dirty="0">
              <a:latin typeface="Arial"/>
              <a:cs typeface="Arial"/>
            </a:endParaRPr>
          </a:p>
          <a:p>
            <a:pPr marL="812800" indent="-316865">
              <a:spcBef>
                <a:spcPts val="165"/>
              </a:spcBef>
              <a:buSzPct val="103703"/>
              <a:buFont typeface="DejaVu Sans"/>
              <a:buChar char="◆"/>
              <a:tabLst>
                <a:tab pos="812800" algn="l"/>
                <a:tab pos="813435" algn="l"/>
              </a:tabLst>
            </a:pPr>
            <a:r>
              <a:rPr sz="1350" dirty="0">
                <a:solidFill>
                  <a:srgbClr val="003350"/>
                </a:solidFill>
                <a:latin typeface="Arial"/>
                <a:cs typeface="Arial"/>
              </a:rPr>
              <a:t>configuration</a:t>
            </a:r>
            <a:r>
              <a:rPr sz="1350" spc="-45" dirty="0">
                <a:solidFill>
                  <a:srgbClr val="003350"/>
                </a:solidFill>
                <a:latin typeface="Arial"/>
                <a:cs typeface="Arial"/>
              </a:rPr>
              <a:t> </a:t>
            </a:r>
            <a:r>
              <a:rPr sz="1350" dirty="0" err="1">
                <a:solidFill>
                  <a:srgbClr val="003350"/>
                </a:solidFill>
                <a:latin typeface="Arial"/>
                <a:cs typeface="Arial"/>
              </a:rPr>
              <a:t>simplifié</a:t>
            </a:r>
            <a:r>
              <a:rPr lang="fr-FR" sz="1350" dirty="0">
                <a:solidFill>
                  <a:srgbClr val="003350"/>
                </a:solidFill>
                <a:latin typeface="Arial"/>
                <a:cs typeface="Arial"/>
              </a:rPr>
              <a:t>e</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spc="-5" dirty="0">
                <a:solidFill>
                  <a:srgbClr val="003350"/>
                </a:solidFill>
                <a:latin typeface="Arial"/>
                <a:cs typeface="Arial"/>
              </a:rPr>
              <a:t>utilisation très simple avec l’annotation</a:t>
            </a:r>
            <a:r>
              <a:rPr sz="1350" spc="-90" dirty="0">
                <a:solidFill>
                  <a:srgbClr val="003350"/>
                </a:solidFill>
                <a:latin typeface="Arial"/>
                <a:cs typeface="Arial"/>
              </a:rPr>
              <a:t> </a:t>
            </a:r>
            <a:r>
              <a:rPr sz="1350" spc="-5" dirty="0">
                <a:solidFill>
                  <a:srgbClr val="003350"/>
                </a:solidFill>
                <a:latin typeface="Arial"/>
                <a:cs typeface="Arial"/>
              </a:rPr>
              <a:t>@Transactional</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non</a:t>
            </a:r>
            <a:r>
              <a:rPr sz="1350" spc="-20" dirty="0">
                <a:solidFill>
                  <a:srgbClr val="003350"/>
                </a:solidFill>
                <a:latin typeface="Arial"/>
                <a:cs typeface="Arial"/>
              </a:rPr>
              <a:t> </a:t>
            </a:r>
            <a:r>
              <a:rPr sz="1350" dirty="0">
                <a:solidFill>
                  <a:srgbClr val="003350"/>
                </a:solidFill>
                <a:latin typeface="Arial"/>
                <a:cs typeface="Arial"/>
              </a:rPr>
              <a:t>invasif</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gestion des transactions sur les couches supérieures (service,</a:t>
            </a:r>
            <a:r>
              <a:rPr sz="1350" spc="-235" dirty="0">
                <a:solidFill>
                  <a:srgbClr val="003350"/>
                </a:solidFill>
                <a:latin typeface="Arial"/>
                <a:cs typeface="Arial"/>
              </a:rPr>
              <a:t> </a:t>
            </a:r>
            <a:r>
              <a:rPr sz="1350" dirty="0">
                <a:solidFill>
                  <a:srgbClr val="003350"/>
                </a:solidFill>
                <a:latin typeface="Arial"/>
                <a:cs typeface="Arial"/>
              </a:rPr>
              <a:t>controller)</a:t>
            </a:r>
            <a:endParaRPr sz="135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9DBB0-2121-4D09-A1E9-9988897B1AC2}"/>
              </a:ext>
            </a:extLst>
          </p:cNvPr>
          <p:cNvSpPr>
            <a:spLocks noGrp="1"/>
          </p:cNvSpPr>
          <p:nvPr>
            <p:ph type="title"/>
          </p:nvPr>
        </p:nvSpPr>
        <p:spPr/>
        <p:txBody>
          <a:bodyPr>
            <a:normAutofit/>
          </a:bodyPr>
          <a:lstStyle/>
          <a:p>
            <a:r>
              <a:rPr lang="fr-FR" dirty="0"/>
              <a:t>Exercice</a:t>
            </a:r>
          </a:p>
        </p:txBody>
      </p:sp>
      <p:sp>
        <p:nvSpPr>
          <p:cNvPr id="3" name="Espace réservé du texte 2">
            <a:extLst>
              <a:ext uri="{FF2B5EF4-FFF2-40B4-BE49-F238E27FC236}">
                <a16:creationId xmlns:a16="http://schemas.microsoft.com/office/drawing/2014/main" id="{1DFC3090-4638-4A8D-9D68-CA699EA83DAB}"/>
              </a:ext>
            </a:extLst>
          </p:cNvPr>
          <p:cNvSpPr>
            <a:spLocks noGrp="1"/>
          </p:cNvSpPr>
          <p:nvPr>
            <p:ph idx="1"/>
          </p:nvPr>
        </p:nvSpPr>
        <p:spPr/>
        <p:txBody>
          <a:bodyPr/>
          <a:lstStyle/>
          <a:p>
            <a:r>
              <a:rPr lang="fr-FR" sz="1600" dirty="0"/>
              <a:t>On va utiliser la base bestioles dont le dump </a:t>
            </a:r>
            <a:r>
              <a:rPr lang="fr-FR" sz="1600" dirty="0" err="1"/>
              <a:t>sql</a:t>
            </a:r>
            <a:r>
              <a:rPr lang="fr-FR" sz="1600" dirty="0"/>
              <a:t> est fourni.</a:t>
            </a:r>
          </a:p>
          <a:p>
            <a:endParaRPr lang="fr-FR" sz="1600" dirty="0"/>
          </a:p>
          <a:p>
            <a:r>
              <a:rPr lang="fr-FR" sz="1600" dirty="0"/>
              <a:t>On l’utilisera dans tout le reste du cours.</a:t>
            </a:r>
          </a:p>
          <a:p>
            <a:endParaRPr lang="fr-FR" sz="1600" dirty="0"/>
          </a:p>
          <a:p>
            <a:r>
              <a:rPr lang="fr-FR" sz="1600" dirty="0"/>
              <a:t>Cette base a </a:t>
            </a:r>
          </a:p>
          <a:p>
            <a:endParaRPr lang="fr-FR" sz="1600" dirty="0"/>
          </a:p>
          <a:p>
            <a:pPr marL="285750" indent="-285750">
              <a:buFont typeface="Wingdings" panose="05000000000000000000" pitchFamily="2" charset="2"/>
              <a:buChar char="q"/>
            </a:pPr>
            <a:r>
              <a:rPr lang="fr-FR" sz="1600" dirty="0"/>
              <a:t>Une table simple (</a:t>
            </a:r>
            <a:r>
              <a:rPr lang="fr-FR" sz="1600" dirty="0" err="1"/>
              <a:t>Specie</a:t>
            </a:r>
            <a:r>
              <a:rPr lang="fr-FR" sz="1600" dirty="0"/>
              <a:t>)</a:t>
            </a:r>
          </a:p>
          <a:p>
            <a:pPr marL="285750" indent="-285750">
              <a:buFont typeface="Wingdings" panose="05000000000000000000" pitchFamily="2" charset="2"/>
              <a:buChar char="q"/>
            </a:pPr>
            <a:r>
              <a:rPr lang="fr-FR" sz="1600" dirty="0"/>
              <a:t>Une table avec une liaison 1-N (Animal)</a:t>
            </a:r>
          </a:p>
          <a:p>
            <a:pPr marL="285750" indent="-285750">
              <a:buFont typeface="Wingdings" panose="05000000000000000000" pitchFamily="2" charset="2"/>
              <a:buChar char="q"/>
            </a:pPr>
            <a:r>
              <a:rPr lang="fr-FR" sz="1600" dirty="0"/>
              <a:t>Une table avec une liaison N-N (Person)</a:t>
            </a:r>
          </a:p>
          <a:p>
            <a:pPr marL="285750" indent="-285750">
              <a:buFont typeface="Wingdings" panose="05000000000000000000" pitchFamily="2" charset="2"/>
              <a:buChar char="q"/>
            </a:pPr>
            <a:endParaRPr lang="fr-FR" sz="1600" dirty="0"/>
          </a:p>
          <a:p>
            <a:r>
              <a:rPr lang="fr-FR" sz="1600" dirty="0"/>
              <a:t>Ce qui permettra d’explorer plus avant les possibilité de JDBC, puis de </a:t>
            </a:r>
            <a:r>
              <a:rPr lang="fr-FR" sz="1600" dirty="0" err="1"/>
              <a:t>SpringData</a:t>
            </a:r>
            <a:r>
              <a:rPr lang="fr-FR" sz="1600" dirty="0"/>
              <a:t> plus tard.</a:t>
            </a:r>
          </a:p>
          <a:p>
            <a:endParaRPr lang="fr-FR" sz="1400" dirty="0"/>
          </a:p>
          <a:p>
            <a:endParaRPr lang="fr-FR" sz="1400" dirty="0"/>
          </a:p>
        </p:txBody>
      </p:sp>
    </p:spTree>
    <p:extLst>
      <p:ext uri="{BB962C8B-B14F-4D97-AF65-F5344CB8AC3E}">
        <p14:creationId xmlns:p14="http://schemas.microsoft.com/office/powerpoint/2010/main" val="64682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9DBB0-2121-4D09-A1E9-9988897B1AC2}"/>
              </a:ext>
            </a:extLst>
          </p:cNvPr>
          <p:cNvSpPr>
            <a:spLocks noGrp="1"/>
          </p:cNvSpPr>
          <p:nvPr>
            <p:ph type="title"/>
          </p:nvPr>
        </p:nvSpPr>
        <p:spPr/>
        <p:txBody>
          <a:bodyPr>
            <a:normAutofit/>
          </a:bodyPr>
          <a:lstStyle/>
          <a:p>
            <a:r>
              <a:rPr lang="fr-FR" dirty="0"/>
              <a:t>Exercice</a:t>
            </a:r>
          </a:p>
        </p:txBody>
      </p:sp>
      <p:sp>
        <p:nvSpPr>
          <p:cNvPr id="3" name="Espace réservé du texte 2">
            <a:extLst>
              <a:ext uri="{FF2B5EF4-FFF2-40B4-BE49-F238E27FC236}">
                <a16:creationId xmlns:a16="http://schemas.microsoft.com/office/drawing/2014/main" id="{1DFC3090-4638-4A8D-9D68-CA699EA83DAB}"/>
              </a:ext>
            </a:extLst>
          </p:cNvPr>
          <p:cNvSpPr>
            <a:spLocks noGrp="1"/>
          </p:cNvSpPr>
          <p:nvPr>
            <p:ph idx="1"/>
          </p:nvPr>
        </p:nvSpPr>
        <p:spPr/>
        <p:txBody>
          <a:bodyPr/>
          <a:lstStyle/>
          <a:p>
            <a:r>
              <a:rPr lang="fr-FR" sz="2400" dirty="0"/>
              <a:t>Pour chaque table (</a:t>
            </a:r>
            <a:r>
              <a:rPr lang="fr-FR" sz="2400" dirty="0" err="1"/>
              <a:t>Specie</a:t>
            </a:r>
            <a:r>
              <a:rPr lang="fr-FR" sz="2400" dirty="0"/>
              <a:t>, Animal, Person) : </a:t>
            </a:r>
          </a:p>
          <a:p>
            <a:endParaRPr lang="fr-FR" sz="2400" dirty="0"/>
          </a:p>
          <a:p>
            <a:pPr marL="285750" indent="-285750">
              <a:buFont typeface="Wingdings" panose="05000000000000000000" pitchFamily="2" charset="2"/>
              <a:buChar char="q"/>
            </a:pPr>
            <a:r>
              <a:rPr lang="fr-FR" sz="2400" dirty="0"/>
              <a:t>On crée un Dao et son Mapper avec les fonctions de CRUD</a:t>
            </a:r>
          </a:p>
          <a:p>
            <a:pPr marL="285750" indent="-285750">
              <a:buFont typeface="Wingdings" panose="05000000000000000000" pitchFamily="2" charset="2"/>
              <a:buChar char="q"/>
            </a:pPr>
            <a:r>
              <a:rPr lang="fr-FR" sz="2400" dirty="0"/>
              <a:t>On teste dans l’application que toutes les fonctions marchent</a:t>
            </a:r>
          </a:p>
          <a:p>
            <a:pPr marL="285750" indent="-285750">
              <a:buFont typeface="Wingdings" panose="05000000000000000000" pitchFamily="2" charset="2"/>
              <a:buChar char="q"/>
            </a:pPr>
            <a:r>
              <a:rPr lang="fr-FR" sz="2400" dirty="0"/>
              <a:t>Ne pas oublier de positionner le @Transactional</a:t>
            </a:r>
          </a:p>
          <a:p>
            <a:pPr marL="285750" indent="-285750">
              <a:buFont typeface="Wingdings" panose="05000000000000000000" pitchFamily="2" charset="2"/>
              <a:buChar char="q"/>
            </a:pPr>
            <a:endParaRPr lang="fr-FR" sz="2400" dirty="0"/>
          </a:p>
          <a:p>
            <a:r>
              <a:rPr lang="fr-FR" sz="2400" dirty="0"/>
              <a:t>Attention, la table Person est assez complexe à gérer.</a:t>
            </a:r>
          </a:p>
          <a:p>
            <a:endParaRPr lang="fr-FR" sz="1400" dirty="0"/>
          </a:p>
          <a:p>
            <a:endParaRPr lang="fr-FR" sz="1400" dirty="0"/>
          </a:p>
        </p:txBody>
      </p:sp>
    </p:spTree>
    <p:extLst>
      <p:ext uri="{BB962C8B-B14F-4D97-AF65-F5344CB8AC3E}">
        <p14:creationId xmlns:p14="http://schemas.microsoft.com/office/powerpoint/2010/main" val="4177224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9"/>
            <a:ext cx="8079105" cy="1782539"/>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dirty="0">
                <a:solidFill>
                  <a:srgbClr val="003350"/>
                </a:solidFill>
                <a:latin typeface="Arial"/>
                <a:cs typeface="Arial"/>
              </a:rPr>
              <a:t>JDBC</a:t>
            </a:r>
            <a:endParaRPr sz="1350" dirty="0">
              <a:latin typeface="Arial"/>
              <a:cs typeface="Arial"/>
            </a:endParaRPr>
          </a:p>
          <a:p>
            <a:pPr marL="268605" indent="-79375">
              <a:spcBef>
                <a:spcPts val="459"/>
              </a:spcBef>
              <a:buSzPct val="92592"/>
              <a:buFont typeface="Wingdings"/>
              <a:buChar char=""/>
              <a:tabLst>
                <a:tab pos="269240" algn="l"/>
              </a:tabLst>
            </a:pPr>
            <a:r>
              <a:rPr sz="1350" dirty="0">
                <a:solidFill>
                  <a:srgbClr val="003350"/>
                </a:solidFill>
                <a:latin typeface="Arial"/>
                <a:cs typeface="Arial"/>
              </a:rPr>
              <a:t>Les</a:t>
            </a:r>
            <a:r>
              <a:rPr sz="1350" spc="-105" dirty="0">
                <a:solidFill>
                  <a:srgbClr val="003350"/>
                </a:solidFill>
                <a:latin typeface="Arial"/>
                <a:cs typeface="Arial"/>
              </a:rPr>
              <a:t> </a:t>
            </a:r>
            <a:r>
              <a:rPr sz="1350" dirty="0">
                <a:solidFill>
                  <a:srgbClr val="003350"/>
                </a:solidFill>
                <a:latin typeface="Arial"/>
                <a:cs typeface="Arial"/>
              </a:rPr>
              <a:t>transactions</a:t>
            </a:r>
            <a:endParaRPr sz="1350" dirty="0">
              <a:latin typeface="Arial"/>
              <a:cs typeface="Arial"/>
            </a:endParaRPr>
          </a:p>
          <a:p>
            <a:pPr marL="268605" indent="-79375">
              <a:spcBef>
                <a:spcPts val="459"/>
              </a:spcBef>
              <a:buSzPct val="92592"/>
              <a:buFont typeface="Wingdings"/>
              <a:buChar char=""/>
              <a:tabLst>
                <a:tab pos="269240" algn="l"/>
              </a:tabLst>
            </a:pPr>
            <a:r>
              <a:rPr lang="fr-FR" sz="1350" dirty="0" err="1">
                <a:solidFill>
                  <a:srgbClr val="003350"/>
                </a:solidFill>
                <a:latin typeface="Arial"/>
                <a:cs typeface="Arial"/>
              </a:rPr>
              <a:t>SpringData</a:t>
            </a:r>
            <a:endParaRPr sz="1350" dirty="0">
              <a:latin typeface="Arial"/>
              <a:cs typeface="Arial"/>
            </a:endParaRPr>
          </a:p>
          <a:p>
            <a:pPr marL="384810" indent="-192405">
              <a:spcBef>
                <a:spcPts val="55"/>
              </a:spcBef>
              <a:buFont typeface="Courier New"/>
              <a:buChar char="o"/>
              <a:tabLst>
                <a:tab pos="385445" algn="l"/>
              </a:tabLst>
            </a:pPr>
            <a:r>
              <a:rPr lang="fr-FR" sz="1350" dirty="0">
                <a:solidFill>
                  <a:srgbClr val="003350"/>
                </a:solidFill>
                <a:latin typeface="Arial"/>
                <a:cs typeface="Arial"/>
              </a:rPr>
              <a:t>Rappel JPA</a:t>
            </a:r>
            <a:endParaRPr sz="1350" dirty="0">
              <a:latin typeface="Arial"/>
              <a:cs typeface="Arial"/>
            </a:endParaRPr>
          </a:p>
          <a:p>
            <a:pPr marL="384810" indent="-192405">
              <a:spcBef>
                <a:spcPts val="60"/>
              </a:spcBef>
              <a:buFont typeface="Courier New"/>
              <a:buChar char="o"/>
              <a:tabLst>
                <a:tab pos="385445" algn="l"/>
              </a:tabLst>
            </a:pPr>
            <a:r>
              <a:rPr lang="fr-FR" sz="1350" dirty="0" err="1">
                <a:solidFill>
                  <a:srgbClr val="003350"/>
                </a:solidFill>
                <a:latin typeface="Arial"/>
                <a:cs typeface="Arial"/>
              </a:rPr>
              <a:t>JpaRepository</a:t>
            </a:r>
            <a:r>
              <a:rPr lang="fr-FR" sz="1350" dirty="0">
                <a:solidFill>
                  <a:srgbClr val="003350"/>
                </a:solidFill>
                <a:latin typeface="Arial"/>
                <a:cs typeface="Arial"/>
              </a:rPr>
              <a:t>/</a:t>
            </a:r>
            <a:r>
              <a:rPr lang="fr-FR" sz="1350" dirty="0" err="1">
                <a:solidFill>
                  <a:srgbClr val="003350"/>
                </a:solidFill>
                <a:latin typeface="Arial"/>
                <a:cs typeface="Arial"/>
              </a:rPr>
              <a:t>CrudRepository</a:t>
            </a:r>
            <a:endParaRPr lang="fr-FR" sz="1350" dirty="0">
              <a:solidFill>
                <a:srgbClr val="003350"/>
              </a:solidFill>
              <a:latin typeface="Arial"/>
              <a:cs typeface="Arial"/>
            </a:endParaRPr>
          </a:p>
          <a:p>
            <a:pPr marL="478155" indent="-285750">
              <a:spcBef>
                <a:spcPts val="60"/>
              </a:spcBef>
              <a:buFont typeface="Wingdings" panose="05000000000000000000" pitchFamily="2" charset="2"/>
              <a:buChar char="§"/>
              <a:tabLst>
                <a:tab pos="385445" algn="l"/>
              </a:tabLst>
            </a:pPr>
            <a:r>
              <a:rPr lang="fr-FR" sz="1350" dirty="0">
                <a:solidFill>
                  <a:srgbClr val="003350"/>
                </a:solidFill>
                <a:latin typeface="Arial"/>
                <a:cs typeface="Arial"/>
              </a:rPr>
              <a:t>Tests Unitaires</a:t>
            </a:r>
            <a:endParaRPr lang="fr-FR" sz="1350" dirty="0">
              <a:latin typeface="Arial"/>
              <a:cs typeface="Arial"/>
            </a:endParaRPr>
          </a:p>
          <a:p>
            <a:pPr marL="384810" indent="-192405">
              <a:spcBef>
                <a:spcPts val="60"/>
              </a:spcBef>
              <a:buFont typeface="Courier New"/>
              <a:buChar char="o"/>
              <a:tabLst>
                <a:tab pos="385445" algn="l"/>
              </a:tabLst>
            </a:pPr>
            <a:endParaRPr sz="135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Introduction</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457200" y="1600200"/>
            <a:ext cx="7620000" cy="2308324"/>
          </a:xfrm>
          <a:prstGeom prst="rect">
            <a:avLst/>
          </a:prstGeom>
          <a:noFill/>
        </p:spPr>
        <p:txBody>
          <a:bodyPr wrap="square" rtlCol="0">
            <a:spAutoFit/>
          </a:bodyPr>
          <a:lstStyle/>
          <a:p>
            <a:r>
              <a:rPr lang="fr-FR" sz="2400" dirty="0" err="1"/>
              <a:t>SpringData</a:t>
            </a:r>
            <a:r>
              <a:rPr lang="fr-FR" sz="2400" dirty="0"/>
              <a:t> fonctionne à l’aide de : </a:t>
            </a:r>
          </a:p>
          <a:p>
            <a:endParaRPr lang="fr-FR" sz="2400" dirty="0"/>
          </a:p>
          <a:p>
            <a:pPr marL="285750" indent="-285750">
              <a:buFont typeface="Wingdings" panose="05000000000000000000" pitchFamily="2" charset="2"/>
              <a:buChar char="q"/>
            </a:pPr>
            <a:r>
              <a:rPr lang="fr-FR" sz="2400" dirty="0"/>
              <a:t>JPA</a:t>
            </a:r>
          </a:p>
          <a:p>
            <a:pPr marL="285750" indent="-285750">
              <a:buFont typeface="Wingdings" panose="05000000000000000000" pitchFamily="2" charset="2"/>
              <a:buChar char="q"/>
            </a:pPr>
            <a:r>
              <a:rPr lang="fr-FR" sz="2400" dirty="0" err="1"/>
              <a:t>JpaRepository</a:t>
            </a:r>
            <a:r>
              <a:rPr lang="fr-FR" sz="2400" dirty="0"/>
              <a:t>/</a:t>
            </a:r>
            <a:r>
              <a:rPr lang="fr-FR" sz="2400" dirty="0" err="1"/>
              <a:t>CrudRepository</a:t>
            </a:r>
            <a:endParaRPr lang="fr-FR" sz="2400" dirty="0"/>
          </a:p>
          <a:p>
            <a:pPr marL="285750" indent="-285750">
              <a:buFont typeface="Wingdings" panose="05000000000000000000" pitchFamily="2" charset="2"/>
              <a:buChar char="q"/>
            </a:pPr>
            <a:r>
              <a:rPr lang="fr-FR" sz="2400" dirty="0"/>
              <a:t>Eventuellement l’</a:t>
            </a:r>
            <a:r>
              <a:rPr lang="fr-FR" sz="2400" dirty="0" err="1"/>
              <a:t>EntityManager</a:t>
            </a:r>
            <a:r>
              <a:rPr lang="fr-FR" sz="2400" dirty="0"/>
              <a:t> (plutôt réservé au requêtes complexes)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Introduction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457200" y="1600200"/>
            <a:ext cx="7620000" cy="3416320"/>
          </a:xfrm>
          <a:prstGeom prst="rect">
            <a:avLst/>
          </a:prstGeom>
          <a:noFill/>
        </p:spPr>
        <p:txBody>
          <a:bodyPr wrap="square" rtlCol="0">
            <a:spAutoFit/>
          </a:bodyPr>
          <a:lstStyle/>
          <a:p>
            <a:r>
              <a:rPr lang="fr-FR" sz="2400" dirty="0"/>
              <a:t>Dans </a:t>
            </a:r>
            <a:r>
              <a:rPr lang="fr-FR" sz="2400" dirty="0" err="1"/>
              <a:t>SpringData</a:t>
            </a:r>
            <a:r>
              <a:rPr lang="fr-FR" sz="2400" dirty="0"/>
              <a:t>, JPA sert essentiellement à définir les </a:t>
            </a:r>
            <a:r>
              <a:rPr lang="fr-FR" sz="2400" dirty="0" err="1"/>
              <a:t>entitées</a:t>
            </a:r>
            <a:r>
              <a:rPr lang="fr-FR" sz="2400" dirty="0"/>
              <a:t> (</a:t>
            </a:r>
            <a:r>
              <a:rPr lang="fr-FR" sz="2400" dirty="0" err="1"/>
              <a:t>entities</a:t>
            </a:r>
            <a:r>
              <a:rPr lang="fr-FR" sz="2400" dirty="0"/>
              <a:t>). On verra plus loin l’utilisation de l’</a:t>
            </a:r>
            <a:r>
              <a:rPr lang="fr-FR" sz="2400" dirty="0" err="1"/>
              <a:t>EntityManager</a:t>
            </a:r>
            <a:r>
              <a:rPr lang="fr-FR" sz="2400" dirty="0"/>
              <a:t>.</a:t>
            </a:r>
          </a:p>
          <a:p>
            <a:endParaRPr lang="fr-FR" sz="2400" dirty="0"/>
          </a:p>
          <a:p>
            <a:r>
              <a:rPr lang="fr-FR" sz="2400" dirty="0" err="1"/>
              <a:t>C.a.d</a:t>
            </a:r>
            <a:r>
              <a:rPr lang="fr-FR" sz="2400" dirty="0"/>
              <a:t> qu’en gros, chaque </a:t>
            </a:r>
            <a:r>
              <a:rPr lang="fr-FR" sz="2400" dirty="0" err="1"/>
              <a:t>entitée</a:t>
            </a:r>
            <a:r>
              <a:rPr lang="fr-FR" sz="2400" dirty="0"/>
              <a:t> correspond à une table de la base de données.</a:t>
            </a:r>
          </a:p>
          <a:p>
            <a:endParaRPr lang="fr-FR" sz="2400" dirty="0"/>
          </a:p>
          <a:p>
            <a:r>
              <a:rPr lang="fr-FR" sz="2400" dirty="0"/>
              <a:t>Attention : une </a:t>
            </a:r>
            <a:r>
              <a:rPr lang="fr-FR" sz="2400" dirty="0" err="1"/>
              <a:t>entity</a:t>
            </a:r>
            <a:r>
              <a:rPr lang="fr-FR" sz="2400" dirty="0"/>
              <a:t> n’est </a:t>
            </a:r>
            <a:r>
              <a:rPr lang="fr-FR" sz="2400" b="1" u="sng" dirty="0"/>
              <a:t>pas</a:t>
            </a:r>
            <a:r>
              <a:rPr lang="fr-FR" sz="2400" dirty="0"/>
              <a:t> un </a:t>
            </a:r>
            <a:r>
              <a:rPr lang="fr-FR" sz="2400" dirty="0" err="1"/>
              <a:t>bean</a:t>
            </a:r>
            <a:r>
              <a:rPr lang="fr-FR" sz="2400" dirty="0"/>
              <a:t> (ne pas le déclarer @Component ou équivalent). </a:t>
            </a:r>
          </a:p>
        </p:txBody>
      </p:sp>
    </p:spTree>
    <p:extLst>
      <p:ext uri="{BB962C8B-B14F-4D97-AF65-F5344CB8AC3E}">
        <p14:creationId xmlns:p14="http://schemas.microsoft.com/office/powerpoint/2010/main" val="386009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Rappel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457200" y="1600200"/>
            <a:ext cx="7620000" cy="3785652"/>
          </a:xfrm>
          <a:prstGeom prst="rect">
            <a:avLst/>
          </a:prstGeom>
          <a:noFill/>
        </p:spPr>
        <p:txBody>
          <a:bodyPr wrap="square" rtlCol="0">
            <a:spAutoFit/>
          </a:bodyPr>
          <a:lstStyle/>
          <a:p>
            <a:r>
              <a:rPr lang="fr-FR" sz="1400" dirty="0"/>
              <a:t>Voici par exemple l’</a:t>
            </a:r>
            <a:r>
              <a:rPr lang="fr-FR" sz="1400" dirty="0" err="1"/>
              <a:t>entity</a:t>
            </a:r>
            <a:r>
              <a:rPr lang="fr-FR" sz="1400" dirty="0"/>
              <a:t> correspondant à </a:t>
            </a:r>
            <a:r>
              <a:rPr lang="fr-FR" sz="1400" dirty="0" err="1"/>
              <a:t>Specie</a:t>
            </a:r>
            <a:r>
              <a:rPr lang="fr-FR" sz="1400" dirty="0"/>
              <a:t>.</a:t>
            </a:r>
          </a:p>
          <a:p>
            <a:endParaRPr lang="fr-FR" sz="1400" dirty="0"/>
          </a:p>
          <a:p>
            <a:pPr algn="l"/>
            <a:r>
              <a:rPr lang="fr-FR" dirty="0">
                <a:solidFill>
                  <a:srgbClr val="646464"/>
                </a:solidFill>
                <a:latin typeface="Consolas" panose="020B0609020204030204" pitchFamily="49" charset="0"/>
              </a:rPr>
              <a:t>@Entity</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Specie</a:t>
            </a:r>
            <a:r>
              <a:rPr lang="fr-FR" b="1" dirty="0">
                <a:solidFill>
                  <a:srgbClr val="000000"/>
                </a:solidFill>
                <a:latin typeface="Consolas" panose="020B0609020204030204" pitchFamily="49" charset="0"/>
              </a:rPr>
              <a:t> {</a:t>
            </a:r>
          </a:p>
          <a:p>
            <a:pPr algn="l"/>
            <a:r>
              <a:rPr lang="fr-FR" dirty="0">
                <a:solidFill>
                  <a:srgbClr val="646464"/>
                </a:solidFill>
                <a:latin typeface="Consolas" panose="020B0609020204030204" pitchFamily="49" charset="0"/>
              </a:rPr>
              <a:t>@Id</a:t>
            </a:r>
          </a:p>
          <a:p>
            <a:pPr algn="l"/>
            <a:r>
              <a:rPr lang="fr-FR" dirty="0">
                <a:solidFill>
                  <a:srgbClr val="646464"/>
                </a:solidFill>
                <a:latin typeface="Consolas" panose="020B0609020204030204" pitchFamily="49" charset="0"/>
              </a:rPr>
              <a:t>@GeneratedValue</a:t>
            </a:r>
            <a:r>
              <a:rPr lang="fr-FR" dirty="0">
                <a:solidFill>
                  <a:srgbClr val="000000"/>
                </a:solidFill>
                <a:latin typeface="Consolas" panose="020B0609020204030204" pitchFamily="49" charset="0"/>
              </a:rPr>
              <a:t>(strategy=GenerationType.</a:t>
            </a:r>
            <a:r>
              <a:rPr lang="fr-FR" b="1" i="1" dirty="0">
                <a:solidFill>
                  <a:srgbClr val="0000C0"/>
                </a:solidFill>
                <a:latin typeface="Consolas" panose="020B0609020204030204" pitchFamily="49" charset="0"/>
              </a:rPr>
              <a:t>AUTO</a:t>
            </a:r>
            <a:r>
              <a:rPr lang="fr-FR" b="1" i="1" dirty="0">
                <a:solidFill>
                  <a:srgbClr val="000000"/>
                </a:solidFill>
                <a:latin typeface="Consolas" panose="020B0609020204030204" pitchFamily="49" charset="0"/>
              </a:rPr>
              <a:t>,generator=</a:t>
            </a:r>
            <a:r>
              <a:rPr lang="fr-FR" b="1" i="1" dirty="0">
                <a:solidFill>
                  <a:srgbClr val="2A00FF"/>
                </a:solidFill>
                <a:latin typeface="Consolas" panose="020B0609020204030204" pitchFamily="49" charset="0"/>
              </a:rPr>
              <a:t>"native"</a:t>
            </a:r>
            <a:r>
              <a:rPr lang="fr-FR" b="1" i="1" dirty="0">
                <a:solidFill>
                  <a:srgbClr val="000000"/>
                </a:solidFill>
                <a:latin typeface="Consolas" panose="020B0609020204030204" pitchFamily="49" charset="0"/>
              </a:rPr>
              <a:t>)</a:t>
            </a:r>
          </a:p>
          <a:p>
            <a:pPr algn="l"/>
            <a:r>
              <a:rPr lang="fr-FR" dirty="0">
                <a:solidFill>
                  <a:srgbClr val="646464"/>
                </a:solidFill>
                <a:latin typeface="Consolas" panose="020B0609020204030204" pitchFamily="49" charset="0"/>
              </a:rPr>
              <a:t>@GenericGenerator</a:t>
            </a:r>
            <a:r>
              <a:rPr lang="fr-FR" dirty="0">
                <a:solidFill>
                  <a:srgbClr val="000000"/>
                </a:solidFill>
                <a:latin typeface="Consolas" panose="020B0609020204030204" pitchFamily="49" charset="0"/>
              </a:rPr>
              <a:t>(name = </a:t>
            </a:r>
            <a:r>
              <a:rPr lang="fr-FR" dirty="0">
                <a:solidFill>
                  <a:srgbClr val="2A00FF"/>
                </a:solidFill>
                <a:latin typeface="Consolas" panose="020B0609020204030204" pitchFamily="49" charset="0"/>
              </a:rPr>
              <a:t>"native"</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strategy</a:t>
            </a:r>
            <a:r>
              <a:rPr lang="fr-FR" dirty="0">
                <a:solidFill>
                  <a:srgbClr val="000000"/>
                </a:solidFill>
                <a:latin typeface="Consolas" panose="020B0609020204030204" pitchFamily="49" charset="0"/>
              </a:rPr>
              <a:t> = </a:t>
            </a:r>
            <a:r>
              <a:rPr lang="fr-FR" dirty="0">
                <a:solidFill>
                  <a:srgbClr val="2A00FF"/>
                </a:solidFill>
                <a:latin typeface="Consolas" panose="020B0609020204030204" pitchFamily="49" charset="0"/>
              </a:rPr>
              <a:t>"native"</a:t>
            </a:r>
            <a:r>
              <a:rPr lang="fr-FR" dirty="0">
                <a:solidFill>
                  <a:srgbClr val="000000"/>
                </a:solidFill>
                <a:latin typeface="Consolas" panose="020B0609020204030204" pitchFamily="49" charset="0"/>
              </a:rPr>
              <a:t>)</a:t>
            </a:r>
          </a:p>
          <a:p>
            <a:pPr algn="l"/>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Long </a:t>
            </a:r>
            <a:r>
              <a:rPr lang="fr-FR" b="1" dirty="0">
                <a:solidFill>
                  <a:srgbClr val="0000C0"/>
                </a:solidFill>
                <a:latin typeface="Consolas" panose="020B0609020204030204" pitchFamily="49" charset="0"/>
              </a:rPr>
              <a:t>id</a:t>
            </a:r>
            <a:r>
              <a:rPr lang="fr-FR" b="1" dirty="0">
                <a:solidFill>
                  <a:srgbClr val="000000"/>
                </a:solidFill>
                <a:latin typeface="Consolas" panose="020B0609020204030204" pitchFamily="49" charset="0"/>
              </a:rPr>
              <a:t>;</a:t>
            </a:r>
          </a:p>
          <a:p>
            <a:pPr algn="l"/>
            <a:r>
              <a:rPr lang="fr-FR" dirty="0">
                <a:solidFill>
                  <a:srgbClr val="646464"/>
                </a:solidFill>
                <a:latin typeface="Consolas" panose="020B0609020204030204" pitchFamily="49" charset="0"/>
              </a:rPr>
              <a:t>@Column</a:t>
            </a:r>
            <a:r>
              <a:rPr lang="fr-FR" dirty="0">
                <a:solidFill>
                  <a:srgbClr val="000000"/>
                </a:solidFill>
                <a:latin typeface="Consolas" panose="020B0609020204030204" pitchFamily="49" charset="0"/>
              </a:rPr>
              <a:t>(name=</a:t>
            </a:r>
            <a:r>
              <a:rPr lang="fr-FR" dirty="0">
                <a:solidFill>
                  <a:srgbClr val="2A00FF"/>
                </a:solidFill>
                <a:latin typeface="Consolas" panose="020B0609020204030204" pitchFamily="49" charset="0"/>
              </a:rPr>
              <a:t>"common_name"</a:t>
            </a:r>
            <a:r>
              <a:rPr lang="fr-FR" dirty="0">
                <a:solidFill>
                  <a:srgbClr val="000000"/>
                </a:solidFill>
                <a:latin typeface="Consolas" panose="020B0609020204030204" pitchFamily="49" charset="0"/>
              </a:rPr>
              <a:t>)</a:t>
            </a:r>
          </a:p>
          <a:p>
            <a:pPr algn="l"/>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String </a:t>
            </a:r>
            <a:r>
              <a:rPr lang="fr-FR" b="1" dirty="0" err="1">
                <a:solidFill>
                  <a:srgbClr val="0000C0"/>
                </a:solidFill>
                <a:latin typeface="Consolas" panose="020B0609020204030204" pitchFamily="49" charset="0"/>
              </a:rPr>
              <a:t>commonName</a:t>
            </a:r>
            <a:r>
              <a:rPr lang="fr-FR" b="1" dirty="0">
                <a:solidFill>
                  <a:srgbClr val="000000"/>
                </a:solidFill>
                <a:latin typeface="Consolas" panose="020B0609020204030204" pitchFamily="49" charset="0"/>
              </a:rPr>
              <a:t>; </a:t>
            </a:r>
          </a:p>
          <a:p>
            <a:pPr algn="l"/>
            <a:r>
              <a:rPr lang="fr-FR" dirty="0">
                <a:solidFill>
                  <a:srgbClr val="646464"/>
                </a:solidFill>
                <a:latin typeface="Consolas" panose="020B0609020204030204" pitchFamily="49" charset="0"/>
              </a:rPr>
              <a:t>@Column</a:t>
            </a:r>
            <a:r>
              <a:rPr lang="fr-FR" dirty="0">
                <a:solidFill>
                  <a:srgbClr val="000000"/>
                </a:solidFill>
                <a:latin typeface="Consolas" panose="020B0609020204030204" pitchFamily="49" charset="0"/>
              </a:rPr>
              <a:t>(name=</a:t>
            </a:r>
            <a:r>
              <a:rPr lang="fr-FR" dirty="0">
                <a:solidFill>
                  <a:srgbClr val="2A00FF"/>
                </a:solidFill>
                <a:latin typeface="Consolas" panose="020B0609020204030204" pitchFamily="49" charset="0"/>
              </a:rPr>
              <a:t>"latinName"</a:t>
            </a:r>
            <a:r>
              <a:rPr lang="fr-FR" dirty="0">
                <a:solidFill>
                  <a:srgbClr val="000000"/>
                </a:solidFill>
                <a:latin typeface="Consolas" panose="020B0609020204030204" pitchFamily="49" charset="0"/>
              </a:rPr>
              <a:t>)</a:t>
            </a:r>
          </a:p>
          <a:p>
            <a:pPr algn="l"/>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String </a:t>
            </a:r>
            <a:r>
              <a:rPr lang="fr-FR" b="1" dirty="0" err="1">
                <a:solidFill>
                  <a:srgbClr val="0000C0"/>
                </a:solidFill>
                <a:latin typeface="Consolas" panose="020B0609020204030204" pitchFamily="49" charset="0"/>
              </a:rPr>
              <a:t>latinName</a:t>
            </a:r>
            <a:r>
              <a:rPr lang="fr-FR" b="1" dirty="0">
                <a:solidFill>
                  <a:srgbClr val="000000"/>
                </a:solidFill>
                <a:latin typeface="Consolas" panose="020B0609020204030204" pitchFamily="49" charset="0"/>
              </a:rPr>
              <a:t>;</a:t>
            </a:r>
          </a:p>
          <a:p>
            <a:endParaRPr lang="fr-FR" sz="1400" dirty="0"/>
          </a:p>
        </p:txBody>
      </p:sp>
    </p:spTree>
    <p:extLst>
      <p:ext uri="{BB962C8B-B14F-4D97-AF65-F5344CB8AC3E}">
        <p14:creationId xmlns:p14="http://schemas.microsoft.com/office/powerpoint/2010/main" val="2128278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Dao/Repository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457200" y="1600200"/>
            <a:ext cx="7620000" cy="3539430"/>
          </a:xfrm>
          <a:prstGeom prst="rect">
            <a:avLst/>
          </a:prstGeom>
          <a:noFill/>
        </p:spPr>
        <p:txBody>
          <a:bodyPr wrap="square" rtlCol="0">
            <a:spAutoFit/>
          </a:bodyPr>
          <a:lstStyle/>
          <a:p>
            <a:r>
              <a:rPr lang="fr-FR" sz="1600" dirty="0"/>
              <a:t>Une fois les </a:t>
            </a:r>
            <a:r>
              <a:rPr lang="fr-FR" sz="1600" dirty="0" err="1"/>
              <a:t>Entities</a:t>
            </a:r>
            <a:r>
              <a:rPr lang="fr-FR" sz="1600" dirty="0"/>
              <a:t> créés, reste à créer les Dao, comme en JDBC (ici les </a:t>
            </a:r>
            <a:r>
              <a:rPr lang="fr-FR" sz="1600" dirty="0" err="1"/>
              <a:t>entities</a:t>
            </a:r>
            <a:r>
              <a:rPr lang="fr-FR" sz="1600" dirty="0"/>
              <a:t> peuvent être vues comme les </a:t>
            </a:r>
            <a:r>
              <a:rPr lang="fr-FR" sz="1600" dirty="0" err="1"/>
              <a:t>mappers</a:t>
            </a:r>
            <a:r>
              <a:rPr lang="fr-FR" sz="1600" dirty="0"/>
              <a:t> en JDBC).</a:t>
            </a:r>
          </a:p>
          <a:p>
            <a:endParaRPr lang="fr-FR" sz="1600" dirty="0"/>
          </a:p>
          <a:p>
            <a:r>
              <a:rPr lang="fr-FR" sz="1600" dirty="0"/>
              <a:t>Toute la beauté de </a:t>
            </a:r>
            <a:r>
              <a:rPr lang="fr-FR" sz="1600" dirty="0" err="1"/>
              <a:t>SpringData</a:t>
            </a:r>
            <a:r>
              <a:rPr lang="fr-FR" sz="1600" dirty="0"/>
              <a:t>, c’est que les Dao sont fournis, avec toutes les fonctions CRUD déjà codées.</a:t>
            </a:r>
          </a:p>
          <a:p>
            <a:endParaRPr lang="fr-FR" sz="1600" dirty="0"/>
          </a:p>
          <a:p>
            <a:r>
              <a:rPr lang="fr-FR" sz="1600" dirty="0"/>
              <a:t>Deux Dao de base sont fournis par </a:t>
            </a:r>
            <a:r>
              <a:rPr lang="fr-FR" sz="1600" dirty="0" err="1"/>
              <a:t>SpringData</a:t>
            </a:r>
            <a:r>
              <a:rPr lang="fr-FR" sz="1600" dirty="0"/>
              <a:t>. On les appelle des </a:t>
            </a:r>
            <a:r>
              <a:rPr lang="fr-FR" sz="1600" b="1" dirty="0"/>
              <a:t>repositories</a:t>
            </a:r>
            <a:r>
              <a:rPr lang="fr-FR" sz="1600" dirty="0"/>
              <a:t> dans la nomenclature </a:t>
            </a:r>
            <a:r>
              <a:rPr lang="fr-FR" sz="1600" dirty="0" err="1"/>
              <a:t>SpringData</a:t>
            </a:r>
            <a:r>
              <a:rPr lang="fr-FR" sz="1600" dirty="0"/>
              <a:t>.</a:t>
            </a:r>
          </a:p>
          <a:p>
            <a:endParaRPr lang="fr-FR" sz="1600" b="1" dirty="0"/>
          </a:p>
          <a:p>
            <a:r>
              <a:rPr lang="fr-FR" sz="1600" dirty="0"/>
              <a:t>Ces deux repositories sont : </a:t>
            </a:r>
          </a:p>
          <a:p>
            <a:pPr marL="285750" indent="-285750">
              <a:buFont typeface="Wingdings" panose="05000000000000000000" pitchFamily="2" charset="2"/>
              <a:buChar char="§"/>
            </a:pPr>
            <a:r>
              <a:rPr lang="fr-FR" sz="1600" dirty="0" err="1"/>
              <a:t>CrudRepository</a:t>
            </a:r>
            <a:endParaRPr lang="fr-FR" sz="1600" dirty="0"/>
          </a:p>
          <a:p>
            <a:pPr marL="285750" indent="-285750">
              <a:buFont typeface="Wingdings" panose="05000000000000000000" pitchFamily="2" charset="2"/>
              <a:buChar char="§"/>
            </a:pPr>
            <a:r>
              <a:rPr lang="fr-FR" sz="1600" dirty="0" err="1"/>
              <a:t>JpaRepository</a:t>
            </a:r>
            <a:endParaRPr lang="fr-FR" sz="1600" dirty="0"/>
          </a:p>
          <a:p>
            <a:pPr marL="285750" indent="-285750">
              <a:buFont typeface="Wingdings" panose="05000000000000000000" pitchFamily="2" charset="2"/>
              <a:buChar char="§"/>
            </a:pPr>
            <a:endParaRPr lang="fr-FR" sz="1600" dirty="0"/>
          </a:p>
          <a:p>
            <a:r>
              <a:rPr lang="fr-FR" sz="1600" dirty="0"/>
              <a:t>Ces deux repositories sont extrêmement similaires pour ne pas dire identiques.</a:t>
            </a:r>
          </a:p>
        </p:txBody>
      </p:sp>
    </p:spTree>
    <p:extLst>
      <p:ext uri="{BB962C8B-B14F-4D97-AF65-F5344CB8AC3E}">
        <p14:creationId xmlns:p14="http://schemas.microsoft.com/office/powerpoint/2010/main" val="135256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45" dirty="0"/>
              <a:t>Spring</a:t>
            </a:r>
            <a:r>
              <a:rPr spc="-170" dirty="0"/>
              <a:t> </a:t>
            </a:r>
            <a:r>
              <a:rPr spc="-30" dirty="0"/>
              <a:t>JDBC</a:t>
            </a:r>
          </a:p>
        </p:txBody>
      </p:sp>
      <p:sp>
        <p:nvSpPr>
          <p:cNvPr id="3" name="object 3"/>
          <p:cNvSpPr txBox="1"/>
          <p:nvPr/>
        </p:nvSpPr>
        <p:spPr>
          <a:xfrm>
            <a:off x="700532" y="1809946"/>
            <a:ext cx="5666105" cy="2675255"/>
          </a:xfrm>
          <a:prstGeom prst="rect">
            <a:avLst/>
          </a:prstGeom>
        </p:spPr>
        <p:txBody>
          <a:bodyPr vert="horz" wrap="square" lIns="0" tIns="29845" rIns="0" bIns="0" rtlCol="0">
            <a:spAutoFit/>
          </a:bodyPr>
          <a:lstStyle/>
          <a:p>
            <a:pPr marL="12700">
              <a:spcBef>
                <a:spcPts val="235"/>
              </a:spcBef>
            </a:pPr>
            <a:r>
              <a:rPr spc="290" dirty="0">
                <a:solidFill>
                  <a:srgbClr val="162E33"/>
                </a:solidFill>
                <a:latin typeface="DejaVu Sans"/>
                <a:cs typeface="DejaVu Sans"/>
              </a:rPr>
              <a:t>➔ </a:t>
            </a:r>
            <a:r>
              <a:rPr sz="1350" dirty="0">
                <a:solidFill>
                  <a:srgbClr val="003350"/>
                </a:solidFill>
                <a:latin typeface="Arial"/>
                <a:cs typeface="Arial"/>
              </a:rPr>
              <a:t>Les </a:t>
            </a:r>
            <a:r>
              <a:rPr sz="1350" spc="-5" dirty="0">
                <a:solidFill>
                  <a:srgbClr val="003350"/>
                </a:solidFill>
                <a:latin typeface="Arial"/>
                <a:cs typeface="Arial"/>
              </a:rPr>
              <a:t>plus values </a:t>
            </a:r>
            <a:r>
              <a:rPr sz="1350" dirty="0">
                <a:solidFill>
                  <a:srgbClr val="003350"/>
                </a:solidFill>
                <a:latin typeface="Arial"/>
                <a:cs typeface="Arial"/>
              </a:rPr>
              <a:t>de </a:t>
            </a:r>
            <a:r>
              <a:rPr sz="1350" spc="-5" dirty="0">
                <a:solidFill>
                  <a:srgbClr val="003350"/>
                </a:solidFill>
                <a:latin typeface="Arial"/>
                <a:cs typeface="Arial"/>
              </a:rPr>
              <a:t>l’abstraction </a:t>
            </a:r>
            <a:r>
              <a:rPr sz="1350" dirty="0">
                <a:solidFill>
                  <a:srgbClr val="003350"/>
                </a:solidFill>
                <a:latin typeface="Arial"/>
                <a:cs typeface="Arial"/>
              </a:rPr>
              <a:t>Spring</a:t>
            </a:r>
            <a:r>
              <a:rPr sz="1350" spc="-80" dirty="0">
                <a:solidFill>
                  <a:srgbClr val="003350"/>
                </a:solidFill>
                <a:latin typeface="Arial"/>
                <a:cs typeface="Arial"/>
              </a:rPr>
              <a:t> </a:t>
            </a:r>
            <a:r>
              <a:rPr sz="1350" dirty="0">
                <a:solidFill>
                  <a:srgbClr val="003350"/>
                </a:solidFill>
                <a:latin typeface="Arial"/>
                <a:cs typeface="Arial"/>
              </a:rPr>
              <a:t>JDBC</a:t>
            </a:r>
            <a:endParaRPr sz="1350">
              <a:latin typeface="Arial"/>
              <a:cs typeface="Arial"/>
            </a:endParaRPr>
          </a:p>
          <a:p>
            <a:pPr marL="812800" indent="-316865">
              <a:spcBef>
                <a:spcPts val="165"/>
              </a:spcBef>
              <a:buSzPct val="103703"/>
              <a:buFont typeface="DejaVu Sans"/>
              <a:buChar char="◆"/>
              <a:tabLst>
                <a:tab pos="812800" algn="l"/>
                <a:tab pos="813435" algn="l"/>
              </a:tabLst>
            </a:pPr>
            <a:r>
              <a:rPr sz="1350" dirty="0">
                <a:solidFill>
                  <a:srgbClr val="003350"/>
                </a:solidFill>
                <a:latin typeface="Arial"/>
                <a:cs typeface="Arial"/>
              </a:rPr>
              <a:t>Ouverture de la</a:t>
            </a:r>
            <a:r>
              <a:rPr sz="1350" spc="-50" dirty="0">
                <a:solidFill>
                  <a:srgbClr val="003350"/>
                </a:solidFill>
                <a:latin typeface="Arial"/>
                <a:cs typeface="Arial"/>
              </a:rPr>
              <a:t> </a:t>
            </a:r>
            <a:r>
              <a:rPr sz="1350" dirty="0">
                <a:solidFill>
                  <a:srgbClr val="003350"/>
                </a:solidFill>
                <a:latin typeface="Arial"/>
                <a:cs typeface="Arial"/>
              </a:rPr>
              <a:t>connexion</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Préparation et exécution des</a:t>
            </a:r>
            <a:r>
              <a:rPr sz="1350" spc="-100" dirty="0">
                <a:solidFill>
                  <a:srgbClr val="003350"/>
                </a:solidFill>
                <a:latin typeface="Arial"/>
                <a:cs typeface="Arial"/>
              </a:rPr>
              <a:t> </a:t>
            </a:r>
            <a:r>
              <a:rPr sz="1350" dirty="0">
                <a:solidFill>
                  <a:srgbClr val="003350"/>
                </a:solidFill>
                <a:latin typeface="Arial"/>
                <a:cs typeface="Arial"/>
              </a:rPr>
              <a:t>requêtes</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Préparation du</a:t>
            </a:r>
            <a:r>
              <a:rPr sz="1350" spc="-65" dirty="0">
                <a:solidFill>
                  <a:srgbClr val="003350"/>
                </a:solidFill>
                <a:latin typeface="Arial"/>
                <a:cs typeface="Arial"/>
              </a:rPr>
              <a:t> </a:t>
            </a:r>
            <a:r>
              <a:rPr sz="1350" dirty="0">
                <a:solidFill>
                  <a:srgbClr val="003350"/>
                </a:solidFill>
                <a:latin typeface="Arial"/>
                <a:cs typeface="Arial"/>
              </a:rPr>
              <a:t>résultat</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Gestion des</a:t>
            </a:r>
            <a:r>
              <a:rPr sz="1350" spc="-55" dirty="0">
                <a:solidFill>
                  <a:srgbClr val="003350"/>
                </a:solidFill>
                <a:latin typeface="Arial"/>
                <a:cs typeface="Arial"/>
              </a:rPr>
              <a:t> </a:t>
            </a:r>
            <a:r>
              <a:rPr sz="1350" spc="-5" dirty="0">
                <a:solidFill>
                  <a:srgbClr val="003350"/>
                </a:solidFill>
                <a:latin typeface="Arial"/>
                <a:cs typeface="Arial"/>
              </a:rPr>
              <a:t>exceptions</a:t>
            </a:r>
            <a:endParaRPr sz="1350">
              <a:latin typeface="Arial"/>
              <a:cs typeface="Arial"/>
            </a:endParaRPr>
          </a:p>
          <a:p>
            <a:pPr marL="812800" indent="-316865">
              <a:spcBef>
                <a:spcPts val="254"/>
              </a:spcBef>
              <a:buSzPct val="103703"/>
              <a:buFont typeface="DejaVu Sans"/>
              <a:buChar char="◆"/>
              <a:tabLst>
                <a:tab pos="812800" algn="l"/>
                <a:tab pos="813435" algn="l"/>
              </a:tabLst>
            </a:pPr>
            <a:r>
              <a:rPr sz="1350" dirty="0">
                <a:solidFill>
                  <a:srgbClr val="003350"/>
                </a:solidFill>
                <a:latin typeface="Arial"/>
                <a:cs typeface="Arial"/>
              </a:rPr>
              <a:t>Gestion des</a:t>
            </a:r>
            <a:r>
              <a:rPr sz="1350" spc="-55" dirty="0">
                <a:solidFill>
                  <a:srgbClr val="003350"/>
                </a:solidFill>
                <a:latin typeface="Arial"/>
                <a:cs typeface="Arial"/>
              </a:rPr>
              <a:t> </a:t>
            </a:r>
            <a:r>
              <a:rPr sz="1350" dirty="0">
                <a:solidFill>
                  <a:srgbClr val="003350"/>
                </a:solidFill>
                <a:latin typeface="Arial"/>
                <a:cs typeface="Arial"/>
              </a:rPr>
              <a:t>transactions</a:t>
            </a:r>
            <a:endParaRPr sz="1350">
              <a:latin typeface="Arial"/>
              <a:cs typeface="Arial"/>
            </a:endParaRPr>
          </a:p>
          <a:p>
            <a:pPr marL="812800" indent="-316865">
              <a:lnSpc>
                <a:spcPts val="1515"/>
              </a:lnSpc>
              <a:spcBef>
                <a:spcPts val="240"/>
              </a:spcBef>
              <a:buSzPct val="103703"/>
              <a:buFont typeface="DejaVu Sans"/>
              <a:buChar char="◆"/>
              <a:tabLst>
                <a:tab pos="812800" algn="l"/>
                <a:tab pos="813435" algn="l"/>
              </a:tabLst>
            </a:pPr>
            <a:r>
              <a:rPr sz="1350" dirty="0">
                <a:solidFill>
                  <a:srgbClr val="003350"/>
                </a:solidFill>
                <a:latin typeface="Arial"/>
                <a:cs typeface="Arial"/>
              </a:rPr>
              <a:t>Fermeture de la</a:t>
            </a:r>
            <a:r>
              <a:rPr sz="1350" spc="-60" dirty="0">
                <a:solidFill>
                  <a:srgbClr val="003350"/>
                </a:solidFill>
                <a:latin typeface="Arial"/>
                <a:cs typeface="Arial"/>
              </a:rPr>
              <a:t> </a:t>
            </a:r>
            <a:r>
              <a:rPr sz="1350" dirty="0">
                <a:solidFill>
                  <a:srgbClr val="003350"/>
                </a:solidFill>
                <a:latin typeface="Arial"/>
                <a:cs typeface="Arial"/>
              </a:rPr>
              <a:t>connexion</a:t>
            </a:r>
            <a:endParaRPr sz="1350">
              <a:latin typeface="Arial"/>
              <a:cs typeface="Arial"/>
            </a:endParaRPr>
          </a:p>
          <a:p>
            <a:pPr marL="12700">
              <a:lnSpc>
                <a:spcPts val="2055"/>
              </a:lnSpc>
            </a:pPr>
            <a:r>
              <a:rPr spc="290" dirty="0">
                <a:solidFill>
                  <a:srgbClr val="003350"/>
                </a:solidFill>
                <a:latin typeface="DejaVu Sans"/>
                <a:cs typeface="DejaVu Sans"/>
              </a:rPr>
              <a:t>➔ </a:t>
            </a:r>
            <a:r>
              <a:rPr sz="1350" dirty="0">
                <a:solidFill>
                  <a:srgbClr val="003350"/>
                </a:solidFill>
                <a:latin typeface="Arial"/>
                <a:cs typeface="Arial"/>
              </a:rPr>
              <a:t>Le développeur gère le</a:t>
            </a:r>
            <a:r>
              <a:rPr sz="1350" spc="-55" dirty="0">
                <a:solidFill>
                  <a:srgbClr val="003350"/>
                </a:solidFill>
                <a:latin typeface="Arial"/>
                <a:cs typeface="Arial"/>
              </a:rPr>
              <a:t> </a:t>
            </a:r>
            <a:r>
              <a:rPr sz="1350" dirty="0">
                <a:solidFill>
                  <a:srgbClr val="003350"/>
                </a:solidFill>
                <a:latin typeface="Arial"/>
                <a:cs typeface="Arial"/>
              </a:rPr>
              <a:t>reste</a:t>
            </a:r>
            <a:endParaRPr sz="1350">
              <a:latin typeface="Arial"/>
              <a:cs typeface="Arial"/>
            </a:endParaRPr>
          </a:p>
          <a:p>
            <a:pPr marL="812800" indent="-316865">
              <a:spcBef>
                <a:spcPts val="150"/>
              </a:spcBef>
              <a:buSzPct val="103703"/>
              <a:buFont typeface="DejaVu Sans"/>
              <a:buChar char="◆"/>
              <a:tabLst>
                <a:tab pos="812800" algn="l"/>
                <a:tab pos="813435" algn="l"/>
              </a:tabLst>
            </a:pPr>
            <a:r>
              <a:rPr sz="1350" dirty="0">
                <a:solidFill>
                  <a:srgbClr val="003350"/>
                </a:solidFill>
                <a:latin typeface="Arial"/>
                <a:cs typeface="Arial"/>
              </a:rPr>
              <a:t>Configuration de la connexion à la base de</a:t>
            </a:r>
            <a:r>
              <a:rPr sz="1350" spc="-145" dirty="0">
                <a:solidFill>
                  <a:srgbClr val="003350"/>
                </a:solidFill>
                <a:latin typeface="Arial"/>
                <a:cs typeface="Arial"/>
              </a:rPr>
              <a:t> </a:t>
            </a:r>
            <a:r>
              <a:rPr sz="1350" dirty="0">
                <a:solidFill>
                  <a:srgbClr val="003350"/>
                </a:solidFill>
                <a:latin typeface="Arial"/>
                <a:cs typeface="Arial"/>
              </a:rPr>
              <a:t>donnée</a:t>
            </a:r>
            <a:endParaRPr sz="1350">
              <a:latin typeface="Arial"/>
              <a:cs typeface="Arial"/>
            </a:endParaRPr>
          </a:p>
          <a:p>
            <a:pPr marL="812800" indent="-316865">
              <a:spcBef>
                <a:spcPts val="254"/>
              </a:spcBef>
              <a:buSzPct val="103703"/>
              <a:buFont typeface="DejaVu Sans"/>
              <a:buChar char="◆"/>
              <a:tabLst>
                <a:tab pos="812800" algn="l"/>
                <a:tab pos="813435" algn="l"/>
              </a:tabLst>
            </a:pPr>
            <a:r>
              <a:rPr sz="1350" dirty="0">
                <a:solidFill>
                  <a:srgbClr val="003350"/>
                </a:solidFill>
                <a:latin typeface="Arial"/>
                <a:cs typeface="Arial"/>
              </a:rPr>
              <a:t>Écriture des requêtes</a:t>
            </a:r>
            <a:r>
              <a:rPr sz="1350" spc="-95" dirty="0">
                <a:solidFill>
                  <a:srgbClr val="003350"/>
                </a:solidFill>
                <a:latin typeface="Arial"/>
                <a:cs typeface="Arial"/>
              </a:rPr>
              <a:t> </a:t>
            </a:r>
            <a:r>
              <a:rPr sz="1350" dirty="0">
                <a:solidFill>
                  <a:srgbClr val="003350"/>
                </a:solidFill>
                <a:latin typeface="Arial"/>
                <a:cs typeface="Arial"/>
              </a:rPr>
              <a:t>SQL</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Éventuellement, Écriture du mapper pour transformer le</a:t>
            </a:r>
            <a:r>
              <a:rPr sz="1350" spc="-190" dirty="0">
                <a:solidFill>
                  <a:srgbClr val="003350"/>
                </a:solidFill>
                <a:latin typeface="Arial"/>
                <a:cs typeface="Arial"/>
              </a:rPr>
              <a:t> </a:t>
            </a:r>
            <a:r>
              <a:rPr sz="1350" dirty="0">
                <a:solidFill>
                  <a:srgbClr val="003350"/>
                </a:solidFill>
                <a:latin typeface="Arial"/>
                <a:cs typeface="Arial"/>
              </a:rPr>
              <a:t>résultat</a:t>
            </a:r>
            <a:endParaRPr sz="13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Dao/Repository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76200" y="1600200"/>
            <a:ext cx="8915400" cy="3539430"/>
          </a:xfrm>
          <a:prstGeom prst="rect">
            <a:avLst/>
          </a:prstGeom>
          <a:noFill/>
        </p:spPr>
        <p:txBody>
          <a:bodyPr wrap="square" rtlCol="0">
            <a:spAutoFit/>
          </a:bodyPr>
          <a:lstStyle/>
          <a:p>
            <a:r>
              <a:rPr lang="fr-FR" sz="1400" dirty="0"/>
              <a:t>Pour déclarer un Repository, il suffit de déclarer une interface dérivant de </a:t>
            </a:r>
            <a:r>
              <a:rPr lang="fr-FR" sz="1400" dirty="0" err="1"/>
              <a:t>CrudRepository</a:t>
            </a:r>
            <a:r>
              <a:rPr lang="fr-FR" sz="1400" dirty="0"/>
              <a:t> en précisant le type de l’</a:t>
            </a:r>
            <a:r>
              <a:rPr lang="fr-FR" sz="1400" dirty="0" err="1"/>
              <a:t>entity</a:t>
            </a:r>
            <a:r>
              <a:rPr lang="fr-FR" sz="1400" dirty="0"/>
              <a:t> utilisée et le type de la clé primaire.</a:t>
            </a:r>
          </a:p>
          <a:p>
            <a:endParaRPr lang="fr-FR" sz="1400" dirty="0"/>
          </a:p>
          <a:p>
            <a:pPr algn="l"/>
            <a:r>
              <a:rPr lang="en-US" sz="1400" b="1" dirty="0">
                <a:solidFill>
                  <a:srgbClr val="7F0055"/>
                </a:solidFill>
                <a:latin typeface="Consolas" panose="020B0609020204030204" pitchFamily="49" charset="0"/>
              </a:rPr>
              <a:t>@Repository</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interface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SpecieRepository</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CrudRepository</a:t>
            </a:r>
            <a:r>
              <a:rPr lang="en-US" sz="1400" b="1" dirty="0">
                <a:solidFill>
                  <a:srgbClr val="000000"/>
                </a:solidFill>
                <a:latin typeface="Consolas" panose="020B0609020204030204" pitchFamily="49" charset="0"/>
              </a:rPr>
              <a:t>&lt;Specie, Long&gt; {</a:t>
            </a:r>
          </a:p>
          <a:p>
            <a:pPr algn="l"/>
            <a:r>
              <a:rPr lang="en-US" sz="1400" b="1" dirty="0">
                <a:solidFill>
                  <a:srgbClr val="7F0055"/>
                </a:solidFill>
                <a:latin typeface="Consolas" panose="020B0609020204030204" pitchFamily="49" charset="0"/>
              </a:rPr>
              <a:t>	public</a:t>
            </a:r>
            <a:r>
              <a:rPr lang="en-US" sz="1400" b="1" dirty="0">
                <a:solidFill>
                  <a:srgbClr val="000000"/>
                </a:solidFill>
                <a:latin typeface="Consolas" panose="020B0609020204030204" pitchFamily="49" charset="0"/>
              </a:rPr>
              <a:t> Optional&lt;Specie&gt; </a:t>
            </a:r>
            <a:r>
              <a:rPr lang="en-US" sz="1400" b="1" dirty="0" err="1">
                <a:solidFill>
                  <a:srgbClr val="000000"/>
                </a:solidFill>
                <a:latin typeface="Consolas" panose="020B0609020204030204" pitchFamily="49" charset="0"/>
              </a:rPr>
              <a:t>findByCommonName</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a:t>
            </a:r>
            <a:endParaRPr lang="fr-FR" sz="1400" dirty="0">
              <a:solidFill>
                <a:srgbClr val="000000"/>
              </a:solidFill>
              <a:latin typeface="Consolas" panose="020B0609020204030204" pitchFamily="49" charset="0"/>
            </a:endParaRPr>
          </a:p>
          <a:p>
            <a:pPr algn="l"/>
            <a:r>
              <a:rPr lang="fr-FR" sz="1400" dirty="0">
                <a:solidFill>
                  <a:srgbClr val="000000"/>
                </a:solidFill>
                <a:latin typeface="Consolas" panose="020B0609020204030204" pitchFamily="49" charset="0"/>
              </a:rPr>
              <a:t>}</a:t>
            </a:r>
          </a:p>
          <a:p>
            <a:pPr algn="l"/>
            <a:endParaRPr lang="fr-FR" sz="1400" dirty="0">
              <a:solidFill>
                <a:srgbClr val="000000"/>
              </a:solidFill>
              <a:latin typeface="Consolas" panose="020B0609020204030204" pitchFamily="49" charset="0"/>
            </a:endParaRPr>
          </a:p>
          <a:p>
            <a:pPr algn="l"/>
            <a:endParaRPr lang="fr-FR" sz="1400" dirty="0"/>
          </a:p>
          <a:p>
            <a:pPr algn="l"/>
            <a:r>
              <a:rPr lang="fr-FR" sz="1400" dirty="0"/>
              <a:t>Et c’est tout !</a:t>
            </a:r>
          </a:p>
          <a:p>
            <a:endParaRPr lang="fr-FR" sz="1400" dirty="0"/>
          </a:p>
          <a:p>
            <a:r>
              <a:rPr lang="fr-FR" sz="1400" dirty="0"/>
              <a:t>(Ne pas oublier le </a:t>
            </a:r>
            <a:r>
              <a:rPr lang="fr-FR" sz="1400" b="1" dirty="0"/>
              <a:t>@Repository</a:t>
            </a:r>
            <a:r>
              <a:rPr lang="fr-FR" sz="1400" dirty="0"/>
              <a:t> puisqu’un repository est un </a:t>
            </a:r>
            <a:r>
              <a:rPr lang="fr-FR" sz="1400" dirty="0" err="1"/>
              <a:t>bean</a:t>
            </a:r>
            <a:r>
              <a:rPr lang="fr-FR" sz="1400" dirty="0"/>
              <a:t>)</a:t>
            </a:r>
          </a:p>
          <a:p>
            <a:pPr algn="l"/>
            <a:endParaRPr lang="fr-FR" sz="1400" dirty="0"/>
          </a:p>
          <a:p>
            <a:pPr algn="l"/>
            <a:endParaRPr lang="fr-FR" sz="1400" dirty="0">
              <a:solidFill>
                <a:srgbClr val="000000"/>
              </a:solidFill>
              <a:latin typeface="Consolas" panose="020B0609020204030204" pitchFamily="49" charset="0"/>
            </a:endParaRPr>
          </a:p>
          <a:p>
            <a:pPr algn="l"/>
            <a:endParaRPr lang="fr-FR" sz="1400" dirty="0">
              <a:solidFill>
                <a:srgbClr val="000000"/>
              </a:solidFill>
              <a:latin typeface="Consolas" panose="020B0609020204030204" pitchFamily="49" charset="0"/>
            </a:endParaRPr>
          </a:p>
          <a:p>
            <a:pPr algn="l"/>
            <a:endParaRPr lang="fr-FR" sz="1400" dirty="0"/>
          </a:p>
        </p:txBody>
      </p:sp>
    </p:spTree>
    <p:extLst>
      <p:ext uri="{BB962C8B-B14F-4D97-AF65-F5344CB8AC3E}">
        <p14:creationId xmlns:p14="http://schemas.microsoft.com/office/powerpoint/2010/main" val="908297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Dao/Repository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76200" y="1600201"/>
            <a:ext cx="8864600" cy="3939540"/>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0000"/>
                </a:solidFill>
                <a:latin typeface="Arial" panose="020B0604020202020204" pitchFamily="34" charset="0"/>
                <a:cs typeface="Arial" panose="020B0604020202020204" pitchFamily="34" charset="0"/>
              </a:rPr>
              <a:t>Le </a:t>
            </a:r>
            <a:r>
              <a:rPr lang="fr-FR" dirty="0" err="1">
                <a:solidFill>
                  <a:srgbClr val="000000"/>
                </a:solidFill>
                <a:latin typeface="Arial" panose="020B0604020202020204" pitchFamily="34" charset="0"/>
                <a:cs typeface="Arial" panose="020B0604020202020204" pitchFamily="34" charset="0"/>
              </a:rPr>
              <a:t>CrudRepository</a:t>
            </a:r>
            <a:r>
              <a:rPr lang="fr-FR" dirty="0">
                <a:solidFill>
                  <a:srgbClr val="000000"/>
                </a:solidFill>
                <a:latin typeface="Arial" panose="020B0604020202020204" pitchFamily="34" charset="0"/>
                <a:cs typeface="Arial" panose="020B0604020202020204" pitchFamily="34" charset="0"/>
              </a:rPr>
              <a:t>/</a:t>
            </a:r>
            <a:r>
              <a:rPr lang="fr-FR" dirty="0" err="1">
                <a:solidFill>
                  <a:srgbClr val="000000"/>
                </a:solidFill>
                <a:latin typeface="Arial" panose="020B0604020202020204" pitchFamily="34" charset="0"/>
                <a:cs typeface="Arial" panose="020B0604020202020204" pitchFamily="34" charset="0"/>
              </a:rPr>
              <a:t>JpaRepository</a:t>
            </a:r>
            <a:r>
              <a:rPr lang="fr-FR" dirty="0">
                <a:solidFill>
                  <a:srgbClr val="000000"/>
                </a:solidFill>
                <a:latin typeface="Arial" panose="020B0604020202020204" pitchFamily="34" charset="0"/>
                <a:cs typeface="Arial" panose="020B0604020202020204" pitchFamily="34" charset="0"/>
              </a:rPr>
              <a:t> fournit de base toutes les fonctions CRUD.</a:t>
            </a:r>
          </a:p>
          <a:p>
            <a:pPr marL="285750" indent="-285750">
              <a:buFont typeface="Wingdings" panose="05000000000000000000" pitchFamily="2" charset="2"/>
              <a:buChar char="q"/>
            </a:pPr>
            <a:endParaRPr lang="fr-FR"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rgbClr val="000000"/>
                </a:solidFill>
                <a:latin typeface="Arial" panose="020B0604020202020204" pitchFamily="34" charset="0"/>
                <a:cs typeface="Arial" panose="020B0604020202020204" pitchFamily="34" charset="0"/>
              </a:rPr>
              <a:t>En plus, il fournit des fonctions de recherche par champ, comme la fonction </a:t>
            </a:r>
            <a:r>
              <a:rPr lang="fr-FR" b="1" dirty="0" err="1">
                <a:solidFill>
                  <a:srgbClr val="000000"/>
                </a:solidFill>
                <a:latin typeface="Arial" panose="020B0604020202020204" pitchFamily="34" charset="0"/>
                <a:cs typeface="Arial" panose="020B0604020202020204" pitchFamily="34" charset="0"/>
              </a:rPr>
              <a:t>findByCommonName</a:t>
            </a:r>
            <a:r>
              <a:rPr lang="fr-FR" b="1" dirty="0">
                <a:solidFill>
                  <a:srgbClr val="000000"/>
                </a:solidFill>
                <a:latin typeface="Arial" panose="020B0604020202020204" pitchFamily="34" charset="0"/>
                <a:cs typeface="Arial" panose="020B0604020202020204" pitchFamily="34" charset="0"/>
              </a:rPr>
              <a:t>() </a:t>
            </a:r>
            <a:r>
              <a:rPr lang="fr-FR" dirty="0">
                <a:solidFill>
                  <a:srgbClr val="000000"/>
                </a:solidFill>
                <a:latin typeface="Arial" panose="020B0604020202020204" pitchFamily="34" charset="0"/>
                <a:cs typeface="Arial" panose="020B0604020202020204" pitchFamily="34" charset="0"/>
              </a:rPr>
              <a:t>de la page précédente. Ou si on veut : </a:t>
            </a:r>
          </a:p>
          <a:p>
            <a:pPr marL="742950" lvl="1" indent="-285750">
              <a:buFont typeface="Wingdings" panose="05000000000000000000" pitchFamily="2" charset="2"/>
              <a:buChar char="§"/>
            </a:pPr>
            <a:r>
              <a:rPr lang="fr-FR" dirty="0" err="1">
                <a:solidFill>
                  <a:srgbClr val="000000"/>
                </a:solidFill>
              </a:rPr>
              <a:t>findDictinctByCommonName</a:t>
            </a:r>
            <a:r>
              <a:rPr lang="fr-FR" dirty="0">
                <a:solidFill>
                  <a:srgbClr val="000000"/>
                </a:solidFill>
              </a:rPr>
              <a:t>(String </a:t>
            </a:r>
            <a:r>
              <a:rPr lang="fr-FR" dirty="0" err="1">
                <a:solidFill>
                  <a:srgbClr val="000000"/>
                </a:solidFill>
              </a:rPr>
              <a:t>name</a:t>
            </a:r>
            <a:r>
              <a:rPr lang="fr-FR" dirty="0">
                <a:solidFill>
                  <a:srgbClr val="000000"/>
                </a:solidFill>
              </a:rPr>
              <a:t>)</a:t>
            </a:r>
          </a:p>
          <a:p>
            <a:pPr marL="742950" lvl="1" indent="-285750">
              <a:buFont typeface="Wingdings" panose="05000000000000000000" pitchFamily="2" charset="2"/>
              <a:buChar char="§"/>
            </a:pPr>
            <a:r>
              <a:rPr lang="en-US" dirty="0" err="1">
                <a:solidFill>
                  <a:srgbClr val="000000"/>
                </a:solidFill>
              </a:rPr>
              <a:t>findByCommonNameOrLatinName</a:t>
            </a:r>
            <a:r>
              <a:rPr lang="en-US" dirty="0">
                <a:solidFill>
                  <a:srgbClr val="000000"/>
                </a:solidFill>
              </a:rPr>
              <a:t>(String </a:t>
            </a:r>
            <a:r>
              <a:rPr lang="en-US" dirty="0" err="1">
                <a:solidFill>
                  <a:srgbClr val="000000"/>
                </a:solidFill>
              </a:rPr>
              <a:t>common,String</a:t>
            </a:r>
            <a:r>
              <a:rPr lang="en-US" dirty="0">
                <a:solidFill>
                  <a:srgbClr val="000000"/>
                </a:solidFill>
              </a:rPr>
              <a:t> </a:t>
            </a:r>
            <a:r>
              <a:rPr lang="en-US" dirty="0" err="1">
                <a:solidFill>
                  <a:srgbClr val="000000"/>
                </a:solidFill>
              </a:rPr>
              <a:t>latin</a:t>
            </a:r>
            <a:r>
              <a:rPr lang="en-US" dirty="0">
                <a:solidFill>
                  <a:srgbClr val="000000"/>
                </a:solidFill>
              </a:rPr>
              <a:t>) ; </a:t>
            </a:r>
          </a:p>
          <a:p>
            <a:pPr marL="742950" lvl="1" indent="-285750">
              <a:buFont typeface="Wingdings" panose="05000000000000000000" pitchFamily="2" charset="2"/>
              <a:buChar char="§"/>
            </a:pPr>
            <a:r>
              <a:rPr lang="en-US" dirty="0" err="1">
                <a:solidFill>
                  <a:srgbClr val="000000"/>
                </a:solidFill>
              </a:rPr>
              <a:t>Etc</a:t>
            </a:r>
            <a:endParaRPr lang="en-US" dirty="0">
              <a:solidFill>
                <a:srgbClr val="000000"/>
              </a:solidFill>
            </a:endParaRPr>
          </a:p>
          <a:p>
            <a:pPr marL="742950" lvl="1" indent="-285750">
              <a:buFont typeface="Wingdings" panose="05000000000000000000" pitchFamily="2" charset="2"/>
              <a:buChar char="§"/>
            </a:pPr>
            <a:r>
              <a:rPr lang="en-US" dirty="0" err="1">
                <a:solidFill>
                  <a:srgbClr val="000000"/>
                </a:solidFill>
              </a:rPr>
              <a:t>Référence</a:t>
            </a:r>
            <a:r>
              <a:rPr lang="en-US" dirty="0">
                <a:solidFill>
                  <a:srgbClr val="000000"/>
                </a:solidFill>
              </a:rPr>
              <a:t> : https://docs.spring.io/spring-data/jpa/docs/2.5.6/reference/html/#jpa.query-methods.query-creation</a:t>
            </a:r>
          </a:p>
          <a:p>
            <a:pPr marL="285750" indent="-285750">
              <a:buFont typeface="Wingdings" panose="05000000000000000000" pitchFamily="2" charset="2"/>
              <a:buChar char="q"/>
            </a:pPr>
            <a:r>
              <a:rPr lang="en-US" dirty="0">
                <a:solidFill>
                  <a:srgbClr val="000000"/>
                </a:solidFill>
              </a:rPr>
              <a:t>On </a:t>
            </a:r>
            <a:r>
              <a:rPr lang="en-US" dirty="0" err="1">
                <a:solidFill>
                  <a:srgbClr val="000000"/>
                </a:solidFill>
              </a:rPr>
              <a:t>peut</a:t>
            </a:r>
            <a:r>
              <a:rPr lang="en-US" dirty="0">
                <a:solidFill>
                  <a:srgbClr val="000000"/>
                </a:solidFill>
              </a:rPr>
              <a:t> </a:t>
            </a:r>
            <a:r>
              <a:rPr lang="en-US" dirty="0" err="1">
                <a:solidFill>
                  <a:srgbClr val="000000"/>
                </a:solidFill>
              </a:rPr>
              <a:t>aussi</a:t>
            </a:r>
            <a:r>
              <a:rPr lang="en-US" dirty="0">
                <a:solidFill>
                  <a:srgbClr val="000000"/>
                </a:solidFill>
              </a:rPr>
              <a:t> faire des </a:t>
            </a:r>
            <a:r>
              <a:rPr lang="en-US" dirty="0" err="1">
                <a:solidFill>
                  <a:srgbClr val="000000"/>
                </a:solidFill>
              </a:rPr>
              <a:t>requêtes</a:t>
            </a:r>
            <a:r>
              <a:rPr lang="en-US" dirty="0">
                <a:solidFill>
                  <a:srgbClr val="000000"/>
                </a:solidFill>
              </a:rPr>
              <a:t> </a:t>
            </a:r>
            <a:r>
              <a:rPr lang="en-US" dirty="0" err="1">
                <a:solidFill>
                  <a:srgbClr val="000000"/>
                </a:solidFill>
              </a:rPr>
              <a:t>en</a:t>
            </a:r>
            <a:r>
              <a:rPr lang="en-US" dirty="0">
                <a:solidFill>
                  <a:srgbClr val="000000"/>
                </a:solidFill>
              </a:rPr>
              <a:t> pseudo-SQL, par </a:t>
            </a:r>
            <a:r>
              <a:rPr lang="en-US" dirty="0" err="1">
                <a:solidFill>
                  <a:srgbClr val="000000"/>
                </a:solidFill>
              </a:rPr>
              <a:t>exemple</a:t>
            </a:r>
            <a:r>
              <a:rPr lang="en-US" dirty="0">
                <a:solidFill>
                  <a:srgbClr val="000000"/>
                </a:solidFill>
              </a:rPr>
              <a:t> : </a:t>
            </a:r>
          </a:p>
          <a:p>
            <a:pPr marL="285750" indent="-285750">
              <a:buFont typeface="Wingdings" panose="05000000000000000000" pitchFamily="2" charset="2"/>
              <a:buChar char="q"/>
            </a:pPr>
            <a:endParaRPr lang="en-US" dirty="0">
              <a:solidFill>
                <a:srgbClr val="000000"/>
              </a:solidFill>
            </a:endParaRPr>
          </a:p>
          <a:p>
            <a:r>
              <a:rPr lang="en-US" dirty="0">
                <a:solidFill>
                  <a:srgbClr val="000000"/>
                </a:solidFill>
                <a:latin typeface="Consolas" panose="020B0609020204030204" pitchFamily="49" charset="0"/>
              </a:rPr>
              <a:t>@Query("SELECT </a:t>
            </a:r>
            <a:r>
              <a:rPr lang="en-US" dirty="0" err="1">
                <a:solidFill>
                  <a:srgbClr val="000000"/>
                </a:solidFill>
                <a:latin typeface="Consolas" panose="020B0609020204030204" pitchFamily="49" charset="0"/>
              </a:rPr>
              <a:t>sp</a:t>
            </a:r>
            <a:r>
              <a:rPr lang="en-US" dirty="0">
                <a:solidFill>
                  <a:srgbClr val="000000"/>
                </a:solidFill>
                <a:latin typeface="Consolas" panose="020B0609020204030204" pitchFamily="49" charset="0"/>
              </a:rPr>
              <a:t> FROM Specie </a:t>
            </a:r>
            <a:r>
              <a:rPr lang="en-US" dirty="0" err="1">
                <a:solidFill>
                  <a:srgbClr val="000000"/>
                </a:solidFill>
                <a:latin typeface="Consolas" panose="020B0609020204030204" pitchFamily="49" charset="0"/>
              </a:rPr>
              <a:t>sp</a:t>
            </a:r>
            <a:r>
              <a:rPr lang="en-US" dirty="0">
                <a:solidFill>
                  <a:srgbClr val="000000"/>
                </a:solidFill>
                <a:latin typeface="Consolas" panose="020B0609020204030204" pitchFamily="49" charset="0"/>
              </a:rPr>
              <a:t> WHERE </a:t>
            </a:r>
            <a:r>
              <a:rPr lang="en-US" dirty="0" err="1">
                <a:solidFill>
                  <a:srgbClr val="000000"/>
                </a:solidFill>
                <a:latin typeface="Consolas" panose="020B0609020204030204" pitchFamily="49" charset="0"/>
              </a:rPr>
              <a:t>sp.latinName</a:t>
            </a:r>
            <a:r>
              <a:rPr lang="en-US" dirty="0">
                <a:solidFill>
                  <a:srgbClr val="000000"/>
                </a:solidFill>
                <a:latin typeface="Consolas" panose="020B0609020204030204" pitchFamily="49" charset="0"/>
              </a:rPr>
              <a:t> LIKE :toto%") </a:t>
            </a:r>
          </a:p>
          <a:p>
            <a:r>
              <a:rPr lang="en-US" dirty="0">
                <a:solidFill>
                  <a:srgbClr val="000000"/>
                </a:solidFill>
                <a:latin typeface="Consolas" panose="020B0609020204030204" pitchFamily="49" charset="0"/>
              </a:rPr>
              <a:t>List&lt;Specie&gt; </a:t>
            </a:r>
            <a:r>
              <a:rPr lang="en-US" dirty="0" err="1">
                <a:solidFill>
                  <a:srgbClr val="000000"/>
                </a:solidFill>
                <a:latin typeface="Consolas" panose="020B0609020204030204" pitchFamily="49" charset="0"/>
              </a:rPr>
              <a:t>findByBegin</a:t>
            </a:r>
            <a:r>
              <a:rPr lang="en-US" dirty="0">
                <a:solidFill>
                  <a:srgbClr val="000000"/>
                </a:solidFill>
                <a:latin typeface="Consolas" panose="020B0609020204030204" pitchFamily="49" charset="0"/>
              </a:rPr>
              <a:t> (@Param("toto") String name); </a:t>
            </a:r>
            <a:r>
              <a:rPr lang="en-US" dirty="0">
                <a:solidFill>
                  <a:srgbClr val="000000"/>
                </a:solidFill>
              </a:rPr>
              <a:t> </a:t>
            </a:r>
          </a:p>
          <a:p>
            <a:pPr algn="l"/>
            <a:endParaRPr lang="fr-FR" sz="1600" dirty="0"/>
          </a:p>
        </p:txBody>
      </p:sp>
    </p:spTree>
    <p:extLst>
      <p:ext uri="{BB962C8B-B14F-4D97-AF65-F5344CB8AC3E}">
        <p14:creationId xmlns:p14="http://schemas.microsoft.com/office/powerpoint/2010/main" val="103735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Dao/Repository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76200" y="1600200"/>
            <a:ext cx="8915400" cy="3847207"/>
          </a:xfrm>
          <a:prstGeom prst="rect">
            <a:avLst/>
          </a:prstGeom>
          <a:noFill/>
        </p:spPr>
        <p:txBody>
          <a:bodyPr wrap="square" rtlCol="0">
            <a:spAutoFit/>
          </a:bodyPr>
          <a:lstStyle/>
          <a:p>
            <a:r>
              <a:rPr lang="fr-FR" dirty="0">
                <a:solidFill>
                  <a:srgbClr val="000000"/>
                </a:solidFill>
              </a:rPr>
              <a:t>Les fonctions fournies de base sont : </a:t>
            </a:r>
          </a:p>
          <a:p>
            <a:endParaRPr lang="fr-FR" dirty="0">
              <a:solidFill>
                <a:srgbClr val="000000"/>
              </a:solidFill>
            </a:endParaRPr>
          </a:p>
          <a:p>
            <a:pPr marL="285750" indent="-285750">
              <a:buFont typeface="Arial" panose="020B0604020202020204" pitchFamily="34" charset="0"/>
              <a:buChar char="•"/>
            </a:pPr>
            <a:r>
              <a:rPr lang="fr-FR" sz="2400" dirty="0" err="1">
                <a:solidFill>
                  <a:srgbClr val="000000"/>
                </a:solidFill>
              </a:rPr>
              <a:t>findXXX</a:t>
            </a:r>
            <a:r>
              <a:rPr lang="fr-FR" sz="2400" dirty="0">
                <a:solidFill>
                  <a:srgbClr val="000000"/>
                </a:solidFill>
              </a:rPr>
              <a:t> : pour récupérer une liste d’</a:t>
            </a:r>
            <a:r>
              <a:rPr lang="fr-FR" sz="2400" dirty="0" err="1">
                <a:solidFill>
                  <a:srgbClr val="000000"/>
                </a:solidFill>
              </a:rPr>
              <a:t>entities</a:t>
            </a:r>
            <a:r>
              <a:rPr lang="fr-FR" sz="2400" dirty="0">
                <a:solidFill>
                  <a:srgbClr val="000000"/>
                </a:solidFill>
              </a:rPr>
              <a:t> ou une </a:t>
            </a:r>
            <a:r>
              <a:rPr lang="fr-FR" sz="2400" dirty="0" err="1">
                <a:solidFill>
                  <a:srgbClr val="000000"/>
                </a:solidFill>
              </a:rPr>
              <a:t>entity</a:t>
            </a:r>
            <a:r>
              <a:rPr lang="fr-FR" sz="2400" dirty="0">
                <a:solidFill>
                  <a:srgbClr val="000000"/>
                </a:solidFill>
              </a:rPr>
              <a:t>. </a:t>
            </a:r>
            <a:r>
              <a:rPr lang="fr-FR" sz="2400" u="sng" dirty="0">
                <a:solidFill>
                  <a:srgbClr val="000000"/>
                </a:solidFill>
              </a:rPr>
              <a:t>Attention</a:t>
            </a:r>
            <a:r>
              <a:rPr lang="fr-FR" sz="2400" dirty="0">
                <a:solidFill>
                  <a:srgbClr val="000000"/>
                </a:solidFill>
              </a:rPr>
              <a:t> : dans le cas où une seule </a:t>
            </a:r>
            <a:r>
              <a:rPr lang="fr-FR" sz="2400" dirty="0" err="1">
                <a:solidFill>
                  <a:srgbClr val="000000"/>
                </a:solidFill>
              </a:rPr>
              <a:t>entity</a:t>
            </a:r>
            <a:r>
              <a:rPr lang="fr-FR" sz="2400" dirty="0">
                <a:solidFill>
                  <a:srgbClr val="000000"/>
                </a:solidFill>
              </a:rPr>
              <a:t> est retournée, c’est un </a:t>
            </a:r>
            <a:r>
              <a:rPr lang="fr-FR" sz="2400" dirty="0" err="1">
                <a:solidFill>
                  <a:srgbClr val="000000"/>
                </a:solidFill>
              </a:rPr>
              <a:t>Optional</a:t>
            </a:r>
            <a:r>
              <a:rPr lang="fr-FR" sz="2400" dirty="0">
                <a:solidFill>
                  <a:srgbClr val="000000"/>
                </a:solidFill>
              </a:rPr>
              <a:t> qui est retourné et pas l’</a:t>
            </a:r>
            <a:r>
              <a:rPr lang="fr-FR" sz="2400" dirty="0" err="1">
                <a:solidFill>
                  <a:srgbClr val="000000"/>
                </a:solidFill>
              </a:rPr>
              <a:t>entity</a:t>
            </a:r>
            <a:r>
              <a:rPr lang="fr-FR" sz="2400" dirty="0">
                <a:solidFill>
                  <a:srgbClr val="000000"/>
                </a:solidFill>
              </a:rPr>
              <a:t> elle-même.</a:t>
            </a:r>
          </a:p>
          <a:p>
            <a:r>
              <a:rPr lang="fr-FR" sz="2400" dirty="0">
                <a:solidFill>
                  <a:srgbClr val="000000"/>
                </a:solidFill>
              </a:rPr>
              <a:t> </a:t>
            </a:r>
          </a:p>
          <a:p>
            <a:pPr marL="285750" indent="-285750">
              <a:buFont typeface="Arial" panose="020B0604020202020204" pitchFamily="34" charset="0"/>
              <a:buChar char="•"/>
            </a:pPr>
            <a:r>
              <a:rPr lang="fr-FR" sz="2400" dirty="0" err="1">
                <a:solidFill>
                  <a:srgbClr val="000000"/>
                </a:solidFill>
              </a:rPr>
              <a:t>deleteXXX</a:t>
            </a:r>
            <a:endParaRPr lang="fr-FR" sz="2400" dirty="0">
              <a:solidFill>
                <a:srgbClr val="000000"/>
              </a:solidFill>
            </a:endParaRPr>
          </a:p>
          <a:p>
            <a:endParaRPr lang="fr-FR" sz="2400" dirty="0">
              <a:solidFill>
                <a:srgbClr val="000000"/>
              </a:solidFill>
            </a:endParaRPr>
          </a:p>
          <a:p>
            <a:pPr marL="285750" indent="-285750">
              <a:buFont typeface="Arial" panose="020B0604020202020204" pitchFamily="34" charset="0"/>
              <a:buChar char="•"/>
            </a:pPr>
            <a:r>
              <a:rPr lang="fr-FR" sz="2400" dirty="0" err="1">
                <a:solidFill>
                  <a:srgbClr val="000000"/>
                </a:solidFill>
              </a:rPr>
              <a:t>save</a:t>
            </a:r>
            <a:r>
              <a:rPr lang="fr-FR" sz="2400" dirty="0">
                <a:solidFill>
                  <a:srgbClr val="000000"/>
                </a:solidFill>
              </a:rPr>
              <a:t> : crée ou update une </a:t>
            </a:r>
            <a:r>
              <a:rPr lang="fr-FR" sz="2400" dirty="0" err="1">
                <a:solidFill>
                  <a:srgbClr val="000000"/>
                </a:solidFill>
              </a:rPr>
              <a:t>entity</a:t>
            </a:r>
            <a:r>
              <a:rPr lang="fr-FR" sz="2400" dirty="0">
                <a:solidFill>
                  <a:srgbClr val="000000"/>
                </a:solidFill>
              </a:rPr>
              <a:t> selon qu’elle est déjà présente ou pas en base.</a:t>
            </a:r>
            <a:endParaRPr lang="fr-FR" sz="16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3286616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Dao/Repository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76200" y="1600200"/>
            <a:ext cx="8915400" cy="4308872"/>
          </a:xfrm>
          <a:prstGeom prst="rect">
            <a:avLst/>
          </a:prstGeom>
          <a:noFill/>
        </p:spPr>
        <p:txBody>
          <a:bodyPr wrap="square" rtlCol="0">
            <a:spAutoFit/>
          </a:bodyPr>
          <a:lstStyle/>
          <a:p>
            <a:r>
              <a:rPr lang="fr-FR" sz="2400" dirty="0">
                <a:solidFill>
                  <a:srgbClr val="000000"/>
                </a:solidFill>
              </a:rPr>
              <a:t>On peut toujours utiliser l’</a:t>
            </a:r>
            <a:r>
              <a:rPr lang="fr-FR" sz="2400" dirty="0" err="1">
                <a:solidFill>
                  <a:srgbClr val="000000"/>
                </a:solidFill>
              </a:rPr>
              <a:t>EntityManager</a:t>
            </a:r>
            <a:r>
              <a:rPr lang="fr-FR" sz="2400" dirty="0">
                <a:solidFill>
                  <a:srgbClr val="000000"/>
                </a:solidFill>
              </a:rPr>
              <a:t>. </a:t>
            </a:r>
          </a:p>
          <a:p>
            <a:endParaRPr lang="fr-FR" sz="2400" dirty="0">
              <a:solidFill>
                <a:srgbClr val="000000"/>
              </a:solidFill>
            </a:endParaRPr>
          </a:p>
          <a:p>
            <a:r>
              <a:rPr lang="fr-FR" sz="2400" dirty="0">
                <a:solidFill>
                  <a:srgbClr val="000000"/>
                </a:solidFill>
              </a:rPr>
              <a:t>Par exemple : </a:t>
            </a:r>
          </a:p>
          <a:p>
            <a:endParaRPr lang="fr-FR" sz="2400" dirty="0">
              <a:solidFill>
                <a:srgbClr val="000000"/>
              </a:solidFill>
            </a:endParaRPr>
          </a:p>
          <a:p>
            <a:pPr algn="l"/>
            <a:r>
              <a:rPr lang="fr-FR" dirty="0">
                <a:solidFill>
                  <a:srgbClr val="646464"/>
                </a:solidFill>
                <a:latin typeface="Consolas" panose="020B0609020204030204" pitchFamily="49" charset="0"/>
              </a:rPr>
              <a:t>@Autowired</a:t>
            </a:r>
          </a:p>
          <a:p>
            <a:pPr algn="l"/>
            <a:r>
              <a:rPr lang="fr-FR" dirty="0" err="1">
                <a:solidFill>
                  <a:srgbClr val="000000"/>
                </a:solidFill>
                <a:latin typeface="Consolas" panose="020B0609020204030204" pitchFamily="49" charset="0"/>
              </a:rPr>
              <a:t>EntityManager</a:t>
            </a:r>
            <a:r>
              <a:rPr lang="fr-FR" dirty="0">
                <a:solidFill>
                  <a:srgbClr val="000000"/>
                </a:solidFill>
                <a:latin typeface="Consolas" panose="020B0609020204030204" pitchFamily="49" charset="0"/>
              </a:rPr>
              <a:t> </a:t>
            </a:r>
            <a:r>
              <a:rPr lang="fr-FR" dirty="0" err="1">
                <a:solidFill>
                  <a:srgbClr val="0000C0"/>
                </a:solidFill>
                <a:latin typeface="Consolas" panose="020B0609020204030204" pitchFamily="49" charset="0"/>
              </a:rPr>
              <a:t>em</a:t>
            </a:r>
            <a:r>
              <a:rPr lang="fr-FR" dirty="0">
                <a:solidFill>
                  <a:srgbClr val="000000"/>
                </a:solidFill>
                <a:latin typeface="Consolas" panose="020B0609020204030204" pitchFamily="49" charset="0"/>
              </a:rPr>
              <a:t>;</a:t>
            </a:r>
          </a:p>
          <a:p>
            <a:pPr algn="l"/>
            <a:endParaRPr lang="fr-FR" dirty="0">
              <a:latin typeface="Consolas" panose="020B0609020204030204" pitchFamily="49" charset="0"/>
            </a:endParaRPr>
          </a:p>
          <a:p>
            <a:pPr algn="l"/>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init() {</a:t>
            </a:r>
          </a:p>
          <a:p>
            <a:pPr algn="l"/>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em</a:t>
            </a:r>
            <a:r>
              <a:rPr lang="fr-FR" dirty="0" err="1">
                <a:solidFill>
                  <a:srgbClr val="000000"/>
                </a:solidFill>
                <a:latin typeface="Consolas" panose="020B0609020204030204" pitchFamily="49" charset="0"/>
              </a:rPr>
              <a:t>.clear</a:t>
            </a:r>
            <a:r>
              <a:rPr lang="fr-FR"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Specie</a:t>
            </a:r>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Specie</a:t>
            </a:r>
            <a:r>
              <a:rPr lang="fr-FR" b="1" dirty="0">
                <a:solidFill>
                  <a:srgbClr val="000000"/>
                </a:solidFill>
                <a:latin typeface="Consolas" panose="020B0609020204030204" pitchFamily="49" charset="0"/>
              </a:rPr>
              <a:t>(</a:t>
            </a:r>
            <a:r>
              <a:rPr lang="fr-FR" b="1" dirty="0">
                <a:solidFill>
                  <a:srgbClr val="2A00FF"/>
                </a:solidFill>
                <a:latin typeface="Consolas" panose="020B0609020204030204" pitchFamily="49" charset="0"/>
              </a:rPr>
              <a:t>"COMMUN"</a:t>
            </a:r>
            <a:r>
              <a:rPr lang="fr-FR" b="1" dirty="0">
                <a:solidFill>
                  <a:srgbClr val="000000"/>
                </a:solidFill>
                <a:latin typeface="Consolas" panose="020B0609020204030204" pitchFamily="49" charset="0"/>
              </a:rPr>
              <a:t>,</a:t>
            </a:r>
            <a:r>
              <a:rPr lang="fr-FR" b="1" dirty="0">
                <a:solidFill>
                  <a:srgbClr val="2A00FF"/>
                </a:solidFill>
                <a:latin typeface="Consolas" panose="020B0609020204030204" pitchFamily="49" charset="0"/>
              </a:rPr>
              <a:t>"LATIN"</a:t>
            </a:r>
            <a:r>
              <a:rPr lang="fr-FR" b="1" dirty="0">
                <a:solidFill>
                  <a:srgbClr val="000000"/>
                </a:solidFill>
                <a:latin typeface="Consolas" panose="020B0609020204030204" pitchFamily="49" charset="0"/>
              </a:rPr>
              <a:t>);</a:t>
            </a:r>
          </a:p>
          <a:p>
            <a:pPr algn="l"/>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em</a:t>
            </a:r>
            <a:r>
              <a:rPr lang="fr-FR" dirty="0" err="1">
                <a:solidFill>
                  <a:srgbClr val="000000"/>
                </a:solidFill>
                <a:latin typeface="Consolas" panose="020B0609020204030204" pitchFamily="49" charset="0"/>
              </a:rPr>
              <a:t>.persist</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em</a:t>
            </a:r>
            <a:r>
              <a:rPr lang="fr-FR" dirty="0" err="1">
                <a:solidFill>
                  <a:srgbClr val="000000"/>
                </a:solidFill>
                <a:latin typeface="Consolas" panose="020B0609020204030204" pitchFamily="49" charset="0"/>
              </a:rPr>
              <a:t>.flush</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solidFill>
                <a:srgbClr val="000000"/>
              </a:solidFill>
            </a:endParaRPr>
          </a:p>
          <a:p>
            <a:pPr marL="742950" lvl="1" indent="-285750">
              <a:buFont typeface="Wingdings" panose="05000000000000000000" pitchFamily="2" charset="2"/>
              <a:buChar char="§"/>
            </a:pPr>
            <a:endParaRPr lang="fr-FR" sz="16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586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Configuration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76200" y="1600200"/>
            <a:ext cx="8915400" cy="4124206"/>
          </a:xfrm>
          <a:prstGeom prst="rect">
            <a:avLst/>
          </a:prstGeom>
          <a:noFill/>
        </p:spPr>
        <p:txBody>
          <a:bodyPr wrap="square" rtlCol="0">
            <a:spAutoFit/>
          </a:bodyPr>
          <a:lstStyle/>
          <a:p>
            <a:r>
              <a:rPr lang="fr-FR" dirty="0">
                <a:solidFill>
                  <a:srgbClr val="000000"/>
                </a:solidFill>
              </a:rPr>
              <a:t>La configuration pour </a:t>
            </a:r>
            <a:r>
              <a:rPr lang="fr-FR" dirty="0" err="1">
                <a:solidFill>
                  <a:srgbClr val="000000"/>
                </a:solidFill>
              </a:rPr>
              <a:t>SpringData</a:t>
            </a:r>
            <a:r>
              <a:rPr lang="fr-FR" dirty="0">
                <a:solidFill>
                  <a:srgbClr val="000000"/>
                </a:solidFill>
              </a:rPr>
              <a:t> est très similaire à celle vue pour JDBC et se fait dans </a:t>
            </a:r>
            <a:r>
              <a:rPr lang="fr-FR" b="1" dirty="0" err="1">
                <a:solidFill>
                  <a:srgbClr val="000000"/>
                </a:solidFill>
              </a:rPr>
              <a:t>application.properties</a:t>
            </a:r>
            <a:r>
              <a:rPr lang="fr-FR" dirty="0">
                <a:solidFill>
                  <a:srgbClr val="000000"/>
                </a:solidFill>
              </a:rPr>
              <a:t>.</a:t>
            </a:r>
          </a:p>
          <a:p>
            <a:endParaRPr lang="fr-FR" dirty="0">
              <a:solidFill>
                <a:srgbClr val="000000"/>
              </a:solidFill>
            </a:endParaRPr>
          </a:p>
          <a:p>
            <a:r>
              <a:rPr lang="fr-FR" dirty="0">
                <a:solidFill>
                  <a:srgbClr val="000000"/>
                </a:solidFill>
              </a:rPr>
              <a:t>On ajoute en plus : </a:t>
            </a:r>
          </a:p>
          <a:p>
            <a:endParaRPr lang="fr-FR" dirty="0">
              <a:solidFill>
                <a:srgbClr val="000000"/>
              </a:solidFill>
            </a:endParaRPr>
          </a:p>
          <a:p>
            <a:pPr marL="285750" indent="-285750">
              <a:buFont typeface="Wingdings" panose="05000000000000000000" pitchFamily="2" charset="2"/>
              <a:buChar char="q"/>
            </a:pPr>
            <a:r>
              <a:rPr lang="fr-FR" dirty="0" err="1">
                <a:solidFill>
                  <a:srgbClr val="000000"/>
                </a:solidFill>
                <a:latin typeface="Consolas" panose="020B0609020204030204" pitchFamily="49" charset="0"/>
              </a:rPr>
              <a:t>spring.jpa.hibernate.ddl</a:t>
            </a:r>
            <a:r>
              <a:rPr lang="fr-FR" dirty="0">
                <a:solidFill>
                  <a:srgbClr val="000000"/>
                </a:solidFill>
                <a:latin typeface="Consolas" panose="020B0609020204030204" pitchFamily="49" charset="0"/>
              </a:rPr>
              <a:t>-auto=</a:t>
            </a:r>
            <a:r>
              <a:rPr lang="fr-FR" dirty="0">
                <a:solidFill>
                  <a:srgbClr val="2A00FF"/>
                </a:solidFill>
                <a:latin typeface="Consolas" panose="020B0609020204030204" pitchFamily="49" charset="0"/>
              </a:rPr>
              <a:t>update</a:t>
            </a:r>
            <a:r>
              <a:rPr lang="fr-FR" dirty="0">
                <a:solidFill>
                  <a:srgbClr val="000000"/>
                </a:solidFill>
                <a:latin typeface="Consolas" panose="020B0609020204030204" pitchFamily="49" charset="0"/>
              </a:rPr>
              <a:t> </a:t>
            </a:r>
            <a:r>
              <a:rPr lang="fr-FR" dirty="0">
                <a:solidFill>
                  <a:srgbClr val="000000"/>
                </a:solidFill>
                <a:latin typeface="+mj-lt"/>
              </a:rPr>
              <a:t>qui permet à </a:t>
            </a:r>
            <a:r>
              <a:rPr lang="fr-FR" dirty="0" err="1">
                <a:solidFill>
                  <a:srgbClr val="000000"/>
                </a:solidFill>
                <a:latin typeface="+mj-lt"/>
              </a:rPr>
              <a:t>SpringData</a:t>
            </a:r>
            <a:r>
              <a:rPr lang="fr-FR" dirty="0">
                <a:solidFill>
                  <a:srgbClr val="000000"/>
                </a:solidFill>
                <a:latin typeface="+mj-lt"/>
              </a:rPr>
              <a:t> de créer/modifier les tables si les classes </a:t>
            </a:r>
            <a:r>
              <a:rPr lang="fr-FR" dirty="0" err="1">
                <a:solidFill>
                  <a:srgbClr val="000000"/>
                </a:solidFill>
                <a:latin typeface="+mj-lt"/>
              </a:rPr>
              <a:t>entities</a:t>
            </a:r>
            <a:r>
              <a:rPr lang="fr-FR" dirty="0">
                <a:solidFill>
                  <a:srgbClr val="000000"/>
                </a:solidFill>
                <a:latin typeface="+mj-lt"/>
              </a:rPr>
              <a:t> sont modifiées. Si on veut éviter cela, on met </a:t>
            </a:r>
            <a:r>
              <a:rPr lang="fr-FR" dirty="0">
                <a:solidFill>
                  <a:srgbClr val="2A00FF"/>
                </a:solidFill>
                <a:latin typeface="+mj-lt"/>
              </a:rPr>
              <a:t>none </a:t>
            </a:r>
            <a:r>
              <a:rPr lang="fr-FR" dirty="0">
                <a:latin typeface="+mj-lt"/>
              </a:rPr>
              <a:t>à la place de</a:t>
            </a:r>
            <a:r>
              <a:rPr lang="fr-FR" dirty="0">
                <a:solidFill>
                  <a:srgbClr val="2A00FF"/>
                </a:solidFill>
                <a:latin typeface="+mj-lt"/>
              </a:rPr>
              <a:t> update.</a:t>
            </a:r>
          </a:p>
          <a:p>
            <a:pPr marL="285750" indent="-285750">
              <a:buFont typeface="Wingdings" panose="05000000000000000000" pitchFamily="2" charset="2"/>
              <a:buChar char="q"/>
            </a:pPr>
            <a:endParaRPr lang="fr-FR" dirty="0">
              <a:solidFill>
                <a:srgbClr val="2A00FF"/>
              </a:solidFill>
              <a:latin typeface="+mj-lt"/>
            </a:endParaRPr>
          </a:p>
          <a:p>
            <a:pPr marL="285750" indent="-285750">
              <a:buFont typeface="Wingdings" panose="05000000000000000000" pitchFamily="2" charset="2"/>
              <a:buChar char="q"/>
            </a:pPr>
            <a:r>
              <a:rPr lang="fr-FR" dirty="0" err="1">
                <a:solidFill>
                  <a:srgbClr val="000000"/>
                </a:solidFill>
                <a:latin typeface="Consolas" panose="020B0609020204030204" pitchFamily="49" charset="0"/>
              </a:rPr>
              <a:t>spring.jpa.properties.hibernate.dialect</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org.hibernate.dialect.MySQL55Dialect </a:t>
            </a:r>
            <a:r>
              <a:rPr lang="fr-FR" dirty="0">
                <a:latin typeface="+mj-lt"/>
              </a:rPr>
              <a:t>(si on est en </a:t>
            </a:r>
            <a:r>
              <a:rPr lang="fr-FR" dirty="0" err="1">
                <a:latin typeface="+mj-lt"/>
              </a:rPr>
              <a:t>MySql</a:t>
            </a:r>
            <a:r>
              <a:rPr lang="fr-FR" dirty="0">
                <a:latin typeface="+mj-lt"/>
              </a:rPr>
              <a:t> ou </a:t>
            </a:r>
            <a:r>
              <a:rPr lang="fr-FR" dirty="0" err="1">
                <a:latin typeface="+mj-lt"/>
              </a:rPr>
              <a:t>MariaDB</a:t>
            </a:r>
            <a:r>
              <a:rPr lang="fr-FR" dirty="0">
                <a:latin typeface="+mj-lt"/>
              </a:rPr>
              <a:t>, bien sûr)</a:t>
            </a:r>
          </a:p>
          <a:p>
            <a:pPr marL="742950" lvl="1" indent="-285750">
              <a:buFont typeface="Wingdings" panose="05000000000000000000" pitchFamily="2" charset="2"/>
              <a:buChar char="§"/>
            </a:pPr>
            <a:endParaRPr lang="fr-FR" sz="1600"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sz="1600" dirty="0">
              <a:solidFill>
                <a:srgbClr val="000000"/>
              </a:solidFill>
              <a:latin typeface="Arial" panose="020B0604020202020204" pitchFamily="34" charset="0"/>
              <a:cs typeface="Arial" panose="020B0604020202020204" pitchFamily="34" charset="0"/>
            </a:endParaRPr>
          </a:p>
          <a:p>
            <a:pPr algn="l"/>
            <a:endParaRPr lang="fr-FR" sz="16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3623043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9DBB0-2121-4D09-A1E9-9988897B1AC2}"/>
              </a:ext>
            </a:extLst>
          </p:cNvPr>
          <p:cNvSpPr>
            <a:spLocks noGrp="1"/>
          </p:cNvSpPr>
          <p:nvPr>
            <p:ph type="title"/>
          </p:nvPr>
        </p:nvSpPr>
        <p:spPr/>
        <p:txBody>
          <a:bodyPr>
            <a:normAutofit/>
          </a:bodyPr>
          <a:lstStyle/>
          <a:p>
            <a:r>
              <a:rPr lang="fr-FR" dirty="0"/>
              <a:t>Exercice</a:t>
            </a:r>
          </a:p>
        </p:txBody>
      </p:sp>
      <p:sp>
        <p:nvSpPr>
          <p:cNvPr id="3" name="Espace réservé du texte 2">
            <a:extLst>
              <a:ext uri="{FF2B5EF4-FFF2-40B4-BE49-F238E27FC236}">
                <a16:creationId xmlns:a16="http://schemas.microsoft.com/office/drawing/2014/main" id="{1DFC3090-4638-4A8D-9D68-CA699EA83DAB}"/>
              </a:ext>
            </a:extLst>
          </p:cNvPr>
          <p:cNvSpPr>
            <a:spLocks noGrp="1"/>
          </p:cNvSpPr>
          <p:nvPr>
            <p:ph idx="1"/>
          </p:nvPr>
        </p:nvSpPr>
        <p:spPr/>
        <p:txBody>
          <a:bodyPr/>
          <a:lstStyle/>
          <a:p>
            <a:r>
              <a:rPr lang="fr-FR" sz="1600" dirty="0"/>
              <a:t>On refait l’exercice vu en JDBC en utilisant </a:t>
            </a:r>
            <a:r>
              <a:rPr lang="fr-FR" sz="1600" dirty="0" err="1"/>
              <a:t>SpringData</a:t>
            </a:r>
            <a:r>
              <a:rPr lang="fr-FR" sz="1600" dirty="0"/>
              <a:t>.</a:t>
            </a:r>
          </a:p>
          <a:p>
            <a:endParaRPr lang="fr-FR" sz="1600" dirty="0"/>
          </a:p>
          <a:p>
            <a:r>
              <a:rPr lang="fr-FR" sz="1600" dirty="0"/>
              <a:t>Pour </a:t>
            </a:r>
            <a:r>
              <a:rPr lang="fr-FR" sz="1600" dirty="0" err="1"/>
              <a:t>SpringBoot</a:t>
            </a:r>
            <a:r>
              <a:rPr lang="fr-FR" sz="1600" dirty="0"/>
              <a:t>, il faut les extensions : </a:t>
            </a:r>
          </a:p>
          <a:p>
            <a:endParaRPr lang="fr-FR" sz="1600" dirty="0"/>
          </a:p>
          <a:p>
            <a:pPr marL="285750" indent="-285750">
              <a:buFont typeface="Wingdings" panose="05000000000000000000" pitchFamily="2" charset="2"/>
              <a:buChar char="q"/>
            </a:pPr>
            <a:r>
              <a:rPr lang="fr-FR" sz="1600" dirty="0" err="1"/>
              <a:t>MySql</a:t>
            </a:r>
            <a:r>
              <a:rPr lang="fr-FR" sz="1600" dirty="0"/>
              <a:t> Driver</a:t>
            </a:r>
          </a:p>
          <a:p>
            <a:pPr marL="285750" indent="-285750">
              <a:buFont typeface="Wingdings" panose="05000000000000000000" pitchFamily="2" charset="2"/>
              <a:buChar char="q"/>
            </a:pPr>
            <a:r>
              <a:rPr lang="fr-FR" sz="1600" dirty="0"/>
              <a:t>Spring Data JPA</a:t>
            </a:r>
          </a:p>
          <a:p>
            <a:pPr marL="285750" indent="-285750">
              <a:buFont typeface="Wingdings" panose="05000000000000000000" pitchFamily="2" charset="2"/>
              <a:buChar char="q"/>
            </a:pPr>
            <a:endParaRPr lang="fr-FR" sz="1600" dirty="0"/>
          </a:p>
          <a:p>
            <a:r>
              <a:rPr lang="fr-FR" sz="1600" dirty="0"/>
              <a:t>Il faut donc créer les </a:t>
            </a:r>
            <a:r>
              <a:rPr lang="fr-FR" sz="1600" dirty="0" err="1"/>
              <a:t>Entities</a:t>
            </a:r>
            <a:r>
              <a:rPr lang="fr-FR" sz="1600" dirty="0"/>
              <a:t> correspondant à </a:t>
            </a:r>
            <a:r>
              <a:rPr lang="fr-FR" sz="1600" dirty="0" err="1"/>
              <a:t>Specie</a:t>
            </a:r>
            <a:r>
              <a:rPr lang="fr-FR" sz="1600" dirty="0"/>
              <a:t>, Animal et Person et les 3 Repository associés.</a:t>
            </a:r>
          </a:p>
          <a:p>
            <a:endParaRPr lang="fr-FR" sz="1600" dirty="0"/>
          </a:p>
          <a:p>
            <a:r>
              <a:rPr lang="fr-FR" sz="1600" u="sng" dirty="0"/>
              <a:t>On teste.</a:t>
            </a:r>
          </a:p>
          <a:p>
            <a:endParaRPr lang="fr-FR" sz="1600" dirty="0"/>
          </a:p>
          <a:p>
            <a:r>
              <a:rPr lang="fr-FR" sz="1600" dirty="0"/>
              <a:t>Ne pas oublier le @Transactional.</a:t>
            </a:r>
          </a:p>
          <a:p>
            <a:endParaRPr lang="fr-FR" sz="1600" dirty="0"/>
          </a:p>
          <a:p>
            <a:endParaRPr lang="fr-FR" sz="1400" dirty="0"/>
          </a:p>
          <a:p>
            <a:endParaRPr lang="fr-FR" sz="1400" dirty="0"/>
          </a:p>
        </p:txBody>
      </p:sp>
    </p:spTree>
    <p:extLst>
      <p:ext uri="{BB962C8B-B14F-4D97-AF65-F5344CB8AC3E}">
        <p14:creationId xmlns:p14="http://schemas.microsoft.com/office/powerpoint/2010/main" val="669225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9"/>
            <a:ext cx="8079105" cy="1731243"/>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dirty="0">
                <a:solidFill>
                  <a:srgbClr val="003350"/>
                </a:solidFill>
                <a:latin typeface="Arial"/>
                <a:cs typeface="Arial"/>
              </a:rPr>
              <a:t>JDBC</a:t>
            </a:r>
            <a:endParaRPr sz="1350" dirty="0">
              <a:latin typeface="Arial"/>
              <a:cs typeface="Arial"/>
            </a:endParaRPr>
          </a:p>
          <a:p>
            <a:pPr marL="268605" indent="-79375">
              <a:spcBef>
                <a:spcPts val="459"/>
              </a:spcBef>
              <a:buSzPct val="92592"/>
              <a:buFont typeface="Wingdings"/>
              <a:buChar char=""/>
              <a:tabLst>
                <a:tab pos="269240" algn="l"/>
              </a:tabLst>
            </a:pPr>
            <a:r>
              <a:rPr sz="1350" dirty="0">
                <a:solidFill>
                  <a:srgbClr val="003350"/>
                </a:solidFill>
                <a:latin typeface="Arial"/>
                <a:cs typeface="Arial"/>
              </a:rPr>
              <a:t>Les</a:t>
            </a:r>
            <a:r>
              <a:rPr sz="1350" spc="-105" dirty="0">
                <a:solidFill>
                  <a:srgbClr val="003350"/>
                </a:solidFill>
                <a:latin typeface="Arial"/>
                <a:cs typeface="Arial"/>
              </a:rPr>
              <a:t> </a:t>
            </a:r>
            <a:r>
              <a:rPr sz="1350" dirty="0">
                <a:solidFill>
                  <a:srgbClr val="003350"/>
                </a:solidFill>
                <a:latin typeface="Arial"/>
                <a:cs typeface="Arial"/>
              </a:rPr>
              <a:t>transactions</a:t>
            </a:r>
            <a:endParaRPr sz="1350" dirty="0">
              <a:latin typeface="Arial"/>
              <a:cs typeface="Arial"/>
            </a:endParaRPr>
          </a:p>
          <a:p>
            <a:pPr marL="268605" indent="-79375">
              <a:spcBef>
                <a:spcPts val="459"/>
              </a:spcBef>
              <a:buSzPct val="92592"/>
              <a:buFont typeface="Wingdings"/>
              <a:buChar char=""/>
              <a:tabLst>
                <a:tab pos="269240" algn="l"/>
              </a:tabLst>
            </a:pPr>
            <a:r>
              <a:rPr lang="fr-FR" sz="1350" dirty="0" err="1">
                <a:solidFill>
                  <a:srgbClr val="003350"/>
                </a:solidFill>
                <a:latin typeface="Arial"/>
                <a:cs typeface="Arial"/>
              </a:rPr>
              <a:t>SpringData</a:t>
            </a:r>
            <a:endParaRPr sz="1350" dirty="0">
              <a:latin typeface="Arial"/>
              <a:cs typeface="Arial"/>
            </a:endParaRPr>
          </a:p>
          <a:p>
            <a:pPr marL="478155" indent="-285750">
              <a:spcBef>
                <a:spcPts val="60"/>
              </a:spcBef>
              <a:buFont typeface="Wingdings" panose="05000000000000000000" pitchFamily="2" charset="2"/>
              <a:buChar char="§"/>
              <a:tabLst>
                <a:tab pos="385445" algn="l"/>
              </a:tabLst>
            </a:pPr>
            <a:r>
              <a:rPr lang="fr-FR" sz="1350" dirty="0">
                <a:solidFill>
                  <a:srgbClr val="003350"/>
                </a:solidFill>
                <a:latin typeface="Arial"/>
                <a:cs typeface="Arial"/>
              </a:rPr>
              <a:t>Tests Unitaires</a:t>
            </a:r>
          </a:p>
          <a:p>
            <a:pPr marL="478155" indent="-285750">
              <a:spcBef>
                <a:spcPts val="60"/>
              </a:spcBef>
              <a:buFont typeface="Courier New" panose="02070309020205020404" pitchFamily="49" charset="0"/>
              <a:buChar char="o"/>
              <a:tabLst>
                <a:tab pos="385445" algn="l"/>
              </a:tabLst>
            </a:pPr>
            <a:r>
              <a:rPr lang="fr-FR" sz="1350" dirty="0">
                <a:solidFill>
                  <a:srgbClr val="003350"/>
                </a:solidFill>
                <a:latin typeface="Arial"/>
                <a:cs typeface="Arial"/>
              </a:rPr>
              <a:t>Tests Repository</a:t>
            </a:r>
          </a:p>
          <a:p>
            <a:pPr marL="478155" indent="-285750">
              <a:spcBef>
                <a:spcPts val="60"/>
              </a:spcBef>
              <a:buFont typeface="Courier New" panose="02070309020205020404" pitchFamily="49" charset="0"/>
              <a:buChar char="o"/>
              <a:tabLst>
                <a:tab pos="385445" algn="l"/>
              </a:tabLst>
            </a:pPr>
            <a:r>
              <a:rPr lang="fr-FR" sz="1350" dirty="0">
                <a:solidFill>
                  <a:srgbClr val="003350"/>
                </a:solidFill>
                <a:latin typeface="Arial"/>
                <a:cs typeface="Arial"/>
              </a:rPr>
              <a:t>Tests Service</a:t>
            </a:r>
            <a:endParaRPr lang="fr-FR" sz="1350" dirty="0">
              <a:latin typeface="Arial"/>
              <a:cs typeface="Arial"/>
            </a:endParaRPr>
          </a:p>
          <a:p>
            <a:pPr marL="384810" indent="-192405">
              <a:spcBef>
                <a:spcPts val="60"/>
              </a:spcBef>
              <a:buFont typeface="Courier New"/>
              <a:buChar char="o"/>
              <a:tabLst>
                <a:tab pos="385445" algn="l"/>
              </a:tabLst>
            </a:pPr>
            <a:endParaRPr sz="1350" dirty="0">
              <a:latin typeface="Arial"/>
              <a:cs typeface="Arial"/>
            </a:endParaRPr>
          </a:p>
        </p:txBody>
      </p:sp>
    </p:spTree>
    <p:extLst>
      <p:ext uri="{BB962C8B-B14F-4D97-AF65-F5344CB8AC3E}">
        <p14:creationId xmlns:p14="http://schemas.microsoft.com/office/powerpoint/2010/main" val="4221027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Introduction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2244060"/>
            <a:ext cx="8915400" cy="2369880"/>
          </a:xfrm>
          <a:prstGeom prst="rect">
            <a:avLst/>
          </a:prstGeom>
          <a:noFill/>
        </p:spPr>
        <p:txBody>
          <a:bodyPr wrap="square" rtlCol="0">
            <a:spAutoFit/>
          </a:bodyPr>
          <a:lstStyle/>
          <a:p>
            <a:pPr lvl="1"/>
            <a:r>
              <a:rPr lang="fr-FR" sz="2000" dirty="0">
                <a:solidFill>
                  <a:srgbClr val="000000"/>
                </a:solidFill>
                <a:latin typeface="Arial" panose="020B0604020202020204" pitchFamily="34" charset="0"/>
                <a:cs typeface="Arial" panose="020B0604020202020204" pitchFamily="34" charset="0"/>
              </a:rPr>
              <a:t>Il est évidemment possible de faire des tests unitaires dans Spring en général.</a:t>
            </a:r>
          </a:p>
          <a:p>
            <a:pPr lvl="1"/>
            <a:endParaRPr lang="fr-FR" sz="2000" dirty="0">
              <a:solidFill>
                <a:srgbClr val="000000"/>
              </a:solidFill>
              <a:latin typeface="Arial" panose="020B0604020202020204" pitchFamily="34" charset="0"/>
              <a:cs typeface="Arial" panose="020B0604020202020204" pitchFamily="34" charset="0"/>
            </a:endParaRPr>
          </a:p>
          <a:p>
            <a:pPr lvl="1"/>
            <a:r>
              <a:rPr lang="fr-FR" sz="2000" dirty="0">
                <a:solidFill>
                  <a:srgbClr val="000000"/>
                </a:solidFill>
                <a:latin typeface="Arial" panose="020B0604020202020204" pitchFamily="34" charset="0"/>
                <a:cs typeface="Arial" panose="020B0604020202020204" pitchFamily="34" charset="0"/>
              </a:rPr>
              <a:t>On va se focaliser ici sur les tests associés à </a:t>
            </a:r>
            <a:r>
              <a:rPr lang="fr-FR" sz="2000" dirty="0" err="1">
                <a:solidFill>
                  <a:srgbClr val="000000"/>
                </a:solidFill>
                <a:latin typeface="Arial" panose="020B0604020202020204" pitchFamily="34" charset="0"/>
                <a:cs typeface="Arial" panose="020B0604020202020204" pitchFamily="34" charset="0"/>
              </a:rPr>
              <a:t>SpringData</a:t>
            </a:r>
            <a:r>
              <a:rPr lang="fr-FR" sz="2000" dirty="0">
                <a:solidFill>
                  <a:srgbClr val="000000"/>
                </a:solidFill>
                <a:latin typeface="Arial" panose="020B0604020202020204" pitchFamily="34" charset="0"/>
                <a:cs typeface="Arial" panose="020B0604020202020204" pitchFamily="34" charset="0"/>
              </a:rPr>
              <a:t> ou aux services utilisant les Repositories.</a:t>
            </a:r>
          </a:p>
          <a:p>
            <a:pPr marL="285750" indent="-285750">
              <a:buFont typeface="Wingdings" panose="05000000000000000000" pitchFamily="2" charset="2"/>
              <a:buChar char="q"/>
            </a:pPr>
            <a:endParaRPr lang="fr-FR" sz="1600" dirty="0">
              <a:solidFill>
                <a:srgbClr val="000000"/>
              </a:solidFill>
              <a:latin typeface="Arial" panose="020B0604020202020204" pitchFamily="34" charset="0"/>
              <a:cs typeface="Arial" panose="020B0604020202020204" pitchFamily="34" charset="0"/>
            </a:endParaRPr>
          </a:p>
          <a:p>
            <a:pPr algn="l"/>
            <a:endParaRPr lang="fr-FR" sz="16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1183214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2244061"/>
            <a:ext cx="8915400" cy="3293209"/>
          </a:xfrm>
          <a:prstGeom prst="rect">
            <a:avLst/>
          </a:prstGeom>
          <a:noFill/>
        </p:spPr>
        <p:txBody>
          <a:bodyPr wrap="square" rtlCol="0">
            <a:spAutoFit/>
          </a:bodyPr>
          <a:lstStyle/>
          <a:p>
            <a:pPr lvl="1"/>
            <a:r>
              <a:rPr lang="fr-FR" sz="2000" dirty="0">
                <a:solidFill>
                  <a:srgbClr val="000000"/>
                </a:solidFill>
                <a:latin typeface="Arial" panose="020B0604020202020204" pitchFamily="34" charset="0"/>
                <a:cs typeface="Arial" panose="020B0604020202020204" pitchFamily="34" charset="0"/>
              </a:rPr>
              <a:t>Evidemment, faire des tests unitaires sur les fonctions fournies de base par </a:t>
            </a:r>
            <a:r>
              <a:rPr lang="fr-FR" sz="2000" dirty="0" err="1">
                <a:solidFill>
                  <a:srgbClr val="000000"/>
                </a:solidFill>
                <a:latin typeface="Arial" panose="020B0604020202020204" pitchFamily="34" charset="0"/>
                <a:cs typeface="Arial" panose="020B0604020202020204" pitchFamily="34" charset="0"/>
              </a:rPr>
              <a:t>CrudRepository</a:t>
            </a:r>
            <a:r>
              <a:rPr lang="fr-FR" sz="2000" dirty="0">
                <a:solidFill>
                  <a:srgbClr val="000000"/>
                </a:solidFill>
                <a:latin typeface="Arial" panose="020B0604020202020204" pitchFamily="34" charset="0"/>
                <a:cs typeface="Arial" panose="020B0604020202020204" pitchFamily="34" charset="0"/>
              </a:rPr>
              <a:t> ou </a:t>
            </a:r>
            <a:r>
              <a:rPr lang="fr-FR" sz="2000" dirty="0" err="1">
                <a:solidFill>
                  <a:srgbClr val="000000"/>
                </a:solidFill>
                <a:latin typeface="Arial" panose="020B0604020202020204" pitchFamily="34" charset="0"/>
                <a:cs typeface="Arial" panose="020B0604020202020204" pitchFamily="34" charset="0"/>
              </a:rPr>
              <a:t>JpaRepository</a:t>
            </a:r>
            <a:r>
              <a:rPr lang="fr-FR" sz="2000" dirty="0">
                <a:solidFill>
                  <a:srgbClr val="000000"/>
                </a:solidFill>
                <a:latin typeface="Arial" panose="020B0604020202020204" pitchFamily="34" charset="0"/>
                <a:cs typeface="Arial" panose="020B0604020202020204" pitchFamily="34" charset="0"/>
              </a:rPr>
              <a:t> n’a pas de sens. </a:t>
            </a:r>
          </a:p>
          <a:p>
            <a:pPr lvl="1"/>
            <a:endParaRPr lang="fr-FR" sz="2000" dirty="0">
              <a:solidFill>
                <a:srgbClr val="000000"/>
              </a:solidFill>
              <a:latin typeface="Arial" panose="020B0604020202020204" pitchFamily="34" charset="0"/>
              <a:cs typeface="Arial" panose="020B0604020202020204" pitchFamily="34" charset="0"/>
            </a:endParaRPr>
          </a:p>
          <a:p>
            <a:pPr lvl="1"/>
            <a:r>
              <a:rPr lang="fr-FR" sz="2000" dirty="0">
                <a:solidFill>
                  <a:srgbClr val="000000"/>
                </a:solidFill>
                <a:latin typeface="Arial" panose="020B0604020202020204" pitchFamily="34" charset="0"/>
                <a:cs typeface="Arial" panose="020B0604020202020204" pitchFamily="34" charset="0"/>
              </a:rPr>
              <a:t>Il ne faudrait le faire que sur les fonctions ajoutées (via le HQL) aux repositories.</a:t>
            </a:r>
          </a:p>
          <a:p>
            <a:pPr lvl="1"/>
            <a:endParaRPr lang="fr-FR" sz="2000" dirty="0">
              <a:solidFill>
                <a:srgbClr val="000000"/>
              </a:solidFill>
              <a:latin typeface="Arial" panose="020B0604020202020204" pitchFamily="34" charset="0"/>
              <a:cs typeface="Arial" panose="020B0604020202020204" pitchFamily="34" charset="0"/>
            </a:endParaRPr>
          </a:p>
          <a:p>
            <a:pPr lvl="1"/>
            <a:r>
              <a:rPr lang="fr-FR" sz="2000" dirty="0">
                <a:solidFill>
                  <a:srgbClr val="000000"/>
                </a:solidFill>
                <a:latin typeface="Arial" panose="020B0604020202020204" pitchFamily="34" charset="0"/>
                <a:cs typeface="Arial" panose="020B0604020202020204" pitchFamily="34" charset="0"/>
              </a:rPr>
              <a:t>Toutefois, pour des raisons pédagogiques, c’est ce qu’on va faire dans ce qui suit.</a:t>
            </a:r>
          </a:p>
          <a:p>
            <a:pPr marL="285750" indent="-285750">
              <a:buFont typeface="Wingdings" panose="05000000000000000000" pitchFamily="2" charset="2"/>
              <a:buChar char="q"/>
            </a:pPr>
            <a:endParaRPr lang="fr-FR" sz="1600" dirty="0">
              <a:solidFill>
                <a:srgbClr val="000000"/>
              </a:solidFill>
              <a:latin typeface="Arial" panose="020B0604020202020204" pitchFamily="34" charset="0"/>
              <a:cs typeface="Arial" panose="020B0604020202020204" pitchFamily="34" charset="0"/>
            </a:endParaRPr>
          </a:p>
          <a:p>
            <a:pPr algn="l"/>
            <a:endParaRPr lang="fr-FR" sz="16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33832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676401"/>
            <a:ext cx="8915400" cy="3170099"/>
          </a:xfrm>
          <a:prstGeom prst="rect">
            <a:avLst/>
          </a:prstGeom>
          <a:noFill/>
        </p:spPr>
        <p:txBody>
          <a:bodyPr wrap="square" rtlCol="0">
            <a:spAutoFit/>
          </a:bodyPr>
          <a:lstStyle/>
          <a:p>
            <a:pPr algn="l"/>
            <a:r>
              <a:rPr lang="fr-FR" sz="1600" dirty="0">
                <a:solidFill>
                  <a:srgbClr val="000000"/>
                </a:solidFill>
                <a:latin typeface="Arial" panose="020B0604020202020204" pitchFamily="34" charset="0"/>
                <a:cs typeface="Arial" panose="020B0604020202020204" pitchFamily="34" charset="0"/>
              </a:rPr>
              <a:t>La première idée est qu’en général, on n’a pas de BDD de test dédiée et qu’il est hors de question de faire des tests sur la « vraie » BDD.</a:t>
            </a:r>
          </a:p>
          <a:p>
            <a:pPr algn="l"/>
            <a:endParaRPr lang="fr-FR" sz="1600" dirty="0">
              <a:solidFill>
                <a:srgbClr val="000000"/>
              </a:solidFill>
              <a:latin typeface="Arial" panose="020B0604020202020204" pitchFamily="34" charset="0"/>
              <a:cs typeface="Arial" panose="020B0604020202020204" pitchFamily="34" charset="0"/>
            </a:endParaRPr>
          </a:p>
          <a:p>
            <a:pPr algn="l"/>
            <a:r>
              <a:rPr lang="fr-FR" sz="1600" dirty="0">
                <a:solidFill>
                  <a:srgbClr val="000000"/>
                </a:solidFill>
                <a:latin typeface="Arial" panose="020B0604020202020204" pitchFamily="34" charset="0"/>
                <a:cs typeface="Arial" panose="020B0604020202020204" pitchFamily="34" charset="0"/>
              </a:rPr>
              <a:t>La bonne pratique est d’utiliser une base en mémoire comme H2.</a:t>
            </a:r>
          </a:p>
          <a:p>
            <a:pPr algn="l"/>
            <a:endParaRPr lang="fr-FR" sz="1600" dirty="0">
              <a:solidFill>
                <a:srgbClr val="000000"/>
              </a:solidFill>
              <a:latin typeface="Consolas" panose="020B0609020204030204" pitchFamily="49" charset="0"/>
            </a:endParaRPr>
          </a:p>
          <a:p>
            <a:r>
              <a:rPr lang="fr-FR" sz="1600" dirty="0">
                <a:solidFill>
                  <a:srgbClr val="000000"/>
                </a:solidFill>
                <a:latin typeface="Arial" panose="020B0604020202020204" pitchFamily="34" charset="0"/>
                <a:cs typeface="Arial" panose="020B0604020202020204" pitchFamily="34" charset="0"/>
              </a:rPr>
              <a:t>On crée donc un fichier </a:t>
            </a:r>
            <a:r>
              <a:rPr lang="fr-FR" sz="1600" b="1" dirty="0" err="1">
                <a:solidFill>
                  <a:srgbClr val="000000"/>
                </a:solidFill>
                <a:latin typeface="Arial" panose="020B0604020202020204" pitchFamily="34" charset="0"/>
                <a:cs typeface="Arial" panose="020B0604020202020204" pitchFamily="34" charset="0"/>
              </a:rPr>
              <a:t>application.properties</a:t>
            </a:r>
            <a:r>
              <a:rPr lang="fr-FR" sz="1600" dirty="0">
                <a:solidFill>
                  <a:srgbClr val="000000"/>
                </a:solidFill>
                <a:latin typeface="Arial" panose="020B0604020202020204" pitchFamily="34" charset="0"/>
                <a:cs typeface="Arial" panose="020B0604020202020204" pitchFamily="34" charset="0"/>
              </a:rPr>
              <a:t> dans src/test/</a:t>
            </a:r>
            <a:r>
              <a:rPr lang="fr-FR" sz="1600" dirty="0" err="1">
                <a:solidFill>
                  <a:srgbClr val="000000"/>
                </a:solidFill>
                <a:latin typeface="Arial" panose="020B0604020202020204" pitchFamily="34" charset="0"/>
                <a:cs typeface="Arial" panose="020B0604020202020204" pitchFamily="34" charset="0"/>
              </a:rPr>
              <a:t>resources</a:t>
            </a:r>
            <a:r>
              <a:rPr lang="fr-FR" sz="1600" dirty="0">
                <a:solidFill>
                  <a:srgbClr val="000000"/>
                </a:solidFill>
                <a:latin typeface="Arial" panose="020B0604020202020204" pitchFamily="34" charset="0"/>
                <a:cs typeface="Arial" panose="020B0604020202020204" pitchFamily="34" charset="0"/>
              </a:rPr>
              <a:t> (sous Eclipse).</a:t>
            </a:r>
          </a:p>
          <a:p>
            <a:endParaRPr lang="fr-FR" sz="1600" dirty="0">
              <a:solidFill>
                <a:srgbClr val="000000"/>
              </a:solidFill>
              <a:latin typeface="Arial" panose="020B0604020202020204" pitchFamily="34" charset="0"/>
              <a:cs typeface="Arial" panose="020B0604020202020204" pitchFamily="34" charset="0"/>
            </a:endParaRPr>
          </a:p>
          <a:p>
            <a:pPr algn="l"/>
            <a:r>
              <a:rPr lang="fr-FR" sz="1400" dirty="0">
                <a:solidFill>
                  <a:srgbClr val="000000"/>
                </a:solidFill>
                <a:latin typeface="Consolas" panose="020B0609020204030204" pitchFamily="49" charset="0"/>
              </a:rPr>
              <a:t>spring.datasource.url = </a:t>
            </a:r>
            <a:r>
              <a:rPr lang="fr-FR" sz="1400" dirty="0">
                <a:solidFill>
                  <a:srgbClr val="2A00FF"/>
                </a:solidFill>
                <a:latin typeface="Consolas" panose="020B0609020204030204" pitchFamily="49" charset="0"/>
              </a:rPr>
              <a:t>jdbc:h2:mem:test</a:t>
            </a:r>
          </a:p>
          <a:p>
            <a:pPr algn="l"/>
            <a:r>
              <a:rPr lang="fr-FR" sz="1400" dirty="0" err="1">
                <a:solidFill>
                  <a:srgbClr val="000000"/>
                </a:solidFill>
                <a:latin typeface="Consolas" panose="020B0609020204030204" pitchFamily="49" charset="0"/>
              </a:rPr>
              <a:t>spring.jpa.properties.hibernate.dialect</a:t>
            </a:r>
            <a:r>
              <a:rPr lang="fr-FR" sz="1400" dirty="0">
                <a:solidFill>
                  <a:srgbClr val="000000"/>
                </a:solidFill>
                <a:latin typeface="Consolas" panose="020B0609020204030204" pitchFamily="49" charset="0"/>
              </a:rPr>
              <a:t> = </a:t>
            </a:r>
            <a:r>
              <a:rPr lang="fr-FR" sz="1400" dirty="0">
                <a:solidFill>
                  <a:srgbClr val="2A00FF"/>
                </a:solidFill>
                <a:latin typeface="Consolas" panose="020B0609020204030204" pitchFamily="49" charset="0"/>
              </a:rPr>
              <a:t>org.hibernate.dialect.H2Dialect</a:t>
            </a:r>
          </a:p>
          <a:p>
            <a:pPr algn="l"/>
            <a:r>
              <a:rPr lang="fr-FR" sz="1400" dirty="0" err="1">
                <a:solidFill>
                  <a:srgbClr val="000000"/>
                </a:solidFill>
                <a:latin typeface="Consolas" panose="020B0609020204030204" pitchFamily="49" charset="0"/>
              </a:rPr>
              <a:t>spring.jpa.generate</a:t>
            </a:r>
            <a:r>
              <a:rPr lang="fr-FR" sz="1400" dirty="0">
                <a:solidFill>
                  <a:srgbClr val="000000"/>
                </a:solidFill>
                <a:latin typeface="Consolas" panose="020B0609020204030204" pitchFamily="49" charset="0"/>
              </a:rPr>
              <a:t>-ddl=</a:t>
            </a:r>
            <a:r>
              <a:rPr lang="fr-FR" sz="1400" dirty="0" err="1">
                <a:solidFill>
                  <a:srgbClr val="2A00FF"/>
                </a:solidFill>
                <a:latin typeface="Consolas" panose="020B0609020204030204" pitchFamily="49" charset="0"/>
              </a:rPr>
              <a:t>true</a:t>
            </a:r>
            <a:endParaRPr lang="fr-FR" sz="1400" dirty="0">
              <a:solidFill>
                <a:srgbClr val="2A00FF"/>
              </a:solidFill>
              <a:latin typeface="Consolas" panose="020B0609020204030204" pitchFamily="49" charset="0"/>
            </a:endParaRPr>
          </a:p>
          <a:p>
            <a:pPr algn="l"/>
            <a:r>
              <a:rPr lang="fr-FR" sz="1400" dirty="0" err="1">
                <a:solidFill>
                  <a:srgbClr val="000000"/>
                </a:solidFill>
                <a:latin typeface="Consolas" panose="020B0609020204030204" pitchFamily="49" charset="0"/>
              </a:rPr>
              <a:t>spring.jpa.hibernate.ddl</a:t>
            </a:r>
            <a:r>
              <a:rPr lang="fr-FR" sz="1400" dirty="0">
                <a:solidFill>
                  <a:srgbClr val="000000"/>
                </a:solidFill>
                <a:latin typeface="Consolas" panose="020B0609020204030204" pitchFamily="49" charset="0"/>
              </a:rPr>
              <a:t>-auto=</a:t>
            </a:r>
            <a:r>
              <a:rPr lang="fr-FR" sz="1400" dirty="0" err="1">
                <a:solidFill>
                  <a:srgbClr val="2A00FF"/>
                </a:solidFill>
                <a:latin typeface="Consolas" panose="020B0609020204030204" pitchFamily="49" charset="0"/>
              </a:rPr>
              <a:t>create</a:t>
            </a:r>
            <a:endParaRPr lang="fr-FR" sz="1400" dirty="0">
              <a:solidFill>
                <a:srgbClr val="000000"/>
              </a:solidFill>
              <a:latin typeface="Arial" panose="020B0604020202020204" pitchFamily="34" charset="0"/>
              <a:cs typeface="Arial" panose="020B0604020202020204" pitchFamily="34" charset="0"/>
            </a:endParaRPr>
          </a:p>
          <a:p>
            <a:pPr algn="l"/>
            <a:endParaRPr lang="fr-FR" sz="16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254060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5" dirty="0"/>
              <a:t>J</a:t>
            </a:r>
            <a:r>
              <a:rPr spc="-50" dirty="0"/>
              <a:t>db</a:t>
            </a:r>
            <a:r>
              <a:rPr spc="-55" dirty="0"/>
              <a:t>c</a:t>
            </a:r>
            <a:r>
              <a:rPr spc="-385" dirty="0"/>
              <a:t>T</a:t>
            </a:r>
            <a:r>
              <a:rPr spc="-50" dirty="0"/>
              <a:t>e</a:t>
            </a:r>
            <a:r>
              <a:rPr spc="-40" dirty="0"/>
              <a:t>m</a:t>
            </a:r>
            <a:r>
              <a:rPr spc="-50" dirty="0"/>
              <a:t>p</a:t>
            </a:r>
            <a:r>
              <a:rPr spc="-75" dirty="0"/>
              <a:t>l</a:t>
            </a:r>
            <a:r>
              <a:rPr spc="-50" dirty="0"/>
              <a:t>a</a:t>
            </a:r>
            <a:r>
              <a:rPr spc="-70" dirty="0"/>
              <a:t>t</a:t>
            </a:r>
            <a:r>
              <a:rPr spc="20" dirty="0"/>
              <a:t>e</a:t>
            </a:r>
          </a:p>
        </p:txBody>
      </p:sp>
      <p:sp>
        <p:nvSpPr>
          <p:cNvPr id="3" name="object 3"/>
          <p:cNvSpPr txBox="1"/>
          <p:nvPr/>
        </p:nvSpPr>
        <p:spPr>
          <a:xfrm>
            <a:off x="700531" y="1827530"/>
            <a:ext cx="6386830" cy="1236345"/>
          </a:xfrm>
          <a:prstGeom prst="rect">
            <a:avLst/>
          </a:prstGeom>
        </p:spPr>
        <p:txBody>
          <a:bodyPr vert="horz" wrap="square" lIns="0" tIns="12700" rIns="0" bIns="0" rtlCol="0">
            <a:spAutoFit/>
          </a:bodyPr>
          <a:lstStyle/>
          <a:p>
            <a:pPr marL="12700">
              <a:lnSpc>
                <a:spcPts val="2014"/>
              </a:lnSpc>
              <a:spcBef>
                <a:spcPts val="100"/>
              </a:spcBef>
            </a:pPr>
            <a:r>
              <a:rPr spc="290" dirty="0">
                <a:solidFill>
                  <a:srgbClr val="162E33"/>
                </a:solidFill>
                <a:latin typeface="DejaVu Sans"/>
                <a:cs typeface="DejaVu Sans"/>
              </a:rPr>
              <a:t>➔ </a:t>
            </a:r>
            <a:r>
              <a:rPr sz="1350" spc="-15" dirty="0">
                <a:solidFill>
                  <a:srgbClr val="003350"/>
                </a:solidFill>
                <a:latin typeface="Arial"/>
                <a:cs typeface="Arial"/>
              </a:rPr>
              <a:t>JdbcTemplate </a:t>
            </a:r>
            <a:r>
              <a:rPr sz="1350" dirty="0">
                <a:solidFill>
                  <a:srgbClr val="003350"/>
                </a:solidFill>
                <a:latin typeface="Arial"/>
                <a:cs typeface="Arial"/>
              </a:rPr>
              <a:t>est l’approche </a:t>
            </a:r>
            <a:r>
              <a:rPr sz="1350" spc="-5" dirty="0">
                <a:solidFill>
                  <a:srgbClr val="003350"/>
                </a:solidFill>
                <a:latin typeface="Arial"/>
                <a:cs typeface="Arial"/>
              </a:rPr>
              <a:t>la plus simple </a:t>
            </a:r>
            <a:r>
              <a:rPr sz="1350" dirty="0">
                <a:solidFill>
                  <a:srgbClr val="003350"/>
                </a:solidFill>
                <a:latin typeface="Arial"/>
                <a:cs typeface="Arial"/>
              </a:rPr>
              <a:t>et </a:t>
            </a:r>
            <a:r>
              <a:rPr sz="1350" spc="-5" dirty="0">
                <a:solidFill>
                  <a:srgbClr val="003350"/>
                </a:solidFill>
                <a:latin typeface="Arial"/>
                <a:cs typeface="Arial"/>
              </a:rPr>
              <a:t>la plus </a:t>
            </a:r>
            <a:r>
              <a:rPr sz="1350" dirty="0">
                <a:solidFill>
                  <a:srgbClr val="003350"/>
                </a:solidFill>
                <a:latin typeface="Arial"/>
                <a:cs typeface="Arial"/>
              </a:rPr>
              <a:t>populaire de Spring</a:t>
            </a:r>
            <a:r>
              <a:rPr sz="1350" spc="-165" dirty="0">
                <a:solidFill>
                  <a:srgbClr val="003350"/>
                </a:solidFill>
                <a:latin typeface="Arial"/>
                <a:cs typeface="Arial"/>
              </a:rPr>
              <a:t> </a:t>
            </a:r>
            <a:r>
              <a:rPr sz="1350" dirty="0">
                <a:solidFill>
                  <a:srgbClr val="003350"/>
                </a:solidFill>
                <a:latin typeface="Arial"/>
                <a:cs typeface="Arial"/>
              </a:rPr>
              <a:t>JDBC</a:t>
            </a:r>
            <a:endParaRPr sz="1350">
              <a:latin typeface="Arial"/>
              <a:cs typeface="Arial"/>
            </a:endParaRPr>
          </a:p>
          <a:p>
            <a:pPr marL="12700">
              <a:lnSpc>
                <a:spcPts val="2014"/>
              </a:lnSpc>
            </a:pPr>
            <a:r>
              <a:rPr spc="290" dirty="0">
                <a:solidFill>
                  <a:srgbClr val="003350"/>
                </a:solidFill>
                <a:latin typeface="DejaVu Sans"/>
                <a:cs typeface="DejaVu Sans"/>
              </a:rPr>
              <a:t>➔ </a:t>
            </a:r>
            <a:r>
              <a:rPr sz="1350" spc="-15" dirty="0">
                <a:solidFill>
                  <a:srgbClr val="003350"/>
                </a:solidFill>
                <a:latin typeface="Arial"/>
                <a:cs typeface="Arial"/>
              </a:rPr>
              <a:t>JdbcTemplate </a:t>
            </a:r>
            <a:r>
              <a:rPr sz="1350" dirty="0">
                <a:solidFill>
                  <a:srgbClr val="003350"/>
                </a:solidFill>
                <a:latin typeface="Arial"/>
                <a:cs typeface="Arial"/>
              </a:rPr>
              <a:t>est la classe principale de Spring</a:t>
            </a:r>
            <a:r>
              <a:rPr sz="1350" spc="-130" dirty="0">
                <a:solidFill>
                  <a:srgbClr val="003350"/>
                </a:solidFill>
                <a:latin typeface="Arial"/>
                <a:cs typeface="Arial"/>
              </a:rPr>
              <a:t> </a:t>
            </a:r>
            <a:r>
              <a:rPr sz="1350" dirty="0">
                <a:solidFill>
                  <a:srgbClr val="003350"/>
                </a:solidFill>
                <a:latin typeface="Arial"/>
                <a:cs typeface="Arial"/>
              </a:rPr>
              <a:t>JDBC</a:t>
            </a:r>
            <a:endParaRPr sz="1350">
              <a:latin typeface="Arial"/>
              <a:cs typeface="Arial"/>
            </a:endParaRPr>
          </a:p>
          <a:p>
            <a:pPr marL="812800" indent="-316865">
              <a:spcBef>
                <a:spcPts val="150"/>
              </a:spcBef>
              <a:buSzPct val="103703"/>
              <a:buFont typeface="DejaVu Sans"/>
              <a:buChar char="◆"/>
              <a:tabLst>
                <a:tab pos="812800" algn="l"/>
                <a:tab pos="813435" algn="l"/>
              </a:tabLst>
            </a:pPr>
            <a:r>
              <a:rPr sz="1350" dirty="0">
                <a:solidFill>
                  <a:srgbClr val="003350"/>
                </a:solidFill>
                <a:latin typeface="Arial"/>
                <a:cs typeface="Arial"/>
              </a:rPr>
              <a:t>Thread-safe : peut donc être partagée entre plusieurs</a:t>
            </a:r>
            <a:r>
              <a:rPr sz="1350" spc="-190" dirty="0">
                <a:solidFill>
                  <a:srgbClr val="003350"/>
                </a:solidFill>
                <a:latin typeface="Arial"/>
                <a:cs typeface="Arial"/>
              </a:rPr>
              <a:t> </a:t>
            </a:r>
            <a:r>
              <a:rPr sz="1350" dirty="0">
                <a:solidFill>
                  <a:srgbClr val="003350"/>
                </a:solidFill>
                <a:latin typeface="Arial"/>
                <a:cs typeface="Arial"/>
              </a:rPr>
              <a:t>beans</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spc="-5" dirty="0">
                <a:solidFill>
                  <a:srgbClr val="003350"/>
                </a:solidFill>
                <a:latin typeface="Arial"/>
                <a:cs typeface="Arial"/>
              </a:rPr>
              <a:t>stateful </a:t>
            </a:r>
            <a:r>
              <a:rPr sz="1350" dirty="0">
                <a:solidFill>
                  <a:srgbClr val="003350"/>
                </a:solidFill>
                <a:latin typeface="Arial"/>
                <a:cs typeface="Arial"/>
              </a:rPr>
              <a:t>: maintient une référence </a:t>
            </a:r>
            <a:r>
              <a:rPr sz="1350" spc="-5" dirty="0">
                <a:solidFill>
                  <a:srgbClr val="003350"/>
                </a:solidFill>
                <a:latin typeface="Arial"/>
                <a:cs typeface="Arial"/>
              </a:rPr>
              <a:t>vers </a:t>
            </a:r>
            <a:r>
              <a:rPr sz="1350" dirty="0">
                <a:solidFill>
                  <a:srgbClr val="003350"/>
                </a:solidFill>
                <a:latin typeface="Arial"/>
                <a:cs typeface="Arial"/>
              </a:rPr>
              <a:t>la</a:t>
            </a:r>
            <a:r>
              <a:rPr sz="1350" spc="-114" dirty="0">
                <a:solidFill>
                  <a:srgbClr val="003350"/>
                </a:solidFill>
                <a:latin typeface="Arial"/>
                <a:cs typeface="Arial"/>
              </a:rPr>
              <a:t> </a:t>
            </a:r>
            <a:r>
              <a:rPr sz="1350" dirty="0">
                <a:solidFill>
                  <a:srgbClr val="003350"/>
                </a:solidFill>
                <a:latin typeface="Arial"/>
                <a:cs typeface="Arial"/>
              </a:rPr>
              <a:t>datasource</a:t>
            </a:r>
            <a:endParaRPr sz="135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Peut être configurée en tant que bean</a:t>
            </a:r>
            <a:r>
              <a:rPr sz="1350" spc="-150" dirty="0">
                <a:solidFill>
                  <a:srgbClr val="003350"/>
                </a:solidFill>
                <a:latin typeface="Arial"/>
                <a:cs typeface="Arial"/>
              </a:rPr>
              <a:t> </a:t>
            </a:r>
            <a:r>
              <a:rPr sz="1350" dirty="0">
                <a:solidFill>
                  <a:srgbClr val="003350"/>
                </a:solidFill>
                <a:latin typeface="Arial"/>
                <a:cs typeface="Arial"/>
              </a:rPr>
              <a:t>Spring</a:t>
            </a:r>
            <a:endParaRPr sz="135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676400"/>
            <a:ext cx="8915400" cy="2185214"/>
          </a:xfrm>
          <a:prstGeom prst="rect">
            <a:avLst/>
          </a:prstGeom>
          <a:noFill/>
        </p:spPr>
        <p:txBody>
          <a:bodyPr wrap="square" rtlCol="0">
            <a:spAutoFit/>
          </a:bodyPr>
          <a:lstStyle/>
          <a:p>
            <a:pPr algn="l"/>
            <a:r>
              <a:rPr lang="fr-FR" sz="2000" dirty="0">
                <a:latin typeface="+mj-lt"/>
              </a:rPr>
              <a:t>Ensuite on déclare une fonction de test de la façon suivante</a:t>
            </a:r>
          </a:p>
          <a:p>
            <a:pPr algn="l"/>
            <a:r>
              <a:rPr lang="fr-FR" sz="2000" dirty="0">
                <a:latin typeface="+mj-lt"/>
              </a:rPr>
              <a:t>(normalement, </a:t>
            </a:r>
            <a:r>
              <a:rPr lang="fr-FR" sz="2000" dirty="0" err="1">
                <a:latin typeface="+mj-lt"/>
              </a:rPr>
              <a:t>SpringBoot</a:t>
            </a:r>
            <a:r>
              <a:rPr lang="fr-FR" sz="2000" dirty="0">
                <a:latin typeface="+mj-lt"/>
              </a:rPr>
              <a:t> a déjà produit un squelette)</a:t>
            </a:r>
          </a:p>
          <a:p>
            <a:pPr algn="l"/>
            <a:endParaRPr lang="fr-FR" sz="2000" dirty="0">
              <a:latin typeface="+mj-lt"/>
            </a:endParaRPr>
          </a:p>
          <a:p>
            <a:pPr algn="l"/>
            <a:r>
              <a:rPr lang="fr-FR" sz="2000" dirty="0">
                <a:solidFill>
                  <a:srgbClr val="646464"/>
                </a:solidFill>
                <a:latin typeface="Consolas" panose="020B0609020204030204" pitchFamily="49" charset="0"/>
              </a:rPr>
              <a:t>@SpringBootTest</a:t>
            </a:r>
          </a:p>
          <a:p>
            <a:pPr algn="l"/>
            <a:r>
              <a:rPr lang="fr-FR" sz="2000" dirty="0">
                <a:solidFill>
                  <a:srgbClr val="646464"/>
                </a:solidFill>
                <a:latin typeface="Consolas" panose="020B0609020204030204" pitchFamily="49" charset="0"/>
              </a:rPr>
              <a:t>@Transactional</a:t>
            </a:r>
          </a:p>
          <a:p>
            <a:pPr algn="l"/>
            <a:r>
              <a:rPr lang="fr-FR" sz="2000" b="1" dirty="0">
                <a:solidFill>
                  <a:srgbClr val="7F0055"/>
                </a:solidFill>
                <a:latin typeface="Consolas" panose="020B0609020204030204" pitchFamily="49" charset="0"/>
              </a:rPr>
              <a:t>class</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DemoApplicationTests</a:t>
            </a:r>
            <a:r>
              <a:rPr lang="fr-FR" sz="2000" b="1" dirty="0">
                <a:solidFill>
                  <a:srgbClr val="000000"/>
                </a:solidFill>
                <a:latin typeface="Consolas" panose="020B0609020204030204" pitchFamily="49" charset="0"/>
              </a:rPr>
              <a:t> {</a:t>
            </a:r>
            <a:endParaRPr lang="fr-FR" sz="2000" dirty="0">
              <a:solidFill>
                <a:srgbClr val="000000"/>
              </a:solidFill>
              <a:latin typeface="Consolas" panose="020B0609020204030204" pitchFamily="49" charset="0"/>
            </a:endParaRPr>
          </a:p>
          <a:p>
            <a:pPr algn="l"/>
            <a:endParaRPr lang="fr-FR" sz="1600" dirty="0"/>
          </a:p>
        </p:txBody>
      </p:sp>
    </p:spTree>
    <p:extLst>
      <p:ext uri="{BB962C8B-B14F-4D97-AF65-F5344CB8AC3E}">
        <p14:creationId xmlns:p14="http://schemas.microsoft.com/office/powerpoint/2010/main" val="3946131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676401"/>
            <a:ext cx="8915400" cy="3170099"/>
          </a:xfrm>
          <a:prstGeom prst="rect">
            <a:avLst/>
          </a:prstGeom>
          <a:noFill/>
        </p:spPr>
        <p:txBody>
          <a:bodyPr wrap="square" rtlCol="0">
            <a:spAutoFit/>
          </a:bodyPr>
          <a:lstStyle/>
          <a:p>
            <a:pPr algn="l"/>
            <a:r>
              <a:rPr lang="fr-FR" sz="2000" dirty="0"/>
              <a:t>Ensuite c’est du classique, puisque les classes de tests sont destinées à être testées par JUnit.</a:t>
            </a:r>
          </a:p>
          <a:p>
            <a:pPr algn="l"/>
            <a:endParaRPr lang="fr-FR" sz="2000" dirty="0"/>
          </a:p>
          <a:p>
            <a:pPr marL="285750" indent="-285750">
              <a:buFont typeface="Wingdings" panose="05000000000000000000" pitchFamily="2" charset="2"/>
              <a:buChar char="q"/>
            </a:pPr>
            <a:r>
              <a:rPr lang="fr-FR" sz="2000" dirty="0"/>
              <a:t>Les fonctions à tester sont annotées par @Test</a:t>
            </a:r>
          </a:p>
          <a:p>
            <a:pPr marL="285750" indent="-285750">
              <a:buFont typeface="Wingdings" panose="05000000000000000000" pitchFamily="2" charset="2"/>
              <a:buChar char="q"/>
            </a:pPr>
            <a:endParaRPr lang="fr-FR" sz="2000" dirty="0"/>
          </a:p>
          <a:p>
            <a:pPr marL="285750" indent="-285750">
              <a:buFont typeface="Wingdings" panose="05000000000000000000" pitchFamily="2" charset="2"/>
              <a:buChar char="q"/>
            </a:pPr>
            <a:r>
              <a:rPr lang="fr-FR" sz="2000" dirty="0"/>
              <a:t>Si une fonction doit être appelée (pour une initialisation, par exemple) avant chaque fonction de test, elle est annotée avec @BeforeEach, sinon, elle est annotée par @BeforeAll</a:t>
            </a:r>
          </a:p>
          <a:p>
            <a:pPr marL="285750" indent="-285750">
              <a:buFont typeface="Wingdings" panose="05000000000000000000" pitchFamily="2" charset="2"/>
              <a:buChar char="q"/>
            </a:pPr>
            <a:endParaRPr lang="fr-FR" sz="2000" dirty="0"/>
          </a:p>
          <a:p>
            <a:pPr marL="285750" indent="-285750">
              <a:buFont typeface="Wingdings" panose="05000000000000000000" pitchFamily="2" charset="2"/>
              <a:buChar char="q"/>
            </a:pPr>
            <a:r>
              <a:rPr lang="fr-FR" sz="2000" dirty="0"/>
              <a:t>Sinon, dans les fonctions elles-mêmes, on utilise les </a:t>
            </a:r>
            <a:r>
              <a:rPr lang="fr-FR" sz="2000" dirty="0" err="1"/>
              <a:t>assertXXX</a:t>
            </a:r>
            <a:r>
              <a:rPr lang="fr-FR" sz="2000" dirty="0"/>
              <a:t> classiques.</a:t>
            </a:r>
          </a:p>
        </p:txBody>
      </p:sp>
    </p:spTree>
    <p:extLst>
      <p:ext uri="{BB962C8B-B14F-4D97-AF65-F5344CB8AC3E}">
        <p14:creationId xmlns:p14="http://schemas.microsoft.com/office/powerpoint/2010/main" val="1593585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Repository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471305"/>
            <a:ext cx="8915400" cy="4524315"/>
          </a:xfrm>
          <a:prstGeom prst="rect">
            <a:avLst/>
          </a:prstGeom>
          <a:noFill/>
        </p:spPr>
        <p:txBody>
          <a:bodyPr wrap="square" rtlCol="0">
            <a:spAutoFit/>
          </a:bodyPr>
          <a:lstStyle/>
          <a:p>
            <a:pPr algn="l"/>
            <a:r>
              <a:rPr lang="fr-FR" sz="1200" dirty="0">
                <a:solidFill>
                  <a:srgbClr val="646464"/>
                </a:solidFill>
                <a:latin typeface="Consolas" panose="020B0609020204030204" pitchFamily="49" charset="0"/>
              </a:rPr>
              <a:t>@SpringBootTest</a:t>
            </a:r>
          </a:p>
          <a:p>
            <a:pPr algn="l"/>
            <a:r>
              <a:rPr lang="fr-FR" sz="1200" dirty="0">
                <a:solidFill>
                  <a:srgbClr val="646464"/>
                </a:solidFill>
                <a:latin typeface="Consolas" panose="020B0609020204030204" pitchFamily="49" charset="0"/>
              </a:rPr>
              <a:t>@Transactional</a:t>
            </a:r>
          </a:p>
          <a:p>
            <a:pPr algn="l"/>
            <a:r>
              <a:rPr lang="fr-FR" sz="1200" b="1" dirty="0">
                <a:solidFill>
                  <a:srgbClr val="7F0055"/>
                </a:solidFill>
                <a:latin typeface="Consolas" panose="020B0609020204030204" pitchFamily="49" charset="0"/>
              </a:rPr>
              <a:t>class</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DemoApplicationTests</a:t>
            </a:r>
            <a:r>
              <a:rPr lang="fr-FR" sz="1200" b="1" dirty="0">
                <a:solidFill>
                  <a:srgbClr val="000000"/>
                </a:solidFill>
                <a:latin typeface="Consolas" panose="020B0609020204030204" pitchFamily="49" charset="0"/>
              </a:rPr>
              <a:t> {</a:t>
            </a:r>
          </a:p>
          <a:p>
            <a:pPr algn="l"/>
            <a:r>
              <a:rPr lang="fr-FR" sz="1200" dirty="0">
                <a:solidFill>
                  <a:srgbClr val="646464"/>
                </a:solidFill>
                <a:latin typeface="Consolas" panose="020B0609020204030204" pitchFamily="49" charset="0"/>
              </a:rPr>
              <a:t>@Autowired</a:t>
            </a:r>
          </a:p>
          <a:p>
            <a:pPr algn="l"/>
            <a:r>
              <a:rPr lang="fr-FR" sz="1200" dirty="0" err="1">
                <a:solidFill>
                  <a:srgbClr val="000000"/>
                </a:solidFill>
                <a:latin typeface="Consolas" panose="020B0609020204030204" pitchFamily="49" charset="0"/>
              </a:rPr>
              <a:t>EntityManager</a:t>
            </a:r>
            <a:r>
              <a:rPr lang="fr-FR" sz="1200" dirty="0">
                <a:solidFill>
                  <a:srgbClr val="00000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a:solidFill>
                  <a:srgbClr val="000000"/>
                </a:solidFill>
                <a:latin typeface="Consolas" panose="020B0609020204030204" pitchFamily="49" charset="0"/>
              </a:rPr>
              <a:t>;</a:t>
            </a:r>
          </a:p>
          <a:p>
            <a:pPr algn="l"/>
            <a:r>
              <a:rPr lang="fr-FR" sz="1200" dirty="0">
                <a:solidFill>
                  <a:srgbClr val="646464"/>
                </a:solidFill>
                <a:latin typeface="Consolas" panose="020B0609020204030204" pitchFamily="49" charset="0"/>
              </a:rPr>
              <a:t>@Autowired</a:t>
            </a:r>
          </a:p>
          <a:p>
            <a:pPr algn="l"/>
            <a:r>
              <a:rPr lang="fr-FR" sz="1200" dirty="0" err="1">
                <a:solidFill>
                  <a:srgbClr val="000000"/>
                </a:solidFill>
                <a:latin typeface="Consolas" panose="020B0609020204030204" pitchFamily="49" charset="0"/>
              </a:rPr>
              <a:t>SpecieRepository</a:t>
            </a:r>
            <a:r>
              <a:rPr lang="fr-FR" sz="1200" dirty="0">
                <a:solidFill>
                  <a:srgbClr val="000000"/>
                </a:solidFill>
                <a:latin typeface="Consolas" panose="020B0609020204030204" pitchFamily="49" charset="0"/>
              </a:rPr>
              <a:t> </a:t>
            </a:r>
            <a:r>
              <a:rPr lang="fr-FR" sz="1200" dirty="0">
                <a:solidFill>
                  <a:srgbClr val="0000C0"/>
                </a:solidFill>
                <a:latin typeface="Consolas" panose="020B0609020204030204" pitchFamily="49" charset="0"/>
              </a:rPr>
              <a:t>repo</a:t>
            </a:r>
            <a:r>
              <a:rPr lang="fr-FR" sz="1200" dirty="0">
                <a:solidFill>
                  <a:srgbClr val="000000"/>
                </a:solidFill>
                <a:latin typeface="Consolas" panose="020B0609020204030204" pitchFamily="49" charset="0"/>
              </a:rPr>
              <a:t>;</a:t>
            </a:r>
          </a:p>
          <a:p>
            <a:pPr algn="l"/>
            <a:endParaRPr lang="fr-FR" sz="1200" dirty="0">
              <a:latin typeface="Consolas" panose="020B0609020204030204" pitchFamily="49" charset="0"/>
            </a:endParaRPr>
          </a:p>
          <a:p>
            <a:pPr algn="l"/>
            <a:r>
              <a:rPr lang="fr-FR" sz="1200" dirty="0">
                <a:solidFill>
                  <a:srgbClr val="646464"/>
                </a:solidFill>
                <a:latin typeface="Consolas" panose="020B0609020204030204" pitchFamily="49" charset="0"/>
              </a:rPr>
              <a:t>@BeforeEach</a:t>
            </a:r>
          </a:p>
          <a:p>
            <a:pPr algn="l"/>
            <a:r>
              <a:rPr lang="fr-FR" sz="1200" b="1" dirty="0" err="1">
                <a:solidFill>
                  <a:srgbClr val="7F0055"/>
                </a:solidFill>
                <a:latin typeface="Consolas" panose="020B0609020204030204" pitchFamily="49" charset="0"/>
              </a:rPr>
              <a:t>private</a:t>
            </a:r>
            <a:r>
              <a:rPr lang="fr-FR" sz="1200" b="1" dirty="0">
                <a:solidFill>
                  <a:srgbClr val="000000"/>
                </a:solidFill>
                <a:latin typeface="Consolas" panose="020B0609020204030204" pitchFamily="49" charset="0"/>
              </a:rPr>
              <a:t> </a:t>
            </a:r>
            <a:r>
              <a:rPr lang="fr-FR" sz="1200" b="1" dirty="0" err="1">
                <a:solidFill>
                  <a:srgbClr val="7F0055"/>
                </a:solidFill>
                <a:latin typeface="Consolas" panose="020B0609020204030204" pitchFamily="49" charset="0"/>
              </a:rPr>
              <a:t>void</a:t>
            </a:r>
            <a:r>
              <a:rPr lang="fr-FR" sz="1200" b="1" dirty="0">
                <a:solidFill>
                  <a:srgbClr val="000000"/>
                </a:solidFill>
                <a:latin typeface="Consolas" panose="020B0609020204030204" pitchFamily="49" charset="0"/>
              </a:rPr>
              <a:t> init() {</a:t>
            </a:r>
          </a:p>
          <a:p>
            <a:pPr algn="l"/>
            <a:r>
              <a:rPr lang="fr-FR" sz="1200" dirty="0">
                <a:solidFill>
                  <a:srgbClr val="0000C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err="1">
                <a:solidFill>
                  <a:srgbClr val="000000"/>
                </a:solidFill>
                <a:latin typeface="Consolas" panose="020B0609020204030204" pitchFamily="49" charset="0"/>
              </a:rPr>
              <a:t>.clear</a:t>
            </a:r>
            <a:r>
              <a:rPr lang="fr-FR" sz="1200" dirty="0">
                <a:solidFill>
                  <a:srgbClr val="000000"/>
                </a:solidFill>
                <a:latin typeface="Consolas" panose="020B0609020204030204" pitchFamily="49" charset="0"/>
              </a:rPr>
              <a:t>(); </a:t>
            </a:r>
            <a:r>
              <a:rPr lang="fr-FR" sz="1050" dirty="0">
                <a:solidFill>
                  <a:srgbClr val="000000"/>
                </a:solidFill>
                <a:latin typeface="Consolas" panose="020B0609020204030204" pitchFamily="49" charset="0"/>
              </a:rPr>
              <a:t>// Ici on emploie le </a:t>
            </a:r>
            <a:r>
              <a:rPr lang="fr-FR" sz="1050" dirty="0" err="1">
                <a:solidFill>
                  <a:srgbClr val="000000"/>
                </a:solidFill>
                <a:latin typeface="Consolas" panose="020B0609020204030204" pitchFamily="49" charset="0"/>
              </a:rPr>
              <a:t>em</a:t>
            </a:r>
            <a:r>
              <a:rPr lang="fr-FR" sz="1050" dirty="0">
                <a:solidFill>
                  <a:srgbClr val="000000"/>
                </a:solidFill>
                <a:latin typeface="Consolas" panose="020B0609020204030204" pitchFamily="49" charset="0"/>
              </a:rPr>
              <a:t>. Si on utilisait le </a:t>
            </a:r>
            <a:r>
              <a:rPr lang="fr-FR" sz="1050" dirty="0" err="1">
                <a:solidFill>
                  <a:srgbClr val="000000"/>
                </a:solidFill>
                <a:latin typeface="Consolas" panose="020B0609020204030204" pitchFamily="49" charset="0"/>
              </a:rPr>
              <a:t>save</a:t>
            </a:r>
            <a:r>
              <a:rPr lang="fr-FR" sz="1050" dirty="0">
                <a:solidFill>
                  <a:srgbClr val="000000"/>
                </a:solidFill>
                <a:latin typeface="Consolas" panose="020B0609020204030204" pitchFamily="49" charset="0"/>
              </a:rPr>
              <a:t>() du repo, on suppose que le repo marche !!!</a:t>
            </a:r>
          </a:p>
          <a:p>
            <a:pPr algn="l"/>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Specie</a:t>
            </a:r>
            <a:r>
              <a:rPr lang="fr-FR" sz="1200" dirty="0">
                <a:solidFill>
                  <a:srgbClr val="000000"/>
                </a:solidFill>
                <a:latin typeface="Consolas" panose="020B0609020204030204" pitchFamily="49" charset="0"/>
              </a:rPr>
              <a:t> </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 = </a:t>
            </a:r>
            <a:r>
              <a:rPr lang="fr-FR" sz="1200" b="1" dirty="0">
                <a:solidFill>
                  <a:srgbClr val="7F0055"/>
                </a:solidFill>
                <a:latin typeface="Consolas" panose="020B0609020204030204" pitchFamily="49" charset="0"/>
              </a:rPr>
              <a:t>new</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Specie</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"COMMUN"</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"LATIN"</a:t>
            </a:r>
            <a:r>
              <a:rPr lang="fr-FR" sz="1200" b="1" dirty="0">
                <a:solidFill>
                  <a:srgbClr val="000000"/>
                </a:solidFill>
                <a:latin typeface="Consolas" panose="020B0609020204030204" pitchFamily="49" charset="0"/>
              </a:rPr>
              <a:t>);</a:t>
            </a:r>
          </a:p>
          <a:p>
            <a:pPr algn="l"/>
            <a:r>
              <a:rPr lang="fr-FR" sz="1200" dirty="0">
                <a:solidFill>
                  <a:srgbClr val="0000C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err="1">
                <a:solidFill>
                  <a:srgbClr val="000000"/>
                </a:solidFill>
                <a:latin typeface="Consolas" panose="020B0609020204030204" pitchFamily="49" charset="0"/>
              </a:rPr>
              <a:t>.persist</a:t>
            </a:r>
            <a:r>
              <a:rPr lang="fr-FR" sz="1200" dirty="0">
                <a:solidFill>
                  <a:srgbClr val="000000"/>
                </a:solidFill>
                <a:latin typeface="Consolas" panose="020B0609020204030204" pitchFamily="49" charset="0"/>
              </a:rPr>
              <a:t>(</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a:t>
            </a:r>
          </a:p>
          <a:p>
            <a:pPr algn="l"/>
            <a:r>
              <a:rPr lang="fr-FR" sz="1200" dirty="0">
                <a:solidFill>
                  <a:srgbClr val="6A3E3E"/>
                </a:solidFill>
                <a:latin typeface="Consolas" panose="020B0609020204030204" pitchFamily="49" charset="0"/>
              </a:rPr>
              <a:t>  </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 = </a:t>
            </a:r>
            <a:r>
              <a:rPr lang="fr-FR" sz="1200" b="1" dirty="0">
                <a:solidFill>
                  <a:srgbClr val="7F0055"/>
                </a:solidFill>
                <a:latin typeface="Consolas" panose="020B0609020204030204" pitchFamily="49" charset="0"/>
              </a:rPr>
              <a:t>new</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Specie</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"COMMUN2"</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"LATIN2"</a:t>
            </a:r>
            <a:r>
              <a:rPr lang="fr-FR" sz="1200" b="1" dirty="0">
                <a:solidFill>
                  <a:srgbClr val="000000"/>
                </a:solidFill>
                <a:latin typeface="Consolas" panose="020B0609020204030204" pitchFamily="49" charset="0"/>
              </a:rPr>
              <a:t>);</a:t>
            </a:r>
          </a:p>
          <a:p>
            <a:pPr algn="l"/>
            <a:r>
              <a:rPr lang="fr-FR" sz="1200" dirty="0">
                <a:solidFill>
                  <a:srgbClr val="0000C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err="1">
                <a:solidFill>
                  <a:srgbClr val="000000"/>
                </a:solidFill>
                <a:latin typeface="Consolas" panose="020B0609020204030204" pitchFamily="49" charset="0"/>
              </a:rPr>
              <a:t>.persist</a:t>
            </a:r>
            <a:r>
              <a:rPr lang="fr-FR" sz="1200" dirty="0">
                <a:solidFill>
                  <a:srgbClr val="000000"/>
                </a:solidFill>
                <a:latin typeface="Consolas" panose="020B0609020204030204" pitchFamily="49" charset="0"/>
              </a:rPr>
              <a:t>(</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a:t>
            </a:r>
          </a:p>
          <a:p>
            <a:pPr algn="l"/>
            <a:r>
              <a:rPr lang="fr-FR" sz="1200" dirty="0">
                <a:solidFill>
                  <a:srgbClr val="6A3E3E"/>
                </a:solidFill>
                <a:latin typeface="Consolas" panose="020B0609020204030204" pitchFamily="49" charset="0"/>
              </a:rPr>
              <a:t>  </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 = </a:t>
            </a:r>
            <a:r>
              <a:rPr lang="fr-FR" sz="1200" b="1" dirty="0">
                <a:solidFill>
                  <a:srgbClr val="7F0055"/>
                </a:solidFill>
                <a:latin typeface="Consolas" panose="020B0609020204030204" pitchFamily="49" charset="0"/>
              </a:rPr>
              <a:t>new</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Specie</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"COMMUN3"</a:t>
            </a:r>
            <a:r>
              <a:rPr lang="fr-FR" sz="1200" b="1" dirty="0">
                <a:solidFill>
                  <a:srgbClr val="000000"/>
                </a:solidFill>
                <a:latin typeface="Consolas" panose="020B0609020204030204" pitchFamily="49" charset="0"/>
              </a:rPr>
              <a:t>,</a:t>
            </a:r>
            <a:r>
              <a:rPr lang="fr-FR" sz="1200" b="1" dirty="0">
                <a:solidFill>
                  <a:srgbClr val="2A00FF"/>
                </a:solidFill>
                <a:latin typeface="Consolas" panose="020B0609020204030204" pitchFamily="49" charset="0"/>
              </a:rPr>
              <a:t>"LATIN3"</a:t>
            </a:r>
            <a:r>
              <a:rPr lang="fr-FR" sz="1200" b="1" dirty="0">
                <a:solidFill>
                  <a:srgbClr val="000000"/>
                </a:solidFill>
                <a:latin typeface="Consolas" panose="020B0609020204030204" pitchFamily="49" charset="0"/>
              </a:rPr>
              <a:t>);</a:t>
            </a:r>
          </a:p>
          <a:p>
            <a:pPr algn="l"/>
            <a:r>
              <a:rPr lang="fr-FR" sz="1200" dirty="0">
                <a:solidFill>
                  <a:srgbClr val="0000C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err="1">
                <a:solidFill>
                  <a:srgbClr val="000000"/>
                </a:solidFill>
                <a:latin typeface="Consolas" panose="020B0609020204030204" pitchFamily="49" charset="0"/>
              </a:rPr>
              <a:t>.persist</a:t>
            </a:r>
            <a:r>
              <a:rPr lang="fr-FR" sz="1200" dirty="0">
                <a:solidFill>
                  <a:srgbClr val="000000"/>
                </a:solidFill>
                <a:latin typeface="Consolas" panose="020B0609020204030204" pitchFamily="49" charset="0"/>
              </a:rPr>
              <a:t>(</a:t>
            </a:r>
            <a:r>
              <a:rPr lang="fr-FR" sz="1200" dirty="0" err="1">
                <a:solidFill>
                  <a:srgbClr val="6A3E3E"/>
                </a:solidFill>
                <a:latin typeface="Consolas" panose="020B0609020204030204" pitchFamily="49" charset="0"/>
              </a:rPr>
              <a:t>sp</a:t>
            </a:r>
            <a:r>
              <a:rPr lang="fr-FR" sz="1200" dirty="0">
                <a:solidFill>
                  <a:srgbClr val="000000"/>
                </a:solidFill>
                <a:latin typeface="Consolas" panose="020B0609020204030204" pitchFamily="49" charset="0"/>
              </a:rPr>
              <a:t>);</a:t>
            </a:r>
          </a:p>
          <a:p>
            <a:pPr algn="l"/>
            <a:r>
              <a:rPr lang="fr-FR" sz="1200" dirty="0">
                <a:solidFill>
                  <a:srgbClr val="0000C0"/>
                </a:solidFill>
                <a:latin typeface="Consolas" panose="020B0609020204030204" pitchFamily="49" charset="0"/>
              </a:rPr>
              <a:t>  </a:t>
            </a:r>
            <a:r>
              <a:rPr lang="fr-FR" sz="1200" dirty="0" err="1">
                <a:solidFill>
                  <a:srgbClr val="0000C0"/>
                </a:solidFill>
                <a:latin typeface="Consolas" panose="020B0609020204030204" pitchFamily="49" charset="0"/>
              </a:rPr>
              <a:t>em</a:t>
            </a:r>
            <a:r>
              <a:rPr lang="fr-FR" sz="1200" dirty="0" err="1">
                <a:solidFill>
                  <a:srgbClr val="000000"/>
                </a:solidFill>
                <a:latin typeface="Consolas" panose="020B0609020204030204" pitchFamily="49" charset="0"/>
              </a:rPr>
              <a:t>.flush</a:t>
            </a:r>
            <a:r>
              <a:rPr lang="fr-FR" sz="1200" dirty="0">
                <a:solidFill>
                  <a:srgbClr val="000000"/>
                </a:solidFill>
                <a:latin typeface="Consolas" panose="020B0609020204030204" pitchFamily="49" charset="0"/>
              </a:rPr>
              <a:t>();</a:t>
            </a:r>
          </a:p>
          <a:p>
            <a:pPr algn="l"/>
            <a:r>
              <a:rPr lang="fr-FR" sz="1200" dirty="0">
                <a:solidFill>
                  <a:srgbClr val="000000"/>
                </a:solidFill>
                <a:latin typeface="Consolas" panose="020B0609020204030204" pitchFamily="49" charset="0"/>
              </a:rPr>
              <a:t>}</a:t>
            </a:r>
          </a:p>
          <a:p>
            <a:pPr algn="l"/>
            <a:r>
              <a:rPr lang="fr-FR" sz="1200" dirty="0">
                <a:solidFill>
                  <a:srgbClr val="646464"/>
                </a:solidFill>
                <a:latin typeface="Consolas" panose="020B0609020204030204" pitchFamily="49" charset="0"/>
              </a:rPr>
              <a:t>@Test</a:t>
            </a:r>
          </a:p>
          <a:p>
            <a:pPr algn="l"/>
            <a:r>
              <a:rPr lang="fr-FR" sz="1200" b="1" dirty="0" err="1">
                <a:solidFill>
                  <a:srgbClr val="7F0055"/>
                </a:solidFill>
                <a:latin typeface="Consolas" panose="020B0609020204030204" pitchFamily="49" charset="0"/>
              </a:rPr>
              <a:t>void</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list</a:t>
            </a:r>
            <a:r>
              <a:rPr lang="fr-FR" sz="1200" b="1" dirty="0">
                <a:solidFill>
                  <a:srgbClr val="000000"/>
                </a:solidFill>
                <a:latin typeface="Consolas" panose="020B0609020204030204" pitchFamily="49" charset="0"/>
              </a:rPr>
              <a:t>() {</a:t>
            </a:r>
          </a:p>
          <a:p>
            <a:pPr algn="l"/>
            <a:r>
              <a:rPr lang="fr-FR" sz="1200" dirty="0">
                <a:solidFill>
                  <a:srgbClr val="000000"/>
                </a:solidFill>
                <a:latin typeface="Consolas" panose="020B0609020204030204" pitchFamily="49" charset="0"/>
              </a:rPr>
              <a:t>  List&lt;</a:t>
            </a:r>
            <a:r>
              <a:rPr lang="fr-FR" sz="1200" dirty="0" err="1">
                <a:solidFill>
                  <a:srgbClr val="000000"/>
                </a:solidFill>
                <a:latin typeface="Consolas" panose="020B0609020204030204" pitchFamily="49" charset="0"/>
              </a:rPr>
              <a:t>Specie</a:t>
            </a:r>
            <a:r>
              <a:rPr lang="fr-FR" sz="1200" dirty="0">
                <a:solidFill>
                  <a:srgbClr val="000000"/>
                </a:solidFill>
                <a:latin typeface="Consolas" panose="020B0609020204030204" pitchFamily="49" charset="0"/>
              </a:rPr>
              <a:t>&gt; </a:t>
            </a:r>
            <a:r>
              <a:rPr lang="fr-FR" sz="1200" dirty="0" err="1">
                <a:solidFill>
                  <a:srgbClr val="6A3E3E"/>
                </a:solidFill>
                <a:latin typeface="Consolas" panose="020B0609020204030204" pitchFamily="49" charset="0"/>
              </a:rPr>
              <a:t>list</a:t>
            </a:r>
            <a:r>
              <a:rPr lang="fr-FR" sz="1200" dirty="0">
                <a:solidFill>
                  <a:srgbClr val="000000"/>
                </a:solidFill>
                <a:latin typeface="Consolas" panose="020B0609020204030204" pitchFamily="49" charset="0"/>
              </a:rPr>
              <a:t> = (List&lt;</a:t>
            </a:r>
            <a:r>
              <a:rPr lang="fr-FR" sz="1200" dirty="0" err="1">
                <a:solidFill>
                  <a:srgbClr val="000000"/>
                </a:solidFill>
                <a:latin typeface="Consolas" panose="020B0609020204030204" pitchFamily="49" charset="0"/>
              </a:rPr>
              <a:t>Specie</a:t>
            </a:r>
            <a:r>
              <a:rPr lang="fr-FR" sz="1200" dirty="0">
                <a:solidFill>
                  <a:srgbClr val="000000"/>
                </a:solidFill>
                <a:latin typeface="Consolas" panose="020B0609020204030204" pitchFamily="49" charset="0"/>
              </a:rPr>
              <a:t>&gt;)</a:t>
            </a:r>
            <a:r>
              <a:rPr lang="fr-FR" sz="1200" dirty="0" err="1">
                <a:solidFill>
                  <a:srgbClr val="0000C0"/>
                </a:solidFill>
                <a:latin typeface="Consolas" panose="020B0609020204030204" pitchFamily="49" charset="0"/>
              </a:rPr>
              <a:t>repo</a:t>
            </a:r>
            <a:r>
              <a:rPr lang="fr-FR" sz="1200" dirty="0" err="1">
                <a:solidFill>
                  <a:srgbClr val="000000"/>
                </a:solidFill>
                <a:latin typeface="Consolas" panose="020B0609020204030204" pitchFamily="49" charset="0"/>
              </a:rPr>
              <a:t>.findAll</a:t>
            </a:r>
            <a:r>
              <a:rPr lang="fr-FR" sz="1200" dirty="0">
                <a:solidFill>
                  <a:srgbClr val="000000"/>
                </a:solidFill>
                <a:latin typeface="Consolas" panose="020B0609020204030204" pitchFamily="49" charset="0"/>
              </a:rPr>
              <a:t>();</a:t>
            </a:r>
          </a:p>
          <a:p>
            <a:pPr algn="l"/>
            <a:r>
              <a:rPr lang="fr-FR" sz="1200" i="1" dirty="0">
                <a:solidFill>
                  <a:srgbClr val="000000"/>
                </a:solidFill>
                <a:latin typeface="Consolas" panose="020B0609020204030204" pitchFamily="49" charset="0"/>
              </a:rPr>
              <a:t>  </a:t>
            </a:r>
            <a:r>
              <a:rPr lang="fr-FR" sz="1200" i="1" dirty="0" err="1">
                <a:solidFill>
                  <a:srgbClr val="000000"/>
                </a:solidFill>
                <a:latin typeface="Consolas" panose="020B0609020204030204" pitchFamily="49" charset="0"/>
              </a:rPr>
              <a:t>assertEquals</a:t>
            </a:r>
            <a:r>
              <a:rPr lang="fr-FR" sz="1200" i="1" dirty="0">
                <a:solidFill>
                  <a:srgbClr val="000000"/>
                </a:solidFill>
                <a:latin typeface="Consolas" panose="020B0609020204030204" pitchFamily="49" charset="0"/>
              </a:rPr>
              <a:t>(</a:t>
            </a:r>
            <a:r>
              <a:rPr lang="fr-FR" sz="1200" i="1" dirty="0" err="1">
                <a:solidFill>
                  <a:srgbClr val="6A3E3E"/>
                </a:solidFill>
                <a:latin typeface="Consolas" panose="020B0609020204030204" pitchFamily="49" charset="0"/>
              </a:rPr>
              <a:t>list</a:t>
            </a:r>
            <a:r>
              <a:rPr lang="fr-FR" sz="1200" i="1" dirty="0" err="1">
                <a:solidFill>
                  <a:srgbClr val="000000"/>
                </a:solidFill>
                <a:latin typeface="Consolas" panose="020B0609020204030204" pitchFamily="49" charset="0"/>
              </a:rPr>
              <a:t>.size</a:t>
            </a:r>
            <a:r>
              <a:rPr lang="fr-FR" sz="1200" i="1" dirty="0">
                <a:solidFill>
                  <a:srgbClr val="000000"/>
                </a:solidFill>
                <a:latin typeface="Consolas" panose="020B0609020204030204" pitchFamily="49" charset="0"/>
              </a:rPr>
              <a:t>(), 3);</a:t>
            </a:r>
          </a:p>
          <a:p>
            <a:pPr algn="l"/>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1557961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Service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676401"/>
            <a:ext cx="8915400" cy="3877985"/>
          </a:xfrm>
          <a:prstGeom prst="rect">
            <a:avLst/>
          </a:prstGeom>
          <a:noFill/>
        </p:spPr>
        <p:txBody>
          <a:bodyPr wrap="square" rtlCol="0">
            <a:spAutoFit/>
          </a:bodyPr>
          <a:lstStyle/>
          <a:p>
            <a:pPr algn="l"/>
            <a:endParaRPr lang="fr-FR" sz="1200" dirty="0"/>
          </a:p>
          <a:p>
            <a:pPr algn="l"/>
            <a:r>
              <a:rPr lang="fr-FR" sz="2400" dirty="0"/>
              <a:t>On ne s’est pas attardé sur les services jusqu’à présent, mais à partir de maintenant, il faudra systématiquement créer des services qui utiliseront un ou plusieurs repositories.</a:t>
            </a:r>
          </a:p>
          <a:p>
            <a:pPr algn="l"/>
            <a:endParaRPr lang="fr-FR" sz="2400" dirty="0"/>
          </a:p>
          <a:p>
            <a:pPr algn="l"/>
            <a:r>
              <a:rPr lang="fr-FR" sz="2400" dirty="0"/>
              <a:t>Donc, il faut aussi tester les services.</a:t>
            </a:r>
          </a:p>
          <a:p>
            <a:pPr algn="l"/>
            <a:endParaRPr lang="fr-FR" sz="2400" dirty="0"/>
          </a:p>
          <a:p>
            <a:pPr algn="l"/>
            <a:r>
              <a:rPr lang="fr-FR" sz="2400" dirty="0"/>
              <a:t>L’idée générale est qu’il est possible qu’on soit obligés de tester les services sans que les repositories soient écrits pour une raison ou pour une autre (pas encore écrits, pas entièrement testés, </a:t>
            </a:r>
            <a:r>
              <a:rPr lang="fr-FR" sz="2400" dirty="0" err="1"/>
              <a:t>etc</a:t>
            </a:r>
            <a:r>
              <a:rPr lang="fr-FR" sz="2400" dirty="0"/>
              <a:t>).</a:t>
            </a:r>
          </a:p>
          <a:p>
            <a:pPr algn="l"/>
            <a:endParaRPr lang="fr-FR" dirty="0"/>
          </a:p>
        </p:txBody>
      </p:sp>
    </p:spTree>
    <p:extLst>
      <p:ext uri="{BB962C8B-B14F-4D97-AF65-F5344CB8AC3E}">
        <p14:creationId xmlns:p14="http://schemas.microsoft.com/office/powerpoint/2010/main" val="4205507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50" dirty="0"/>
              <a:t>Tests Service	</a:t>
            </a:r>
            <a:endParaRPr spc="15" dirty="0"/>
          </a:p>
        </p:txBody>
      </p:sp>
      <p:sp>
        <p:nvSpPr>
          <p:cNvPr id="4" name="ZoneTexte 3">
            <a:extLst>
              <a:ext uri="{FF2B5EF4-FFF2-40B4-BE49-F238E27FC236}">
                <a16:creationId xmlns:a16="http://schemas.microsoft.com/office/drawing/2014/main" id="{E2D9E481-F15C-4530-A96B-F61869A589EB}"/>
              </a:ext>
            </a:extLst>
          </p:cNvPr>
          <p:cNvSpPr txBox="1"/>
          <p:nvPr/>
        </p:nvSpPr>
        <p:spPr>
          <a:xfrm>
            <a:off x="114300" y="1676401"/>
            <a:ext cx="8915400" cy="2400657"/>
          </a:xfrm>
          <a:prstGeom prst="rect">
            <a:avLst/>
          </a:prstGeom>
          <a:noFill/>
        </p:spPr>
        <p:txBody>
          <a:bodyPr wrap="square" rtlCol="0">
            <a:spAutoFit/>
          </a:bodyPr>
          <a:lstStyle/>
          <a:p>
            <a:pPr algn="l"/>
            <a:endParaRPr lang="fr-FR" sz="1200" dirty="0"/>
          </a:p>
          <a:p>
            <a:pPr algn="l"/>
            <a:r>
              <a:rPr lang="fr-FR" sz="2400" dirty="0"/>
              <a:t>Il faut donc passer par des </a:t>
            </a:r>
            <a:r>
              <a:rPr lang="fr-FR" sz="2400" dirty="0" err="1"/>
              <a:t>mocks</a:t>
            </a:r>
            <a:r>
              <a:rPr lang="fr-FR" sz="2400" dirty="0"/>
              <a:t>, des « trucs » qui émulent le fonctionnement des repositories</a:t>
            </a:r>
          </a:p>
          <a:p>
            <a:pPr algn="l"/>
            <a:endParaRPr lang="fr-FR" sz="2400" dirty="0"/>
          </a:p>
          <a:p>
            <a:pPr algn="l"/>
            <a:r>
              <a:rPr lang="fr-FR" sz="2400" dirty="0" err="1"/>
              <a:t>Mockito</a:t>
            </a:r>
            <a:r>
              <a:rPr lang="fr-FR" sz="2400" dirty="0"/>
              <a:t>  fournit un système de </a:t>
            </a:r>
            <a:r>
              <a:rPr lang="fr-FR" sz="2400" dirty="0" err="1"/>
              <a:t>mocks</a:t>
            </a:r>
            <a:r>
              <a:rPr lang="fr-FR" sz="2400" dirty="0"/>
              <a:t> utilisables avec JUnit.</a:t>
            </a:r>
          </a:p>
          <a:p>
            <a:pPr algn="l"/>
            <a:endParaRPr lang="fr-FR" sz="2400" dirty="0"/>
          </a:p>
          <a:p>
            <a:pPr algn="l"/>
            <a:endParaRPr lang="fr-FR" dirty="0"/>
          </a:p>
        </p:txBody>
      </p:sp>
    </p:spTree>
    <p:extLst>
      <p:ext uri="{BB962C8B-B14F-4D97-AF65-F5344CB8AC3E}">
        <p14:creationId xmlns:p14="http://schemas.microsoft.com/office/powerpoint/2010/main" val="53967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AD9C3F-C3AB-44CF-8CF7-92F5673F1E9A}"/>
              </a:ext>
            </a:extLst>
          </p:cNvPr>
          <p:cNvSpPr>
            <a:spLocks noGrp="1"/>
          </p:cNvSpPr>
          <p:nvPr>
            <p:ph type="title"/>
          </p:nvPr>
        </p:nvSpPr>
        <p:spPr/>
        <p:txBody>
          <a:bodyPr>
            <a:normAutofit/>
          </a:bodyPr>
          <a:lstStyle/>
          <a:p>
            <a:r>
              <a:rPr lang="fr-FR" dirty="0"/>
              <a:t>Création d’un projet JDBC avec </a:t>
            </a:r>
            <a:r>
              <a:rPr lang="fr-FR" dirty="0" err="1"/>
              <a:t>SpringBoot</a:t>
            </a:r>
            <a:endParaRPr lang="fr-FR" dirty="0"/>
          </a:p>
        </p:txBody>
      </p:sp>
      <p:sp>
        <p:nvSpPr>
          <p:cNvPr id="3" name="Espace réservé du texte 2">
            <a:extLst>
              <a:ext uri="{FF2B5EF4-FFF2-40B4-BE49-F238E27FC236}">
                <a16:creationId xmlns:a16="http://schemas.microsoft.com/office/drawing/2014/main" id="{04C0F73E-D3EE-4DCD-B918-1EB069987F15}"/>
              </a:ext>
            </a:extLst>
          </p:cNvPr>
          <p:cNvSpPr>
            <a:spLocks noGrp="1"/>
          </p:cNvSpPr>
          <p:nvPr>
            <p:ph idx="1"/>
          </p:nvPr>
        </p:nvSpPr>
        <p:spPr/>
        <p:txBody>
          <a:bodyPr>
            <a:normAutofit/>
          </a:bodyPr>
          <a:lstStyle/>
          <a:p>
            <a:r>
              <a:rPr lang="fr-FR" sz="2000" dirty="0"/>
              <a:t>On crée donc un projet </a:t>
            </a:r>
            <a:r>
              <a:rPr lang="fr-FR" sz="2000" dirty="0" err="1"/>
              <a:t>SpringBoot</a:t>
            </a:r>
            <a:r>
              <a:rPr lang="fr-FR" sz="2000" dirty="0"/>
              <a:t>.</a:t>
            </a:r>
          </a:p>
          <a:p>
            <a:r>
              <a:rPr lang="fr-FR" sz="2000" dirty="0"/>
              <a:t>Comme extensions, il faut </a:t>
            </a:r>
          </a:p>
          <a:p>
            <a:endParaRPr lang="fr-FR" sz="2000" dirty="0"/>
          </a:p>
          <a:p>
            <a:pPr marL="171450" indent="-171450">
              <a:buFont typeface="Wingdings" panose="05000000000000000000" pitchFamily="2" charset="2"/>
              <a:buChar char="q"/>
            </a:pPr>
            <a:r>
              <a:rPr lang="fr-FR" sz="2000" dirty="0"/>
              <a:t>JDBC API</a:t>
            </a:r>
          </a:p>
          <a:p>
            <a:pPr marL="171450" indent="-171450">
              <a:buFont typeface="Wingdings" panose="05000000000000000000" pitchFamily="2" charset="2"/>
              <a:buChar char="q"/>
            </a:pPr>
            <a:r>
              <a:rPr lang="fr-FR" sz="2000" dirty="0" err="1"/>
              <a:t>MySql</a:t>
            </a:r>
            <a:r>
              <a:rPr lang="fr-FR" sz="2000" dirty="0"/>
              <a:t> Driver</a:t>
            </a:r>
          </a:p>
          <a:p>
            <a:endParaRPr lang="fr-FR" sz="2000" dirty="0"/>
          </a:p>
          <a:p>
            <a:r>
              <a:rPr lang="fr-FR" sz="2000" dirty="0" err="1"/>
              <a:t>SpringBoot</a:t>
            </a:r>
            <a:r>
              <a:rPr lang="fr-FR" sz="2000" dirty="0"/>
              <a:t> vous génère tout ce qu’il faut. </a:t>
            </a:r>
          </a:p>
          <a:p>
            <a:r>
              <a:rPr lang="fr-FR" sz="2000" dirty="0"/>
              <a:t>Et en particulier un fichier </a:t>
            </a:r>
            <a:r>
              <a:rPr lang="fr-FR" sz="2000" dirty="0" err="1"/>
              <a:t>application.properties</a:t>
            </a:r>
            <a:r>
              <a:rPr lang="fr-FR" sz="2000" dirty="0"/>
              <a:t> vide au départ.</a:t>
            </a:r>
          </a:p>
          <a:p>
            <a:endParaRPr lang="fr-FR" b="0" dirty="0">
              <a:solidFill>
                <a:schemeClr val="tx1"/>
              </a:solidFill>
            </a:endParaRPr>
          </a:p>
          <a:p>
            <a:endParaRPr lang="fr-FR" b="0" dirty="0">
              <a:solidFill>
                <a:schemeClr val="tx1"/>
              </a:solidFill>
            </a:endParaRPr>
          </a:p>
          <a:p>
            <a:endParaRPr lang="fr-FR" b="0" dirty="0">
              <a:solidFill>
                <a:schemeClr val="tx1"/>
              </a:solidFill>
            </a:endParaRPr>
          </a:p>
        </p:txBody>
      </p:sp>
    </p:spTree>
    <p:extLst>
      <p:ext uri="{BB962C8B-B14F-4D97-AF65-F5344CB8AC3E}">
        <p14:creationId xmlns:p14="http://schemas.microsoft.com/office/powerpoint/2010/main" val="233606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C6430-1962-4F38-9D2F-52D5D384966D}"/>
              </a:ext>
            </a:extLst>
          </p:cNvPr>
          <p:cNvSpPr>
            <a:spLocks noGrp="1"/>
          </p:cNvSpPr>
          <p:nvPr>
            <p:ph type="title"/>
          </p:nvPr>
        </p:nvSpPr>
        <p:spPr/>
        <p:txBody>
          <a:bodyPr>
            <a:normAutofit/>
          </a:bodyPr>
          <a:lstStyle/>
          <a:p>
            <a:r>
              <a:rPr lang="fr-FR" dirty="0"/>
              <a:t>Fichier de configuration</a:t>
            </a:r>
          </a:p>
        </p:txBody>
      </p:sp>
      <p:sp>
        <p:nvSpPr>
          <p:cNvPr id="3" name="Espace réservé du texte 2">
            <a:extLst>
              <a:ext uri="{FF2B5EF4-FFF2-40B4-BE49-F238E27FC236}">
                <a16:creationId xmlns:a16="http://schemas.microsoft.com/office/drawing/2014/main" id="{E96290EF-060C-4C6E-94A0-9DF9B83BC7A8}"/>
              </a:ext>
            </a:extLst>
          </p:cNvPr>
          <p:cNvSpPr>
            <a:spLocks noGrp="1"/>
          </p:cNvSpPr>
          <p:nvPr>
            <p:ph idx="1"/>
          </p:nvPr>
        </p:nvSpPr>
        <p:spPr/>
        <p:txBody>
          <a:bodyPr>
            <a:normAutofit lnSpcReduction="10000"/>
          </a:bodyPr>
          <a:lstStyle/>
          <a:p>
            <a:r>
              <a:rPr lang="fr-FR" sz="1600" dirty="0"/>
              <a:t>Ce fichier de configuration (</a:t>
            </a:r>
            <a:r>
              <a:rPr lang="fr-FR" sz="1600" dirty="0" err="1"/>
              <a:t>application.properties</a:t>
            </a:r>
            <a:r>
              <a:rPr lang="fr-FR" sz="1600" dirty="0"/>
              <a:t>) contient toutes les données de configuration de l’application.</a:t>
            </a:r>
          </a:p>
          <a:p>
            <a:endParaRPr lang="fr-FR" sz="1600" dirty="0"/>
          </a:p>
          <a:p>
            <a:r>
              <a:rPr lang="fr-FR" sz="1600" dirty="0"/>
              <a:t>Et en particulier les données de connexion à la BDD.</a:t>
            </a:r>
          </a:p>
          <a:p>
            <a:endParaRPr lang="fr-FR" sz="1600" dirty="0"/>
          </a:p>
          <a:p>
            <a:r>
              <a:rPr lang="fr-FR" sz="1600" dirty="0"/>
              <a:t>Voilà un exemple : </a:t>
            </a:r>
          </a:p>
          <a:p>
            <a:endParaRPr lang="fr-FR" b="0" dirty="0">
              <a:solidFill>
                <a:schemeClr val="tx1"/>
              </a:solidFill>
            </a:endParaRPr>
          </a:p>
          <a:p>
            <a:pPr algn="l"/>
            <a:r>
              <a:rPr lang="fr-FR" sz="1800" dirty="0">
                <a:solidFill>
                  <a:srgbClr val="000000"/>
                </a:solidFill>
                <a:latin typeface="Consolas" panose="020B0609020204030204" pitchFamily="49" charset="0"/>
              </a:rPr>
              <a:t>jdbc.url=</a:t>
            </a:r>
            <a:r>
              <a:rPr lang="fr-FR" sz="1800" dirty="0" err="1">
                <a:solidFill>
                  <a:srgbClr val="2A00FF"/>
                </a:solidFill>
                <a:latin typeface="Consolas" panose="020B0609020204030204" pitchFamily="49" charset="0"/>
              </a:rPr>
              <a:t>jdbc:mysql</a:t>
            </a:r>
            <a:r>
              <a:rPr lang="fr-FR" sz="1800" dirty="0">
                <a:solidFill>
                  <a:srgbClr val="2A00FF"/>
                </a:solidFill>
                <a:latin typeface="Consolas" panose="020B0609020204030204" pitchFamily="49" charset="0"/>
              </a:rPr>
              <a:t>://</a:t>
            </a:r>
            <a:r>
              <a:rPr lang="fr-FR" sz="1800" u="sng" dirty="0">
                <a:solidFill>
                  <a:srgbClr val="2A00FF"/>
                </a:solidFill>
                <a:latin typeface="Consolas" panose="020B0609020204030204" pitchFamily="49" charset="0"/>
              </a:rPr>
              <a:t>localhost:3306/bestioles</a:t>
            </a:r>
          </a:p>
          <a:p>
            <a:pPr algn="l"/>
            <a:r>
              <a:rPr lang="fr-FR" sz="1800" dirty="0" err="1">
                <a:solidFill>
                  <a:srgbClr val="000000"/>
                </a:solidFill>
                <a:latin typeface="Consolas" panose="020B0609020204030204" pitchFamily="49" charset="0"/>
              </a:rPr>
              <a:t>jdbc.username</a:t>
            </a:r>
            <a:r>
              <a:rPr lang="fr-FR" sz="1800" dirty="0">
                <a:solidFill>
                  <a:srgbClr val="000000"/>
                </a:solidFill>
                <a:latin typeface="Consolas" panose="020B0609020204030204" pitchFamily="49" charset="0"/>
              </a:rPr>
              <a:t>=</a:t>
            </a:r>
            <a:r>
              <a:rPr lang="fr-FR" sz="1800" dirty="0">
                <a:solidFill>
                  <a:srgbClr val="2A00FF"/>
                </a:solidFill>
                <a:latin typeface="Consolas" panose="020B0609020204030204" pitchFamily="49" charset="0"/>
              </a:rPr>
              <a:t>root</a:t>
            </a:r>
          </a:p>
          <a:p>
            <a:pPr algn="l"/>
            <a:r>
              <a:rPr lang="fr-FR" sz="1800" dirty="0" err="1">
                <a:solidFill>
                  <a:srgbClr val="000000"/>
                </a:solidFill>
                <a:latin typeface="Consolas" panose="020B0609020204030204" pitchFamily="49" charset="0"/>
              </a:rPr>
              <a:t>jdbc.password</a:t>
            </a:r>
            <a:r>
              <a:rPr lang="fr-FR" sz="1800" dirty="0">
                <a:solidFill>
                  <a:srgbClr val="000000"/>
                </a:solidFill>
                <a:latin typeface="Consolas" panose="020B0609020204030204" pitchFamily="49" charset="0"/>
              </a:rPr>
              <a:t>=</a:t>
            </a:r>
            <a:r>
              <a:rPr lang="fr-FR" sz="1800" dirty="0">
                <a:solidFill>
                  <a:srgbClr val="2A00FF"/>
                </a:solidFill>
                <a:latin typeface="Consolas" panose="020B0609020204030204" pitchFamily="49" charset="0"/>
              </a:rPr>
              <a:t>root</a:t>
            </a:r>
          </a:p>
          <a:p>
            <a:pPr algn="l"/>
            <a:r>
              <a:rPr lang="fr-FR" sz="1800" dirty="0" err="1">
                <a:solidFill>
                  <a:srgbClr val="000000"/>
                </a:solidFill>
                <a:latin typeface="Consolas" panose="020B0609020204030204" pitchFamily="49" charset="0"/>
              </a:rPr>
              <a:t>jdbc.driverClassName</a:t>
            </a:r>
            <a:r>
              <a:rPr lang="fr-FR" sz="1800" dirty="0">
                <a:solidFill>
                  <a:srgbClr val="000000"/>
                </a:solidFill>
                <a:latin typeface="Consolas" panose="020B0609020204030204" pitchFamily="49" charset="0"/>
              </a:rPr>
              <a:t> = </a:t>
            </a:r>
            <a:r>
              <a:rPr lang="fr-FR" sz="1800" dirty="0" err="1">
                <a:solidFill>
                  <a:srgbClr val="2A00FF"/>
                </a:solidFill>
                <a:latin typeface="Consolas" panose="020B0609020204030204" pitchFamily="49" charset="0"/>
              </a:rPr>
              <a:t>com.mysql.cj.jdbc.Driver</a:t>
            </a:r>
            <a:endParaRPr lang="fr-FR" sz="1800" dirty="0">
              <a:solidFill>
                <a:srgbClr val="2A00FF"/>
              </a:solidFill>
              <a:latin typeface="Consolas" panose="020B0609020204030204" pitchFamily="49" charset="0"/>
            </a:endParaRPr>
          </a:p>
          <a:p>
            <a:pPr algn="l"/>
            <a:endParaRPr lang="fr-FR" sz="1800" dirty="0">
              <a:solidFill>
                <a:srgbClr val="2A00FF"/>
              </a:solidFill>
              <a:latin typeface="Consolas" panose="020B0609020204030204" pitchFamily="49" charset="0"/>
            </a:endParaRPr>
          </a:p>
          <a:p>
            <a:pPr algn="l"/>
            <a:endParaRPr lang="fr-FR" sz="1800" dirty="0">
              <a:solidFill>
                <a:srgbClr val="2A00FF"/>
              </a:solidFill>
              <a:latin typeface="Consolas" panose="020B0609020204030204" pitchFamily="49" charset="0"/>
            </a:endParaRPr>
          </a:p>
          <a:p>
            <a:pPr algn="l"/>
            <a:r>
              <a:rPr lang="fr-FR" sz="1600" dirty="0">
                <a:latin typeface="Arial" panose="020B0604020202020204" pitchFamily="34" charset="0"/>
                <a:cs typeface="Arial" panose="020B0604020202020204" pitchFamily="34" charset="0"/>
              </a:rPr>
              <a:t>Noter la dernière ligne qui est toujours la même pour une connexion à une base MySQL</a:t>
            </a:r>
            <a:endParaRPr lang="fr-FR" sz="1600" dirty="0">
              <a:solidFill>
                <a:srgbClr val="2A00FF"/>
              </a:solidFill>
              <a:latin typeface="Arial" panose="020B0604020202020204" pitchFamily="34" charset="0"/>
              <a:cs typeface="Arial" panose="020B0604020202020204" pitchFamily="34" charset="0"/>
            </a:endParaRPr>
          </a:p>
          <a:p>
            <a:pPr algn="l"/>
            <a:endParaRPr lang="fr-FR" b="0" dirty="0">
              <a:solidFill>
                <a:schemeClr val="tx1"/>
              </a:solidFill>
            </a:endParaRPr>
          </a:p>
        </p:txBody>
      </p:sp>
    </p:spTree>
    <p:extLst>
      <p:ext uri="{BB962C8B-B14F-4D97-AF65-F5344CB8AC3E}">
        <p14:creationId xmlns:p14="http://schemas.microsoft.com/office/powerpoint/2010/main" val="36107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C3D7B-508F-40C4-813F-CB0AC74D77F6}"/>
              </a:ext>
            </a:extLst>
          </p:cNvPr>
          <p:cNvSpPr>
            <a:spLocks noGrp="1"/>
          </p:cNvSpPr>
          <p:nvPr>
            <p:ph type="title"/>
          </p:nvPr>
        </p:nvSpPr>
        <p:spPr/>
        <p:txBody>
          <a:bodyPr>
            <a:normAutofit/>
          </a:bodyPr>
          <a:lstStyle/>
          <a:p>
            <a:r>
              <a:rPr lang="fr-FR" dirty="0"/>
              <a:t>Le Dao/Repository</a:t>
            </a:r>
          </a:p>
        </p:txBody>
      </p:sp>
      <p:sp>
        <p:nvSpPr>
          <p:cNvPr id="3" name="Espace réservé du texte 2">
            <a:extLst>
              <a:ext uri="{FF2B5EF4-FFF2-40B4-BE49-F238E27FC236}">
                <a16:creationId xmlns:a16="http://schemas.microsoft.com/office/drawing/2014/main" id="{23105F47-D1EE-4F75-B943-B98BDD09C325}"/>
              </a:ext>
            </a:extLst>
          </p:cNvPr>
          <p:cNvSpPr>
            <a:spLocks noGrp="1"/>
          </p:cNvSpPr>
          <p:nvPr>
            <p:ph idx="1"/>
          </p:nvPr>
        </p:nvSpPr>
        <p:spPr/>
        <p:txBody>
          <a:bodyPr>
            <a:normAutofit lnSpcReduction="10000"/>
          </a:bodyPr>
          <a:lstStyle/>
          <a:p>
            <a:r>
              <a:rPr lang="fr-FR" sz="1800" dirty="0"/>
              <a:t>Le dao ou repository est classiquement l’objet qui a pour mission de gérer les accès à la base de données. Typiquement, il implémente les fonctions CRUD.</a:t>
            </a:r>
          </a:p>
          <a:p>
            <a:endParaRPr lang="fr-FR" sz="1800" dirty="0"/>
          </a:p>
          <a:p>
            <a:r>
              <a:rPr lang="fr-FR" sz="1800" dirty="0"/>
              <a:t>Ce dao est un </a:t>
            </a:r>
            <a:r>
              <a:rPr lang="fr-FR" sz="1800" dirty="0" err="1"/>
              <a:t>bean</a:t>
            </a:r>
            <a:r>
              <a:rPr lang="fr-FR" sz="1800" dirty="0"/>
              <a:t>. Donc on lui met l’annotation @Repository (équivalent à @Component) </a:t>
            </a:r>
          </a:p>
          <a:p>
            <a:endParaRPr lang="fr-FR" sz="1800" dirty="0"/>
          </a:p>
          <a:p>
            <a:r>
              <a:rPr lang="fr-FR" sz="1800" dirty="0"/>
              <a:t>Le modèle en couche implique que ce dao soit appelé par un service qui lui-même est appelé par les parties de l’application qui ont besoin des données. Mais pour le moment, on va travailler directement avec le dao.</a:t>
            </a:r>
          </a:p>
          <a:p>
            <a:endParaRPr lang="fr-FR" sz="1800" dirty="0"/>
          </a:p>
          <a:p>
            <a:r>
              <a:rPr lang="fr-FR" sz="1800" dirty="0"/>
              <a:t>Dans le cas de JDBC, ce dao utilise : </a:t>
            </a:r>
          </a:p>
          <a:p>
            <a:endParaRPr lang="fr-FR" sz="1800" dirty="0"/>
          </a:p>
          <a:p>
            <a:pPr marL="171450" indent="-171450">
              <a:buFont typeface="Wingdings" panose="05000000000000000000" pitchFamily="2" charset="2"/>
              <a:buChar char="q"/>
            </a:pPr>
            <a:r>
              <a:rPr lang="fr-FR" sz="1800" dirty="0"/>
              <a:t> Une </a:t>
            </a:r>
            <a:r>
              <a:rPr lang="fr-FR" sz="1800" dirty="0" err="1"/>
              <a:t>template</a:t>
            </a:r>
            <a:r>
              <a:rPr lang="fr-FR" sz="1800" dirty="0"/>
              <a:t> qui sert à accéder aux données. C’est lui qui la crée</a:t>
            </a:r>
          </a:p>
          <a:p>
            <a:pPr marL="171450" indent="-171450">
              <a:buFont typeface="Wingdings" panose="05000000000000000000" pitchFamily="2" charset="2"/>
              <a:buChar char="q"/>
            </a:pPr>
            <a:r>
              <a:rPr lang="fr-FR" sz="1800" dirty="0"/>
              <a:t> Une </a:t>
            </a:r>
            <a:r>
              <a:rPr lang="fr-FR" sz="1800" dirty="0" err="1"/>
              <a:t>DataSource</a:t>
            </a:r>
            <a:r>
              <a:rPr lang="fr-FR" sz="1800" dirty="0"/>
              <a:t> qui est passée en </a:t>
            </a:r>
            <a:r>
              <a:rPr lang="fr-FR" sz="1800" dirty="0" err="1"/>
              <a:t>IoC</a:t>
            </a:r>
            <a:r>
              <a:rPr lang="fr-FR" sz="1800" dirty="0"/>
              <a:t>. Cette </a:t>
            </a:r>
            <a:r>
              <a:rPr lang="fr-FR" sz="1800" dirty="0" err="1"/>
              <a:t>DataSource</a:t>
            </a:r>
            <a:r>
              <a:rPr lang="fr-FR" sz="1800" dirty="0"/>
              <a:t> correspond en gros à la connexion à la BDD</a:t>
            </a:r>
          </a:p>
          <a:p>
            <a:endParaRPr lang="fr-FR" dirty="0"/>
          </a:p>
          <a:p>
            <a:endParaRPr lang="fr-FR" dirty="0"/>
          </a:p>
        </p:txBody>
      </p:sp>
    </p:spTree>
    <p:extLst>
      <p:ext uri="{BB962C8B-B14F-4D97-AF65-F5344CB8AC3E}">
        <p14:creationId xmlns:p14="http://schemas.microsoft.com/office/powerpoint/2010/main" val="39852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C3D7B-508F-40C4-813F-CB0AC74D77F6}"/>
              </a:ext>
            </a:extLst>
          </p:cNvPr>
          <p:cNvSpPr>
            <a:spLocks noGrp="1"/>
          </p:cNvSpPr>
          <p:nvPr>
            <p:ph type="title"/>
          </p:nvPr>
        </p:nvSpPr>
        <p:spPr/>
        <p:txBody>
          <a:bodyPr>
            <a:normAutofit/>
          </a:bodyPr>
          <a:lstStyle/>
          <a:p>
            <a:r>
              <a:rPr lang="fr-FR" dirty="0"/>
              <a:t>Le Dao/Repository</a:t>
            </a:r>
          </a:p>
        </p:txBody>
      </p:sp>
      <p:sp>
        <p:nvSpPr>
          <p:cNvPr id="3" name="Espace réservé du texte 2">
            <a:extLst>
              <a:ext uri="{FF2B5EF4-FFF2-40B4-BE49-F238E27FC236}">
                <a16:creationId xmlns:a16="http://schemas.microsoft.com/office/drawing/2014/main" id="{23105F47-D1EE-4F75-B943-B98BDD09C325}"/>
              </a:ext>
            </a:extLst>
          </p:cNvPr>
          <p:cNvSpPr>
            <a:spLocks noGrp="1"/>
          </p:cNvSpPr>
          <p:nvPr>
            <p:ph idx="1"/>
          </p:nvPr>
        </p:nvSpPr>
        <p:spPr/>
        <p:txBody>
          <a:bodyPr>
            <a:normAutofit/>
          </a:bodyPr>
          <a:lstStyle/>
          <a:p>
            <a:pPr algn="l"/>
            <a:r>
              <a:rPr lang="fr-FR" sz="1800" dirty="0">
                <a:latin typeface="Arial" panose="020B0604020202020204" pitchFamily="34" charset="0"/>
                <a:cs typeface="Arial" panose="020B0604020202020204" pitchFamily="34" charset="0"/>
              </a:rPr>
              <a:t>Ca ressemble à ça : </a:t>
            </a:r>
          </a:p>
          <a:p>
            <a:pPr algn="l"/>
            <a:endParaRPr lang="fr-FR" sz="1800" dirty="0">
              <a:solidFill>
                <a:srgbClr val="646464"/>
              </a:solidFill>
              <a:latin typeface="Consolas" panose="020B0609020204030204" pitchFamily="49" charset="0"/>
            </a:endParaRPr>
          </a:p>
          <a:p>
            <a:pPr algn="l"/>
            <a:r>
              <a:rPr lang="fr-FR" sz="1800" dirty="0">
                <a:solidFill>
                  <a:srgbClr val="646464"/>
                </a:solidFill>
                <a:latin typeface="Consolas" panose="020B0609020204030204" pitchFamily="49" charset="0"/>
              </a:rPr>
              <a:t>@Repository</a:t>
            </a: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a:t>
            </a:r>
            <a:r>
              <a:rPr lang="fr-FR" sz="1800" b="1" dirty="0">
                <a:solidFill>
                  <a:srgbClr val="7F0055"/>
                </a:solidFill>
                <a:latin typeface="Consolas" panose="020B0609020204030204" pitchFamily="49" charset="0"/>
              </a:rPr>
              <a:t>class</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SpecieDao</a:t>
            </a:r>
            <a:r>
              <a:rPr lang="fr-FR" sz="1800" b="1" dirty="0">
                <a:solidFill>
                  <a:srgbClr val="000000"/>
                </a:solidFill>
                <a:latin typeface="Consolas" panose="020B0609020204030204" pitchFamily="49" charset="0"/>
              </a:rPr>
              <a:t> {</a:t>
            </a:r>
          </a:p>
          <a:p>
            <a:pPr algn="l"/>
            <a:r>
              <a:rPr lang="fr-FR" sz="1800" b="1" dirty="0">
                <a:solidFill>
                  <a:srgbClr val="7F0055"/>
                </a:solidFill>
                <a:latin typeface="Consolas" panose="020B0609020204030204" pitchFamily="49" charset="0"/>
              </a:rPr>
              <a:t>  </a:t>
            </a:r>
            <a:r>
              <a:rPr lang="fr-FR" sz="1800" b="1" dirty="0" err="1">
                <a:solidFill>
                  <a:srgbClr val="7F0055"/>
                </a:solidFill>
                <a:latin typeface="Consolas" panose="020B0609020204030204" pitchFamily="49" charset="0"/>
              </a:rPr>
              <a:t>private</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JdbcTemplate</a:t>
            </a:r>
            <a:r>
              <a:rPr lang="fr-FR" sz="1800" b="1" dirty="0">
                <a:solidFill>
                  <a:srgbClr val="000000"/>
                </a:solidFill>
                <a:latin typeface="Consolas" panose="020B0609020204030204" pitchFamily="49" charset="0"/>
              </a:rPr>
              <a:t> </a:t>
            </a:r>
            <a:r>
              <a:rPr lang="fr-FR" sz="1800" b="1" dirty="0" err="1">
                <a:solidFill>
                  <a:srgbClr val="0000C0"/>
                </a:solidFill>
                <a:latin typeface="Consolas" panose="020B0609020204030204" pitchFamily="49" charset="0"/>
              </a:rPr>
              <a:t>jdbcTemplate</a:t>
            </a:r>
            <a:r>
              <a:rPr lang="fr-FR" sz="1800" b="1" dirty="0">
                <a:solidFill>
                  <a:srgbClr val="000000"/>
                </a:solidFill>
                <a:latin typeface="Consolas" panose="020B0609020204030204" pitchFamily="49" charset="0"/>
              </a:rPr>
              <a:t> = </a:t>
            </a:r>
            <a:r>
              <a:rPr lang="fr-FR" sz="1800" b="1" dirty="0">
                <a:solidFill>
                  <a:srgbClr val="7F0055"/>
                </a:solidFill>
                <a:latin typeface="Consolas" panose="020B0609020204030204" pitchFamily="49" charset="0"/>
              </a:rPr>
              <a:t>new</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JdbcTemplate</a:t>
            </a:r>
            <a:r>
              <a:rPr lang="fr-FR" sz="1800" b="1" dirty="0">
                <a:solidFill>
                  <a:srgbClr val="000000"/>
                </a:solidFill>
                <a:latin typeface="Consolas" panose="020B0609020204030204" pitchFamily="49" charset="0"/>
              </a:rPr>
              <a:t>();</a:t>
            </a:r>
          </a:p>
          <a:p>
            <a:pPr algn="l"/>
            <a:endParaRPr lang="fr-FR" sz="1800" dirty="0">
              <a:latin typeface="Consolas" panose="020B0609020204030204" pitchFamily="49" charset="0"/>
            </a:endParaRPr>
          </a:p>
          <a:p>
            <a:pPr algn="l"/>
            <a:r>
              <a:rPr lang="fr-FR" sz="1800" dirty="0">
                <a:solidFill>
                  <a:srgbClr val="646464"/>
                </a:solidFill>
                <a:latin typeface="Consolas" panose="020B0609020204030204" pitchFamily="49" charset="0"/>
              </a:rPr>
              <a:t>  @Autowired</a:t>
            </a:r>
          </a:p>
          <a:p>
            <a:pPr algn="l"/>
            <a:r>
              <a:rPr lang="fr-FR" sz="1800" b="1" dirty="0">
                <a:solidFill>
                  <a:srgbClr val="7F0055"/>
                </a:solidFill>
                <a:latin typeface="Consolas" panose="020B0609020204030204" pitchFamily="49" charset="0"/>
              </a:rPr>
              <a:t>  public</a:t>
            </a:r>
            <a:r>
              <a:rPr lang="fr-FR" sz="1800" b="1" dirty="0">
                <a:solidFill>
                  <a:srgbClr val="000000"/>
                </a:solidFill>
                <a:latin typeface="Consolas" panose="020B0609020204030204" pitchFamily="49" charset="0"/>
              </a:rPr>
              <a:t> </a:t>
            </a:r>
            <a:r>
              <a:rPr lang="fr-FR" sz="1800" b="1" dirty="0" err="1">
                <a:solidFill>
                  <a:srgbClr val="7F0055"/>
                </a:solidFill>
                <a:latin typeface="Consolas" panose="020B0609020204030204" pitchFamily="49" charset="0"/>
              </a:rPr>
              <a:t>void</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setDataSource</a:t>
            </a:r>
            <a:r>
              <a:rPr lang="fr-FR" sz="1800" b="1" dirty="0">
                <a:solidFill>
                  <a:srgbClr val="000000"/>
                </a:solidFill>
                <a:latin typeface="Consolas" panose="020B0609020204030204" pitchFamily="49" charset="0"/>
              </a:rPr>
              <a:t>(</a:t>
            </a:r>
            <a:r>
              <a:rPr lang="fr-FR" sz="1800" b="1" dirty="0" err="1">
                <a:solidFill>
                  <a:srgbClr val="000000"/>
                </a:solidFill>
                <a:latin typeface="Consolas" panose="020B0609020204030204" pitchFamily="49" charset="0"/>
              </a:rPr>
              <a:t>DataSource</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dataSource</a:t>
            </a:r>
            <a:r>
              <a:rPr lang="fr-FR" sz="1800" b="1" dirty="0">
                <a:solidFill>
                  <a:srgbClr val="000000"/>
                </a:solidFill>
                <a:latin typeface="Consolas" panose="020B0609020204030204" pitchFamily="49" charset="0"/>
              </a:rPr>
              <a:t>) {</a:t>
            </a:r>
          </a:p>
          <a:p>
            <a:pPr algn="l"/>
            <a:r>
              <a:rPr lang="fr-FR" sz="1800" dirty="0">
                <a:solidFill>
                  <a:srgbClr val="0000C0"/>
                </a:solidFill>
                <a:latin typeface="Consolas" panose="020B0609020204030204" pitchFamily="49" charset="0"/>
              </a:rPr>
              <a:t>    </a:t>
            </a:r>
            <a:r>
              <a:rPr lang="fr-FR" sz="1800" dirty="0" err="1">
                <a:solidFill>
                  <a:srgbClr val="0000C0"/>
                </a:solidFill>
                <a:latin typeface="Consolas" panose="020B0609020204030204" pitchFamily="49" charset="0"/>
              </a:rPr>
              <a:t>jdbcTemplate</a:t>
            </a:r>
            <a:r>
              <a:rPr lang="fr-FR" sz="1800" dirty="0" err="1">
                <a:solidFill>
                  <a:srgbClr val="000000"/>
                </a:solidFill>
                <a:latin typeface="Consolas" panose="020B0609020204030204" pitchFamily="49" charset="0"/>
              </a:rPr>
              <a:t>.setDataSource</a:t>
            </a:r>
            <a:r>
              <a:rPr lang="fr-FR" sz="1800" dirty="0">
                <a:solidFill>
                  <a:srgbClr val="000000"/>
                </a:solidFill>
                <a:latin typeface="Consolas" panose="020B0609020204030204" pitchFamily="49" charset="0"/>
              </a:rPr>
              <a:t>(</a:t>
            </a:r>
            <a:r>
              <a:rPr lang="fr-FR" sz="1800" dirty="0" err="1">
                <a:solidFill>
                  <a:srgbClr val="6A3E3E"/>
                </a:solidFill>
                <a:latin typeface="Consolas" panose="020B0609020204030204" pitchFamily="49" charset="0"/>
              </a:rPr>
              <a:t>dataSource</a:t>
            </a:r>
            <a:r>
              <a:rPr lang="fr-FR" sz="1800" dirty="0">
                <a:solidFill>
                  <a:srgbClr val="000000"/>
                </a:solidFill>
                <a:latin typeface="Consolas" panose="020B0609020204030204" pitchFamily="49" charset="0"/>
              </a:rPr>
              <a:t>);</a:t>
            </a:r>
          </a:p>
          <a:p>
            <a:pPr algn="l"/>
            <a:r>
              <a:rPr lang="fr-FR" sz="1800" dirty="0">
                <a:solidFill>
                  <a:srgbClr val="000000"/>
                </a:solidFill>
                <a:latin typeface="Consolas" panose="020B0609020204030204" pitchFamily="49" charset="0"/>
              </a:rPr>
              <a:t>  }</a:t>
            </a:r>
            <a:endParaRPr lang="fr-FR" dirty="0"/>
          </a:p>
        </p:txBody>
      </p:sp>
    </p:spTree>
    <p:extLst>
      <p:ext uri="{BB962C8B-B14F-4D97-AF65-F5344CB8AC3E}">
        <p14:creationId xmlns:p14="http://schemas.microsoft.com/office/powerpoint/2010/main" val="14461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JdbcTemplate </a:t>
            </a:r>
            <a:r>
              <a:rPr spc="10" dirty="0"/>
              <a:t>-</a:t>
            </a:r>
            <a:r>
              <a:rPr spc="-155" dirty="0"/>
              <a:t> </a:t>
            </a:r>
            <a:r>
              <a:rPr spc="-55" dirty="0"/>
              <a:t>Configuration</a:t>
            </a:r>
          </a:p>
        </p:txBody>
      </p:sp>
      <p:sp>
        <p:nvSpPr>
          <p:cNvPr id="3" name="object 3"/>
          <p:cNvSpPr txBox="1"/>
          <p:nvPr/>
        </p:nvSpPr>
        <p:spPr>
          <a:xfrm>
            <a:off x="700531" y="1809946"/>
            <a:ext cx="5542280" cy="2545569"/>
          </a:xfrm>
          <a:prstGeom prst="rect">
            <a:avLst/>
          </a:prstGeom>
        </p:spPr>
        <p:txBody>
          <a:bodyPr vert="horz" wrap="square" lIns="0" tIns="29845" rIns="0" bIns="0" rtlCol="0">
            <a:spAutoFit/>
          </a:bodyPr>
          <a:lstStyle/>
          <a:p>
            <a:pPr marL="298450" indent="-285750">
              <a:spcBef>
                <a:spcPts val="235"/>
              </a:spcBef>
              <a:buFont typeface="Wingdings" panose="05000000000000000000" pitchFamily="2" charset="2"/>
              <a:buChar char="Ø"/>
            </a:pPr>
            <a:r>
              <a:rPr lang="fr-FR" spc="-5" dirty="0">
                <a:solidFill>
                  <a:srgbClr val="003350"/>
                </a:solidFill>
                <a:latin typeface="Arial"/>
                <a:cs typeface="Arial"/>
              </a:rPr>
              <a:t>Attention, dans l’exemple basique que nous avons, nous ouvrons des connexions à chaque appel à la BDD. C’est ce qu’il y a de plus gourmand en ressources.</a:t>
            </a:r>
          </a:p>
          <a:p>
            <a:pPr marL="12700">
              <a:spcBef>
                <a:spcPts val="235"/>
              </a:spcBef>
            </a:pPr>
            <a:endParaRPr lang="fr-FR" spc="290" dirty="0">
              <a:solidFill>
                <a:srgbClr val="162E33"/>
              </a:solidFill>
              <a:latin typeface="DejaVu Sans"/>
              <a:cs typeface="DejaVu Sans"/>
            </a:endParaRPr>
          </a:p>
          <a:p>
            <a:pPr marL="298450" indent="-285750">
              <a:spcBef>
                <a:spcPts val="235"/>
              </a:spcBef>
              <a:buFont typeface="Wingdings" panose="05000000000000000000" pitchFamily="2" charset="2"/>
              <a:buChar char="Ø"/>
            </a:pPr>
            <a:r>
              <a:rPr spc="-5" dirty="0">
                <a:solidFill>
                  <a:srgbClr val="003350"/>
                </a:solidFill>
                <a:latin typeface="Arial"/>
                <a:cs typeface="Arial"/>
              </a:rPr>
              <a:t>Il existe </a:t>
            </a:r>
            <a:r>
              <a:rPr dirty="0">
                <a:solidFill>
                  <a:srgbClr val="003350"/>
                </a:solidFill>
                <a:latin typeface="Arial"/>
                <a:cs typeface="Arial"/>
              </a:rPr>
              <a:t>des implémentations plus performantes (pool de</a:t>
            </a:r>
            <a:r>
              <a:rPr spc="-100" dirty="0">
                <a:solidFill>
                  <a:srgbClr val="003350"/>
                </a:solidFill>
                <a:latin typeface="Arial"/>
                <a:cs typeface="Arial"/>
              </a:rPr>
              <a:t> </a:t>
            </a:r>
            <a:r>
              <a:rPr dirty="0" err="1">
                <a:solidFill>
                  <a:srgbClr val="003350"/>
                </a:solidFill>
                <a:latin typeface="Arial"/>
                <a:cs typeface="Arial"/>
              </a:rPr>
              <a:t>connexion</a:t>
            </a:r>
            <a:r>
              <a:rPr dirty="0">
                <a:solidFill>
                  <a:srgbClr val="003350"/>
                </a:solidFill>
                <a:latin typeface="Arial"/>
                <a:cs typeface="Arial"/>
              </a:rPr>
              <a:t>)</a:t>
            </a:r>
            <a:endParaRPr lang="fr-FR" dirty="0">
              <a:solidFill>
                <a:srgbClr val="003350"/>
              </a:solidFill>
              <a:latin typeface="Arial"/>
              <a:cs typeface="Arial"/>
            </a:endParaRPr>
          </a:p>
          <a:p>
            <a:pPr marL="12700">
              <a:spcBef>
                <a:spcPts val="235"/>
              </a:spcBef>
            </a:pPr>
            <a:endParaRPr dirty="0">
              <a:latin typeface="Arial"/>
              <a:cs typeface="Arial"/>
            </a:endParaRPr>
          </a:p>
          <a:p>
            <a:pPr marL="812800" indent="-316865">
              <a:lnSpc>
                <a:spcPts val="1515"/>
              </a:lnSpc>
              <a:spcBef>
                <a:spcPts val="165"/>
              </a:spcBef>
              <a:buSzPct val="103703"/>
              <a:buFont typeface="Wingdings" panose="05000000000000000000" pitchFamily="2" charset="2"/>
              <a:buChar char="Ø"/>
              <a:tabLst>
                <a:tab pos="812800" algn="l"/>
                <a:tab pos="813435" algn="l"/>
              </a:tabLst>
            </a:pPr>
            <a:r>
              <a:rPr dirty="0">
                <a:solidFill>
                  <a:srgbClr val="003350"/>
                </a:solidFill>
                <a:latin typeface="Arial"/>
                <a:cs typeface="Arial"/>
              </a:rPr>
              <a:t>C3P0, Hikari, </a:t>
            </a:r>
            <a:r>
              <a:rPr dirty="0" err="1">
                <a:solidFill>
                  <a:srgbClr val="003350"/>
                </a:solidFill>
                <a:latin typeface="Arial"/>
                <a:cs typeface="Arial"/>
              </a:rPr>
              <a:t>BoneCP</a:t>
            </a:r>
            <a:r>
              <a:rPr spc="-125" dirty="0">
                <a:solidFill>
                  <a:srgbClr val="003350"/>
                </a:solidFill>
                <a:latin typeface="Arial"/>
                <a:cs typeface="Arial"/>
              </a:rPr>
              <a:t> </a:t>
            </a:r>
            <a:r>
              <a:rPr spc="-5" dirty="0">
                <a:solidFill>
                  <a:srgbClr val="003350"/>
                </a:solidFill>
                <a:latin typeface="Arial"/>
                <a:cs typeface="Arial"/>
              </a:rPr>
              <a:t>...</a:t>
            </a:r>
            <a:endParaRPr dirty="0">
              <a:latin typeface="Arial"/>
              <a:cs typeface="Arial"/>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6979</TotalTime>
  <Words>2908</Words>
  <Application>Microsoft Office PowerPoint</Application>
  <PresentationFormat>Affichage à l'écran (4:3)</PresentationFormat>
  <Paragraphs>442</Paragraphs>
  <Slides>44</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Arial</vt:lpstr>
      <vt:lpstr>Calibri</vt:lpstr>
      <vt:lpstr>Consolas</vt:lpstr>
      <vt:lpstr>Courier New</vt:lpstr>
      <vt:lpstr>DejaVu Sans</vt:lpstr>
      <vt:lpstr>Times New Roman</vt:lpstr>
      <vt:lpstr>Verdana</vt:lpstr>
      <vt:lpstr>Wingdings</vt:lpstr>
      <vt:lpstr>Thème Office</vt:lpstr>
      <vt:lpstr>Spring Framework JDBC, Orm, Data</vt:lpstr>
      <vt:lpstr>Sommaire</vt:lpstr>
      <vt:lpstr>Spring JDBC</vt:lpstr>
      <vt:lpstr>JdbcTemplate</vt:lpstr>
      <vt:lpstr>Création d’un projet JDBC avec SpringBoot</vt:lpstr>
      <vt:lpstr>Fichier de configuration</vt:lpstr>
      <vt:lpstr>Le Dao/Repository</vt:lpstr>
      <vt:lpstr>Le Dao/Repository</vt:lpstr>
      <vt:lpstr>JdbcTemplate - Configuration</vt:lpstr>
      <vt:lpstr>Suite de la configuration</vt:lpstr>
      <vt:lpstr>Suite de la configuration</vt:lpstr>
      <vt:lpstr>JdbcTemplate - Exemples</vt:lpstr>
      <vt:lpstr>JdbcTemplate - Exemples</vt:lpstr>
      <vt:lpstr>JdbcTemplate - Exemples</vt:lpstr>
      <vt:lpstr>JdbcTemplate - Exemples</vt:lpstr>
      <vt:lpstr>Spring JDBC - Conclusion</vt:lpstr>
      <vt:lpstr>Sommaire</vt:lpstr>
      <vt:lpstr>Transaction - Rappel</vt:lpstr>
      <vt:lpstr>Transaction - Rappel</vt:lpstr>
      <vt:lpstr>Les transactions par Spring</vt:lpstr>
      <vt:lpstr>Déclarer une transaction</vt:lpstr>
      <vt:lpstr>Transaction - Conclusion</vt:lpstr>
      <vt:lpstr>Exercice</vt:lpstr>
      <vt:lpstr>Exercice</vt:lpstr>
      <vt:lpstr>Sommaire</vt:lpstr>
      <vt:lpstr>Introduction</vt:lpstr>
      <vt:lpstr>Introduction </vt:lpstr>
      <vt:lpstr>Rappel </vt:lpstr>
      <vt:lpstr>Dao/Repository </vt:lpstr>
      <vt:lpstr>Dao/Repository </vt:lpstr>
      <vt:lpstr>Dao/Repository </vt:lpstr>
      <vt:lpstr>Dao/Repository </vt:lpstr>
      <vt:lpstr>Dao/Repository </vt:lpstr>
      <vt:lpstr>Configuration </vt:lpstr>
      <vt:lpstr>Exercice</vt:lpstr>
      <vt:lpstr>Sommaire</vt:lpstr>
      <vt:lpstr>Introduction </vt:lpstr>
      <vt:lpstr>Tests Repository </vt:lpstr>
      <vt:lpstr>Tests Repository </vt:lpstr>
      <vt:lpstr>Tests Repository </vt:lpstr>
      <vt:lpstr>Tests Repository </vt:lpstr>
      <vt:lpstr>Tests Repository </vt:lpstr>
      <vt:lpstr>Tests Service </vt:lpstr>
      <vt:lpstr>Tests Service </vt:lpstr>
    </vt:vector>
  </TitlesOfParts>
  <Company>kopilote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se conçoivent les projet informatiques dont les clients parlent avec plaisir ?</dc:title>
  <dc:creator>manuel</dc:creator>
  <cp:lastModifiedBy>Alexis PUSKARCZYK</cp:lastModifiedBy>
  <cp:revision>508</cp:revision>
  <cp:lastPrinted>2013-04-22T17:43:33Z</cp:lastPrinted>
  <dcterms:created xsi:type="dcterms:W3CDTF">2013-04-11T08:31:56Z</dcterms:created>
  <dcterms:modified xsi:type="dcterms:W3CDTF">2021-10-29T15:50:26Z</dcterms:modified>
</cp:coreProperties>
</file>