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57"/>
  </p:notesMasterIdLst>
  <p:handoutMasterIdLst>
    <p:handoutMasterId r:id="rId58"/>
  </p:handoutMasterIdLst>
  <p:sldIdLst>
    <p:sldId id="315" r:id="rId2"/>
    <p:sldId id="258" r:id="rId3"/>
    <p:sldId id="316" r:id="rId4"/>
    <p:sldId id="259" r:id="rId5"/>
    <p:sldId id="308" r:id="rId6"/>
    <p:sldId id="307" r:id="rId7"/>
    <p:sldId id="260" r:id="rId8"/>
    <p:sldId id="309" r:id="rId9"/>
    <p:sldId id="310" r:id="rId10"/>
    <p:sldId id="311" r:id="rId11"/>
    <p:sldId id="312" r:id="rId12"/>
    <p:sldId id="313" r:id="rId13"/>
    <p:sldId id="314"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53" r:id="rId35"/>
    <p:sldId id="354" r:id="rId36"/>
    <p:sldId id="355" r:id="rId37"/>
    <p:sldId id="337" r:id="rId38"/>
    <p:sldId id="286"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73" r:id="rId54"/>
    <p:sldId id="352" r:id="rId55"/>
    <p:sldId id="372" r:id="rId56"/>
  </p:sldIdLst>
  <p:sldSz cx="9144000" cy="6858000" type="screen4x3"/>
  <p:notesSz cx="7099300" cy="10234613"/>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E22FA7E-0091-415A-AEA1-7324CF6CF4EC}">
          <p14:sldIdLst>
            <p14:sldId id="315"/>
            <p14:sldId id="258"/>
            <p14:sldId id="316"/>
            <p14:sldId id="259"/>
            <p14:sldId id="308"/>
            <p14:sldId id="307"/>
            <p14:sldId id="260"/>
            <p14:sldId id="309"/>
            <p14:sldId id="310"/>
            <p14:sldId id="311"/>
            <p14:sldId id="312"/>
            <p14:sldId id="313"/>
            <p14:sldId id="31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53"/>
            <p14:sldId id="354"/>
            <p14:sldId id="355"/>
            <p14:sldId id="337"/>
            <p14:sldId id="286"/>
            <p14:sldId id="338"/>
            <p14:sldId id="339"/>
            <p14:sldId id="340"/>
            <p14:sldId id="341"/>
            <p14:sldId id="342"/>
            <p14:sldId id="343"/>
            <p14:sldId id="344"/>
            <p14:sldId id="345"/>
            <p14:sldId id="346"/>
            <p14:sldId id="347"/>
            <p14:sldId id="348"/>
            <p14:sldId id="349"/>
            <p14:sldId id="350"/>
            <p14:sldId id="351"/>
            <p14:sldId id="373"/>
            <p14:sldId id="352"/>
            <p14:sldId id="372"/>
          </p14:sldIdLst>
        </p14:section>
      </p14:sectionLst>
    </p:ext>
    <p:ext uri="{EFAFB233-063F-42B5-8137-9DF3F51BA10A}">
      <p15:sldGuideLst xmlns:p15="http://schemas.microsoft.com/office/powerpoint/2012/main">
        <p15:guide id="1" orient="horz" pos="1550">
          <p15:clr>
            <a:srgbClr val="A4A3A4"/>
          </p15:clr>
        </p15:guide>
        <p15:guide id="2" orient="horz" pos="1582">
          <p15:clr>
            <a:srgbClr val="A4A3A4"/>
          </p15:clr>
        </p15:guide>
        <p15:guide id="3" pos="323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B1D4"/>
    <a:srgbClr val="FF8712"/>
    <a:srgbClr val="73BF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0560" autoAdjust="0"/>
  </p:normalViewPr>
  <p:slideViewPr>
    <p:cSldViewPr snapToGrid="0" snapToObjects="1" showGuides="1">
      <p:cViewPr varScale="1">
        <p:scale>
          <a:sx n="132" d="100"/>
          <a:sy n="132" d="100"/>
        </p:scale>
        <p:origin x="2516" y="64"/>
      </p:cViewPr>
      <p:guideLst>
        <p:guide orient="horz" pos="1550"/>
        <p:guide orient="horz" pos="1582"/>
        <p:guide pos="3239"/>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100" d="100"/>
        <a:sy n="100" d="100"/>
      </p:scale>
      <p:origin x="0" y="15523"/>
    </p:cViewPr>
  </p:sorterViewPr>
  <p:notesViewPr>
    <p:cSldViewPr snapToGrid="0" snapToObjects="1">
      <p:cViewPr varScale="1">
        <p:scale>
          <a:sx n="82" d="100"/>
          <a:sy n="82" d="100"/>
        </p:scale>
        <p:origin x="-3180"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1D7FAB35-85D2-DC49-A236-C79DE12BF5AA}" type="datetimeFigureOut">
              <a:rPr lang="fr-FR" smtClean="0"/>
              <a:t>29/10/2021</a:t>
            </a:fld>
            <a:endParaRPr lang="fr-F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2AC5D944-5EED-E44D-979F-BF1D68D8AB61}" type="slidenum">
              <a:rPr lang="fr-FR" smtClean="0"/>
              <a:t>‹N°›</a:t>
            </a:fld>
            <a:endParaRPr lang="fr-FR"/>
          </a:p>
        </p:txBody>
      </p:sp>
    </p:spTree>
    <p:extLst>
      <p:ext uri="{BB962C8B-B14F-4D97-AF65-F5344CB8AC3E}">
        <p14:creationId xmlns:p14="http://schemas.microsoft.com/office/powerpoint/2010/main" val="6700381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2F08DF1-A781-A943-8C77-379F9B011B8F}" type="datetimeFigureOut">
              <a:rPr lang="fr-FR" smtClean="0"/>
              <a:t>29/10/2021</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F175C17-D249-7A47-8C48-87AFB5584AC3}" type="slidenum">
              <a:rPr lang="fr-FR" smtClean="0"/>
              <a:t>‹N°›</a:t>
            </a:fld>
            <a:endParaRPr lang="fr-FR"/>
          </a:p>
        </p:txBody>
      </p:sp>
    </p:spTree>
    <p:extLst>
      <p:ext uri="{BB962C8B-B14F-4D97-AF65-F5344CB8AC3E}">
        <p14:creationId xmlns:p14="http://schemas.microsoft.com/office/powerpoint/2010/main" val="12260428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6513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rot="21372219">
            <a:off x="685800" y="1550269"/>
            <a:ext cx="7772400" cy="1470025"/>
          </a:xfrm>
        </p:spPr>
        <p:txBody>
          <a:bodyPr/>
          <a:lstStyle>
            <a:lvl1pPr algn="ctr">
              <a:defRPr/>
            </a:lvl1pPr>
          </a:lstStyle>
          <a:p>
            <a:r>
              <a:rPr lang="fr-FR"/>
              <a:t>Cliquez et modifiez le titre</a:t>
            </a:r>
          </a:p>
        </p:txBody>
      </p:sp>
      <p:sp>
        <p:nvSpPr>
          <p:cNvPr id="3" name="Sous-titre 2"/>
          <p:cNvSpPr>
            <a:spLocks noGrp="1"/>
          </p:cNvSpPr>
          <p:nvPr>
            <p:ph type="subTitle" idx="1"/>
          </p:nvPr>
        </p:nvSpPr>
        <p:spPr>
          <a:xfrm rot="21384676">
            <a:off x="1371601" y="3337404"/>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style des sous-titres du masque</a:t>
            </a:r>
          </a:p>
        </p:txBody>
      </p:sp>
      <p:cxnSp>
        <p:nvCxnSpPr>
          <p:cNvPr id="7" name="Connecteur droit 6"/>
          <p:cNvCxnSpPr/>
          <p:nvPr userDrawn="1"/>
        </p:nvCxnSpPr>
        <p:spPr>
          <a:xfrm flipH="1">
            <a:off x="0" y="2765777"/>
            <a:ext cx="9144001" cy="636763"/>
          </a:xfrm>
          <a:prstGeom prst="line">
            <a:avLst/>
          </a:prstGeom>
          <a:ln>
            <a:solidFill>
              <a:srgbClr val="41B1D4"/>
            </a:solidFill>
          </a:ln>
          <a:effectLst/>
        </p:spPr>
        <p:style>
          <a:lnRef idx="2">
            <a:schemeClr val="accent1"/>
          </a:lnRef>
          <a:fillRef idx="0">
            <a:schemeClr val="accent1"/>
          </a:fillRef>
          <a:effectRef idx="1">
            <a:schemeClr val="accent1"/>
          </a:effectRef>
          <a:fontRef idx="minor">
            <a:schemeClr val="tx1"/>
          </a:fontRef>
        </p:style>
      </p:cxnSp>
      <p:pic>
        <p:nvPicPr>
          <p:cNvPr id="4" name="Image 3"/>
          <p:cNvPicPr>
            <a:picLocks noChangeAspect="1"/>
          </p:cNvPicPr>
          <p:nvPr userDrawn="1"/>
        </p:nvPicPr>
        <p:blipFill>
          <a:blip r:embed="rId2"/>
          <a:stretch>
            <a:fillRect/>
          </a:stretch>
        </p:blipFill>
        <p:spPr>
          <a:xfrm>
            <a:off x="242454" y="6242709"/>
            <a:ext cx="1323025" cy="478766"/>
          </a:xfrm>
          <a:prstGeom prst="rect">
            <a:avLst/>
          </a:prstGeom>
        </p:spPr>
      </p:pic>
      <p:sp>
        <p:nvSpPr>
          <p:cNvPr id="10" name="ZoneTexte 9"/>
          <p:cNvSpPr txBox="1"/>
          <p:nvPr userDrawn="1"/>
        </p:nvSpPr>
        <p:spPr>
          <a:xfrm>
            <a:off x="242453" y="6211602"/>
            <a:ext cx="8705273" cy="646331"/>
          </a:xfrm>
          <a:prstGeom prst="rect">
            <a:avLst/>
          </a:prstGeom>
          <a:noFill/>
        </p:spPr>
        <p:txBody>
          <a:bodyPr wrap="square" rtlCol="0">
            <a:spAutoFit/>
          </a:bodyPr>
          <a:lstStyle/>
          <a:p>
            <a:pPr algn="ctr"/>
            <a:r>
              <a:rPr lang="fr-FR" dirty="0">
                <a:solidFill>
                  <a:srgbClr val="898989"/>
                </a:solidFill>
              </a:rPr>
              <a:t>Prénom Nom</a:t>
            </a:r>
          </a:p>
          <a:p>
            <a:pPr algn="ctr"/>
            <a:r>
              <a:rPr lang="fr-FR" dirty="0">
                <a:solidFill>
                  <a:srgbClr val="898989"/>
                </a:solidFill>
              </a:rPr>
              <a:t>Copyright </a:t>
            </a:r>
            <a:r>
              <a:rPr lang="de-DE" b="1" dirty="0">
                <a:solidFill>
                  <a:srgbClr val="898989"/>
                </a:solidFill>
              </a:rPr>
              <a:t>© </a:t>
            </a:r>
            <a:r>
              <a:rPr lang="de-DE" dirty="0">
                <a:solidFill>
                  <a:srgbClr val="898989"/>
                </a:solidFill>
              </a:rPr>
              <a:t>2020</a:t>
            </a:r>
            <a:r>
              <a:rPr lang="fr-FR" dirty="0">
                <a:solidFill>
                  <a:srgbClr val="898989"/>
                </a:solidFill>
              </a:rPr>
              <a:t>  IOCEAN</a:t>
            </a:r>
          </a:p>
        </p:txBody>
      </p:sp>
    </p:spTree>
    <p:extLst>
      <p:ext uri="{BB962C8B-B14F-4D97-AF65-F5344CB8AC3E}">
        <p14:creationId xmlns:p14="http://schemas.microsoft.com/office/powerpoint/2010/main" val="1102517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96184" y="133518"/>
            <a:ext cx="8229600" cy="813720"/>
          </a:xfrm>
        </p:spPr>
        <p:txBody>
          <a:bodyPr>
            <a:normAutofit/>
          </a:bodyPr>
          <a:lstStyle>
            <a:lvl1pPr>
              <a:defRPr sz="3600" b="1"/>
            </a:lvl1pPr>
          </a:lstStyle>
          <a:p>
            <a:r>
              <a:rPr lang="fr-FR" dirty="0"/>
              <a:t>Cliquez et modifiez le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7" name="Connecteur droit 6"/>
          <p:cNvCxnSpPr/>
          <p:nvPr userDrawn="1"/>
        </p:nvCxnSpPr>
        <p:spPr>
          <a:xfrm flipH="1">
            <a:off x="4681746" y="1009958"/>
            <a:ext cx="4458337" cy="182562"/>
          </a:xfrm>
          <a:prstGeom prst="line">
            <a:avLst/>
          </a:prstGeom>
          <a:ln>
            <a:solidFill>
              <a:srgbClr val="41B1D4"/>
            </a:solidFill>
          </a:ln>
          <a:effectLst/>
        </p:spPr>
        <p:style>
          <a:lnRef idx="2">
            <a:schemeClr val="accent1"/>
          </a:lnRef>
          <a:fillRef idx="0">
            <a:schemeClr val="accent1"/>
          </a:fillRef>
          <a:effectRef idx="1">
            <a:schemeClr val="accent1"/>
          </a:effectRef>
          <a:fontRef idx="minor">
            <a:schemeClr val="tx1"/>
          </a:fontRef>
        </p:style>
      </p:cxnSp>
      <p:pic>
        <p:nvPicPr>
          <p:cNvPr id="9" name="Image 8"/>
          <p:cNvPicPr>
            <a:picLocks noChangeAspect="1"/>
          </p:cNvPicPr>
          <p:nvPr userDrawn="1"/>
        </p:nvPicPr>
        <p:blipFill>
          <a:blip r:embed="rId2"/>
          <a:stretch>
            <a:fillRect/>
          </a:stretch>
        </p:blipFill>
        <p:spPr>
          <a:xfrm>
            <a:off x="242454" y="6242709"/>
            <a:ext cx="1323025" cy="478766"/>
          </a:xfrm>
          <a:prstGeom prst="rect">
            <a:avLst/>
          </a:prstGeom>
        </p:spPr>
      </p:pic>
      <p:sp>
        <p:nvSpPr>
          <p:cNvPr id="10" name="ZoneTexte 9"/>
          <p:cNvSpPr txBox="1"/>
          <p:nvPr userDrawn="1"/>
        </p:nvSpPr>
        <p:spPr>
          <a:xfrm>
            <a:off x="242453" y="6223147"/>
            <a:ext cx="8705273" cy="646331"/>
          </a:xfrm>
          <a:prstGeom prst="rect">
            <a:avLst/>
          </a:prstGeom>
          <a:noFill/>
        </p:spPr>
        <p:txBody>
          <a:bodyPr wrap="square" rtlCol="0">
            <a:spAutoFit/>
          </a:bodyPr>
          <a:lstStyle/>
          <a:p>
            <a:pPr algn="ctr"/>
            <a:r>
              <a:rPr lang="fr-FR" dirty="0">
                <a:solidFill>
                  <a:srgbClr val="898989"/>
                </a:solidFill>
              </a:rPr>
              <a:t>Cours donné par Prénom Nom Fonction</a:t>
            </a:r>
          </a:p>
          <a:p>
            <a:pPr algn="ctr"/>
            <a:r>
              <a:rPr lang="fr-FR" dirty="0">
                <a:solidFill>
                  <a:srgbClr val="898989"/>
                </a:solidFill>
              </a:rPr>
              <a:t>Copyright </a:t>
            </a:r>
            <a:r>
              <a:rPr lang="de-DE" b="1" dirty="0">
                <a:solidFill>
                  <a:srgbClr val="898989"/>
                </a:solidFill>
              </a:rPr>
              <a:t>© </a:t>
            </a:r>
            <a:r>
              <a:rPr lang="de-DE" dirty="0">
                <a:solidFill>
                  <a:srgbClr val="898989"/>
                </a:solidFill>
              </a:rPr>
              <a:t>2020</a:t>
            </a:r>
            <a:r>
              <a:rPr lang="fr-FR" dirty="0">
                <a:solidFill>
                  <a:srgbClr val="898989"/>
                </a:solidFill>
              </a:rPr>
              <a:t>  IOCEAN</a:t>
            </a:r>
          </a:p>
        </p:txBody>
      </p:sp>
    </p:spTree>
    <p:extLst>
      <p:ext uri="{BB962C8B-B14F-4D97-AF65-F5344CB8AC3E}">
        <p14:creationId xmlns:p14="http://schemas.microsoft.com/office/powerpoint/2010/main" val="372392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91161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71907" y="167516"/>
            <a:ext cx="8000187"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1"/>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35778570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96184" y="196238"/>
            <a:ext cx="82296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526371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prstGeom prst="rect">
            <a:avLst/>
          </a:prstGeom>
        </p:spPr>
        <p:txBody>
          <a:bodyPr vert="horz" lIns="91425" tIns="91425" rIns="91425" bIns="91425" rtlCol="0" anchor="b" anchorCtr="0">
            <a:noAutofit/>
          </a:bodyPr>
          <a:lstStyle/>
          <a:p>
            <a:pPr>
              <a:spcBef>
                <a:spcPts val="0"/>
              </a:spcBef>
            </a:pPr>
            <a:r>
              <a:rPr lang="fr" sz="4400" dirty="0"/>
              <a:t>Spring Framework</a:t>
            </a:r>
            <a:br>
              <a:rPr lang="fr" sz="4400" dirty="0"/>
            </a:br>
            <a:r>
              <a:rPr lang="fr" sz="4400" dirty="0"/>
              <a:t>Web, MVC, Rest</a:t>
            </a:r>
          </a:p>
        </p:txBody>
      </p:sp>
      <p:sp>
        <p:nvSpPr>
          <p:cNvPr id="92" name="Shape 92"/>
          <p:cNvSpPr txBox="1">
            <a:spLocks noGrp="1"/>
          </p:cNvSpPr>
          <p:nvPr>
            <p:ph type="subTitle" idx="1"/>
          </p:nvPr>
        </p:nvSpPr>
        <p:spPr>
          <a:prstGeom prst="rect">
            <a:avLst/>
          </a:prstGeom>
        </p:spPr>
        <p:txBody>
          <a:bodyPr vert="horz" lIns="91425" tIns="91425" rIns="91425" bIns="91425" rtlCol="0" anchor="t" anchorCtr="0">
            <a:noAutofit/>
          </a:bodyPr>
          <a:lstStyle/>
          <a:p>
            <a:pPr>
              <a:spcBef>
                <a:spcPts val="0"/>
              </a:spcBef>
            </a:pPr>
            <a:r>
              <a:rPr lang="fr-FR" sz="2000" dirty="0" err="1"/>
              <a:t>Bachelor</a:t>
            </a:r>
            <a:r>
              <a:rPr lang="fr-FR" sz="2000" dirty="0"/>
              <a:t> 3 2020-2021</a:t>
            </a:r>
          </a:p>
          <a:p>
            <a:pPr>
              <a:spcBef>
                <a:spcPts val="0"/>
              </a:spcBef>
            </a:pPr>
            <a:endParaRPr lang="fr" sz="2000" dirty="0"/>
          </a:p>
        </p:txBody>
      </p:sp>
    </p:spTree>
    <p:extLst>
      <p:ext uri="{BB962C8B-B14F-4D97-AF65-F5344CB8AC3E}">
        <p14:creationId xmlns:p14="http://schemas.microsoft.com/office/powerpoint/2010/main" val="88178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Le Controller</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1"/>
            <a:ext cx="8382000" cy="313932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Avant de commencer : </a:t>
            </a:r>
          </a:p>
          <a:p>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On suppose qu’on a déjà créé les </a:t>
            </a:r>
            <a:r>
              <a:rPr lang="fr-FR" dirty="0" err="1">
                <a:latin typeface="Arial" panose="020B0604020202020204" pitchFamily="34" charset="0"/>
                <a:cs typeface="Arial" panose="020B0604020202020204" pitchFamily="34" charset="0"/>
              </a:rPr>
              <a:t>entities</a:t>
            </a:r>
            <a:r>
              <a:rPr lang="fr-FR" dirty="0">
                <a:latin typeface="Arial" panose="020B0604020202020204" pitchFamily="34" charset="0"/>
                <a:cs typeface="Arial" panose="020B0604020202020204" pitchFamily="34" charset="0"/>
              </a:rPr>
              <a:t>, les repositories (et évidemment qu’on est connecté à une BDD</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On suppose qu’on a créé un (ou plusieurs) service(s)</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Un service utilise un ou plusieurs repositories</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Un </a:t>
            </a:r>
            <a:r>
              <a:rPr lang="fr-FR" dirty="0" err="1">
                <a:latin typeface="Arial" panose="020B0604020202020204" pitchFamily="34" charset="0"/>
                <a:cs typeface="Arial" panose="020B0604020202020204" pitchFamily="34" charset="0"/>
              </a:rPr>
              <a:t>controller</a:t>
            </a:r>
            <a:r>
              <a:rPr lang="fr-FR" dirty="0">
                <a:latin typeface="Arial" panose="020B0604020202020204" pitchFamily="34" charset="0"/>
                <a:cs typeface="Arial" panose="020B0604020202020204" pitchFamily="34" charset="0"/>
              </a:rPr>
              <a:t> utilise un ou plusieurs services (et pas les repositories directement)</a:t>
            </a:r>
          </a:p>
        </p:txBody>
      </p:sp>
    </p:spTree>
    <p:extLst>
      <p:ext uri="{BB962C8B-B14F-4D97-AF65-F5344CB8AC3E}">
        <p14:creationId xmlns:p14="http://schemas.microsoft.com/office/powerpoint/2010/main" val="305404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Le Controller</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0"/>
            <a:ext cx="8382000" cy="923330"/>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Reprenons l’exemple de la BDD des animaux.</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On va afficher pour commencer la liste des espèces.</a:t>
            </a:r>
          </a:p>
        </p:txBody>
      </p:sp>
    </p:spTree>
    <p:extLst>
      <p:ext uri="{BB962C8B-B14F-4D97-AF65-F5344CB8AC3E}">
        <p14:creationId xmlns:p14="http://schemas.microsoft.com/office/powerpoint/2010/main" val="72049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Le Controller</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1"/>
            <a:ext cx="8382000" cy="3139321"/>
          </a:xfrm>
          <a:prstGeom prst="rect">
            <a:avLst/>
          </a:prstGeom>
          <a:noFill/>
        </p:spPr>
        <p:txBody>
          <a:bodyPr wrap="square" rtlCol="0">
            <a:spAutoFit/>
          </a:bodyPr>
          <a:lstStyle/>
          <a:p>
            <a:pPr algn="l"/>
            <a:r>
              <a:rPr lang="fr-FR" dirty="0">
                <a:solidFill>
                  <a:srgbClr val="646464"/>
                </a:solidFill>
                <a:latin typeface="Consolas" panose="020B0609020204030204" pitchFamily="49" charset="0"/>
              </a:rPr>
              <a:t>@Controller</a:t>
            </a:r>
          </a:p>
          <a:p>
            <a:pPr algn="l"/>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SpecieController</a:t>
            </a:r>
            <a:r>
              <a:rPr lang="fr-FR" b="1" dirty="0">
                <a:solidFill>
                  <a:srgbClr val="000000"/>
                </a:solidFill>
                <a:latin typeface="Consolas" panose="020B0609020204030204" pitchFamily="49" charset="0"/>
              </a:rPr>
              <a:t> {</a:t>
            </a:r>
          </a:p>
          <a:p>
            <a:pPr algn="l"/>
            <a:r>
              <a:rPr lang="fr-FR" dirty="0">
                <a:solidFill>
                  <a:srgbClr val="646464"/>
                </a:solidFill>
                <a:latin typeface="Consolas" panose="020B0609020204030204" pitchFamily="49" charset="0"/>
              </a:rPr>
              <a:t>@Autowired</a:t>
            </a:r>
          </a:p>
          <a:p>
            <a:pPr algn="l"/>
            <a:r>
              <a:rPr lang="fr-FR" dirty="0" err="1">
                <a:solidFill>
                  <a:srgbClr val="000000"/>
                </a:solidFill>
                <a:latin typeface="Consolas" panose="020B0609020204030204" pitchFamily="49" charset="0"/>
              </a:rPr>
              <a:t>private</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SpecieService</a:t>
            </a:r>
            <a:r>
              <a:rPr lang="fr-FR" dirty="0">
                <a:solidFill>
                  <a:srgbClr val="000000"/>
                </a:solidFill>
                <a:latin typeface="Consolas" panose="020B0609020204030204" pitchFamily="49" charset="0"/>
              </a:rPr>
              <a:t> </a:t>
            </a:r>
            <a:r>
              <a:rPr lang="fr-FR" dirty="0">
                <a:solidFill>
                  <a:srgbClr val="0000C0"/>
                </a:solidFill>
                <a:latin typeface="Consolas" panose="020B0609020204030204" pitchFamily="49" charset="0"/>
              </a:rPr>
              <a:t>service</a:t>
            </a:r>
            <a:r>
              <a:rPr lang="fr-FR" dirty="0">
                <a:solidFill>
                  <a:srgbClr val="000000"/>
                </a:solidFill>
                <a:latin typeface="Consolas" panose="020B0609020204030204" pitchFamily="49" charset="0"/>
              </a:rPr>
              <a:t>;</a:t>
            </a:r>
          </a:p>
          <a:p>
            <a:pPr algn="l"/>
            <a:endParaRPr lang="fr-FR" dirty="0">
              <a:latin typeface="Consolas" panose="020B0609020204030204" pitchFamily="49" charset="0"/>
            </a:endParaRPr>
          </a:p>
          <a:p>
            <a:pPr algn="l"/>
            <a:r>
              <a:rPr lang="fr-FR" dirty="0">
                <a:solidFill>
                  <a:srgbClr val="646464"/>
                </a:solidFill>
                <a:latin typeface="Consolas" panose="020B0609020204030204" pitchFamily="49" charset="0"/>
              </a:rPr>
              <a:t>@GetMapping</a:t>
            </a:r>
            <a:r>
              <a:rPr lang="fr-FR" dirty="0">
                <a:solidFill>
                  <a:srgbClr val="000000"/>
                </a:solidFill>
                <a:latin typeface="Consolas" panose="020B0609020204030204" pitchFamily="49" charset="0"/>
              </a:rPr>
              <a:t>(</a:t>
            </a:r>
            <a:r>
              <a:rPr lang="fr-FR" dirty="0">
                <a:solidFill>
                  <a:srgbClr val="2A00FF"/>
                </a:solidFill>
                <a:latin typeface="Consolas" panose="020B0609020204030204" pitchFamily="49" charset="0"/>
              </a:rPr>
              <a:t>"/specie"</a:t>
            </a:r>
            <a:r>
              <a:rPr lang="fr-FR" dirty="0">
                <a:solidFill>
                  <a:srgbClr val="000000"/>
                </a:solidFill>
                <a:latin typeface="Consolas" panose="020B0609020204030204" pitchFamily="49" charset="0"/>
              </a:rPr>
              <a:t>)</a:t>
            </a:r>
          </a:p>
          <a:p>
            <a:pPr algn="l"/>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String init(Model </a:t>
            </a:r>
            <a:r>
              <a:rPr lang="fr-FR" b="1" dirty="0" err="1">
                <a:solidFill>
                  <a:srgbClr val="6A3E3E"/>
                </a:solidFill>
                <a:latin typeface="Consolas" panose="020B0609020204030204" pitchFamily="49" charset="0"/>
              </a:rPr>
              <a:t>model</a:t>
            </a:r>
            <a:r>
              <a:rPr lang="fr-FR" b="1" dirty="0">
                <a:solidFill>
                  <a:srgbClr val="000000"/>
                </a:solidFill>
                <a:latin typeface="Consolas" panose="020B0609020204030204" pitchFamily="49" charset="0"/>
              </a:rPr>
              <a:t>) {</a:t>
            </a:r>
          </a:p>
          <a:p>
            <a:pPr algn="l"/>
            <a:r>
              <a:rPr lang="fr-FR" dirty="0">
                <a:solidFill>
                  <a:srgbClr val="000000"/>
                </a:solidFill>
                <a:latin typeface="Consolas" panose="020B0609020204030204" pitchFamily="49" charset="0"/>
              </a:rPr>
              <a:t>  List&lt;</a:t>
            </a:r>
            <a:r>
              <a:rPr lang="fr-FR" dirty="0" err="1">
                <a:solidFill>
                  <a:srgbClr val="000000"/>
                </a:solidFill>
                <a:latin typeface="Consolas" panose="020B0609020204030204" pitchFamily="49" charset="0"/>
              </a:rPr>
              <a:t>Specie</a:t>
            </a:r>
            <a:r>
              <a:rPr lang="fr-FR" dirty="0">
                <a:solidFill>
                  <a:srgbClr val="000000"/>
                </a:solidFill>
                <a:latin typeface="Consolas" panose="020B0609020204030204" pitchFamily="49" charset="0"/>
              </a:rPr>
              <a:t>&gt; </a:t>
            </a:r>
            <a:r>
              <a:rPr lang="fr-FR" dirty="0" err="1">
                <a:solidFill>
                  <a:srgbClr val="6A3E3E"/>
                </a:solidFill>
                <a:latin typeface="Consolas" panose="020B0609020204030204" pitchFamily="49" charset="0"/>
              </a:rPr>
              <a:t>species</a:t>
            </a:r>
            <a:r>
              <a:rPr lang="fr-FR" dirty="0">
                <a:solidFill>
                  <a:srgbClr val="000000"/>
                </a:solidFill>
                <a:latin typeface="Consolas" panose="020B0609020204030204" pitchFamily="49" charset="0"/>
              </a:rPr>
              <a:t> = </a:t>
            </a:r>
            <a:r>
              <a:rPr lang="fr-FR" dirty="0" err="1">
                <a:solidFill>
                  <a:srgbClr val="0000C0"/>
                </a:solidFill>
                <a:latin typeface="Consolas" panose="020B0609020204030204" pitchFamily="49" charset="0"/>
              </a:rPr>
              <a:t>service</a:t>
            </a:r>
            <a:r>
              <a:rPr lang="fr-FR" dirty="0" err="1">
                <a:solidFill>
                  <a:srgbClr val="000000"/>
                </a:solidFill>
                <a:latin typeface="Consolas" panose="020B0609020204030204" pitchFamily="49" charset="0"/>
              </a:rPr>
              <a:t>.list</a:t>
            </a:r>
            <a:r>
              <a:rPr lang="fr-FR" dirty="0">
                <a:solidFill>
                  <a:srgbClr val="000000"/>
                </a:solidFill>
                <a:latin typeface="Consolas" panose="020B0609020204030204" pitchFamily="49" charset="0"/>
              </a:rPr>
              <a:t>();</a:t>
            </a:r>
          </a:p>
          <a:p>
            <a:pPr algn="l"/>
            <a:r>
              <a:rPr lang="fr-FR" dirty="0">
                <a:solidFill>
                  <a:srgbClr val="6A3E3E"/>
                </a:solidFill>
                <a:latin typeface="Consolas" panose="020B0609020204030204" pitchFamily="49" charset="0"/>
              </a:rPr>
              <a:t>  </a:t>
            </a:r>
            <a:r>
              <a:rPr lang="fr-FR" dirty="0" err="1">
                <a:solidFill>
                  <a:srgbClr val="6A3E3E"/>
                </a:solidFill>
                <a:latin typeface="Consolas" panose="020B0609020204030204" pitchFamily="49" charset="0"/>
              </a:rPr>
              <a:t>model</a:t>
            </a:r>
            <a:r>
              <a:rPr lang="fr-FR" dirty="0" err="1">
                <a:solidFill>
                  <a:srgbClr val="000000"/>
                </a:solidFill>
                <a:latin typeface="Consolas" panose="020B0609020204030204" pitchFamily="49" charset="0"/>
              </a:rPr>
              <a:t>.addAttribute</a:t>
            </a:r>
            <a:r>
              <a:rPr lang="fr-FR" dirty="0">
                <a:solidFill>
                  <a:srgbClr val="000000"/>
                </a:solidFill>
                <a:latin typeface="Consolas" panose="020B0609020204030204" pitchFamily="49" charset="0"/>
              </a:rPr>
              <a:t>(</a:t>
            </a:r>
            <a:r>
              <a:rPr lang="fr-FR" dirty="0">
                <a:solidFill>
                  <a:srgbClr val="2A00FF"/>
                </a:solidFill>
                <a:latin typeface="Consolas" panose="020B0609020204030204" pitchFamily="49" charset="0"/>
              </a:rPr>
              <a:t>"</a:t>
            </a:r>
            <a:r>
              <a:rPr lang="fr-FR" dirty="0" err="1">
                <a:solidFill>
                  <a:srgbClr val="2A00FF"/>
                </a:solidFill>
                <a:latin typeface="Consolas" panose="020B0609020204030204" pitchFamily="49" charset="0"/>
              </a:rPr>
              <a:t>species</a:t>
            </a:r>
            <a:r>
              <a:rPr lang="fr-FR" dirty="0">
                <a:solidFill>
                  <a:srgbClr val="2A00FF"/>
                </a:solidFill>
                <a:latin typeface="Consolas" panose="020B0609020204030204" pitchFamily="49" charset="0"/>
              </a:rPr>
              <a:t>"</a:t>
            </a:r>
            <a:r>
              <a:rPr lang="fr-FR" dirty="0">
                <a:solidFill>
                  <a:srgbClr val="000000"/>
                </a:solidFill>
                <a:latin typeface="Consolas" panose="020B0609020204030204" pitchFamily="49" charset="0"/>
              </a:rPr>
              <a:t>,</a:t>
            </a:r>
            <a:r>
              <a:rPr lang="fr-FR" dirty="0" err="1">
                <a:solidFill>
                  <a:srgbClr val="6A3E3E"/>
                </a:solidFill>
                <a:latin typeface="Consolas" panose="020B0609020204030204" pitchFamily="49" charset="0"/>
              </a:rPr>
              <a:t>species</a:t>
            </a:r>
            <a:r>
              <a:rPr lang="fr-FR" dirty="0">
                <a:solidFill>
                  <a:srgbClr val="000000"/>
                </a:solidFill>
                <a:latin typeface="Consolas" panose="020B0609020204030204" pitchFamily="49" charset="0"/>
              </a:rPr>
              <a:t>);</a:t>
            </a:r>
          </a:p>
          <a:p>
            <a:pPr algn="l"/>
            <a:r>
              <a:rPr lang="fr-FR" b="1" dirty="0">
                <a:solidFill>
                  <a:srgbClr val="7F0055"/>
                </a:solidFill>
                <a:latin typeface="Consolas" panose="020B0609020204030204" pitchFamily="49" charset="0"/>
              </a:rPr>
              <a:t>  return</a:t>
            </a:r>
            <a:r>
              <a:rPr lang="fr-FR" b="1" dirty="0">
                <a:solidFill>
                  <a:srgbClr val="000000"/>
                </a:solidFill>
                <a:latin typeface="Consolas" panose="020B0609020204030204" pitchFamily="49" charset="0"/>
              </a:rPr>
              <a:t> </a:t>
            </a:r>
            <a:r>
              <a:rPr lang="fr-FR" b="1" dirty="0">
                <a:solidFill>
                  <a:srgbClr val="2A00FF"/>
                </a:solidFill>
                <a:latin typeface="Consolas" panose="020B0609020204030204" pitchFamily="49" charset="0"/>
              </a:rPr>
              <a:t>"</a:t>
            </a:r>
            <a:r>
              <a:rPr lang="fr-FR" b="1" dirty="0" err="1">
                <a:solidFill>
                  <a:srgbClr val="2A00FF"/>
                </a:solidFill>
                <a:latin typeface="Consolas" panose="020B0609020204030204" pitchFamily="49" charset="0"/>
              </a:rPr>
              <a:t>list_specie</a:t>
            </a:r>
            <a:r>
              <a:rPr lang="fr-FR" b="1" dirty="0">
                <a:solidFill>
                  <a:srgbClr val="2A00FF"/>
                </a:solidFill>
                <a:latin typeface="Consolas" panose="020B0609020204030204" pitchFamily="49" charset="0"/>
              </a:rPr>
              <a:t>"</a:t>
            </a:r>
            <a:r>
              <a:rPr lang="fr-FR" b="1" dirty="0">
                <a:solidFill>
                  <a:srgbClr val="000000"/>
                </a:solidFill>
                <a:latin typeface="Consolas" panose="020B0609020204030204" pitchFamily="49" charset="0"/>
              </a:rPr>
              <a:t>;</a:t>
            </a:r>
          </a:p>
          <a:p>
            <a:pPr algn="l"/>
            <a:r>
              <a:rPr lang="fr-FR" dirty="0">
                <a:solidFill>
                  <a:srgbClr val="000000"/>
                </a:solidFill>
                <a:latin typeface="Consolas" panose="020B0609020204030204" pitchFamily="49" charset="0"/>
              </a:rPr>
              <a:t>}</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58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Le Controller</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1"/>
            <a:ext cx="8382000" cy="313932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On voit que cette fonction est appelée sur l’URL «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 Qu’elle est appelée sur une </a:t>
            </a:r>
            <a:r>
              <a:rPr lang="fr-FR" dirty="0" err="1">
                <a:latin typeface="Arial" panose="020B0604020202020204" pitchFamily="34" charset="0"/>
                <a:cs typeface="Arial" panose="020B0604020202020204" pitchFamily="34" charset="0"/>
              </a:rPr>
              <a:t>method</a:t>
            </a:r>
            <a:r>
              <a:rPr lang="fr-FR" dirty="0">
                <a:latin typeface="Arial" panose="020B0604020202020204" pitchFamily="34" charset="0"/>
                <a:cs typeface="Arial" panose="020B0604020202020204" pitchFamily="34" charset="0"/>
              </a:rPr>
              <a:t> GET (« </a:t>
            </a:r>
            <a:r>
              <a:rPr lang="fr-FR" dirty="0" err="1">
                <a:latin typeface="Arial" panose="020B0604020202020204" pitchFamily="34" charset="0"/>
                <a:cs typeface="Arial" panose="020B0604020202020204" pitchFamily="34" charset="0"/>
              </a:rPr>
              <a:t>GetMapping</a:t>
            </a:r>
            <a:r>
              <a:rPr lang="fr-FR"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Qu’elle stocke la liste des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dans le model passé en paramètre. Il est </a:t>
            </a:r>
            <a:r>
              <a:rPr lang="fr-FR" u="sng" dirty="0">
                <a:latin typeface="Arial" panose="020B0604020202020204" pitchFamily="34" charset="0"/>
                <a:cs typeface="Arial" panose="020B0604020202020204" pitchFamily="34" charset="0"/>
              </a:rPr>
              <a:t>toujours</a:t>
            </a:r>
            <a:r>
              <a:rPr lang="fr-FR" dirty="0">
                <a:latin typeface="Arial" panose="020B0604020202020204" pitchFamily="34" charset="0"/>
                <a:cs typeface="Arial" panose="020B0604020202020204" pitchFamily="34" charset="0"/>
              </a:rPr>
              <a:t> possible de passer le Model en paramètre des fonctions d’un Controller</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Elle stocke la liste avec une clé donnée (ici : « </a:t>
            </a:r>
            <a:r>
              <a:rPr lang="fr-FR" dirty="0" err="1">
                <a:latin typeface="Arial" panose="020B0604020202020204" pitchFamily="34" charset="0"/>
                <a:cs typeface="Arial" panose="020B0604020202020204" pitchFamily="34" charset="0"/>
              </a:rPr>
              <a:t>species</a:t>
            </a:r>
            <a:r>
              <a:rPr lang="fr-FR"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Elle retourne le nom de la page HTML associée à la Vue (ici : « </a:t>
            </a:r>
            <a:r>
              <a:rPr lang="fr-FR" dirty="0" err="1">
                <a:latin typeface="Arial" panose="020B0604020202020204" pitchFamily="34" charset="0"/>
                <a:cs typeface="Arial" panose="020B0604020202020204" pitchFamily="34" charset="0"/>
              </a:rPr>
              <a:t>list_specie</a:t>
            </a:r>
            <a:r>
              <a:rPr lang="fr-FR"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9020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Le Controller - URLs</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0"/>
            <a:ext cx="8382000" cy="1754326"/>
          </a:xfrm>
          <a:prstGeom prst="rect">
            <a:avLst/>
          </a:prstGeom>
          <a:noFill/>
        </p:spPr>
        <p:txBody>
          <a:bodyPr wrap="square" rtlCol="0">
            <a:spAutoFit/>
          </a:bodyPr>
          <a:lstStyle/>
          <a:p>
            <a:pPr algn="l"/>
            <a:r>
              <a:rPr lang="fr-FR" dirty="0">
                <a:latin typeface="Arial" panose="020B0604020202020204" pitchFamily="34" charset="0"/>
                <a:cs typeface="Arial" panose="020B0604020202020204" pitchFamily="34" charset="0"/>
              </a:rPr>
              <a:t>Avant d’aller plus loin, quelques remarques sur les URL : </a:t>
            </a:r>
          </a:p>
          <a:p>
            <a:pPr algn="l"/>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Une </a:t>
            </a:r>
            <a:r>
              <a:rPr lang="fr-FR" dirty="0" err="1">
                <a:latin typeface="Arial" panose="020B0604020202020204" pitchFamily="34" charset="0"/>
                <a:cs typeface="Arial" panose="020B0604020202020204" pitchFamily="34" charset="0"/>
              </a:rPr>
              <a:t>method</a:t>
            </a:r>
            <a:r>
              <a:rPr lang="fr-FR" dirty="0">
                <a:latin typeface="Arial" panose="020B0604020202020204" pitchFamily="34" charset="0"/>
                <a:cs typeface="Arial" panose="020B0604020202020204" pitchFamily="34" charset="0"/>
              </a:rPr>
              <a:t> GET est destiné à afficher une page</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Une </a:t>
            </a:r>
            <a:r>
              <a:rPr lang="fr-FR" dirty="0" err="1">
                <a:latin typeface="Arial" panose="020B0604020202020204" pitchFamily="34" charset="0"/>
                <a:cs typeface="Arial" panose="020B0604020202020204" pitchFamily="34" charset="0"/>
              </a:rPr>
              <a:t>méthod</a:t>
            </a:r>
            <a:r>
              <a:rPr lang="fr-FR" dirty="0">
                <a:latin typeface="Arial" panose="020B0604020202020204" pitchFamily="34" charset="0"/>
                <a:cs typeface="Arial" panose="020B0604020202020204" pitchFamily="34" charset="0"/>
              </a:rPr>
              <a:t> POST indique un traitement à effectuer à partir des données de la Vue (en général un formulaire)</a:t>
            </a:r>
          </a:p>
        </p:txBody>
      </p:sp>
    </p:spTree>
    <p:extLst>
      <p:ext uri="{BB962C8B-B14F-4D97-AF65-F5344CB8AC3E}">
        <p14:creationId xmlns:p14="http://schemas.microsoft.com/office/powerpoint/2010/main" val="151444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Le Controller - URLs</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1"/>
            <a:ext cx="8382000" cy="3693319"/>
          </a:xfrm>
          <a:prstGeom prst="rect">
            <a:avLst/>
          </a:prstGeom>
          <a:noFill/>
        </p:spPr>
        <p:txBody>
          <a:bodyPr wrap="square" rtlCol="0">
            <a:spAutoFit/>
          </a:bodyPr>
          <a:lstStyle/>
          <a:p>
            <a:pPr algn="l"/>
            <a:r>
              <a:rPr lang="fr-FR" dirty="0">
                <a:latin typeface="Arial" panose="020B0604020202020204" pitchFamily="34" charset="0"/>
                <a:cs typeface="Arial" panose="020B0604020202020204" pitchFamily="34" charset="0"/>
              </a:rPr>
              <a:t>Ce qui suit sont des bonnes pratiques plutôt que des obligations : </a:t>
            </a:r>
          </a:p>
          <a:p>
            <a:pPr algn="l"/>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GET /item/ : indique une liste à afficher (ex :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GET /item/action/id : indique une action à faire un id donnée</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GET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/2 : affiche la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d’id</a:t>
            </a:r>
            <a:r>
              <a:rPr lang="fr-FR" dirty="0">
                <a:latin typeface="Arial" panose="020B0604020202020204" pitchFamily="34" charset="0"/>
                <a:cs typeface="Arial" panose="020B0604020202020204" pitchFamily="34" charset="0"/>
              </a:rPr>
              <a:t> 2 (action est omise)</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GET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delete</a:t>
            </a:r>
            <a:r>
              <a:rPr lang="fr-FR" dirty="0">
                <a:latin typeface="Arial" panose="020B0604020202020204" pitchFamily="34" charset="0"/>
                <a:cs typeface="Arial" panose="020B0604020202020204" pitchFamily="34" charset="0"/>
              </a:rPr>
              <a:t>/2 : détruit la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d’id</a:t>
            </a:r>
            <a:r>
              <a:rPr lang="fr-FR" dirty="0">
                <a:latin typeface="Arial" panose="020B0604020202020204" pitchFamily="34" charset="0"/>
                <a:cs typeface="Arial" panose="020B0604020202020204" pitchFamily="34" charset="0"/>
              </a:rPr>
              <a:t> 2</a:t>
            </a:r>
          </a:p>
          <a:p>
            <a:pPr marL="742950" lvl="1" indent="-285750">
              <a:buFont typeface="Wingdings" panose="05000000000000000000" pitchFamily="2" charset="2"/>
              <a:buChar char="§"/>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POST /item/action/id : provient d’un formulaire</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POST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 crée une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(depuis un formulaire)</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POST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/2 : met à jour la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d’id</a:t>
            </a:r>
            <a:r>
              <a:rPr lang="fr-FR" dirty="0">
                <a:latin typeface="Arial" panose="020B0604020202020204" pitchFamily="34" charset="0"/>
                <a:cs typeface="Arial" panose="020B0604020202020204" pitchFamily="34" charset="0"/>
              </a:rPr>
              <a:t> 2 (depuis un formulaire)</a:t>
            </a:r>
          </a:p>
          <a:p>
            <a:pPr lvl="1"/>
            <a:endParaRPr lang="fr-FR"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435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Le Controller – Affichage Formulaire</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1"/>
            <a:ext cx="8382000" cy="2585323"/>
          </a:xfrm>
          <a:prstGeom prst="rect">
            <a:avLst/>
          </a:prstGeom>
          <a:noFill/>
        </p:spPr>
        <p:txBody>
          <a:bodyPr wrap="square" rtlCol="0">
            <a:spAutoFit/>
          </a:bodyPr>
          <a:lstStyle/>
          <a:p>
            <a:pPr algn="l"/>
            <a:r>
              <a:rPr lang="fr-FR" dirty="0">
                <a:solidFill>
                  <a:srgbClr val="646464"/>
                </a:solidFill>
                <a:latin typeface="Consolas" panose="020B0609020204030204" pitchFamily="49" charset="0"/>
              </a:rPr>
              <a:t>@GetMapping</a:t>
            </a:r>
            <a:r>
              <a:rPr lang="fr-FR" dirty="0">
                <a:solidFill>
                  <a:srgbClr val="000000"/>
                </a:solidFill>
                <a:latin typeface="Consolas" panose="020B0609020204030204" pitchFamily="49" charset="0"/>
              </a:rPr>
              <a:t>(</a:t>
            </a:r>
            <a:r>
              <a:rPr lang="fr-FR" dirty="0">
                <a:solidFill>
                  <a:srgbClr val="2A00FF"/>
                </a:solidFill>
                <a:latin typeface="Consolas" panose="020B0609020204030204" pitchFamily="49" charset="0"/>
              </a:rPr>
              <a:t>"/specie/{myId}"</a:t>
            </a:r>
            <a:r>
              <a:rPr lang="fr-FR" dirty="0">
                <a:solidFill>
                  <a:srgbClr val="000000"/>
                </a:solidFill>
                <a:latin typeface="Consolas" panose="020B0609020204030204" pitchFamily="49" charset="0"/>
              </a:rPr>
              <a:t>)</a:t>
            </a:r>
          </a:p>
          <a:p>
            <a:pPr algn="l"/>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initUpdate</a:t>
            </a:r>
            <a:r>
              <a:rPr lang="en-US" b="1" dirty="0">
                <a:solidFill>
                  <a:srgbClr val="000000"/>
                </a:solidFill>
                <a:latin typeface="Consolas" panose="020B0609020204030204" pitchFamily="49" charset="0"/>
              </a:rPr>
              <a:t>(</a:t>
            </a:r>
            <a:r>
              <a:rPr lang="en-US" b="1" dirty="0">
                <a:solidFill>
                  <a:srgbClr val="646464"/>
                </a:solidFill>
                <a:latin typeface="Consolas" panose="020B0609020204030204" pitchFamily="49" charset="0"/>
              </a:rPr>
              <a:t>@PathVariable</a:t>
            </a:r>
            <a:r>
              <a:rPr lang="en-US" b="1" dirty="0">
                <a:solidFill>
                  <a:srgbClr val="000000"/>
                </a:solidFill>
                <a:latin typeface="Consolas" panose="020B0609020204030204" pitchFamily="49" charset="0"/>
              </a:rPr>
              <a:t>(</a:t>
            </a:r>
            <a:r>
              <a:rPr lang="en-US" b="1" dirty="0">
                <a:solidFill>
                  <a:srgbClr val="2A00FF"/>
                </a:solidFill>
                <a:latin typeface="Consolas" panose="020B0609020204030204" pitchFamily="49" charset="0"/>
              </a:rPr>
              <a:t>“myId"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id</a:t>
            </a:r>
            <a:r>
              <a:rPr lang="en-US" b="1" dirty="0" err="1">
                <a:solidFill>
                  <a:srgbClr val="000000"/>
                </a:solidFill>
                <a:latin typeface="Consolas" panose="020B0609020204030204" pitchFamily="49" charset="0"/>
              </a:rPr>
              <a:t>,Model</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model</a:t>
            </a:r>
            <a:r>
              <a:rPr lang="en-US" b="1" dirty="0">
                <a:solidFill>
                  <a:srgbClr val="000000"/>
                </a:solidFill>
                <a:latin typeface="Consolas" panose="020B0609020204030204" pitchFamily="49" charset="0"/>
              </a:rPr>
              <a:t>) {</a:t>
            </a:r>
          </a:p>
          <a:p>
            <a:pPr algn="l"/>
            <a:r>
              <a:rPr lang="da-DK" dirty="0">
                <a:solidFill>
                  <a:srgbClr val="000000"/>
                </a:solidFill>
                <a:latin typeface="Consolas" panose="020B0609020204030204" pitchFamily="49" charset="0"/>
              </a:rPr>
              <a:t>    Specie </a:t>
            </a:r>
            <a:r>
              <a:rPr lang="da-DK" dirty="0">
                <a:solidFill>
                  <a:srgbClr val="6A3E3E"/>
                </a:solidFill>
                <a:latin typeface="Consolas" panose="020B0609020204030204" pitchFamily="49" charset="0"/>
              </a:rPr>
              <a:t>sp</a:t>
            </a:r>
            <a:r>
              <a:rPr lang="da-DK" dirty="0">
                <a:solidFill>
                  <a:srgbClr val="000000"/>
                </a:solidFill>
                <a:latin typeface="Consolas" panose="020B0609020204030204" pitchFamily="49" charset="0"/>
              </a:rPr>
              <a:t> = </a:t>
            </a:r>
            <a:r>
              <a:rPr lang="da-DK" dirty="0">
                <a:solidFill>
                  <a:srgbClr val="0000C0"/>
                </a:solidFill>
                <a:latin typeface="Consolas" panose="020B0609020204030204" pitchFamily="49" charset="0"/>
              </a:rPr>
              <a:t>service</a:t>
            </a:r>
            <a:r>
              <a:rPr lang="da-DK" dirty="0">
                <a:solidFill>
                  <a:srgbClr val="000000"/>
                </a:solidFill>
                <a:latin typeface="Consolas" panose="020B0609020204030204" pitchFamily="49" charset="0"/>
              </a:rPr>
              <a:t>.get(</a:t>
            </a:r>
            <a:r>
              <a:rPr lang="da-DK" dirty="0">
                <a:solidFill>
                  <a:srgbClr val="6A3E3E"/>
                </a:solidFill>
                <a:latin typeface="Consolas" panose="020B0609020204030204" pitchFamily="49" charset="0"/>
              </a:rPr>
              <a:t>id</a:t>
            </a:r>
            <a:r>
              <a:rPr lang="da-DK" dirty="0">
                <a:solidFill>
                  <a:srgbClr val="000000"/>
                </a:solidFill>
                <a:latin typeface="Consolas" panose="020B0609020204030204" pitchFamily="49" charset="0"/>
              </a:rPr>
              <a:t>);</a:t>
            </a:r>
          </a:p>
          <a:p>
            <a:pPr algn="l"/>
            <a:r>
              <a:rPr lang="fr-FR" dirty="0">
                <a:solidFill>
                  <a:srgbClr val="000000"/>
                </a:solidFill>
                <a:latin typeface="Consolas" panose="020B0609020204030204" pitchFamily="49" charset="0"/>
              </a:rPr>
              <a:t>    </a:t>
            </a:r>
            <a:r>
              <a:rPr lang="fr-FR" dirty="0" err="1">
                <a:solidFill>
                  <a:srgbClr val="6A3E3E"/>
                </a:solidFill>
                <a:latin typeface="Consolas" panose="020B0609020204030204" pitchFamily="49" charset="0"/>
              </a:rPr>
              <a:t>model</a:t>
            </a:r>
            <a:r>
              <a:rPr lang="fr-FR" dirty="0" err="1">
                <a:solidFill>
                  <a:srgbClr val="000000"/>
                </a:solidFill>
                <a:latin typeface="Consolas" panose="020B0609020204030204" pitchFamily="49" charset="0"/>
              </a:rPr>
              <a:t>.addAttribute</a:t>
            </a:r>
            <a:r>
              <a:rPr lang="fr-FR" dirty="0">
                <a:solidFill>
                  <a:srgbClr val="000000"/>
                </a:solidFill>
                <a:latin typeface="Consolas" panose="020B0609020204030204" pitchFamily="49" charset="0"/>
              </a:rPr>
              <a:t>(</a:t>
            </a:r>
            <a:r>
              <a:rPr lang="fr-FR" dirty="0" err="1">
                <a:solidFill>
                  <a:srgbClr val="6A3E3E"/>
                </a:solidFill>
                <a:latin typeface="Consolas" panose="020B0609020204030204" pitchFamily="49" charset="0"/>
              </a:rPr>
              <a:t>sp</a:t>
            </a:r>
            <a:r>
              <a:rPr lang="fr-FR" dirty="0">
                <a:solidFill>
                  <a:srgbClr val="000000"/>
                </a:solidFill>
                <a:latin typeface="Consolas" panose="020B0609020204030204" pitchFamily="49" charset="0"/>
              </a:rPr>
              <a:t>);</a:t>
            </a:r>
          </a:p>
          <a:p>
            <a:pPr algn="l"/>
            <a:r>
              <a:rPr lang="fr-FR" b="1" dirty="0">
                <a:solidFill>
                  <a:srgbClr val="7F0055"/>
                </a:solidFill>
                <a:latin typeface="Consolas" panose="020B0609020204030204" pitchFamily="49" charset="0"/>
              </a:rPr>
              <a:t>    return</a:t>
            </a:r>
            <a:r>
              <a:rPr lang="fr-FR" b="1" dirty="0">
                <a:solidFill>
                  <a:srgbClr val="000000"/>
                </a:solidFill>
                <a:latin typeface="Consolas" panose="020B0609020204030204" pitchFamily="49" charset="0"/>
              </a:rPr>
              <a:t> </a:t>
            </a:r>
            <a:r>
              <a:rPr lang="fr-FR" b="1" dirty="0">
                <a:solidFill>
                  <a:srgbClr val="2A00FF"/>
                </a:solidFill>
                <a:latin typeface="Consolas" panose="020B0609020204030204" pitchFamily="49" charset="0"/>
              </a:rPr>
              <a:t>"</a:t>
            </a:r>
            <a:r>
              <a:rPr lang="fr-FR" b="1" dirty="0" err="1">
                <a:solidFill>
                  <a:srgbClr val="2A00FF"/>
                </a:solidFill>
                <a:latin typeface="Consolas" panose="020B0609020204030204" pitchFamily="49" charset="0"/>
              </a:rPr>
              <a:t>create_specie</a:t>
            </a:r>
            <a:r>
              <a:rPr lang="fr-FR" b="1" dirty="0">
                <a:solidFill>
                  <a:srgbClr val="2A00FF"/>
                </a:solidFill>
                <a:latin typeface="Consolas" panose="020B0609020204030204" pitchFamily="49" charset="0"/>
              </a:rPr>
              <a:t>"</a:t>
            </a:r>
            <a:r>
              <a:rPr lang="fr-FR" b="1" dirty="0">
                <a:solidFill>
                  <a:srgbClr val="000000"/>
                </a:solidFill>
                <a:latin typeface="Consolas" panose="020B0609020204030204" pitchFamily="49" charset="0"/>
              </a:rPr>
              <a:t>;</a:t>
            </a:r>
          </a:p>
          <a:p>
            <a:pPr algn="l"/>
            <a:r>
              <a:rPr lang="fr-FR" dirty="0">
                <a:solidFill>
                  <a:srgbClr val="000000"/>
                </a:solidFill>
                <a:latin typeface="Consolas" panose="020B0609020204030204" pitchFamily="49" charset="0"/>
              </a:rPr>
              <a:t>}</a:t>
            </a:r>
          </a:p>
          <a:p>
            <a:endParaRPr lang="fr-FR"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563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Le Controller – Affichage Formulaire</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1"/>
            <a:ext cx="8382000" cy="4524315"/>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On voit qu’on a une partie variable dans l’URL ({</a:t>
            </a:r>
            <a:r>
              <a:rPr lang="fr-FR" dirty="0" err="1">
                <a:latin typeface="Arial" panose="020B0604020202020204" pitchFamily="34" charset="0"/>
                <a:cs typeface="Arial" panose="020B0604020202020204" pitchFamily="34" charset="0"/>
              </a:rPr>
              <a:t>myId</a:t>
            </a:r>
            <a:r>
              <a:rPr lang="fr-FR"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Cette partie variable est mappé dans le paramètre id grâce à </a:t>
            </a:r>
            <a:r>
              <a:rPr lang="fr-FR" b="1" dirty="0">
                <a:latin typeface="Arial" panose="020B0604020202020204" pitchFamily="34" charset="0"/>
                <a:cs typeface="Arial" panose="020B0604020202020204" pitchFamily="34" charset="0"/>
              </a:rPr>
              <a:t>@PathVariable</a:t>
            </a:r>
          </a:p>
          <a:p>
            <a:pPr marL="285750" indent="-285750">
              <a:buFont typeface="Wingdings" panose="05000000000000000000" pitchFamily="2" charset="2"/>
              <a:buChar char="q"/>
            </a:pPr>
            <a:endParaRPr lang="fr-FR"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La </a:t>
            </a:r>
            <a:r>
              <a:rPr lang="fr-FR" dirty="0" err="1">
                <a:latin typeface="Arial" panose="020B0604020202020204" pitchFamily="34" charset="0"/>
                <a:cs typeface="Arial" panose="020B0604020202020204" pitchFamily="34" charset="0"/>
              </a:rPr>
              <a:t>method</a:t>
            </a:r>
            <a:r>
              <a:rPr lang="fr-FR" dirty="0">
                <a:latin typeface="Arial" panose="020B0604020202020204" pitchFamily="34" charset="0"/>
                <a:cs typeface="Arial" panose="020B0604020202020204" pitchFamily="34" charset="0"/>
              </a:rPr>
              <a:t> récupère donc la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d’id</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myId</a:t>
            </a:r>
            <a:r>
              <a:rPr lang="fr-FR"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Elle stocke l’objet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dans le Model</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Elle appelle le formulaire en sortie qui affiche les valeurs dans les champs ad hoc</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Si on est en création (les champs sont vides), on peut passer 0 pour {</a:t>
            </a:r>
            <a:r>
              <a:rPr lang="fr-FR" dirty="0" err="1">
                <a:latin typeface="Arial" panose="020B0604020202020204" pitchFamily="34" charset="0"/>
                <a:cs typeface="Arial" panose="020B0604020202020204" pitchFamily="34" charset="0"/>
              </a:rPr>
              <a:t>myId</a:t>
            </a:r>
            <a:r>
              <a:rPr lang="fr-FR" dirty="0">
                <a:latin typeface="Arial" panose="020B0604020202020204" pitchFamily="34" charset="0"/>
                <a:cs typeface="Arial" panose="020B0604020202020204" pitchFamily="34" charset="0"/>
              </a:rPr>
              <a:t>} ou ne pas passer de partie variable (dans ce cas, il faut une autre </a:t>
            </a:r>
            <a:r>
              <a:rPr lang="fr-FR" dirty="0" err="1">
                <a:latin typeface="Arial" panose="020B0604020202020204" pitchFamily="34" charset="0"/>
                <a:cs typeface="Arial" panose="020B0604020202020204" pitchFamily="34" charset="0"/>
              </a:rPr>
              <a:t>method</a:t>
            </a:r>
            <a:r>
              <a:rPr lang="fr-FR" dirty="0">
                <a:latin typeface="Arial" panose="020B0604020202020204" pitchFamily="34" charset="0"/>
                <a:cs typeface="Arial" panose="020B0604020202020204" pitchFamily="34" charset="0"/>
              </a:rPr>
              <a:t>)</a:t>
            </a:r>
          </a:p>
          <a:p>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5757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Le Controller – Traitement Formulaire</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0"/>
            <a:ext cx="8382000" cy="3416320"/>
          </a:xfrm>
          <a:prstGeom prst="rect">
            <a:avLst/>
          </a:prstGeom>
          <a:noFill/>
        </p:spPr>
        <p:txBody>
          <a:bodyPr wrap="square" rtlCol="0">
            <a:spAutoFit/>
          </a:bodyPr>
          <a:lstStyle/>
          <a:p>
            <a:endParaRPr lang="fr-FR" dirty="0">
              <a:latin typeface="Arial" panose="020B0604020202020204" pitchFamily="34" charset="0"/>
              <a:cs typeface="Arial" panose="020B0604020202020204" pitchFamily="34" charset="0"/>
            </a:endParaRPr>
          </a:p>
          <a:p>
            <a:pPr algn="l"/>
            <a:r>
              <a:rPr lang="fr-FR" dirty="0">
                <a:solidFill>
                  <a:srgbClr val="646464"/>
                </a:solidFill>
                <a:latin typeface="Consolas" panose="020B0609020204030204" pitchFamily="49" charset="0"/>
              </a:rPr>
              <a:t>@PostMapping</a:t>
            </a:r>
            <a:r>
              <a:rPr lang="fr-FR" dirty="0">
                <a:solidFill>
                  <a:srgbClr val="000000"/>
                </a:solidFill>
                <a:latin typeface="Consolas" panose="020B0609020204030204" pitchFamily="49" charset="0"/>
              </a:rPr>
              <a:t>(</a:t>
            </a:r>
            <a:r>
              <a:rPr lang="fr-FR" dirty="0">
                <a:solidFill>
                  <a:srgbClr val="2A00FF"/>
                </a:solidFill>
                <a:latin typeface="Consolas" panose="020B0609020204030204" pitchFamily="49" charset="0"/>
              </a:rPr>
              <a:t>"/specie"</a:t>
            </a:r>
            <a:r>
              <a:rPr lang="fr-FR" dirty="0">
                <a:solidFill>
                  <a:srgbClr val="000000"/>
                </a:solidFill>
                <a:latin typeface="Consolas" panose="020B0609020204030204" pitchFamily="49" charset="0"/>
              </a:rPr>
              <a:t>)</a:t>
            </a:r>
          </a:p>
          <a:p>
            <a:pPr algn="l"/>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String </a:t>
            </a:r>
            <a:r>
              <a:rPr lang="fr-FR" b="1" dirty="0" err="1">
                <a:solidFill>
                  <a:srgbClr val="000000"/>
                </a:solidFill>
                <a:latin typeface="Consolas" panose="020B0609020204030204" pitchFamily="49" charset="0"/>
              </a:rPr>
              <a:t>createOrUpdate</a:t>
            </a:r>
            <a:r>
              <a:rPr lang="fr-FR" b="1" dirty="0">
                <a:solidFill>
                  <a:srgbClr val="000000"/>
                </a:solidFill>
                <a:latin typeface="Consolas" panose="020B0609020204030204" pitchFamily="49" charset="0"/>
              </a:rPr>
              <a:t>(</a:t>
            </a:r>
            <a:r>
              <a:rPr lang="fr-FR" b="1" dirty="0" err="1">
                <a:solidFill>
                  <a:srgbClr val="000000"/>
                </a:solidFill>
                <a:latin typeface="Consolas" panose="020B0609020204030204" pitchFamily="49" charset="0"/>
              </a:rPr>
              <a:t>Specie</a:t>
            </a:r>
            <a:r>
              <a:rPr lang="fr-FR" b="1" dirty="0">
                <a:solidFill>
                  <a:srgbClr val="000000"/>
                </a:solidFill>
                <a:latin typeface="Consolas" panose="020B0609020204030204" pitchFamily="49" charset="0"/>
              </a:rPr>
              <a:t> </a:t>
            </a:r>
            <a:r>
              <a:rPr lang="fr-FR" b="1" dirty="0" err="1">
                <a:solidFill>
                  <a:srgbClr val="6A3E3E"/>
                </a:solidFill>
                <a:latin typeface="Consolas" panose="020B0609020204030204" pitchFamily="49" charset="0"/>
              </a:rPr>
              <a:t>sp</a:t>
            </a:r>
            <a:r>
              <a:rPr lang="fr-FR" b="1" dirty="0">
                <a:solidFill>
                  <a:srgbClr val="000000"/>
                </a:solidFill>
                <a:latin typeface="Consolas" panose="020B0609020204030204" pitchFamily="49" charset="0"/>
              </a:rPr>
              <a:t>) {</a:t>
            </a:r>
          </a:p>
          <a:p>
            <a:pPr algn="l"/>
            <a:r>
              <a:rPr lang="fr-FR" b="1" dirty="0">
                <a:solidFill>
                  <a:srgbClr val="7F0055"/>
                </a:solidFill>
                <a:latin typeface="Consolas" panose="020B0609020204030204" pitchFamily="49" charset="0"/>
              </a:rPr>
              <a:t>  if</a:t>
            </a:r>
            <a:r>
              <a:rPr lang="fr-FR" b="1" dirty="0">
                <a:solidFill>
                  <a:srgbClr val="000000"/>
                </a:solidFill>
                <a:latin typeface="Consolas" panose="020B0609020204030204" pitchFamily="49" charset="0"/>
              </a:rPr>
              <a:t> (</a:t>
            </a:r>
            <a:r>
              <a:rPr lang="fr-FR" b="1" dirty="0" err="1">
                <a:solidFill>
                  <a:srgbClr val="6A3E3E"/>
                </a:solidFill>
                <a:latin typeface="Consolas" panose="020B0609020204030204" pitchFamily="49" charset="0"/>
              </a:rPr>
              <a:t>sp</a:t>
            </a:r>
            <a:r>
              <a:rPr lang="fr-FR" b="1" dirty="0" err="1">
                <a:solidFill>
                  <a:srgbClr val="000000"/>
                </a:solidFill>
                <a:latin typeface="Consolas" panose="020B0609020204030204" pitchFamily="49" charset="0"/>
              </a:rPr>
              <a:t>.getId</a:t>
            </a:r>
            <a:r>
              <a:rPr lang="fr-FR" b="1" dirty="0">
                <a:solidFill>
                  <a:srgbClr val="000000"/>
                </a:solidFill>
                <a:latin typeface="Consolas" panose="020B0609020204030204" pitchFamily="49" charset="0"/>
              </a:rPr>
              <a:t>() == 0L) {</a:t>
            </a:r>
          </a:p>
          <a:p>
            <a:pPr algn="l"/>
            <a:r>
              <a:rPr lang="fr-FR" dirty="0">
                <a:solidFill>
                  <a:srgbClr val="0000C0"/>
                </a:solidFill>
                <a:latin typeface="Consolas" panose="020B0609020204030204" pitchFamily="49" charset="0"/>
              </a:rPr>
              <a:t>    </a:t>
            </a:r>
            <a:r>
              <a:rPr lang="fr-FR" dirty="0" err="1">
                <a:solidFill>
                  <a:srgbClr val="0000C0"/>
                </a:solidFill>
                <a:latin typeface="Consolas" panose="020B0609020204030204" pitchFamily="49" charset="0"/>
              </a:rPr>
              <a:t>service</a:t>
            </a:r>
            <a:r>
              <a:rPr lang="fr-FR" dirty="0" err="1">
                <a:solidFill>
                  <a:srgbClr val="000000"/>
                </a:solidFill>
                <a:latin typeface="Consolas" panose="020B0609020204030204" pitchFamily="49" charset="0"/>
              </a:rPr>
              <a:t>.create</a:t>
            </a:r>
            <a:r>
              <a:rPr lang="fr-FR" dirty="0">
                <a:solidFill>
                  <a:srgbClr val="000000"/>
                </a:solidFill>
                <a:latin typeface="Consolas" panose="020B0609020204030204" pitchFamily="49" charset="0"/>
              </a:rPr>
              <a:t>(</a:t>
            </a:r>
            <a:r>
              <a:rPr lang="fr-FR" dirty="0" err="1">
                <a:solidFill>
                  <a:srgbClr val="6A3E3E"/>
                </a:solidFill>
                <a:latin typeface="Consolas" panose="020B0609020204030204" pitchFamily="49" charset="0"/>
              </a:rPr>
              <a:t>sp</a:t>
            </a:r>
            <a:r>
              <a:rPr lang="fr-FR" dirty="0">
                <a:solidFill>
                  <a:srgbClr val="000000"/>
                </a:solidFill>
                <a:latin typeface="Consolas" panose="020B0609020204030204" pitchFamily="49" charset="0"/>
              </a:rPr>
              <a:t>);</a:t>
            </a:r>
          </a:p>
          <a:p>
            <a:pPr algn="l"/>
            <a:r>
              <a:rPr lang="fr-FR" dirty="0">
                <a:solidFill>
                  <a:srgbClr val="000000"/>
                </a:solidFill>
                <a:latin typeface="Consolas" panose="020B0609020204030204" pitchFamily="49" charset="0"/>
              </a:rPr>
              <a:t>  } </a:t>
            </a:r>
            <a:r>
              <a:rPr lang="fr-FR" b="1" dirty="0" err="1">
                <a:solidFill>
                  <a:srgbClr val="7F0055"/>
                </a:solidFill>
                <a:latin typeface="Consolas" panose="020B0609020204030204" pitchFamily="49" charset="0"/>
              </a:rPr>
              <a:t>else</a:t>
            </a:r>
            <a:r>
              <a:rPr lang="fr-FR" b="1" dirty="0">
                <a:solidFill>
                  <a:srgbClr val="000000"/>
                </a:solidFill>
                <a:latin typeface="Consolas" panose="020B0609020204030204" pitchFamily="49" charset="0"/>
              </a:rPr>
              <a:t> {</a:t>
            </a:r>
          </a:p>
          <a:p>
            <a:pPr algn="l"/>
            <a:r>
              <a:rPr lang="fr-FR" dirty="0">
                <a:solidFill>
                  <a:srgbClr val="0000C0"/>
                </a:solidFill>
                <a:latin typeface="Consolas" panose="020B0609020204030204" pitchFamily="49" charset="0"/>
              </a:rPr>
              <a:t>    </a:t>
            </a:r>
            <a:r>
              <a:rPr lang="fr-FR" dirty="0" err="1">
                <a:solidFill>
                  <a:srgbClr val="0000C0"/>
                </a:solidFill>
                <a:latin typeface="Consolas" panose="020B0609020204030204" pitchFamily="49" charset="0"/>
              </a:rPr>
              <a:t>service</a:t>
            </a:r>
            <a:r>
              <a:rPr lang="fr-FR" dirty="0" err="1">
                <a:solidFill>
                  <a:srgbClr val="000000"/>
                </a:solidFill>
                <a:latin typeface="Consolas" panose="020B0609020204030204" pitchFamily="49" charset="0"/>
              </a:rPr>
              <a:t>.update</a:t>
            </a:r>
            <a:r>
              <a:rPr lang="fr-FR" dirty="0">
                <a:solidFill>
                  <a:srgbClr val="000000"/>
                </a:solidFill>
                <a:latin typeface="Consolas" panose="020B0609020204030204" pitchFamily="49" charset="0"/>
              </a:rPr>
              <a:t>(</a:t>
            </a:r>
            <a:r>
              <a:rPr lang="fr-FR" dirty="0" err="1">
                <a:solidFill>
                  <a:srgbClr val="6A3E3E"/>
                </a:solidFill>
                <a:latin typeface="Consolas" panose="020B0609020204030204" pitchFamily="49" charset="0"/>
              </a:rPr>
              <a:t>sp</a:t>
            </a:r>
            <a:r>
              <a:rPr lang="fr-FR" dirty="0">
                <a:solidFill>
                  <a:srgbClr val="000000"/>
                </a:solidFill>
                <a:latin typeface="Consolas" panose="020B0609020204030204" pitchFamily="49" charset="0"/>
              </a:rPr>
              <a:t>);</a:t>
            </a:r>
          </a:p>
          <a:p>
            <a:pPr algn="l"/>
            <a:r>
              <a:rPr lang="fr-FR" dirty="0">
                <a:solidFill>
                  <a:srgbClr val="000000"/>
                </a:solidFill>
                <a:latin typeface="Consolas" panose="020B0609020204030204" pitchFamily="49" charset="0"/>
              </a:rPr>
              <a:t>  }</a:t>
            </a:r>
          </a:p>
          <a:p>
            <a:pPr algn="l"/>
            <a:r>
              <a:rPr lang="fr-FR" b="1" dirty="0">
                <a:solidFill>
                  <a:srgbClr val="7F0055"/>
                </a:solidFill>
                <a:latin typeface="Consolas" panose="020B0609020204030204" pitchFamily="49" charset="0"/>
              </a:rPr>
              <a:t>  return</a:t>
            </a:r>
            <a:r>
              <a:rPr lang="fr-FR" b="1" dirty="0">
                <a:solidFill>
                  <a:srgbClr val="000000"/>
                </a:solidFill>
                <a:latin typeface="Consolas" panose="020B0609020204030204" pitchFamily="49" charset="0"/>
              </a:rPr>
              <a:t> </a:t>
            </a:r>
            <a:r>
              <a:rPr lang="fr-FR" b="1" dirty="0">
                <a:solidFill>
                  <a:srgbClr val="2A00FF"/>
                </a:solidFill>
                <a:latin typeface="Consolas" panose="020B0609020204030204" pitchFamily="49" charset="0"/>
              </a:rPr>
              <a:t>"</a:t>
            </a:r>
            <a:r>
              <a:rPr lang="fr-FR" b="1" dirty="0" err="1">
                <a:solidFill>
                  <a:srgbClr val="2A00FF"/>
                </a:solidFill>
                <a:latin typeface="Consolas" panose="020B0609020204030204" pitchFamily="49" charset="0"/>
              </a:rPr>
              <a:t>redirect</a:t>
            </a:r>
            <a:r>
              <a:rPr lang="fr-FR" b="1" dirty="0">
                <a:solidFill>
                  <a:srgbClr val="2A00FF"/>
                </a:solidFill>
                <a:latin typeface="Consolas" panose="020B0609020204030204" pitchFamily="49" charset="0"/>
              </a:rPr>
              <a:t>:/</a:t>
            </a:r>
            <a:r>
              <a:rPr lang="fr-FR" b="1" dirty="0" err="1">
                <a:solidFill>
                  <a:srgbClr val="2A00FF"/>
                </a:solidFill>
                <a:latin typeface="Consolas" panose="020B0609020204030204" pitchFamily="49" charset="0"/>
              </a:rPr>
              <a:t>specie</a:t>
            </a:r>
            <a:r>
              <a:rPr lang="fr-FR" b="1" dirty="0">
                <a:solidFill>
                  <a:srgbClr val="2A00FF"/>
                </a:solidFill>
                <a:latin typeface="Consolas" panose="020B0609020204030204" pitchFamily="49" charset="0"/>
              </a:rPr>
              <a:t>"</a:t>
            </a:r>
            <a:r>
              <a:rPr lang="fr-FR" b="1" dirty="0">
                <a:solidFill>
                  <a:srgbClr val="000000"/>
                </a:solidFill>
                <a:latin typeface="Consolas" panose="020B0609020204030204" pitchFamily="49" charset="0"/>
              </a:rPr>
              <a:t>;</a:t>
            </a:r>
          </a:p>
          <a:p>
            <a:pPr algn="l"/>
            <a:r>
              <a:rPr lang="fr-FR" dirty="0">
                <a:solidFill>
                  <a:srgbClr val="000000"/>
                </a:solidFill>
                <a:latin typeface="Consolas" panose="020B0609020204030204" pitchFamily="49" charset="0"/>
              </a:rPr>
              <a:t>}</a:t>
            </a:r>
          </a:p>
          <a:p>
            <a:endParaRPr lang="fr-FR"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5930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Le Controller – Traitement Formulaire</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1"/>
            <a:ext cx="8382000" cy="2585323"/>
          </a:xfrm>
          <a:prstGeom prst="rect">
            <a:avLst/>
          </a:prstGeom>
          <a:noFill/>
        </p:spPr>
        <p:txBody>
          <a:bodyPr wrap="square" rtlCol="0">
            <a:spAutoFit/>
          </a:bodyPr>
          <a:lstStyle/>
          <a:p>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Ici on passe directement en paramètre l’objet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rempli par </a:t>
            </a:r>
            <a:r>
              <a:rPr lang="fr-FR" dirty="0" err="1">
                <a:latin typeface="Arial" panose="020B0604020202020204" pitchFamily="34" charset="0"/>
                <a:cs typeface="Arial" panose="020B0604020202020204" pitchFamily="34" charset="0"/>
              </a:rPr>
              <a:t>SpringMVC</a:t>
            </a:r>
            <a:r>
              <a:rPr lang="fr-FR" dirty="0">
                <a:latin typeface="Arial" panose="020B0604020202020204" pitchFamily="34" charset="0"/>
                <a:cs typeface="Arial" panose="020B0604020202020204" pitchFamily="34" charset="0"/>
              </a:rPr>
              <a:t> avec les données du formulaire </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On crée ou update l’objet en BDD suivant la valeur de id</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Comme on veut réafficher la liste, on fait un </a:t>
            </a:r>
            <a:r>
              <a:rPr lang="fr-FR" b="1" dirty="0" err="1">
                <a:latin typeface="Arial" panose="020B0604020202020204" pitchFamily="34" charset="0"/>
                <a:cs typeface="Arial" panose="020B0604020202020204" pitchFamily="34" charset="0"/>
              </a:rPr>
              <a:t>redirect</a:t>
            </a:r>
            <a:r>
              <a:rPr lang="fr-FR" dirty="0">
                <a:latin typeface="Arial" panose="020B0604020202020204" pitchFamily="34" charset="0"/>
                <a:cs typeface="Arial" panose="020B0604020202020204" pitchFamily="34" charset="0"/>
              </a:rPr>
              <a:t> sur l’url correspondant à l’affichage de la liste.</a:t>
            </a:r>
          </a:p>
          <a:p>
            <a:pPr marL="742950" lvl="1" indent="-285750">
              <a:buFont typeface="Wingdings" panose="05000000000000000000" pitchFamily="2" charset="2"/>
              <a:buChar char="§"/>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969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50" dirty="0"/>
              <a:t>S</a:t>
            </a:r>
            <a:r>
              <a:rPr spc="-55" dirty="0"/>
              <a:t>o</a:t>
            </a:r>
            <a:r>
              <a:rPr spc="-40" dirty="0"/>
              <a:t>mm</a:t>
            </a:r>
            <a:r>
              <a:rPr spc="-55" dirty="0"/>
              <a:t>a</a:t>
            </a:r>
            <a:r>
              <a:rPr spc="-70" dirty="0"/>
              <a:t>ir</a:t>
            </a:r>
            <a:r>
              <a:rPr spc="15" dirty="0"/>
              <a:t>e</a:t>
            </a:r>
          </a:p>
        </p:txBody>
      </p:sp>
      <p:sp>
        <p:nvSpPr>
          <p:cNvPr id="3" name="object 3"/>
          <p:cNvSpPr txBox="1"/>
          <p:nvPr/>
        </p:nvSpPr>
        <p:spPr>
          <a:xfrm>
            <a:off x="515113" y="1751838"/>
            <a:ext cx="8079105" cy="2003112"/>
          </a:xfrm>
          <a:prstGeom prst="rect">
            <a:avLst/>
          </a:prstGeom>
          <a:solidFill>
            <a:srgbClr val="F8B900"/>
          </a:solidFill>
        </p:spPr>
        <p:txBody>
          <a:bodyPr vert="horz" wrap="square" lIns="0" tIns="96520" rIns="0" bIns="0" rtlCol="0">
            <a:spAutoFit/>
          </a:bodyPr>
          <a:lstStyle/>
          <a:p>
            <a:pPr marL="268605" indent="-79375">
              <a:spcBef>
                <a:spcPts val="760"/>
              </a:spcBef>
              <a:buSzPct val="92592"/>
              <a:buFont typeface="Wingdings"/>
              <a:buChar char=""/>
              <a:tabLst>
                <a:tab pos="269240" algn="l"/>
              </a:tabLst>
            </a:pPr>
            <a:r>
              <a:rPr sz="1350" dirty="0">
                <a:solidFill>
                  <a:srgbClr val="003350"/>
                </a:solidFill>
                <a:latin typeface="Arial"/>
                <a:cs typeface="Arial"/>
              </a:rPr>
              <a:t>Spring</a:t>
            </a:r>
            <a:r>
              <a:rPr sz="1350" spc="-30" dirty="0">
                <a:solidFill>
                  <a:srgbClr val="003350"/>
                </a:solidFill>
                <a:latin typeface="Arial"/>
                <a:cs typeface="Arial"/>
              </a:rPr>
              <a:t> </a:t>
            </a:r>
            <a:r>
              <a:rPr sz="1350" spc="-5" dirty="0">
                <a:solidFill>
                  <a:srgbClr val="003350"/>
                </a:solidFill>
                <a:latin typeface="Arial"/>
                <a:cs typeface="Arial"/>
              </a:rPr>
              <a:t>MVC</a:t>
            </a:r>
            <a:endParaRPr sz="1350">
              <a:latin typeface="Arial"/>
              <a:cs typeface="Arial"/>
            </a:endParaRPr>
          </a:p>
          <a:p>
            <a:pPr marL="384810" indent="-192405">
              <a:spcBef>
                <a:spcPts val="65"/>
              </a:spcBef>
              <a:buFont typeface="Courier New"/>
              <a:buChar char="o"/>
              <a:tabLst>
                <a:tab pos="385445" algn="l"/>
              </a:tabLst>
            </a:pPr>
            <a:r>
              <a:rPr sz="1350" dirty="0">
                <a:solidFill>
                  <a:srgbClr val="003350"/>
                </a:solidFill>
                <a:latin typeface="Arial"/>
                <a:cs typeface="Arial"/>
              </a:rPr>
              <a:t>Patron de conception</a:t>
            </a:r>
            <a:r>
              <a:rPr sz="1350" spc="-80" dirty="0">
                <a:solidFill>
                  <a:srgbClr val="003350"/>
                </a:solidFill>
                <a:latin typeface="Arial"/>
                <a:cs typeface="Arial"/>
              </a:rPr>
              <a:t> </a:t>
            </a:r>
            <a:r>
              <a:rPr sz="1350" spc="-5" dirty="0">
                <a:solidFill>
                  <a:srgbClr val="003350"/>
                </a:solidFill>
                <a:latin typeface="Arial"/>
                <a:cs typeface="Arial"/>
              </a:rPr>
              <a:t>MVC</a:t>
            </a:r>
            <a:endParaRPr sz="1350">
              <a:latin typeface="Arial"/>
              <a:cs typeface="Arial"/>
            </a:endParaRPr>
          </a:p>
          <a:p>
            <a:pPr marL="384810" indent="-192405">
              <a:spcBef>
                <a:spcPts val="60"/>
              </a:spcBef>
              <a:buFont typeface="Courier New"/>
              <a:buChar char="o"/>
              <a:tabLst>
                <a:tab pos="385445" algn="l"/>
              </a:tabLst>
            </a:pPr>
            <a:r>
              <a:rPr sz="1350" dirty="0">
                <a:solidFill>
                  <a:srgbClr val="003350"/>
                </a:solidFill>
                <a:latin typeface="Arial"/>
                <a:cs typeface="Arial"/>
              </a:rPr>
              <a:t>Configuration /</a:t>
            </a:r>
            <a:r>
              <a:rPr sz="1350" spc="-55" dirty="0">
                <a:solidFill>
                  <a:srgbClr val="003350"/>
                </a:solidFill>
                <a:latin typeface="Arial"/>
                <a:cs typeface="Arial"/>
              </a:rPr>
              <a:t> </a:t>
            </a:r>
            <a:r>
              <a:rPr sz="1350" dirty="0">
                <a:solidFill>
                  <a:srgbClr val="003350"/>
                </a:solidFill>
                <a:latin typeface="Arial"/>
                <a:cs typeface="Arial"/>
              </a:rPr>
              <a:t>Servlets</a:t>
            </a:r>
            <a:endParaRPr sz="1350">
              <a:latin typeface="Arial"/>
              <a:cs typeface="Arial"/>
            </a:endParaRPr>
          </a:p>
          <a:p>
            <a:pPr marL="499109" indent="-309880">
              <a:spcBef>
                <a:spcPts val="130"/>
              </a:spcBef>
              <a:buFont typeface="Arial"/>
              <a:buChar char="•"/>
              <a:tabLst>
                <a:tab pos="499109" algn="l"/>
                <a:tab pos="499745" algn="l"/>
              </a:tabLst>
            </a:pPr>
            <a:r>
              <a:rPr sz="1100" i="1" spc="10" dirty="0">
                <a:solidFill>
                  <a:srgbClr val="003350"/>
                </a:solidFill>
                <a:latin typeface="Arial"/>
                <a:cs typeface="Arial"/>
              </a:rPr>
              <a:t>DispatcherServlet</a:t>
            </a:r>
            <a:endParaRPr sz="1100">
              <a:latin typeface="Arial"/>
              <a:cs typeface="Arial"/>
            </a:endParaRPr>
          </a:p>
          <a:p>
            <a:pPr marL="268605" indent="-79375">
              <a:spcBef>
                <a:spcPts val="445"/>
              </a:spcBef>
              <a:buSzPct val="92592"/>
              <a:buFont typeface="Wingdings"/>
              <a:buChar char=""/>
              <a:tabLst>
                <a:tab pos="269240" algn="l"/>
              </a:tabLst>
            </a:pPr>
            <a:r>
              <a:rPr sz="1350" spc="5" dirty="0">
                <a:solidFill>
                  <a:srgbClr val="003350"/>
                </a:solidFill>
                <a:latin typeface="Arial"/>
                <a:cs typeface="Arial"/>
              </a:rPr>
              <a:t>Web </a:t>
            </a:r>
            <a:r>
              <a:rPr sz="1350" dirty="0">
                <a:solidFill>
                  <a:srgbClr val="003350"/>
                </a:solidFill>
                <a:latin typeface="Arial"/>
                <a:cs typeface="Arial"/>
              </a:rPr>
              <a:t>services</a:t>
            </a:r>
            <a:r>
              <a:rPr sz="1350" spc="-80" dirty="0">
                <a:solidFill>
                  <a:srgbClr val="003350"/>
                </a:solidFill>
                <a:latin typeface="Arial"/>
                <a:cs typeface="Arial"/>
              </a:rPr>
              <a:t> </a:t>
            </a:r>
            <a:r>
              <a:rPr sz="1350" dirty="0">
                <a:solidFill>
                  <a:srgbClr val="003350"/>
                </a:solidFill>
                <a:latin typeface="Arial"/>
                <a:cs typeface="Arial"/>
              </a:rPr>
              <a:t>REST</a:t>
            </a:r>
            <a:endParaRPr sz="1350">
              <a:latin typeface="Arial"/>
              <a:cs typeface="Arial"/>
            </a:endParaRPr>
          </a:p>
          <a:p>
            <a:pPr marL="268605" indent="-79375">
              <a:spcBef>
                <a:spcPts val="459"/>
              </a:spcBef>
              <a:buSzPct val="92592"/>
              <a:buFont typeface="Wingdings"/>
              <a:buChar char=""/>
              <a:tabLst>
                <a:tab pos="269240" algn="l"/>
              </a:tabLst>
            </a:pPr>
            <a:r>
              <a:rPr sz="1350" spc="-30" dirty="0">
                <a:solidFill>
                  <a:srgbClr val="003350"/>
                </a:solidFill>
                <a:latin typeface="Arial"/>
                <a:cs typeface="Arial"/>
              </a:rPr>
              <a:t>Tests</a:t>
            </a:r>
            <a:r>
              <a:rPr sz="1350" spc="-85" dirty="0">
                <a:solidFill>
                  <a:srgbClr val="003350"/>
                </a:solidFill>
                <a:latin typeface="Arial"/>
                <a:cs typeface="Arial"/>
              </a:rPr>
              <a:t> </a:t>
            </a:r>
            <a:r>
              <a:rPr sz="1350" dirty="0">
                <a:solidFill>
                  <a:srgbClr val="003350"/>
                </a:solidFill>
                <a:latin typeface="Arial"/>
                <a:cs typeface="Arial"/>
              </a:rPr>
              <a:t>d’integration</a:t>
            </a:r>
            <a:endParaRPr sz="1350">
              <a:latin typeface="Arial"/>
              <a:cs typeface="Arial"/>
            </a:endParaRPr>
          </a:p>
          <a:p>
            <a:pPr marL="268605" indent="-79375">
              <a:spcBef>
                <a:spcPts val="465"/>
              </a:spcBef>
              <a:buSzPct val="92592"/>
              <a:buFont typeface="Wingdings"/>
              <a:buChar char=""/>
              <a:tabLst>
                <a:tab pos="269240" algn="l"/>
              </a:tabLst>
            </a:pPr>
            <a:r>
              <a:rPr sz="1350" spc="-10" dirty="0">
                <a:solidFill>
                  <a:srgbClr val="003350"/>
                </a:solidFill>
                <a:latin typeface="Arial"/>
                <a:cs typeface="Arial"/>
              </a:rPr>
              <a:t>Validation </a:t>
            </a:r>
            <a:r>
              <a:rPr sz="1350" dirty="0">
                <a:solidFill>
                  <a:srgbClr val="003350"/>
                </a:solidFill>
                <a:latin typeface="Arial"/>
                <a:cs typeface="Arial"/>
              </a:rPr>
              <a:t>de</a:t>
            </a:r>
            <a:r>
              <a:rPr sz="1350" spc="-100" dirty="0">
                <a:solidFill>
                  <a:srgbClr val="003350"/>
                </a:solidFill>
                <a:latin typeface="Arial"/>
                <a:cs typeface="Arial"/>
              </a:rPr>
              <a:t> </a:t>
            </a:r>
            <a:r>
              <a:rPr sz="1350" dirty="0">
                <a:solidFill>
                  <a:srgbClr val="003350"/>
                </a:solidFill>
                <a:latin typeface="Arial"/>
                <a:cs typeface="Arial"/>
              </a:rPr>
              <a:t>bean</a:t>
            </a:r>
            <a:endParaRPr sz="1350">
              <a:latin typeface="Arial"/>
              <a:cs typeface="Arial"/>
            </a:endParaRPr>
          </a:p>
          <a:p>
            <a:pPr marL="268605" indent="-79375">
              <a:spcBef>
                <a:spcPts val="459"/>
              </a:spcBef>
              <a:buSzPct val="92592"/>
              <a:buFont typeface="Wingdings"/>
              <a:buChar char=""/>
              <a:tabLst>
                <a:tab pos="269240" algn="l"/>
              </a:tabLst>
            </a:pPr>
            <a:r>
              <a:rPr sz="1350" spc="-15" dirty="0">
                <a:solidFill>
                  <a:srgbClr val="003350"/>
                </a:solidFill>
                <a:latin typeface="Arial"/>
                <a:cs typeface="Arial"/>
              </a:rPr>
              <a:t>Vues</a:t>
            </a:r>
            <a:r>
              <a:rPr sz="1350" spc="-30" dirty="0">
                <a:solidFill>
                  <a:srgbClr val="003350"/>
                </a:solidFill>
                <a:latin typeface="Arial"/>
                <a:cs typeface="Arial"/>
              </a:rPr>
              <a:t> </a:t>
            </a:r>
            <a:r>
              <a:rPr sz="1350" dirty="0">
                <a:solidFill>
                  <a:srgbClr val="003350"/>
                </a:solidFill>
                <a:latin typeface="Arial"/>
                <a:cs typeface="Arial"/>
              </a:rPr>
              <a:t>JSP/JSTL</a:t>
            </a:r>
            <a:endParaRPr sz="135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Vue</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1"/>
            <a:ext cx="8382000" cy="3693319"/>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La vue est affichée en HTML ou en JSP</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Le JSP étant vraiment ancien, on préfère afficher en HTML « enrichi »</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 l’enrichissement » du HTML se fait avec une librairie de balises supplémentaires (pour faire des boucles, des conditions, </a:t>
            </a:r>
            <a:r>
              <a:rPr lang="fr-FR" dirty="0" err="1">
                <a:latin typeface="Arial" panose="020B0604020202020204" pitchFamily="34" charset="0"/>
                <a:cs typeface="Arial" panose="020B0604020202020204" pitchFamily="34" charset="0"/>
              </a:rPr>
              <a:t>etc</a:t>
            </a:r>
            <a:r>
              <a:rPr lang="fr-FR"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En général, on utilise </a:t>
            </a:r>
            <a:r>
              <a:rPr lang="fr-FR" dirty="0" err="1">
                <a:latin typeface="Arial" panose="020B0604020202020204" pitchFamily="34" charset="0"/>
                <a:cs typeface="Arial" panose="020B0604020202020204" pitchFamily="34" charset="0"/>
              </a:rPr>
              <a:t>ThymeLeaf</a:t>
            </a: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Les données de base sur </a:t>
            </a:r>
            <a:r>
              <a:rPr lang="fr-FR" dirty="0" err="1">
                <a:latin typeface="Arial" panose="020B0604020202020204" pitchFamily="34" charset="0"/>
                <a:cs typeface="Arial" panose="020B0604020202020204" pitchFamily="34" charset="0"/>
              </a:rPr>
              <a:t>ThymeLeaf</a:t>
            </a:r>
            <a:r>
              <a:rPr lang="fr-FR" dirty="0">
                <a:latin typeface="Arial" panose="020B0604020202020204" pitchFamily="34" charset="0"/>
                <a:cs typeface="Arial" panose="020B0604020202020204" pitchFamily="34" charset="0"/>
              </a:rPr>
              <a:t> sont données dans le PDF additionnel</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Quelques exemples vont être donnés dans les pages suivantes</a:t>
            </a: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9262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Vue – Architecture </a:t>
            </a:r>
            <a:r>
              <a:rPr lang="fr-FR" spc="-45" dirty="0" err="1"/>
              <a:t>SpringMVC</a:t>
            </a:r>
            <a:r>
              <a:rPr lang="fr-FR" spc="-45" dirty="0"/>
              <a:t>	</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0"/>
            <a:ext cx="8382000" cy="923330"/>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Sur Eclipse, on a ça dans /src/main/</a:t>
            </a:r>
            <a:r>
              <a:rPr lang="fr-FR" dirty="0" err="1">
                <a:latin typeface="Arial" panose="020B0604020202020204" pitchFamily="34" charset="0"/>
                <a:cs typeface="Arial" panose="020B0604020202020204" pitchFamily="34" charset="0"/>
              </a:rPr>
              <a:t>resources</a:t>
            </a:r>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C17E06F5-6F92-44F5-9287-18656FEAFA85}"/>
              </a:ext>
            </a:extLst>
          </p:cNvPr>
          <p:cNvPicPr>
            <a:picLocks noChangeAspect="1"/>
          </p:cNvPicPr>
          <p:nvPr/>
        </p:nvPicPr>
        <p:blipFill>
          <a:blip r:embed="rId2"/>
          <a:stretch>
            <a:fillRect/>
          </a:stretch>
        </p:blipFill>
        <p:spPr>
          <a:xfrm>
            <a:off x="457201" y="2172967"/>
            <a:ext cx="1819529" cy="876422"/>
          </a:xfrm>
          <a:prstGeom prst="rect">
            <a:avLst/>
          </a:prstGeom>
        </p:spPr>
      </p:pic>
      <p:sp>
        <p:nvSpPr>
          <p:cNvPr id="6" name="ZoneTexte 5">
            <a:extLst>
              <a:ext uri="{FF2B5EF4-FFF2-40B4-BE49-F238E27FC236}">
                <a16:creationId xmlns:a16="http://schemas.microsoft.com/office/drawing/2014/main" id="{D9B974F7-3709-478B-8F9F-3FB2432BD709}"/>
              </a:ext>
            </a:extLst>
          </p:cNvPr>
          <p:cNvSpPr txBox="1"/>
          <p:nvPr/>
        </p:nvSpPr>
        <p:spPr>
          <a:xfrm>
            <a:off x="571906" y="3623946"/>
            <a:ext cx="7124294" cy="1477328"/>
          </a:xfrm>
          <a:prstGeom prst="rect">
            <a:avLst/>
          </a:prstGeom>
          <a:noFill/>
        </p:spPr>
        <p:txBody>
          <a:bodyPr wrap="square" rtlCol="0">
            <a:spAutoFit/>
          </a:bodyPr>
          <a:lstStyle/>
          <a:p>
            <a:pPr marL="285750" indent="-285750">
              <a:buFont typeface="Wingdings" panose="05000000000000000000" pitchFamily="2" charset="2"/>
              <a:buChar char="q"/>
            </a:pPr>
            <a:r>
              <a:rPr lang="fr-FR" b="1" dirty="0" err="1"/>
              <a:t>static</a:t>
            </a:r>
            <a:r>
              <a:rPr lang="fr-FR" dirty="0"/>
              <a:t> : contient les ressources statiques du site : </a:t>
            </a:r>
            <a:r>
              <a:rPr lang="fr-FR" dirty="0" err="1"/>
              <a:t>css</a:t>
            </a:r>
            <a:r>
              <a:rPr lang="fr-FR" dirty="0"/>
              <a:t>, images, </a:t>
            </a:r>
            <a:r>
              <a:rPr lang="fr-FR" dirty="0" err="1"/>
              <a:t>js</a:t>
            </a:r>
            <a:r>
              <a:rPr lang="fr-FR" dirty="0"/>
              <a:t>, </a:t>
            </a:r>
            <a:r>
              <a:rPr lang="fr-FR" dirty="0" err="1"/>
              <a:t>etc</a:t>
            </a:r>
            <a:endParaRPr lang="fr-FR" dirty="0"/>
          </a:p>
          <a:p>
            <a:pPr marL="285750" indent="-285750">
              <a:buFont typeface="Wingdings" panose="05000000000000000000" pitchFamily="2" charset="2"/>
              <a:buChar char="q"/>
            </a:pPr>
            <a:endParaRPr lang="fr-FR" dirty="0"/>
          </a:p>
          <a:p>
            <a:pPr marL="285750" indent="-285750">
              <a:buFont typeface="Wingdings" panose="05000000000000000000" pitchFamily="2" charset="2"/>
              <a:buChar char="q"/>
            </a:pPr>
            <a:r>
              <a:rPr lang="fr-FR" b="1" dirty="0" err="1"/>
              <a:t>templates</a:t>
            </a:r>
            <a:r>
              <a:rPr lang="fr-FR" dirty="0"/>
              <a:t> : contient les Vues (donc des fichiers HTML)</a:t>
            </a:r>
          </a:p>
          <a:p>
            <a:pPr marL="285750" indent="-285750">
              <a:buFont typeface="Wingdings" panose="05000000000000000000" pitchFamily="2" charset="2"/>
              <a:buChar char="q"/>
            </a:pPr>
            <a:endParaRPr lang="fr-FR" dirty="0"/>
          </a:p>
          <a:p>
            <a:pPr marL="285750" indent="-285750">
              <a:buFont typeface="Wingdings" panose="05000000000000000000" pitchFamily="2" charset="2"/>
              <a:buChar char="q"/>
            </a:pPr>
            <a:r>
              <a:rPr lang="fr-FR" dirty="0"/>
              <a:t>On verra </a:t>
            </a:r>
            <a:r>
              <a:rPr lang="fr-FR" b="1" dirty="0"/>
              <a:t>messages</a:t>
            </a:r>
            <a:r>
              <a:rPr lang="fr-FR" dirty="0"/>
              <a:t> plus tard</a:t>
            </a:r>
          </a:p>
        </p:txBody>
      </p:sp>
    </p:spTree>
    <p:extLst>
      <p:ext uri="{BB962C8B-B14F-4D97-AF65-F5344CB8AC3E}">
        <p14:creationId xmlns:p14="http://schemas.microsoft.com/office/powerpoint/2010/main" val="1076523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Vue – exemple liste</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1"/>
            <a:ext cx="8382000" cy="3693319"/>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&lt;html </a:t>
            </a:r>
            <a:r>
              <a:rPr lang="fr-FR" dirty="0" err="1">
                <a:latin typeface="Arial" panose="020B0604020202020204" pitchFamily="34" charset="0"/>
                <a:cs typeface="Arial" panose="020B0604020202020204" pitchFamily="34" charset="0"/>
              </a:rPr>
              <a:t>xmlns:th</a:t>
            </a:r>
            <a:r>
              <a:rPr lang="fr-FR" dirty="0">
                <a:latin typeface="Arial" panose="020B0604020202020204" pitchFamily="34" charset="0"/>
                <a:cs typeface="Arial" panose="020B0604020202020204" pitchFamily="34" charset="0"/>
              </a:rPr>
              <a:t>="http://www.thymeleaf.org"&gt; </a:t>
            </a:r>
            <a:r>
              <a:rPr lang="fr-FR" b="1" dirty="0">
                <a:latin typeface="Arial" panose="020B0604020202020204" pitchFamily="34" charset="0"/>
                <a:cs typeface="Arial" panose="020B0604020202020204" pitchFamily="34" charset="0"/>
              </a:rPr>
              <a:t>// déclaration </a:t>
            </a:r>
            <a:r>
              <a:rPr lang="fr-FR" b="1" dirty="0" err="1">
                <a:latin typeface="Arial" panose="020B0604020202020204" pitchFamily="34" charset="0"/>
                <a:cs typeface="Arial" panose="020B0604020202020204" pitchFamily="34" charset="0"/>
              </a:rPr>
              <a:t>ThymeLeaf</a:t>
            </a:r>
            <a:endParaRPr lang="fr-FR" b="1"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&lt;</a:t>
            </a:r>
            <a:r>
              <a:rPr lang="fr-FR" dirty="0" err="1">
                <a:latin typeface="Arial" panose="020B0604020202020204" pitchFamily="34" charset="0"/>
                <a:cs typeface="Arial" panose="020B0604020202020204" pitchFamily="34" charset="0"/>
              </a:rPr>
              <a:t>head</a:t>
            </a:r>
            <a:r>
              <a:rPr lang="fr-FR" dirty="0">
                <a:latin typeface="Arial" panose="020B0604020202020204" pitchFamily="34" charset="0"/>
                <a:cs typeface="Arial" panose="020B0604020202020204" pitchFamily="34" charset="0"/>
              </a:rPr>
              <a:t>&gt;</a:t>
            </a:r>
          </a:p>
          <a:p>
            <a:r>
              <a:rPr lang="fr-FR" dirty="0">
                <a:latin typeface="Arial" panose="020B0604020202020204" pitchFamily="34" charset="0"/>
                <a:cs typeface="Arial" panose="020B0604020202020204" pitchFamily="34" charset="0"/>
              </a:rPr>
              <a:t>    &lt;</a:t>
            </a:r>
            <a:r>
              <a:rPr lang="fr-FR" dirty="0" err="1">
                <a:latin typeface="Arial" panose="020B0604020202020204" pitchFamily="34" charset="0"/>
                <a:cs typeface="Arial" panose="020B0604020202020204" pitchFamily="34" charset="0"/>
              </a:rPr>
              <a:t>link</a:t>
            </a:r>
            <a:r>
              <a:rPr lang="fr-FR" dirty="0">
                <a:latin typeface="Arial" panose="020B0604020202020204" pitchFamily="34" charset="0"/>
                <a:cs typeface="Arial" panose="020B0604020202020204" pitchFamily="34" charset="0"/>
              </a:rPr>
              <a:t> rel="</a:t>
            </a:r>
            <a:r>
              <a:rPr lang="fr-FR" dirty="0" err="1">
                <a:latin typeface="Arial" panose="020B0604020202020204" pitchFamily="34" charset="0"/>
                <a:cs typeface="Arial" panose="020B0604020202020204" pitchFamily="34" charset="0"/>
              </a:rPr>
              <a:t>stylesheet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th:href</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resources</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css</a:t>
            </a:r>
            <a:r>
              <a:rPr lang="fr-FR" dirty="0">
                <a:latin typeface="Arial" panose="020B0604020202020204" pitchFamily="34" charset="0"/>
                <a:cs typeface="Arial" panose="020B0604020202020204" pitchFamily="34" charset="0"/>
              </a:rPr>
              <a:t>/main.css}"/&gt; </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css</a:t>
            </a:r>
            <a:endParaRPr lang="fr-FR" b="1"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    &lt;</a:t>
            </a:r>
            <a:r>
              <a:rPr lang="fr-FR" dirty="0" err="1">
                <a:latin typeface="Arial" panose="020B0604020202020204" pitchFamily="34" charset="0"/>
                <a:cs typeface="Arial" panose="020B0604020202020204" pitchFamily="34" charset="0"/>
              </a:rPr>
              <a:t>meta</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charset</a:t>
            </a:r>
            <a:r>
              <a:rPr lang="fr-FR" dirty="0">
                <a:latin typeface="Arial" panose="020B0604020202020204" pitchFamily="34" charset="0"/>
                <a:cs typeface="Arial" panose="020B0604020202020204" pitchFamily="34" charset="0"/>
              </a:rPr>
              <a:t>="utf-8"&gt;</a:t>
            </a:r>
          </a:p>
          <a:p>
            <a:r>
              <a:rPr lang="fr-FR" dirty="0">
                <a:latin typeface="Arial" panose="020B0604020202020204" pitchFamily="34" charset="0"/>
                <a:cs typeface="Arial" panose="020B0604020202020204" pitchFamily="34" charset="0"/>
              </a:rPr>
              <a:t>&lt;/</a:t>
            </a:r>
            <a:r>
              <a:rPr lang="fr-FR" dirty="0" err="1">
                <a:latin typeface="Arial" panose="020B0604020202020204" pitchFamily="34" charset="0"/>
                <a:cs typeface="Arial" panose="020B0604020202020204" pitchFamily="34" charset="0"/>
              </a:rPr>
              <a:t>head</a:t>
            </a:r>
            <a:r>
              <a:rPr lang="fr-FR" dirty="0">
                <a:latin typeface="Arial" panose="020B0604020202020204" pitchFamily="34" charset="0"/>
                <a:cs typeface="Arial" panose="020B0604020202020204" pitchFamily="34" charset="0"/>
              </a:rPr>
              <a:t>&gt;</a:t>
            </a:r>
          </a:p>
          <a:p>
            <a:r>
              <a:rPr lang="fr-FR" dirty="0">
                <a:latin typeface="Arial" panose="020B0604020202020204" pitchFamily="34" charset="0"/>
                <a:cs typeface="Arial" panose="020B0604020202020204" pitchFamily="34" charset="0"/>
              </a:rPr>
              <a:t>&lt;body&gt;</a:t>
            </a:r>
          </a:p>
          <a:p>
            <a:r>
              <a:rPr lang="fr-FR" dirty="0">
                <a:latin typeface="Arial" panose="020B0604020202020204" pitchFamily="34" charset="0"/>
                <a:cs typeface="Arial" panose="020B0604020202020204" pitchFamily="34" charset="0"/>
              </a:rPr>
              <a:t>    &lt;table class="</a:t>
            </a:r>
            <a:r>
              <a:rPr lang="fr-FR" dirty="0" err="1">
                <a:latin typeface="Arial" panose="020B0604020202020204" pitchFamily="34" charset="0"/>
                <a:cs typeface="Arial" panose="020B0604020202020204" pitchFamily="34" charset="0"/>
              </a:rPr>
              <a:t>mainTable</a:t>
            </a:r>
            <a:r>
              <a:rPr lang="fr-FR" dirty="0">
                <a:latin typeface="Arial" panose="020B0604020202020204" pitchFamily="34" charset="0"/>
                <a:cs typeface="Arial" panose="020B0604020202020204" pitchFamily="34" charset="0"/>
              </a:rPr>
              <a:t>"&gt;</a:t>
            </a:r>
          </a:p>
          <a:p>
            <a:r>
              <a:rPr lang="fr-FR" dirty="0">
                <a:latin typeface="Arial" panose="020B0604020202020204" pitchFamily="34" charset="0"/>
                <a:cs typeface="Arial" panose="020B0604020202020204" pitchFamily="34" charset="0"/>
              </a:rPr>
              <a:t>          &lt;tr </a:t>
            </a:r>
            <a:r>
              <a:rPr lang="fr-FR" dirty="0" err="1">
                <a:latin typeface="Arial" panose="020B0604020202020204" pitchFamily="34" charset="0"/>
                <a:cs typeface="Arial" panose="020B0604020202020204" pitchFamily="34" charset="0"/>
              </a:rPr>
              <a:t>th:each</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 ${</a:t>
            </a:r>
            <a:r>
              <a:rPr lang="fr-FR" dirty="0" err="1">
                <a:latin typeface="Arial" panose="020B0604020202020204" pitchFamily="34" charset="0"/>
                <a:cs typeface="Arial" panose="020B0604020202020204" pitchFamily="34" charset="0"/>
              </a:rPr>
              <a:t>species</a:t>
            </a:r>
            <a:r>
              <a:rPr lang="fr-FR" dirty="0">
                <a:latin typeface="Arial" panose="020B0604020202020204" pitchFamily="34" charset="0"/>
                <a:cs typeface="Arial" panose="020B0604020202020204" pitchFamily="34" charset="0"/>
              </a:rPr>
              <a:t>}"&gt; </a:t>
            </a:r>
            <a:r>
              <a:rPr lang="fr-FR" b="1" dirty="0">
                <a:latin typeface="Arial" panose="020B0604020202020204" pitchFamily="34" charset="0"/>
                <a:cs typeface="Arial" panose="020B0604020202020204" pitchFamily="34" charset="0"/>
              </a:rPr>
              <a:t>// boucle</a:t>
            </a:r>
          </a:p>
          <a:p>
            <a:r>
              <a:rPr lang="fr-FR" dirty="0">
                <a:latin typeface="Arial" panose="020B0604020202020204" pitchFamily="34" charset="0"/>
                <a:cs typeface="Arial" panose="020B0604020202020204" pitchFamily="34" charset="0"/>
              </a:rPr>
              <a:t>              &lt;td </a:t>
            </a:r>
            <a:r>
              <a:rPr lang="fr-FR" dirty="0" err="1">
                <a:latin typeface="Arial" panose="020B0604020202020204" pitchFamily="34" charset="0"/>
                <a:cs typeface="Arial" panose="020B0604020202020204" pitchFamily="34" charset="0"/>
              </a:rPr>
              <a:t>th:text</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specie.commonName</a:t>
            </a:r>
            <a:r>
              <a:rPr lang="fr-FR" dirty="0">
                <a:latin typeface="Arial" panose="020B0604020202020204" pitchFamily="34" charset="0"/>
                <a:cs typeface="Arial" panose="020B0604020202020204" pitchFamily="34" charset="0"/>
              </a:rPr>
              <a:t>}"/&gt;</a:t>
            </a:r>
          </a:p>
          <a:p>
            <a:r>
              <a:rPr lang="fr-FR" dirty="0">
                <a:latin typeface="Arial" panose="020B0604020202020204" pitchFamily="34" charset="0"/>
                <a:cs typeface="Arial" panose="020B0604020202020204" pitchFamily="34" charset="0"/>
              </a:rPr>
              <a:t>              &lt;td </a:t>
            </a:r>
            <a:r>
              <a:rPr lang="fr-FR" dirty="0" err="1">
                <a:latin typeface="Arial" panose="020B0604020202020204" pitchFamily="34" charset="0"/>
                <a:cs typeface="Arial" panose="020B0604020202020204" pitchFamily="34" charset="0"/>
              </a:rPr>
              <a:t>th:text</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specie.latinName</a:t>
            </a:r>
            <a:r>
              <a:rPr lang="fr-FR" dirty="0">
                <a:latin typeface="Arial" panose="020B0604020202020204" pitchFamily="34" charset="0"/>
                <a:cs typeface="Arial" panose="020B0604020202020204" pitchFamily="34" charset="0"/>
              </a:rPr>
              <a:t>}"/&gt;</a:t>
            </a:r>
          </a:p>
          <a:p>
            <a:r>
              <a:rPr lang="fr-FR" dirty="0">
                <a:latin typeface="Arial" panose="020B0604020202020204" pitchFamily="34" charset="0"/>
                <a:cs typeface="Arial" panose="020B0604020202020204" pitchFamily="34" charset="0"/>
              </a:rPr>
              <a:t>          &lt;/tr&gt;</a:t>
            </a:r>
          </a:p>
          <a:p>
            <a:r>
              <a:rPr lang="fr-FR" dirty="0">
                <a:latin typeface="Arial" panose="020B0604020202020204" pitchFamily="34" charset="0"/>
                <a:cs typeface="Arial" panose="020B0604020202020204" pitchFamily="34" charset="0"/>
              </a:rPr>
              <a:t>    &lt;/table&gt;</a:t>
            </a:r>
          </a:p>
          <a:p>
            <a:r>
              <a:rPr lang="fr-FR" dirty="0">
                <a:latin typeface="Arial" panose="020B0604020202020204" pitchFamily="34" charset="0"/>
                <a:cs typeface="Arial" panose="020B0604020202020204" pitchFamily="34" charset="0"/>
              </a:rPr>
              <a:t>&lt;/body&gt;</a:t>
            </a:r>
          </a:p>
        </p:txBody>
      </p:sp>
    </p:spTree>
    <p:extLst>
      <p:ext uri="{BB962C8B-B14F-4D97-AF65-F5344CB8AC3E}">
        <p14:creationId xmlns:p14="http://schemas.microsoft.com/office/powerpoint/2010/main" val="151866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Vue – exemple formulaire</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1"/>
            <a:ext cx="8382000" cy="4247317"/>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 on dit qu’on utilise le contenu du Model en tant qu’objet</a:t>
            </a:r>
          </a:p>
          <a:p>
            <a:r>
              <a:rPr lang="fr-FR" dirty="0">
                <a:latin typeface="Arial" panose="020B0604020202020204" pitchFamily="34" charset="0"/>
                <a:cs typeface="Arial" panose="020B0604020202020204" pitchFamily="34" charset="0"/>
              </a:rPr>
              <a:t>&lt;</a:t>
            </a:r>
            <a:r>
              <a:rPr lang="fr-FR" dirty="0" err="1">
                <a:latin typeface="Arial" panose="020B0604020202020204" pitchFamily="34" charset="0"/>
                <a:cs typeface="Arial" panose="020B0604020202020204" pitchFamily="34" charset="0"/>
              </a:rPr>
              <a:t>form</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th:object</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th:action</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method</a:t>
            </a:r>
            <a:r>
              <a:rPr lang="fr-FR" dirty="0">
                <a:latin typeface="Arial" panose="020B0604020202020204" pitchFamily="34" charset="0"/>
                <a:cs typeface="Arial" panose="020B0604020202020204" pitchFamily="34" charset="0"/>
              </a:rPr>
              <a:t>="post"&gt;</a:t>
            </a:r>
          </a:p>
          <a:p>
            <a:r>
              <a:rPr lang="fr-FR" dirty="0">
                <a:latin typeface="Arial" panose="020B0604020202020204" pitchFamily="34" charset="0"/>
                <a:cs typeface="Arial" panose="020B0604020202020204" pitchFamily="34" charset="0"/>
              </a:rPr>
              <a:t>    &lt;table&gt;</a:t>
            </a:r>
          </a:p>
          <a:p>
            <a:r>
              <a:rPr lang="fr-FR" dirty="0">
                <a:latin typeface="Arial" panose="020B0604020202020204" pitchFamily="34" charset="0"/>
                <a:cs typeface="Arial" panose="020B0604020202020204" pitchFamily="34" charset="0"/>
              </a:rPr>
              <a:t>    &lt;tr&gt;&lt;td&gt;&lt;</a:t>
            </a:r>
            <a:r>
              <a:rPr lang="fr-FR" dirty="0" err="1">
                <a:latin typeface="Arial" panose="020B0604020202020204" pitchFamily="34" charset="0"/>
                <a:cs typeface="Arial" panose="020B0604020202020204" pitchFamily="34" charset="0"/>
              </a:rPr>
              <a:t>span</a:t>
            </a:r>
            <a:r>
              <a:rPr lang="fr-FR" dirty="0">
                <a:latin typeface="Arial" panose="020B0604020202020204" pitchFamily="34" charset="0"/>
                <a:cs typeface="Arial" panose="020B0604020202020204" pitchFamily="34" charset="0"/>
              </a:rPr>
              <a:t>&gt;Nom Commun&lt;/</a:t>
            </a:r>
            <a:r>
              <a:rPr lang="fr-FR" dirty="0" err="1">
                <a:latin typeface="Arial" panose="020B0604020202020204" pitchFamily="34" charset="0"/>
                <a:cs typeface="Arial" panose="020B0604020202020204" pitchFamily="34" charset="0"/>
              </a:rPr>
              <a:t>span</a:t>
            </a:r>
            <a:r>
              <a:rPr lang="fr-FR" dirty="0">
                <a:latin typeface="Arial" panose="020B0604020202020204" pitchFamily="34" charset="0"/>
                <a:cs typeface="Arial" panose="020B0604020202020204" pitchFamily="34" charset="0"/>
              </a:rPr>
              <a:t>&gt; : &lt;/td&gt;&lt;td&gt;</a:t>
            </a:r>
          </a:p>
          <a:p>
            <a:r>
              <a:rPr lang="fr-FR" b="1" dirty="0">
                <a:latin typeface="Arial" panose="020B0604020202020204" pitchFamily="34" charset="0"/>
                <a:cs typeface="Arial" panose="020B0604020202020204" pitchFamily="34" charset="0"/>
              </a:rPr>
              <a:t>// le * indique que </a:t>
            </a:r>
            <a:r>
              <a:rPr lang="fr-FR" b="1" dirty="0" err="1">
                <a:latin typeface="Arial" panose="020B0604020202020204" pitchFamily="34" charset="0"/>
                <a:cs typeface="Arial" panose="020B0604020202020204" pitchFamily="34" charset="0"/>
              </a:rPr>
              <a:t>commonName</a:t>
            </a:r>
            <a:r>
              <a:rPr lang="fr-FR" b="1" dirty="0">
                <a:latin typeface="Arial" panose="020B0604020202020204" pitchFamily="34" charset="0"/>
                <a:cs typeface="Arial" panose="020B0604020202020204" pitchFamily="34" charset="0"/>
              </a:rPr>
              <a:t> est un champ de l’objet</a:t>
            </a:r>
          </a:p>
          <a:p>
            <a:r>
              <a:rPr lang="fr-FR" dirty="0">
                <a:latin typeface="Arial" panose="020B0604020202020204" pitchFamily="34" charset="0"/>
                <a:cs typeface="Arial" panose="020B0604020202020204" pitchFamily="34" charset="0"/>
              </a:rPr>
              <a:t>    &lt;input type="</a:t>
            </a:r>
            <a:r>
              <a:rPr lang="fr-FR" dirty="0" err="1">
                <a:latin typeface="Arial" panose="020B0604020202020204" pitchFamily="34" charset="0"/>
                <a:cs typeface="Arial" panose="020B0604020202020204" pitchFamily="34" charset="0"/>
              </a:rPr>
              <a:t>text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th:field</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commonName</a:t>
            </a:r>
            <a:r>
              <a:rPr lang="fr-FR" dirty="0">
                <a:latin typeface="Arial" panose="020B0604020202020204" pitchFamily="34" charset="0"/>
                <a:cs typeface="Arial" panose="020B0604020202020204" pitchFamily="34" charset="0"/>
              </a:rPr>
              <a:t>}"/&gt;</a:t>
            </a:r>
          </a:p>
          <a:p>
            <a:r>
              <a:rPr lang="fr-FR" dirty="0">
                <a:latin typeface="Arial" panose="020B0604020202020204" pitchFamily="34" charset="0"/>
                <a:cs typeface="Arial" panose="020B0604020202020204" pitchFamily="34" charset="0"/>
              </a:rPr>
              <a:t>     &lt;/td&gt;&lt;/tr&gt;</a:t>
            </a:r>
          </a:p>
          <a:p>
            <a:r>
              <a:rPr lang="fr-FR" dirty="0">
                <a:latin typeface="Arial" panose="020B0604020202020204" pitchFamily="34" charset="0"/>
                <a:cs typeface="Arial" panose="020B0604020202020204" pitchFamily="34" charset="0"/>
              </a:rPr>
              <a:t>    &lt;tr&gt;&lt;td&gt;&lt;</a:t>
            </a:r>
            <a:r>
              <a:rPr lang="fr-FR" dirty="0" err="1">
                <a:latin typeface="Arial" panose="020B0604020202020204" pitchFamily="34" charset="0"/>
                <a:cs typeface="Arial" panose="020B0604020202020204" pitchFamily="34" charset="0"/>
              </a:rPr>
              <a:t>span</a:t>
            </a:r>
            <a:r>
              <a:rPr lang="fr-FR" dirty="0">
                <a:latin typeface="Arial" panose="020B0604020202020204" pitchFamily="34" charset="0"/>
                <a:cs typeface="Arial" panose="020B0604020202020204" pitchFamily="34" charset="0"/>
              </a:rPr>
              <a:t>&gt;Nom latin&lt;/</a:t>
            </a:r>
            <a:r>
              <a:rPr lang="fr-FR" dirty="0" err="1">
                <a:latin typeface="Arial" panose="020B0604020202020204" pitchFamily="34" charset="0"/>
                <a:cs typeface="Arial" panose="020B0604020202020204" pitchFamily="34" charset="0"/>
              </a:rPr>
              <a:t>span</a:t>
            </a:r>
            <a:r>
              <a:rPr lang="fr-FR" dirty="0">
                <a:latin typeface="Arial" panose="020B0604020202020204" pitchFamily="34" charset="0"/>
                <a:cs typeface="Arial" panose="020B0604020202020204" pitchFamily="34" charset="0"/>
              </a:rPr>
              <a:t>&gt; : &lt;/td&gt;&lt;td&gt;</a:t>
            </a:r>
          </a:p>
          <a:p>
            <a:r>
              <a:rPr lang="fr-FR" dirty="0">
                <a:latin typeface="Arial" panose="020B0604020202020204" pitchFamily="34" charset="0"/>
                <a:cs typeface="Arial" panose="020B0604020202020204" pitchFamily="34" charset="0"/>
              </a:rPr>
              <a:t>    &lt;input type="</a:t>
            </a:r>
            <a:r>
              <a:rPr lang="fr-FR" dirty="0" err="1">
                <a:latin typeface="Arial" panose="020B0604020202020204" pitchFamily="34" charset="0"/>
                <a:cs typeface="Arial" panose="020B0604020202020204" pitchFamily="34" charset="0"/>
              </a:rPr>
              <a:t>text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th:field</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latinName</a:t>
            </a:r>
            <a:r>
              <a:rPr lang="fr-FR" dirty="0">
                <a:latin typeface="Arial" panose="020B0604020202020204" pitchFamily="34" charset="0"/>
                <a:cs typeface="Arial" panose="020B0604020202020204" pitchFamily="34" charset="0"/>
              </a:rPr>
              <a:t>}"/&gt;</a:t>
            </a:r>
          </a:p>
          <a:p>
            <a:r>
              <a:rPr lang="fr-FR" dirty="0">
                <a:latin typeface="Arial" panose="020B0604020202020204" pitchFamily="34" charset="0"/>
                <a:cs typeface="Arial" panose="020B0604020202020204" pitchFamily="34" charset="0"/>
              </a:rPr>
              <a:t>    &lt;/td&gt;&lt;/tr&gt;</a:t>
            </a:r>
          </a:p>
          <a:p>
            <a:r>
              <a:rPr lang="fr-FR" dirty="0">
                <a:latin typeface="Arial" panose="020B0604020202020204" pitchFamily="34" charset="0"/>
                <a:cs typeface="Arial" panose="020B0604020202020204" pitchFamily="34" charset="0"/>
              </a:rPr>
              <a:t>    &lt;/table&gt;</a:t>
            </a:r>
          </a:p>
          <a:p>
            <a:r>
              <a:rPr lang="fr-FR" dirty="0">
                <a:latin typeface="Arial" panose="020B0604020202020204" pitchFamily="34" charset="0"/>
                <a:cs typeface="Arial" panose="020B0604020202020204" pitchFamily="34" charset="0"/>
              </a:rPr>
              <a:t>    &lt;p&gt;&lt;/p&gt;</a:t>
            </a:r>
          </a:p>
          <a:p>
            <a:r>
              <a:rPr lang="fr-FR" dirty="0">
                <a:latin typeface="Arial" panose="020B0604020202020204" pitchFamily="34" charset="0"/>
                <a:cs typeface="Arial" panose="020B0604020202020204" pitchFamily="34" charset="0"/>
              </a:rPr>
              <a:t>    &lt;input type="</a:t>
            </a:r>
            <a:r>
              <a:rPr lang="fr-FR" dirty="0" err="1">
                <a:latin typeface="Arial" panose="020B0604020202020204" pitchFamily="34" charset="0"/>
                <a:cs typeface="Arial" panose="020B0604020202020204" pitchFamily="34" charset="0"/>
              </a:rPr>
              <a:t>submit</a:t>
            </a:r>
            <a:r>
              <a:rPr lang="fr-FR" dirty="0">
                <a:latin typeface="Arial" panose="020B0604020202020204" pitchFamily="34" charset="0"/>
                <a:cs typeface="Arial" panose="020B0604020202020204" pitchFamily="34" charset="0"/>
              </a:rPr>
              <a:t>" class="</a:t>
            </a:r>
            <a:r>
              <a:rPr lang="fr-FR" dirty="0" err="1">
                <a:latin typeface="Arial" panose="020B0604020202020204" pitchFamily="34" charset="0"/>
                <a:cs typeface="Arial" panose="020B0604020202020204" pitchFamily="34" charset="0"/>
              </a:rPr>
              <a:t>button</a:t>
            </a:r>
            <a:r>
              <a:rPr lang="fr-FR" dirty="0">
                <a:latin typeface="Arial" panose="020B0604020202020204" pitchFamily="34" charset="0"/>
                <a:cs typeface="Arial" panose="020B0604020202020204" pitchFamily="34" charset="0"/>
              </a:rPr>
              <a:t>" value="Sauver"/&gt;&amp;</a:t>
            </a:r>
            <a:r>
              <a:rPr lang="fr-FR" dirty="0" err="1">
                <a:latin typeface="Arial" panose="020B0604020202020204" pitchFamily="34" charset="0"/>
                <a:cs typeface="Arial" panose="020B0604020202020204" pitchFamily="34" charset="0"/>
              </a:rPr>
              <a:t>nbsp</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    &lt;input type="</a:t>
            </a:r>
            <a:r>
              <a:rPr lang="fr-FR" dirty="0" err="1">
                <a:latin typeface="Arial" panose="020B0604020202020204" pitchFamily="34" charset="0"/>
                <a:cs typeface="Arial" panose="020B0604020202020204" pitchFamily="34" charset="0"/>
              </a:rPr>
              <a:t>hidden</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th:field</a:t>
            </a:r>
            <a:r>
              <a:rPr lang="fr-FR" dirty="0">
                <a:latin typeface="Arial" panose="020B0604020202020204" pitchFamily="34" charset="0"/>
                <a:cs typeface="Arial" panose="020B0604020202020204" pitchFamily="34" charset="0"/>
              </a:rPr>
              <a:t>="*{id}"/&gt;&amp;</a:t>
            </a:r>
            <a:r>
              <a:rPr lang="fr-FR" dirty="0" err="1">
                <a:latin typeface="Arial" panose="020B0604020202020204" pitchFamily="34" charset="0"/>
                <a:cs typeface="Arial" panose="020B0604020202020204" pitchFamily="34" charset="0"/>
              </a:rPr>
              <a:t>nbsp</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&lt;/</a:t>
            </a:r>
            <a:r>
              <a:rPr lang="fr-FR" dirty="0" err="1">
                <a:latin typeface="Arial" panose="020B0604020202020204" pitchFamily="34" charset="0"/>
                <a:cs typeface="Arial" panose="020B0604020202020204" pitchFamily="34" charset="0"/>
              </a:rPr>
              <a:t>form</a:t>
            </a:r>
            <a:r>
              <a:rPr lang="fr-FR"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182155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Internationalisation</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33400" y="1618356"/>
            <a:ext cx="8382000" cy="3416320"/>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Normalement, dans un « vrai » site, on ne met pas de texte en dur dans le code HTML</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On externalise les textes dans des fichiers </a:t>
            </a:r>
            <a:r>
              <a:rPr lang="fr-FR" dirty="0" err="1">
                <a:latin typeface="Arial" panose="020B0604020202020204" pitchFamily="34" charset="0"/>
                <a:cs typeface="Arial" panose="020B0604020202020204" pitchFamily="34" charset="0"/>
              </a:rPr>
              <a:t>properties</a:t>
            </a: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Il suffit alors de traduire ces fichiers pour avoir un site </a:t>
            </a:r>
            <a:r>
              <a:rPr lang="fr-FR" dirty="0" err="1">
                <a:latin typeface="Arial" panose="020B0604020202020204" pitchFamily="34" charset="0"/>
                <a:cs typeface="Arial" panose="020B0604020202020204" pitchFamily="34" charset="0"/>
              </a:rPr>
              <a:t>multi-lingue</a:t>
            </a: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Le fichier est une suite de clé=valeur</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Dans </a:t>
            </a:r>
            <a:r>
              <a:rPr lang="fr-FR" dirty="0" err="1">
                <a:latin typeface="Arial" panose="020B0604020202020204" pitchFamily="34" charset="0"/>
                <a:cs typeface="Arial" panose="020B0604020202020204" pitchFamily="34" charset="0"/>
              </a:rPr>
              <a:t>ThymeLeaf</a:t>
            </a:r>
            <a:r>
              <a:rPr lang="fr-FR" dirty="0">
                <a:latin typeface="Arial" panose="020B0604020202020204" pitchFamily="34" charset="0"/>
                <a:cs typeface="Arial" panose="020B0604020202020204" pitchFamily="34" charset="0"/>
              </a:rPr>
              <a:t>, au lieu d’afficher un texte via </a:t>
            </a:r>
            <a:r>
              <a:rPr lang="fr-FR" b="1" dirty="0" err="1">
                <a:latin typeface="Arial" panose="020B0604020202020204" pitchFamily="34" charset="0"/>
                <a:cs typeface="Arial" panose="020B0604020202020204" pitchFamily="34" charset="0"/>
              </a:rPr>
              <a:t>th:text</a:t>
            </a:r>
            <a:r>
              <a:rPr lang="fr-FR" b="1" dirty="0">
                <a:latin typeface="Arial" panose="020B0604020202020204" pitchFamily="34" charset="0"/>
                <a:cs typeface="Arial" panose="020B0604020202020204" pitchFamily="34" charset="0"/>
              </a:rPr>
              <a:t>="truc" </a:t>
            </a:r>
            <a:r>
              <a:rPr lang="fr-FR" dirty="0">
                <a:latin typeface="Arial" panose="020B0604020202020204" pitchFamily="34" charset="0"/>
                <a:cs typeface="Arial" panose="020B0604020202020204" pitchFamily="34" charset="0"/>
              </a:rPr>
              <a:t>, on fait </a:t>
            </a:r>
            <a:r>
              <a:rPr lang="fr-FR" b="1" dirty="0" err="1">
                <a:latin typeface="Arial" panose="020B0604020202020204" pitchFamily="34" charset="0"/>
                <a:cs typeface="Arial" panose="020B0604020202020204" pitchFamily="34" charset="0"/>
              </a:rPr>
              <a:t>th:text</a:t>
            </a:r>
            <a:r>
              <a:rPr lang="fr-FR" b="1" dirty="0">
                <a:latin typeface="Arial" panose="020B0604020202020204" pitchFamily="34" charset="0"/>
                <a:cs typeface="Arial" panose="020B0604020202020204" pitchFamily="34" charset="0"/>
              </a:rPr>
              <a:t>=#{clé}</a:t>
            </a:r>
            <a:r>
              <a:rPr lang="fr-FR" dirty="0">
                <a:latin typeface="Arial" panose="020B0604020202020204" pitchFamily="34" charset="0"/>
                <a:cs typeface="Arial" panose="020B0604020202020204" pitchFamily="34" charset="0"/>
              </a:rPr>
              <a:t>. Le # indique que c’est un texte externalisé</a:t>
            </a: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4227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Internationalisation</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33400" y="1618356"/>
            <a:ext cx="8382000" cy="3416320"/>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Il faut déjà signaler à Spring où se trouve les fichiers de texte</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Dans </a:t>
            </a:r>
            <a:r>
              <a:rPr lang="fr-FR" dirty="0" err="1">
                <a:latin typeface="Arial" panose="020B0604020202020204" pitchFamily="34" charset="0"/>
                <a:cs typeface="Arial" panose="020B0604020202020204" pitchFamily="34" charset="0"/>
              </a:rPr>
              <a:t>application.properties</a:t>
            </a:r>
            <a:r>
              <a:rPr lang="fr-FR" dirty="0">
                <a:latin typeface="Arial" panose="020B0604020202020204" pitchFamily="34" charset="0"/>
                <a:cs typeface="Arial" panose="020B0604020202020204" pitchFamily="34" charset="0"/>
              </a:rPr>
              <a:t> on met : </a:t>
            </a:r>
            <a:r>
              <a:rPr lang="fr-FR" dirty="0" err="1">
                <a:solidFill>
                  <a:srgbClr val="000000"/>
                </a:solidFill>
                <a:latin typeface="Consolas" panose="020B0609020204030204" pitchFamily="49" charset="0"/>
              </a:rPr>
              <a:t>spring.messages.basename</a:t>
            </a:r>
            <a:r>
              <a:rPr lang="fr-FR" dirty="0">
                <a:solidFill>
                  <a:srgbClr val="000000"/>
                </a:solidFill>
                <a:latin typeface="Consolas" panose="020B0609020204030204" pitchFamily="49" charset="0"/>
              </a:rPr>
              <a:t>=</a:t>
            </a:r>
            <a:r>
              <a:rPr lang="fr-FR" dirty="0">
                <a:solidFill>
                  <a:srgbClr val="2A00FF"/>
                </a:solidFill>
                <a:latin typeface="Consolas" panose="020B0609020204030204" pitchFamily="49" charset="0"/>
              </a:rPr>
              <a:t>messages/messages</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Cela signifie que les fichiers sont de la forme </a:t>
            </a:r>
            <a:r>
              <a:rPr lang="fr-FR" b="1" dirty="0" err="1">
                <a:latin typeface="Arial" panose="020B0604020202020204" pitchFamily="34" charset="0"/>
                <a:cs typeface="Arial" panose="020B0604020202020204" pitchFamily="34" charset="0"/>
              </a:rPr>
              <a:t>messages_codeISO.properties</a:t>
            </a:r>
            <a:r>
              <a:rPr lang="fr-FR" dirty="0">
                <a:latin typeface="Arial" panose="020B0604020202020204" pitchFamily="34" charset="0"/>
                <a:cs typeface="Arial" panose="020B0604020202020204" pitchFamily="34" charset="0"/>
              </a:rPr>
              <a:t> dans le répertoire </a:t>
            </a:r>
            <a:r>
              <a:rPr lang="fr-FR" b="1" dirty="0">
                <a:latin typeface="Arial" panose="020B0604020202020204" pitchFamily="34" charset="0"/>
                <a:cs typeface="Arial" panose="020B0604020202020204" pitchFamily="34" charset="0"/>
              </a:rPr>
              <a:t>messages</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Pour le français on met donc un fichier </a:t>
            </a:r>
            <a:r>
              <a:rPr lang="fr-FR" b="1" dirty="0" err="1">
                <a:latin typeface="Arial" panose="020B0604020202020204" pitchFamily="34" charset="0"/>
                <a:cs typeface="Arial" panose="020B0604020202020204" pitchFamily="34" charset="0"/>
              </a:rPr>
              <a:t>messages_fr.properties</a:t>
            </a:r>
            <a:endParaRPr lang="fr-FR"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C’est un peu capricieux, donc ne pas hésiter à relancer le serveur.</a:t>
            </a: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7332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Utiliser </a:t>
            </a:r>
            <a:r>
              <a:rPr lang="fr-FR" spc="-45" dirty="0" err="1"/>
              <a:t>SpringMVC</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33400" y="1618356"/>
            <a:ext cx="8382000" cy="286232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Comme d’habitude, on passe par </a:t>
            </a:r>
            <a:r>
              <a:rPr lang="fr-FR" b="1" dirty="0">
                <a:latin typeface="Arial" panose="020B0604020202020204" pitchFamily="34" charset="0"/>
                <a:cs typeface="Arial" panose="020B0604020202020204" pitchFamily="34" charset="0"/>
                <a:hlinkClick r:id="rId2"/>
              </a:rPr>
              <a:t>https://start.spring.io/</a:t>
            </a:r>
            <a:endParaRPr lang="fr-FR" b="1"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Il faut les extensions suivantes : </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Spring Web</a:t>
            </a:r>
          </a:p>
          <a:p>
            <a:pPr marL="285750" indent="-285750">
              <a:buFont typeface="Wingdings" panose="05000000000000000000" pitchFamily="2" charset="2"/>
              <a:buChar char="q"/>
            </a:pPr>
            <a:r>
              <a:rPr lang="fr-FR" dirty="0" err="1">
                <a:latin typeface="Arial" panose="020B0604020202020204" pitchFamily="34" charset="0"/>
                <a:cs typeface="Arial" panose="020B0604020202020204" pitchFamily="34" charset="0"/>
              </a:rPr>
              <a:t>Thymeleaf</a:t>
            </a: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err="1">
                <a:latin typeface="Arial" panose="020B0604020202020204" pitchFamily="34" charset="0"/>
                <a:cs typeface="Arial" panose="020B0604020202020204" pitchFamily="34" charset="0"/>
              </a:rPr>
              <a:t>SpringBoot</a:t>
            </a:r>
            <a:r>
              <a:rPr lang="fr-FR" dirty="0">
                <a:latin typeface="Arial" panose="020B0604020202020204" pitchFamily="34" charset="0"/>
                <a:cs typeface="Arial" panose="020B0604020202020204" pitchFamily="34" charset="0"/>
              </a:rPr>
              <a:t> Dev Tools (pour relancer automatiquement le serveur)</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Et aussi tout ce dont on a besoin pour accéder à une BDD (</a:t>
            </a:r>
            <a:r>
              <a:rPr lang="fr-FR" dirty="0" err="1">
                <a:latin typeface="Arial" panose="020B0604020202020204" pitchFamily="34" charset="0"/>
                <a:cs typeface="Arial" panose="020B0604020202020204" pitchFamily="34" charset="0"/>
              </a:rPr>
              <a:t>SpringData</a:t>
            </a:r>
            <a:r>
              <a:rPr lang="fr-FR" dirty="0">
                <a:latin typeface="Arial" panose="020B0604020202020204" pitchFamily="34" charset="0"/>
                <a:cs typeface="Arial" panose="020B0604020202020204" pitchFamily="34" charset="0"/>
              </a:rPr>
              <a:t> et </a:t>
            </a:r>
            <a:r>
              <a:rPr lang="fr-FR" dirty="0" err="1">
                <a:latin typeface="Arial" panose="020B0604020202020204" pitchFamily="34" charset="0"/>
                <a:cs typeface="Arial" panose="020B0604020202020204" pitchFamily="34" charset="0"/>
              </a:rPr>
              <a:t>MySql</a:t>
            </a:r>
            <a:r>
              <a:rPr lang="fr-FR" dirty="0">
                <a:latin typeface="Arial" panose="020B0604020202020204" pitchFamily="34" charset="0"/>
                <a:cs typeface="Arial" panose="020B0604020202020204" pitchFamily="34" charset="0"/>
              </a:rPr>
              <a:t> driver)</a:t>
            </a:r>
          </a:p>
        </p:txBody>
      </p:sp>
    </p:spTree>
    <p:extLst>
      <p:ext uri="{BB962C8B-B14F-4D97-AF65-F5344CB8AC3E}">
        <p14:creationId xmlns:p14="http://schemas.microsoft.com/office/powerpoint/2010/main" val="594456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Utiliser </a:t>
            </a:r>
            <a:r>
              <a:rPr lang="fr-FR" spc="-45" dirty="0" err="1"/>
              <a:t>SpringMVC</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828800"/>
            <a:ext cx="8382000" cy="286232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Comme </a:t>
            </a:r>
            <a:r>
              <a:rPr lang="fr-FR" dirty="0" err="1">
                <a:latin typeface="Arial" panose="020B0604020202020204" pitchFamily="34" charset="0"/>
                <a:cs typeface="Arial" panose="020B0604020202020204" pitchFamily="34" charset="0"/>
              </a:rPr>
              <a:t>SpringBoot</a:t>
            </a:r>
            <a:r>
              <a:rPr lang="fr-FR" dirty="0">
                <a:latin typeface="Arial" panose="020B0604020202020204" pitchFamily="34" charset="0"/>
                <a:cs typeface="Arial" panose="020B0604020202020204" pitchFamily="34" charset="0"/>
              </a:rPr>
              <a:t> est magique, pour lancer le serveur, il suffit de lancer la classe principale comme d’habitude. </a:t>
            </a:r>
          </a:p>
          <a:p>
            <a:endParaRPr lang="fr-FR" dirty="0">
              <a:latin typeface="Arial" panose="020B0604020202020204" pitchFamily="34" charset="0"/>
              <a:cs typeface="Arial" panose="020B0604020202020204" pitchFamily="34" charset="0"/>
            </a:endParaRPr>
          </a:p>
          <a:p>
            <a:r>
              <a:rPr lang="fr-FR" dirty="0" err="1">
                <a:latin typeface="Arial" panose="020B0604020202020204" pitchFamily="34" charset="0"/>
                <a:cs typeface="Arial" panose="020B0604020202020204" pitchFamily="34" charset="0"/>
              </a:rPr>
              <a:t>SpringBoot</a:t>
            </a:r>
            <a:r>
              <a:rPr lang="fr-FR" dirty="0">
                <a:latin typeface="Arial" panose="020B0604020202020204" pitchFamily="34" charset="0"/>
                <a:cs typeface="Arial" panose="020B0604020202020204" pitchFamily="34" charset="0"/>
              </a:rPr>
              <a:t> l’a configuré correctement et au lancement de cette classe, le serveur sera lancé.</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A noter : si vous avez des problèmes avec le port 8080, vous pouvez ajouter dans </a:t>
            </a:r>
            <a:r>
              <a:rPr lang="fr-FR" b="1" dirty="0" err="1">
                <a:latin typeface="Arial" panose="020B0604020202020204" pitchFamily="34" charset="0"/>
                <a:cs typeface="Arial" panose="020B0604020202020204" pitchFamily="34" charset="0"/>
              </a:rPr>
              <a:t>application.properties</a:t>
            </a:r>
            <a:r>
              <a:rPr lang="fr-FR" dirty="0">
                <a:latin typeface="Arial" panose="020B0604020202020204" pitchFamily="34" charset="0"/>
                <a:cs typeface="Arial" panose="020B0604020202020204" pitchFamily="34" charset="0"/>
              </a:rPr>
              <a:t> : </a:t>
            </a:r>
          </a:p>
          <a:p>
            <a:r>
              <a:rPr lang="fr-FR" dirty="0" err="1">
                <a:solidFill>
                  <a:srgbClr val="000000"/>
                </a:solidFill>
                <a:latin typeface="Consolas" panose="020B0609020204030204" pitchFamily="49" charset="0"/>
              </a:rPr>
              <a:t>server.port</a:t>
            </a:r>
            <a:r>
              <a:rPr lang="fr-FR" dirty="0">
                <a:solidFill>
                  <a:srgbClr val="000000"/>
                </a:solidFill>
                <a:latin typeface="Consolas" panose="020B0609020204030204" pitchFamily="49" charset="0"/>
              </a:rPr>
              <a:t>=</a:t>
            </a:r>
            <a:r>
              <a:rPr lang="fr-FR" dirty="0">
                <a:solidFill>
                  <a:srgbClr val="2A00FF"/>
                </a:solidFill>
                <a:latin typeface="Consolas" panose="020B0609020204030204" pitchFamily="49" charset="0"/>
              </a:rPr>
              <a:t>8888 </a:t>
            </a:r>
            <a:r>
              <a:rPr lang="fr-FR" dirty="0">
                <a:latin typeface="Arial" panose="020B0604020202020204" pitchFamily="34" charset="0"/>
                <a:cs typeface="Arial" panose="020B0604020202020204" pitchFamily="34" charset="0"/>
              </a:rPr>
              <a:t>(évidemment, vous pouvez mettre le port que vous voulez)</a:t>
            </a:r>
            <a:endParaRPr lang="fr-FR" dirty="0">
              <a:solidFill>
                <a:srgbClr val="2A00FF"/>
              </a:solidFill>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8746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Exercice</a:t>
            </a:r>
            <a:endParaRPr spc="-20" dirty="0"/>
          </a:p>
        </p:txBody>
      </p:sp>
      <p:sp>
        <p:nvSpPr>
          <p:cNvPr id="3" name="ZoneTexte 2">
            <a:extLst>
              <a:ext uri="{FF2B5EF4-FFF2-40B4-BE49-F238E27FC236}">
                <a16:creationId xmlns:a16="http://schemas.microsoft.com/office/drawing/2014/main" id="{DAEFE9F7-3E0C-4F7E-B9D7-DB49C0968978}"/>
              </a:ext>
            </a:extLst>
          </p:cNvPr>
          <p:cNvSpPr txBox="1"/>
          <p:nvPr/>
        </p:nvSpPr>
        <p:spPr>
          <a:xfrm>
            <a:off x="564980" y="1752600"/>
            <a:ext cx="8321509" cy="3970318"/>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On va repartir de l’exemple de la BDD des animaux</a:t>
            </a:r>
          </a:p>
          <a:p>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Créer un projet </a:t>
            </a:r>
            <a:r>
              <a:rPr lang="fr-FR" dirty="0" err="1">
                <a:latin typeface="Arial" panose="020B0604020202020204" pitchFamily="34" charset="0"/>
                <a:cs typeface="Arial" panose="020B0604020202020204" pitchFamily="34" charset="0"/>
              </a:rPr>
              <a:t>SpringMVC</a:t>
            </a:r>
            <a:r>
              <a:rPr lang="fr-FR" dirty="0">
                <a:latin typeface="Arial" panose="020B0604020202020204" pitchFamily="34" charset="0"/>
                <a:cs typeface="Arial" panose="020B0604020202020204" pitchFamily="34" charset="0"/>
              </a:rPr>
              <a:t> (avec les extensions pour la BDD)</a:t>
            </a: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N’oublier pas de mettre les données de la BDD dans </a:t>
            </a:r>
            <a:r>
              <a:rPr lang="fr-FR" b="1" dirty="0" err="1">
                <a:latin typeface="Arial" panose="020B0604020202020204" pitchFamily="34" charset="0"/>
                <a:cs typeface="Arial" panose="020B0604020202020204" pitchFamily="34" charset="0"/>
              </a:rPr>
              <a:t>application.properties</a:t>
            </a:r>
            <a:endParaRPr lang="fr-FR"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fr-FR"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On va commencer par les espèces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Recopier les </a:t>
            </a:r>
            <a:r>
              <a:rPr lang="fr-FR" dirty="0" err="1">
                <a:latin typeface="Arial" panose="020B0604020202020204" pitchFamily="34" charset="0"/>
                <a:cs typeface="Arial" panose="020B0604020202020204" pitchFamily="34" charset="0"/>
              </a:rPr>
              <a:t>entities</a:t>
            </a:r>
            <a:r>
              <a:rPr lang="fr-FR" dirty="0">
                <a:latin typeface="Arial" panose="020B0604020202020204" pitchFamily="34" charset="0"/>
                <a:cs typeface="Arial" panose="020B0604020202020204" pitchFamily="34" charset="0"/>
              </a:rPr>
              <a:t> et repositories dans le projet</a:t>
            </a: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Créer un service pour gérer les </a:t>
            </a:r>
            <a:r>
              <a:rPr lang="fr-FR" dirty="0" err="1">
                <a:latin typeface="Arial" panose="020B0604020202020204" pitchFamily="34" charset="0"/>
                <a:cs typeface="Arial" panose="020B0604020202020204" pitchFamily="34" charset="0"/>
              </a:rPr>
              <a:t>Specie</a:t>
            </a: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Vous allez faire un CRUD graphique en MVC. Donc : </a:t>
            </a:r>
          </a:p>
          <a:p>
            <a:pPr marL="742950" lvl="1" indent="-285750">
              <a:buFont typeface="Courier New" panose="02070309020205020404" pitchFamily="49" charset="0"/>
              <a:buChar char="o"/>
            </a:pPr>
            <a:r>
              <a:rPr lang="fr-FR" dirty="0">
                <a:latin typeface="Arial" panose="020B0604020202020204" pitchFamily="34" charset="0"/>
                <a:cs typeface="Arial" panose="020B0604020202020204" pitchFamily="34" charset="0"/>
              </a:rPr>
              <a:t>Lister les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en BDD</a:t>
            </a:r>
          </a:p>
          <a:p>
            <a:pPr marL="742950" lvl="1" indent="-285750">
              <a:buFont typeface="Courier New" panose="02070309020205020404" pitchFamily="49" charset="0"/>
              <a:buChar char="o"/>
            </a:pPr>
            <a:r>
              <a:rPr lang="fr-FR" dirty="0">
                <a:latin typeface="Arial" panose="020B0604020202020204" pitchFamily="34" charset="0"/>
                <a:cs typeface="Arial" panose="020B0604020202020204" pitchFamily="34" charset="0"/>
              </a:rPr>
              <a:t>Créer/updater une </a:t>
            </a:r>
            <a:r>
              <a:rPr lang="fr-FR" dirty="0" err="1">
                <a:latin typeface="Arial" panose="020B0604020202020204" pitchFamily="34" charset="0"/>
                <a:cs typeface="Arial" panose="020B0604020202020204" pitchFamily="34" charset="0"/>
              </a:rPr>
              <a:t>Specie</a:t>
            </a:r>
            <a:endParaRPr lang="fr-FR"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fr-FR" dirty="0">
                <a:latin typeface="Arial" panose="020B0604020202020204" pitchFamily="34" charset="0"/>
                <a:cs typeface="Arial" panose="020B0604020202020204" pitchFamily="34" charset="0"/>
              </a:rPr>
              <a:t>Détruire une </a:t>
            </a:r>
            <a:r>
              <a:rPr lang="fr-FR" dirty="0" err="1">
                <a:latin typeface="Arial" panose="020B0604020202020204" pitchFamily="34" charset="0"/>
                <a:cs typeface="Arial" panose="020B0604020202020204" pitchFamily="34" charset="0"/>
              </a:rPr>
              <a:t>Specie</a:t>
            </a:r>
            <a:endParaRPr lang="fr-FR"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2578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Exercice</a:t>
            </a:r>
            <a:endParaRPr spc="-20" dirty="0"/>
          </a:p>
        </p:txBody>
      </p:sp>
      <p:sp>
        <p:nvSpPr>
          <p:cNvPr id="3" name="ZoneTexte 2">
            <a:extLst>
              <a:ext uri="{FF2B5EF4-FFF2-40B4-BE49-F238E27FC236}">
                <a16:creationId xmlns:a16="http://schemas.microsoft.com/office/drawing/2014/main" id="{DAEFE9F7-3E0C-4F7E-B9D7-DB49C0968978}"/>
              </a:ext>
            </a:extLst>
          </p:cNvPr>
          <p:cNvSpPr txBox="1"/>
          <p:nvPr/>
        </p:nvSpPr>
        <p:spPr>
          <a:xfrm>
            <a:off x="564980" y="1752600"/>
            <a:ext cx="928459"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Liste :  </a:t>
            </a:r>
          </a:p>
        </p:txBody>
      </p:sp>
      <p:pic>
        <p:nvPicPr>
          <p:cNvPr id="5" name="Image 4">
            <a:extLst>
              <a:ext uri="{FF2B5EF4-FFF2-40B4-BE49-F238E27FC236}">
                <a16:creationId xmlns:a16="http://schemas.microsoft.com/office/drawing/2014/main" id="{F3385B0B-A3DA-4957-8DA1-1861C2AF3936}"/>
              </a:ext>
            </a:extLst>
          </p:cNvPr>
          <p:cNvPicPr>
            <a:picLocks noChangeAspect="1"/>
          </p:cNvPicPr>
          <p:nvPr/>
        </p:nvPicPr>
        <p:blipFill>
          <a:blip r:embed="rId2"/>
          <a:stretch>
            <a:fillRect/>
          </a:stretch>
        </p:blipFill>
        <p:spPr>
          <a:xfrm>
            <a:off x="0" y="2239783"/>
            <a:ext cx="9144000" cy="880888"/>
          </a:xfrm>
          <a:prstGeom prst="rect">
            <a:avLst/>
          </a:prstGeom>
        </p:spPr>
      </p:pic>
      <p:pic>
        <p:nvPicPr>
          <p:cNvPr id="7" name="Image 6">
            <a:extLst>
              <a:ext uri="{FF2B5EF4-FFF2-40B4-BE49-F238E27FC236}">
                <a16:creationId xmlns:a16="http://schemas.microsoft.com/office/drawing/2014/main" id="{5AA12968-619B-41D1-961D-FD986D1E61E9}"/>
              </a:ext>
            </a:extLst>
          </p:cNvPr>
          <p:cNvPicPr>
            <a:picLocks noChangeAspect="1"/>
          </p:cNvPicPr>
          <p:nvPr/>
        </p:nvPicPr>
        <p:blipFill>
          <a:blip r:embed="rId3"/>
          <a:stretch>
            <a:fillRect/>
          </a:stretch>
        </p:blipFill>
        <p:spPr>
          <a:xfrm>
            <a:off x="76200" y="4191000"/>
            <a:ext cx="2591162" cy="1162212"/>
          </a:xfrm>
          <a:prstGeom prst="rect">
            <a:avLst/>
          </a:prstGeom>
        </p:spPr>
      </p:pic>
      <p:sp>
        <p:nvSpPr>
          <p:cNvPr id="8" name="ZoneTexte 7">
            <a:extLst>
              <a:ext uri="{FF2B5EF4-FFF2-40B4-BE49-F238E27FC236}">
                <a16:creationId xmlns:a16="http://schemas.microsoft.com/office/drawing/2014/main" id="{17C4DE2D-4050-4127-9377-80ACED732596}"/>
              </a:ext>
            </a:extLst>
          </p:cNvPr>
          <p:cNvSpPr txBox="1"/>
          <p:nvPr/>
        </p:nvSpPr>
        <p:spPr>
          <a:xfrm>
            <a:off x="304800" y="3519818"/>
            <a:ext cx="1544012"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Formulaire :  </a:t>
            </a:r>
          </a:p>
        </p:txBody>
      </p:sp>
    </p:spTree>
    <p:extLst>
      <p:ext uri="{BB962C8B-B14F-4D97-AF65-F5344CB8AC3E}">
        <p14:creationId xmlns:p14="http://schemas.microsoft.com/office/powerpoint/2010/main" val="398572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50" dirty="0"/>
              <a:t>S</a:t>
            </a:r>
            <a:r>
              <a:rPr spc="-55" dirty="0"/>
              <a:t>o</a:t>
            </a:r>
            <a:r>
              <a:rPr spc="-40" dirty="0"/>
              <a:t>mm</a:t>
            </a:r>
            <a:r>
              <a:rPr spc="-55" dirty="0"/>
              <a:t>a</a:t>
            </a:r>
            <a:r>
              <a:rPr spc="-70" dirty="0"/>
              <a:t>ir</a:t>
            </a:r>
            <a:r>
              <a:rPr spc="15" dirty="0"/>
              <a:t>e</a:t>
            </a:r>
          </a:p>
        </p:txBody>
      </p:sp>
      <p:sp>
        <p:nvSpPr>
          <p:cNvPr id="3" name="object 3"/>
          <p:cNvSpPr txBox="1"/>
          <p:nvPr/>
        </p:nvSpPr>
        <p:spPr>
          <a:xfrm>
            <a:off x="515113" y="1751838"/>
            <a:ext cx="8079105" cy="1133644"/>
          </a:xfrm>
          <a:prstGeom prst="rect">
            <a:avLst/>
          </a:prstGeom>
          <a:solidFill>
            <a:srgbClr val="F8B900"/>
          </a:solidFill>
        </p:spPr>
        <p:txBody>
          <a:bodyPr vert="horz" wrap="square" lIns="0" tIns="96520" rIns="0" bIns="0" rtlCol="0">
            <a:spAutoFit/>
          </a:bodyPr>
          <a:lstStyle/>
          <a:p>
            <a:pPr marL="474980" indent="-285750">
              <a:spcBef>
                <a:spcPts val="760"/>
              </a:spcBef>
              <a:buSzPct val="92592"/>
              <a:buFont typeface="Wingdings" panose="05000000000000000000" pitchFamily="2" charset="2"/>
              <a:buChar char="q"/>
              <a:tabLst>
                <a:tab pos="269240" algn="l"/>
              </a:tabLst>
            </a:pPr>
            <a:r>
              <a:rPr sz="1350" dirty="0">
                <a:solidFill>
                  <a:srgbClr val="003350"/>
                </a:solidFill>
                <a:latin typeface="Arial"/>
                <a:cs typeface="Arial"/>
              </a:rPr>
              <a:t>Spring</a:t>
            </a:r>
            <a:r>
              <a:rPr sz="1350" spc="-30" dirty="0">
                <a:solidFill>
                  <a:srgbClr val="003350"/>
                </a:solidFill>
                <a:latin typeface="Arial"/>
                <a:cs typeface="Arial"/>
              </a:rPr>
              <a:t> </a:t>
            </a:r>
            <a:r>
              <a:rPr sz="1350" spc="-5" dirty="0">
                <a:solidFill>
                  <a:srgbClr val="003350"/>
                </a:solidFill>
                <a:latin typeface="Arial"/>
                <a:cs typeface="Arial"/>
              </a:rPr>
              <a:t>MVC</a:t>
            </a:r>
            <a:endParaRPr lang="fr-FR" sz="1350" spc="-5" dirty="0">
              <a:solidFill>
                <a:srgbClr val="003350"/>
              </a:solidFill>
              <a:latin typeface="Arial"/>
              <a:cs typeface="Arial"/>
            </a:endParaRPr>
          </a:p>
          <a:p>
            <a:pPr marL="268605" indent="-79375">
              <a:spcBef>
                <a:spcPts val="760"/>
              </a:spcBef>
              <a:buSzPct val="92592"/>
              <a:buFont typeface="Wingdings"/>
              <a:buChar char=""/>
              <a:tabLst>
                <a:tab pos="269240" algn="l"/>
              </a:tabLst>
            </a:pPr>
            <a:r>
              <a:rPr lang="fr-FR" sz="1350" spc="-5" dirty="0">
                <a:solidFill>
                  <a:srgbClr val="003350"/>
                </a:solidFill>
                <a:latin typeface="Arial"/>
                <a:cs typeface="Arial"/>
              </a:rPr>
              <a:t>Spring MVC Web</a:t>
            </a:r>
            <a:endParaRPr sz="1350" dirty="0">
              <a:latin typeface="Arial"/>
              <a:cs typeface="Arial"/>
            </a:endParaRPr>
          </a:p>
          <a:p>
            <a:pPr marL="268605" indent="-79375">
              <a:spcBef>
                <a:spcPts val="445"/>
              </a:spcBef>
              <a:buSzPct val="92592"/>
              <a:buFont typeface="Wingdings"/>
              <a:buChar char=""/>
              <a:tabLst>
                <a:tab pos="269240" algn="l"/>
              </a:tabLst>
            </a:pPr>
            <a:r>
              <a:rPr sz="1350" spc="5" dirty="0">
                <a:solidFill>
                  <a:srgbClr val="003350"/>
                </a:solidFill>
                <a:latin typeface="Arial"/>
                <a:cs typeface="Arial"/>
              </a:rPr>
              <a:t>Web </a:t>
            </a:r>
            <a:r>
              <a:rPr sz="1350" dirty="0">
                <a:solidFill>
                  <a:srgbClr val="003350"/>
                </a:solidFill>
                <a:latin typeface="Arial"/>
                <a:cs typeface="Arial"/>
              </a:rPr>
              <a:t>services</a:t>
            </a:r>
            <a:r>
              <a:rPr sz="1350" spc="-80" dirty="0">
                <a:solidFill>
                  <a:srgbClr val="003350"/>
                </a:solidFill>
                <a:latin typeface="Arial"/>
                <a:cs typeface="Arial"/>
              </a:rPr>
              <a:t> </a:t>
            </a:r>
            <a:r>
              <a:rPr sz="1350" dirty="0">
                <a:solidFill>
                  <a:srgbClr val="003350"/>
                </a:solidFill>
                <a:latin typeface="Arial"/>
                <a:cs typeface="Arial"/>
              </a:rPr>
              <a:t>REST</a:t>
            </a:r>
            <a:endParaRPr lang="fr-FR" sz="1350" dirty="0">
              <a:solidFill>
                <a:srgbClr val="003350"/>
              </a:solidFill>
              <a:latin typeface="Arial"/>
              <a:cs typeface="Arial"/>
            </a:endParaRPr>
          </a:p>
          <a:p>
            <a:pPr marL="268605" indent="-79375">
              <a:spcBef>
                <a:spcPts val="445"/>
              </a:spcBef>
              <a:buSzPct val="92592"/>
              <a:buFont typeface="Wingdings"/>
              <a:buChar char=""/>
              <a:tabLst>
                <a:tab pos="269240" algn="l"/>
              </a:tabLst>
            </a:pPr>
            <a:r>
              <a:rPr lang="fr-FR" sz="1350" dirty="0">
                <a:solidFill>
                  <a:srgbClr val="003350"/>
                </a:solidFill>
                <a:latin typeface="Arial"/>
                <a:cs typeface="Arial"/>
              </a:rPr>
              <a:t>Sécurité</a:t>
            </a:r>
            <a:endParaRPr sz="135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Exercice</a:t>
            </a:r>
            <a:endParaRPr spc="-20" dirty="0"/>
          </a:p>
        </p:txBody>
      </p:sp>
      <p:sp>
        <p:nvSpPr>
          <p:cNvPr id="3" name="ZoneTexte 2">
            <a:extLst>
              <a:ext uri="{FF2B5EF4-FFF2-40B4-BE49-F238E27FC236}">
                <a16:creationId xmlns:a16="http://schemas.microsoft.com/office/drawing/2014/main" id="{DAEFE9F7-3E0C-4F7E-B9D7-DB49C0968978}"/>
              </a:ext>
            </a:extLst>
          </p:cNvPr>
          <p:cNvSpPr txBox="1"/>
          <p:nvPr/>
        </p:nvSpPr>
        <p:spPr>
          <a:xfrm>
            <a:off x="564980" y="1752600"/>
            <a:ext cx="2826415" cy="1754326"/>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Ensuite on continue avec </a:t>
            </a:r>
          </a:p>
          <a:p>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Animal</a:t>
            </a: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Person</a:t>
            </a:r>
          </a:p>
          <a:p>
            <a:endParaRPr lang="fr-FR"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918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Exercice - Animal</a:t>
            </a:r>
            <a:endParaRPr spc="-20" dirty="0"/>
          </a:p>
        </p:txBody>
      </p:sp>
      <p:sp>
        <p:nvSpPr>
          <p:cNvPr id="3" name="ZoneTexte 2">
            <a:extLst>
              <a:ext uri="{FF2B5EF4-FFF2-40B4-BE49-F238E27FC236}">
                <a16:creationId xmlns:a16="http://schemas.microsoft.com/office/drawing/2014/main" id="{DAEFE9F7-3E0C-4F7E-B9D7-DB49C0968978}"/>
              </a:ext>
            </a:extLst>
          </p:cNvPr>
          <p:cNvSpPr txBox="1"/>
          <p:nvPr/>
        </p:nvSpPr>
        <p:spPr>
          <a:xfrm>
            <a:off x="564980" y="1752600"/>
            <a:ext cx="864339"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Liste : </a:t>
            </a:r>
          </a:p>
        </p:txBody>
      </p:sp>
      <p:pic>
        <p:nvPicPr>
          <p:cNvPr id="5" name="Image 4">
            <a:extLst>
              <a:ext uri="{FF2B5EF4-FFF2-40B4-BE49-F238E27FC236}">
                <a16:creationId xmlns:a16="http://schemas.microsoft.com/office/drawing/2014/main" id="{93A98859-847E-47A6-87D6-F41746A816DA}"/>
              </a:ext>
            </a:extLst>
          </p:cNvPr>
          <p:cNvPicPr>
            <a:picLocks noChangeAspect="1"/>
          </p:cNvPicPr>
          <p:nvPr/>
        </p:nvPicPr>
        <p:blipFill>
          <a:blip r:embed="rId2"/>
          <a:stretch>
            <a:fillRect/>
          </a:stretch>
        </p:blipFill>
        <p:spPr>
          <a:xfrm>
            <a:off x="0" y="2209801"/>
            <a:ext cx="9144000" cy="1120939"/>
          </a:xfrm>
          <a:prstGeom prst="rect">
            <a:avLst/>
          </a:prstGeom>
        </p:spPr>
      </p:pic>
      <p:sp>
        <p:nvSpPr>
          <p:cNvPr id="6" name="ZoneTexte 5">
            <a:extLst>
              <a:ext uri="{FF2B5EF4-FFF2-40B4-BE49-F238E27FC236}">
                <a16:creationId xmlns:a16="http://schemas.microsoft.com/office/drawing/2014/main" id="{5EB27A8F-FB80-4540-B699-FDC3E4286DA7}"/>
              </a:ext>
            </a:extLst>
          </p:cNvPr>
          <p:cNvSpPr txBox="1"/>
          <p:nvPr/>
        </p:nvSpPr>
        <p:spPr>
          <a:xfrm>
            <a:off x="457200" y="3568187"/>
            <a:ext cx="1479892"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Formulaire : </a:t>
            </a:r>
          </a:p>
        </p:txBody>
      </p:sp>
      <p:pic>
        <p:nvPicPr>
          <p:cNvPr id="8" name="Image 7">
            <a:extLst>
              <a:ext uri="{FF2B5EF4-FFF2-40B4-BE49-F238E27FC236}">
                <a16:creationId xmlns:a16="http://schemas.microsoft.com/office/drawing/2014/main" id="{E00A88BB-D8D5-47C1-95D8-343116EBE6BF}"/>
              </a:ext>
            </a:extLst>
          </p:cNvPr>
          <p:cNvPicPr>
            <a:picLocks noChangeAspect="1"/>
          </p:cNvPicPr>
          <p:nvPr/>
        </p:nvPicPr>
        <p:blipFill>
          <a:blip r:embed="rId3"/>
          <a:stretch>
            <a:fillRect/>
          </a:stretch>
        </p:blipFill>
        <p:spPr>
          <a:xfrm>
            <a:off x="381001" y="4174968"/>
            <a:ext cx="2572109" cy="1600423"/>
          </a:xfrm>
          <a:prstGeom prst="rect">
            <a:avLst/>
          </a:prstGeom>
        </p:spPr>
      </p:pic>
    </p:spTree>
    <p:extLst>
      <p:ext uri="{BB962C8B-B14F-4D97-AF65-F5344CB8AC3E}">
        <p14:creationId xmlns:p14="http://schemas.microsoft.com/office/powerpoint/2010/main" val="1507090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Exercice - Person</a:t>
            </a:r>
            <a:endParaRPr spc="-20" dirty="0"/>
          </a:p>
        </p:txBody>
      </p:sp>
      <p:sp>
        <p:nvSpPr>
          <p:cNvPr id="3" name="ZoneTexte 2">
            <a:extLst>
              <a:ext uri="{FF2B5EF4-FFF2-40B4-BE49-F238E27FC236}">
                <a16:creationId xmlns:a16="http://schemas.microsoft.com/office/drawing/2014/main" id="{DAEFE9F7-3E0C-4F7E-B9D7-DB49C0968978}"/>
              </a:ext>
            </a:extLst>
          </p:cNvPr>
          <p:cNvSpPr txBox="1"/>
          <p:nvPr/>
        </p:nvSpPr>
        <p:spPr>
          <a:xfrm>
            <a:off x="564980" y="1752600"/>
            <a:ext cx="864339"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Liste : </a:t>
            </a:r>
          </a:p>
        </p:txBody>
      </p:sp>
      <p:sp>
        <p:nvSpPr>
          <p:cNvPr id="6" name="ZoneTexte 5">
            <a:extLst>
              <a:ext uri="{FF2B5EF4-FFF2-40B4-BE49-F238E27FC236}">
                <a16:creationId xmlns:a16="http://schemas.microsoft.com/office/drawing/2014/main" id="{5EB27A8F-FB80-4540-B699-FDC3E4286DA7}"/>
              </a:ext>
            </a:extLst>
          </p:cNvPr>
          <p:cNvSpPr txBox="1"/>
          <p:nvPr/>
        </p:nvSpPr>
        <p:spPr>
          <a:xfrm>
            <a:off x="381000" y="4387427"/>
            <a:ext cx="1479892"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Formulaire : </a:t>
            </a:r>
          </a:p>
        </p:txBody>
      </p:sp>
      <p:pic>
        <p:nvPicPr>
          <p:cNvPr id="7" name="Image 6">
            <a:extLst>
              <a:ext uri="{FF2B5EF4-FFF2-40B4-BE49-F238E27FC236}">
                <a16:creationId xmlns:a16="http://schemas.microsoft.com/office/drawing/2014/main" id="{E6DE0801-09D0-4321-A39A-44E41B22613F}"/>
              </a:ext>
            </a:extLst>
          </p:cNvPr>
          <p:cNvPicPr>
            <a:picLocks noChangeAspect="1"/>
          </p:cNvPicPr>
          <p:nvPr/>
        </p:nvPicPr>
        <p:blipFill>
          <a:blip r:embed="rId2"/>
          <a:stretch>
            <a:fillRect/>
          </a:stretch>
        </p:blipFill>
        <p:spPr>
          <a:xfrm>
            <a:off x="0" y="2089027"/>
            <a:ext cx="9144000" cy="1399056"/>
          </a:xfrm>
          <a:prstGeom prst="rect">
            <a:avLst/>
          </a:prstGeom>
        </p:spPr>
      </p:pic>
      <p:pic>
        <p:nvPicPr>
          <p:cNvPr id="10" name="Image 9">
            <a:extLst>
              <a:ext uri="{FF2B5EF4-FFF2-40B4-BE49-F238E27FC236}">
                <a16:creationId xmlns:a16="http://schemas.microsoft.com/office/drawing/2014/main" id="{0B8B0A9A-1CD1-48C0-A563-CEF579F4E18C}"/>
              </a:ext>
            </a:extLst>
          </p:cNvPr>
          <p:cNvPicPr>
            <a:picLocks noChangeAspect="1"/>
          </p:cNvPicPr>
          <p:nvPr/>
        </p:nvPicPr>
        <p:blipFill>
          <a:blip r:embed="rId3"/>
          <a:stretch>
            <a:fillRect/>
          </a:stretch>
        </p:blipFill>
        <p:spPr>
          <a:xfrm>
            <a:off x="2057401" y="3569920"/>
            <a:ext cx="2676899" cy="2373681"/>
          </a:xfrm>
          <a:prstGeom prst="rect">
            <a:avLst/>
          </a:prstGeom>
        </p:spPr>
      </p:pic>
    </p:spTree>
    <p:extLst>
      <p:ext uri="{BB962C8B-B14F-4D97-AF65-F5344CB8AC3E}">
        <p14:creationId xmlns:p14="http://schemas.microsoft.com/office/powerpoint/2010/main" val="123680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Validation</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828800"/>
            <a:ext cx="8382000" cy="2308324"/>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Jusqu’à présent on n’a rien validé. Par exemple, dans le formulaire des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on ne vérifie même pas qu’on a rentré quelque chose dans les champs.</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Même si maintenant beaucoup de contrôles se font en JS, il est absolument nécessaire de faire des validations niveau serveur (en particulier en REST, comme on le verra par la suite).</a:t>
            </a:r>
          </a:p>
          <a:p>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5748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Validation</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828800"/>
            <a:ext cx="8382000" cy="2308324"/>
          </a:xfrm>
          <a:prstGeom prst="rect">
            <a:avLst/>
          </a:prstGeom>
          <a:noFill/>
        </p:spPr>
        <p:txBody>
          <a:bodyPr wrap="square" rtlCol="0">
            <a:spAutoFit/>
          </a:bodyPr>
          <a:lstStyle/>
          <a:p>
            <a:pPr algn="l"/>
            <a:r>
              <a:rPr lang="fr-FR" dirty="0">
                <a:latin typeface="Arial" panose="020B0604020202020204" pitchFamily="34" charset="0"/>
                <a:cs typeface="Arial" panose="020B0604020202020204" pitchFamily="34" charset="0"/>
              </a:rPr>
              <a:t>Pour utiliser la validation, il faut ajouter ceci dans le pom.xml : </a:t>
            </a:r>
          </a:p>
          <a:p>
            <a:pPr algn="l"/>
            <a:endParaRPr lang="fr-FR" dirty="0">
              <a:solidFill>
                <a:schemeClr val="accent2">
                  <a:lumMod val="75000"/>
                </a:schemeClr>
              </a:solidFill>
              <a:latin typeface="Arial" panose="020B0604020202020204" pitchFamily="34" charset="0"/>
              <a:cs typeface="Arial" panose="020B0604020202020204" pitchFamily="34" charset="0"/>
            </a:endParaRPr>
          </a:p>
          <a:p>
            <a:pPr algn="l"/>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dependency</a:t>
            </a:r>
            <a:r>
              <a:rPr lang="fr-FR" dirty="0">
                <a:solidFill>
                  <a:srgbClr val="008080"/>
                </a:solidFill>
                <a:latin typeface="Consolas" panose="020B0609020204030204" pitchFamily="49" charset="0"/>
              </a:rPr>
              <a:t>&gt;</a:t>
            </a:r>
          </a:p>
          <a:p>
            <a:pPr algn="l"/>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groupId</a:t>
            </a:r>
            <a:r>
              <a:rPr lang="fr-FR" dirty="0">
                <a:solidFill>
                  <a:srgbClr val="008080"/>
                </a:solidFill>
                <a:latin typeface="Consolas" panose="020B0609020204030204" pitchFamily="49" charset="0"/>
              </a:rPr>
              <a:t>&gt;</a:t>
            </a:r>
            <a:r>
              <a:rPr lang="fr-FR" dirty="0" err="1">
                <a:solidFill>
                  <a:srgbClr val="000000"/>
                </a:solidFill>
                <a:latin typeface="Consolas" panose="020B0609020204030204" pitchFamily="49" charset="0"/>
              </a:rPr>
              <a:t>org.springframework.boot</a:t>
            </a:r>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groupId</a:t>
            </a:r>
            <a:r>
              <a:rPr lang="fr-FR" dirty="0">
                <a:solidFill>
                  <a:srgbClr val="008080"/>
                </a:solidFill>
                <a:latin typeface="Consolas" panose="020B0609020204030204" pitchFamily="49" charset="0"/>
              </a:rPr>
              <a:t>&gt;</a:t>
            </a:r>
          </a:p>
          <a:p>
            <a:pPr algn="l"/>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artifactId</a:t>
            </a:r>
            <a:r>
              <a:rPr lang="fr-FR" dirty="0">
                <a:solidFill>
                  <a:srgbClr val="008080"/>
                </a:solidFill>
                <a:latin typeface="Consolas" panose="020B0609020204030204" pitchFamily="49" charset="0"/>
              </a:rPr>
              <a:t>&gt;</a:t>
            </a:r>
            <a:r>
              <a:rPr lang="fr-FR" dirty="0" err="1">
                <a:solidFill>
                  <a:srgbClr val="000000"/>
                </a:solidFill>
                <a:latin typeface="Consolas" panose="020B0609020204030204" pitchFamily="49" charset="0"/>
              </a:rPr>
              <a:t>spring</a:t>
            </a:r>
            <a:r>
              <a:rPr lang="fr-FR" dirty="0">
                <a:solidFill>
                  <a:srgbClr val="000000"/>
                </a:solidFill>
                <a:latin typeface="Consolas" panose="020B0609020204030204" pitchFamily="49" charset="0"/>
              </a:rPr>
              <a:t>-boot-starter-validation</a:t>
            </a:r>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artifactId</a:t>
            </a:r>
            <a:r>
              <a:rPr lang="fr-FR" dirty="0">
                <a:solidFill>
                  <a:srgbClr val="008080"/>
                </a:solidFill>
                <a:latin typeface="Consolas" panose="020B0609020204030204" pitchFamily="49" charset="0"/>
              </a:rPr>
              <a:t>&gt;</a:t>
            </a:r>
          </a:p>
          <a:p>
            <a:pPr algn="l"/>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dependency</a:t>
            </a:r>
            <a:r>
              <a:rPr lang="fr-FR" dirty="0">
                <a:solidFill>
                  <a:srgbClr val="008080"/>
                </a:solidFill>
                <a:latin typeface="Consolas" panose="020B0609020204030204" pitchFamily="49" charset="0"/>
              </a:rPr>
              <a:t>&gt;</a:t>
            </a:r>
          </a:p>
          <a:p>
            <a:pPr algn="l"/>
            <a:endParaRPr lang="fr-FR" dirty="0">
              <a:solidFill>
                <a:schemeClr val="accent2">
                  <a:lumMod val="75000"/>
                </a:schemeClr>
              </a:solidFill>
              <a:latin typeface="Arial" panose="020B0604020202020204" pitchFamily="34" charset="0"/>
              <a:cs typeface="Arial" panose="020B0604020202020204" pitchFamily="34" charset="0"/>
            </a:endParaRPr>
          </a:p>
          <a:p>
            <a:pPr algn="l"/>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6738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Validation</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828801"/>
            <a:ext cx="8382000" cy="2585323"/>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La première solution est de mettre des annotations au niveau des objets à tester (les </a:t>
            </a:r>
            <a:r>
              <a:rPr lang="fr-FR" dirty="0" err="1">
                <a:latin typeface="Arial" panose="020B0604020202020204" pitchFamily="34" charset="0"/>
                <a:cs typeface="Arial" panose="020B0604020202020204" pitchFamily="34" charset="0"/>
              </a:rPr>
              <a:t>entities</a:t>
            </a:r>
            <a:r>
              <a:rPr lang="fr-FR" dirty="0">
                <a:latin typeface="Arial" panose="020B0604020202020204" pitchFamily="34" charset="0"/>
                <a:cs typeface="Arial" panose="020B0604020202020204" pitchFamily="34" charset="0"/>
              </a:rPr>
              <a:t>, ici).</a:t>
            </a:r>
          </a:p>
          <a:p>
            <a:pPr algn="l"/>
            <a:endParaRPr lang="fr-FR" dirty="0">
              <a:solidFill>
                <a:srgbClr val="646464"/>
              </a:solidFill>
              <a:latin typeface="Consolas" panose="020B0609020204030204" pitchFamily="49" charset="0"/>
            </a:endParaRPr>
          </a:p>
          <a:p>
            <a:pPr algn="l"/>
            <a:r>
              <a:rPr lang="fr-FR" dirty="0">
                <a:solidFill>
                  <a:srgbClr val="646464"/>
                </a:solidFill>
                <a:latin typeface="Consolas" panose="020B0609020204030204" pitchFamily="49" charset="0"/>
              </a:rPr>
              <a:t>@Column</a:t>
            </a:r>
            <a:r>
              <a:rPr lang="fr-FR" dirty="0">
                <a:solidFill>
                  <a:srgbClr val="000000"/>
                </a:solidFill>
                <a:latin typeface="Consolas" panose="020B0609020204030204" pitchFamily="49" charset="0"/>
              </a:rPr>
              <a:t>(name=</a:t>
            </a:r>
            <a:r>
              <a:rPr lang="fr-FR" dirty="0">
                <a:solidFill>
                  <a:srgbClr val="2A00FF"/>
                </a:solidFill>
                <a:latin typeface="Consolas" panose="020B0609020204030204" pitchFamily="49" charset="0"/>
              </a:rPr>
              <a:t>"commonName"</a:t>
            </a:r>
            <a:r>
              <a:rPr lang="fr-FR" dirty="0">
                <a:solidFill>
                  <a:srgbClr val="000000"/>
                </a:solidFill>
                <a:latin typeface="Consolas" panose="020B0609020204030204" pitchFamily="49" charset="0"/>
              </a:rPr>
              <a:t>)</a:t>
            </a:r>
          </a:p>
          <a:p>
            <a:pPr algn="l"/>
            <a:r>
              <a:rPr lang="fr-FR" dirty="0">
                <a:solidFill>
                  <a:schemeClr val="accent2"/>
                </a:solidFill>
              </a:rPr>
              <a:t>@NotNull</a:t>
            </a:r>
          </a:p>
          <a:p>
            <a:pPr algn="l"/>
            <a:r>
              <a:rPr lang="fr-FR" dirty="0">
                <a:solidFill>
                  <a:schemeClr val="accent2"/>
                </a:solidFill>
              </a:rPr>
              <a:t>@NotEmpty</a:t>
            </a:r>
          </a:p>
          <a:p>
            <a:pPr algn="l"/>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String </a:t>
            </a:r>
            <a:r>
              <a:rPr lang="fr-FR" b="1" dirty="0" err="1">
                <a:solidFill>
                  <a:srgbClr val="0000C0"/>
                </a:solidFill>
                <a:latin typeface="Consolas" panose="020B0609020204030204" pitchFamily="49" charset="0"/>
              </a:rPr>
              <a:t>commonName</a:t>
            </a:r>
            <a:r>
              <a:rPr lang="fr-FR" b="1" dirty="0">
                <a:solidFill>
                  <a:srgbClr val="000000"/>
                </a:solidFill>
                <a:latin typeface="Consolas" panose="020B0609020204030204" pitchFamily="49" charset="0"/>
              </a:rPr>
              <a:t>; </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Ici, par exemple, on </a:t>
            </a:r>
            <a:r>
              <a:rPr lang="fr-FR" dirty="0" err="1">
                <a:latin typeface="Arial" panose="020B0604020202020204" pitchFamily="34" charset="0"/>
                <a:cs typeface="Arial" panose="020B0604020202020204" pitchFamily="34" charset="0"/>
              </a:rPr>
              <a:t>verifie</a:t>
            </a:r>
            <a:r>
              <a:rPr lang="fr-FR" dirty="0">
                <a:latin typeface="Arial" panose="020B0604020202020204" pitchFamily="34" charset="0"/>
                <a:cs typeface="Arial" panose="020B0604020202020204" pitchFamily="34" charset="0"/>
              </a:rPr>
              <a:t> que </a:t>
            </a:r>
            <a:r>
              <a:rPr lang="fr-FR" dirty="0" err="1">
                <a:latin typeface="Arial" panose="020B0604020202020204" pitchFamily="34" charset="0"/>
                <a:cs typeface="Arial" panose="020B0604020202020204" pitchFamily="34" charset="0"/>
              </a:rPr>
              <a:t>commonName</a:t>
            </a:r>
            <a:r>
              <a:rPr lang="fr-FR" dirty="0">
                <a:latin typeface="Arial" panose="020B0604020202020204" pitchFamily="34" charset="0"/>
                <a:cs typeface="Arial" panose="020B0604020202020204" pitchFamily="34" charset="0"/>
              </a:rPr>
              <a:t> n’est pas </a:t>
            </a:r>
            <a:r>
              <a:rPr lang="fr-FR" dirty="0" err="1">
                <a:latin typeface="Arial" panose="020B0604020202020204" pitchFamily="34" charset="0"/>
                <a:cs typeface="Arial" panose="020B0604020202020204" pitchFamily="34" charset="0"/>
              </a:rPr>
              <a:t>null</a:t>
            </a:r>
            <a:r>
              <a:rPr lang="fr-FR" dirty="0">
                <a:latin typeface="Arial" panose="020B0604020202020204" pitchFamily="34" charset="0"/>
                <a:cs typeface="Arial" panose="020B0604020202020204" pitchFamily="34" charset="0"/>
              </a:rPr>
              <a:t> ou vide</a:t>
            </a:r>
          </a:p>
        </p:txBody>
      </p:sp>
    </p:spTree>
    <p:extLst>
      <p:ext uri="{BB962C8B-B14F-4D97-AF65-F5344CB8AC3E}">
        <p14:creationId xmlns:p14="http://schemas.microsoft.com/office/powerpoint/2010/main" val="3298822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Validation</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828800"/>
            <a:ext cx="8382000" cy="3970318"/>
          </a:xfrm>
          <a:prstGeom prst="rect">
            <a:avLst/>
          </a:prstGeom>
          <a:noFill/>
        </p:spPr>
        <p:txBody>
          <a:bodyPr wrap="square" rtlCol="0">
            <a:spAutoFit/>
          </a:bodyPr>
          <a:lstStyle/>
          <a:p>
            <a:pPr algn="l"/>
            <a:r>
              <a:rPr lang="fr-FR" dirty="0">
                <a:latin typeface="Arial" panose="020B0604020202020204" pitchFamily="34" charset="0"/>
                <a:cs typeface="Arial" panose="020B0604020202020204" pitchFamily="34" charset="0"/>
              </a:rPr>
              <a:t>Pour que ça fonctionne au niveau du contrôleur, il faut mettre l’annotation </a:t>
            </a:r>
            <a:r>
              <a:rPr lang="fr-FR" b="1" dirty="0">
                <a:latin typeface="Arial" panose="020B0604020202020204" pitchFamily="34" charset="0"/>
                <a:cs typeface="Arial" panose="020B0604020202020204" pitchFamily="34" charset="0"/>
              </a:rPr>
              <a:t>@Valid</a:t>
            </a:r>
            <a:r>
              <a:rPr lang="fr-FR" dirty="0">
                <a:latin typeface="Arial" panose="020B0604020202020204" pitchFamily="34" charset="0"/>
                <a:cs typeface="Arial" panose="020B0604020202020204" pitchFamily="34" charset="0"/>
              </a:rPr>
              <a:t> au niveau de l’objet à valider.</a:t>
            </a:r>
          </a:p>
          <a:p>
            <a:pPr algn="l"/>
            <a:endParaRPr lang="fr-FR" b="1" dirty="0">
              <a:latin typeface="Arial" panose="020B0604020202020204" pitchFamily="34" charset="0"/>
              <a:cs typeface="Arial" panose="020B0604020202020204" pitchFamily="34" charset="0"/>
            </a:endParaRPr>
          </a:p>
          <a:p>
            <a:pPr algn="l"/>
            <a:r>
              <a:rPr lang="fr-FR" dirty="0">
                <a:latin typeface="Arial" panose="020B0604020202020204" pitchFamily="34" charset="0"/>
                <a:cs typeface="Arial" panose="020B0604020202020204" pitchFamily="34" charset="0"/>
              </a:rPr>
              <a:t>Quelque chose comme ça : </a:t>
            </a:r>
          </a:p>
          <a:p>
            <a:pPr algn="l"/>
            <a:endParaRPr lang="fr-FR" dirty="0">
              <a:latin typeface="Arial" panose="020B0604020202020204" pitchFamily="34" charset="0"/>
              <a:cs typeface="Arial" panose="020B0604020202020204" pitchFamily="34" charset="0"/>
            </a:endParaRPr>
          </a:p>
          <a:p>
            <a:pPr algn="l"/>
            <a:r>
              <a:rPr lang="fr-FR" dirty="0">
                <a:solidFill>
                  <a:srgbClr val="646464"/>
                </a:solidFill>
                <a:latin typeface="Consolas" panose="020B0609020204030204" pitchFamily="49" charset="0"/>
              </a:rPr>
              <a:t>@PostMapping</a:t>
            </a:r>
            <a:r>
              <a:rPr lang="fr-FR" dirty="0">
                <a:solidFill>
                  <a:srgbClr val="000000"/>
                </a:solidFill>
                <a:latin typeface="Consolas" panose="020B0609020204030204" pitchFamily="49" charset="0"/>
              </a:rPr>
              <a:t>(</a:t>
            </a:r>
            <a:r>
              <a:rPr lang="fr-FR" dirty="0">
                <a:solidFill>
                  <a:srgbClr val="2A00FF"/>
                </a:solidFill>
                <a:latin typeface="Consolas" panose="020B0609020204030204" pitchFamily="49" charset="0"/>
              </a:rPr>
              <a:t>"/specie"</a:t>
            </a:r>
            <a:r>
              <a:rPr lang="fr-FR" dirty="0">
                <a:solidFill>
                  <a:srgbClr val="000000"/>
                </a:solidFill>
                <a:latin typeface="Consolas" panose="020B0609020204030204" pitchFamily="49" charset="0"/>
              </a:rPr>
              <a:t>)</a:t>
            </a:r>
          </a:p>
          <a:p>
            <a:pPr algn="l"/>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String </a:t>
            </a:r>
            <a:r>
              <a:rPr lang="fr-FR" b="1" dirty="0" err="1">
                <a:solidFill>
                  <a:srgbClr val="000000"/>
                </a:solidFill>
                <a:latin typeface="Consolas" panose="020B0609020204030204" pitchFamily="49" charset="0"/>
              </a:rPr>
              <a:t>createOrUpdate</a:t>
            </a:r>
            <a:r>
              <a:rPr lang="fr-FR" b="1" dirty="0">
                <a:solidFill>
                  <a:srgbClr val="000000"/>
                </a:solidFill>
                <a:latin typeface="Consolas" panose="020B0609020204030204" pitchFamily="49" charset="0"/>
              </a:rPr>
              <a:t>(</a:t>
            </a:r>
            <a:r>
              <a:rPr lang="fr-FR" b="1" dirty="0">
                <a:solidFill>
                  <a:srgbClr val="646464"/>
                </a:solidFill>
                <a:latin typeface="Consolas" panose="020B0609020204030204" pitchFamily="49" charset="0"/>
              </a:rPr>
              <a:t>@Valid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Specie</a:t>
            </a:r>
            <a:r>
              <a:rPr lang="fr-FR" b="1" dirty="0">
                <a:solidFill>
                  <a:srgbClr val="000000"/>
                </a:solidFill>
                <a:latin typeface="Consolas" panose="020B0609020204030204" pitchFamily="49" charset="0"/>
              </a:rPr>
              <a:t> </a:t>
            </a:r>
            <a:r>
              <a:rPr lang="fr-FR" b="1" dirty="0" err="1">
                <a:solidFill>
                  <a:srgbClr val="6A3E3E"/>
                </a:solidFill>
                <a:latin typeface="Consolas" panose="020B0609020204030204" pitchFamily="49" charset="0"/>
              </a:rPr>
              <a:t>sp</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BindingResult</a:t>
            </a:r>
            <a:r>
              <a:rPr lang="fr-FR" b="1" dirty="0">
                <a:solidFill>
                  <a:srgbClr val="000000"/>
                </a:solidFill>
                <a:latin typeface="Consolas" panose="020B0609020204030204" pitchFamily="49" charset="0"/>
              </a:rPr>
              <a:t> </a:t>
            </a:r>
            <a:r>
              <a:rPr lang="fr-FR" b="1" dirty="0" err="1">
                <a:solidFill>
                  <a:srgbClr val="6A3E3E"/>
                </a:solidFill>
                <a:latin typeface="Consolas" panose="020B0609020204030204" pitchFamily="49" charset="0"/>
              </a:rPr>
              <a:t>result</a:t>
            </a:r>
            <a:r>
              <a:rPr lang="fr-FR" b="1" dirty="0" err="1">
                <a:solidFill>
                  <a:srgbClr val="000000"/>
                </a:solidFill>
                <a:latin typeface="Consolas" panose="020B0609020204030204" pitchFamily="49" charset="0"/>
              </a:rPr>
              <a:t>,Model</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model</a:t>
            </a:r>
            <a:r>
              <a:rPr lang="fr-FR" b="1" dirty="0">
                <a:solidFill>
                  <a:srgbClr val="000000"/>
                </a:solidFill>
                <a:latin typeface="Consolas" panose="020B0609020204030204" pitchFamily="49" charset="0"/>
              </a:rPr>
              <a:t>) {</a:t>
            </a:r>
          </a:p>
          <a:p>
            <a:pPr algn="l"/>
            <a:r>
              <a:rPr lang="fr-FR" b="1" dirty="0">
                <a:solidFill>
                  <a:srgbClr val="7F0055"/>
                </a:solidFill>
                <a:latin typeface="Consolas" panose="020B0609020204030204" pitchFamily="49" charset="0"/>
              </a:rPr>
              <a:t>  if</a:t>
            </a:r>
            <a:r>
              <a:rPr lang="fr-FR" b="1" dirty="0">
                <a:solidFill>
                  <a:srgbClr val="000000"/>
                </a:solidFill>
                <a:latin typeface="Consolas" panose="020B0609020204030204" pitchFamily="49" charset="0"/>
              </a:rPr>
              <a:t> (</a:t>
            </a:r>
            <a:r>
              <a:rPr lang="fr-FR" b="1" dirty="0" err="1">
                <a:solidFill>
                  <a:srgbClr val="6A3E3E"/>
                </a:solidFill>
                <a:latin typeface="Consolas" panose="020B0609020204030204" pitchFamily="49" charset="0"/>
              </a:rPr>
              <a:t>result</a:t>
            </a:r>
            <a:r>
              <a:rPr lang="fr-FR" b="1" dirty="0" err="1">
                <a:solidFill>
                  <a:srgbClr val="000000"/>
                </a:solidFill>
                <a:latin typeface="Consolas" panose="020B0609020204030204" pitchFamily="49" charset="0"/>
              </a:rPr>
              <a:t>.hasErrors</a:t>
            </a:r>
            <a:r>
              <a:rPr lang="fr-FR" b="1" dirty="0">
                <a:solidFill>
                  <a:srgbClr val="000000"/>
                </a:solidFill>
                <a:latin typeface="Consolas" panose="020B0609020204030204" pitchFamily="49" charset="0"/>
              </a:rPr>
              <a:t>()) {</a:t>
            </a:r>
          </a:p>
          <a:p>
            <a:pPr algn="l"/>
            <a:r>
              <a:rPr lang="fr-FR" b="1" dirty="0">
                <a:solidFill>
                  <a:srgbClr val="7F0055"/>
                </a:solidFill>
                <a:latin typeface="Consolas" panose="020B0609020204030204" pitchFamily="49" charset="0"/>
              </a:rPr>
              <a:t>  return</a:t>
            </a:r>
            <a:r>
              <a:rPr lang="fr-FR" b="1" dirty="0">
                <a:solidFill>
                  <a:srgbClr val="000000"/>
                </a:solidFill>
                <a:latin typeface="Consolas" panose="020B0609020204030204" pitchFamily="49" charset="0"/>
              </a:rPr>
              <a:t> </a:t>
            </a:r>
            <a:r>
              <a:rPr lang="fr-FR" b="1" dirty="0">
                <a:solidFill>
                  <a:srgbClr val="2A00FF"/>
                </a:solidFill>
                <a:latin typeface="Consolas" panose="020B0609020204030204" pitchFamily="49" charset="0"/>
              </a:rPr>
              <a:t>"</a:t>
            </a:r>
            <a:r>
              <a:rPr lang="fr-FR" b="1" dirty="0" err="1">
                <a:solidFill>
                  <a:srgbClr val="2A00FF"/>
                </a:solidFill>
                <a:latin typeface="Consolas" panose="020B0609020204030204" pitchFamily="49" charset="0"/>
              </a:rPr>
              <a:t>create_specie</a:t>
            </a:r>
            <a:r>
              <a:rPr lang="fr-FR" b="1" dirty="0">
                <a:solidFill>
                  <a:srgbClr val="2A00FF"/>
                </a:solidFill>
                <a:latin typeface="Consolas" panose="020B0609020204030204" pitchFamily="49" charset="0"/>
              </a:rPr>
              <a:t>"</a:t>
            </a:r>
            <a:r>
              <a:rPr lang="fr-FR" b="1" dirty="0">
                <a:solidFill>
                  <a:srgbClr val="000000"/>
                </a:solidFill>
                <a:latin typeface="Consolas" panose="020B0609020204030204" pitchFamily="49" charset="0"/>
              </a:rPr>
              <a:t>;</a:t>
            </a:r>
          </a:p>
          <a:p>
            <a:pPr algn="l"/>
            <a:r>
              <a:rPr lang="fr-FR" dirty="0">
                <a:solidFill>
                  <a:srgbClr val="000000"/>
                </a:solidFill>
                <a:latin typeface="Consolas" panose="020B0609020204030204" pitchFamily="49" charset="0"/>
              </a:rPr>
              <a:t>}</a:t>
            </a:r>
          </a:p>
          <a:p>
            <a:pPr algn="l"/>
            <a:endParaRPr lang="fr-FR" dirty="0">
              <a:latin typeface="Arial" panose="020B0604020202020204" pitchFamily="34" charset="0"/>
              <a:cs typeface="Arial" panose="020B0604020202020204" pitchFamily="34" charset="0"/>
            </a:endParaRPr>
          </a:p>
          <a:p>
            <a:pPr algn="l"/>
            <a:r>
              <a:rPr lang="fr-FR" dirty="0">
                <a:latin typeface="Arial" panose="020B0604020202020204" pitchFamily="34" charset="0"/>
                <a:cs typeface="Arial" panose="020B0604020202020204" pitchFamily="34" charset="0"/>
              </a:rPr>
              <a:t>Et tester qu’il n’y a pas d’erreurs (sinon, on retourne tout de suite sur le formulaire)</a:t>
            </a:r>
          </a:p>
        </p:txBody>
      </p:sp>
    </p:spTree>
    <p:extLst>
      <p:ext uri="{BB962C8B-B14F-4D97-AF65-F5344CB8AC3E}">
        <p14:creationId xmlns:p14="http://schemas.microsoft.com/office/powerpoint/2010/main" val="3726896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Validation</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828801"/>
            <a:ext cx="8382000" cy="2031325"/>
          </a:xfrm>
          <a:prstGeom prst="rect">
            <a:avLst/>
          </a:prstGeom>
          <a:noFill/>
        </p:spPr>
        <p:txBody>
          <a:bodyPr wrap="square" rtlCol="0">
            <a:spAutoFit/>
          </a:bodyPr>
          <a:lstStyle/>
          <a:p>
            <a:pPr algn="l"/>
            <a:r>
              <a:rPr lang="fr-FR" dirty="0">
                <a:latin typeface="Arial" panose="020B0604020202020204" pitchFamily="34" charset="0"/>
                <a:cs typeface="Arial" panose="020B0604020202020204" pitchFamily="34" charset="0"/>
              </a:rPr>
              <a:t>Et au niveau de la vue (le formulaire), il faut afficher un message d’erreur.</a:t>
            </a:r>
          </a:p>
          <a:p>
            <a:pPr algn="l"/>
            <a:endParaRPr lang="fr-FR" dirty="0">
              <a:latin typeface="Arial" panose="020B0604020202020204" pitchFamily="34" charset="0"/>
              <a:cs typeface="Arial" panose="020B0604020202020204" pitchFamily="34" charset="0"/>
            </a:endParaRPr>
          </a:p>
          <a:p>
            <a:pPr algn="l"/>
            <a:r>
              <a:rPr lang="fr-FR" dirty="0">
                <a:latin typeface="Arial" panose="020B0604020202020204" pitchFamily="34" charset="0"/>
                <a:cs typeface="Arial" panose="020B0604020202020204" pitchFamily="34" charset="0"/>
              </a:rPr>
              <a:t>Quelque chose comme ça : </a:t>
            </a:r>
          </a:p>
          <a:p>
            <a:pPr algn="l"/>
            <a:endParaRPr lang="fr-FR" dirty="0">
              <a:latin typeface="Arial" panose="020B0604020202020204" pitchFamily="34" charset="0"/>
              <a:cs typeface="Arial" panose="020B0604020202020204" pitchFamily="34" charset="0"/>
            </a:endParaRPr>
          </a:p>
          <a:p>
            <a:pPr algn="l"/>
            <a:r>
              <a:rPr lang="fr-FR" dirty="0">
                <a:solidFill>
                  <a:srgbClr val="008080"/>
                </a:solidFill>
                <a:latin typeface="Consolas" panose="020B0609020204030204" pitchFamily="49" charset="0"/>
              </a:rPr>
              <a:t>&lt;</a:t>
            </a:r>
            <a:r>
              <a:rPr lang="fr-FR" dirty="0">
                <a:solidFill>
                  <a:srgbClr val="3F7F7F"/>
                </a:solidFill>
                <a:latin typeface="Consolas" panose="020B0609020204030204" pitchFamily="49" charset="0"/>
              </a:rPr>
              <a:t>input </a:t>
            </a:r>
            <a:r>
              <a:rPr lang="fr-FR" dirty="0">
                <a:solidFill>
                  <a:srgbClr val="7F007F"/>
                </a:solidFill>
                <a:latin typeface="Consolas" panose="020B0609020204030204" pitchFamily="49" charset="0"/>
              </a:rPr>
              <a:t>type</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text</a:t>
            </a:r>
            <a:r>
              <a:rPr lang="fr-FR" i="1" dirty="0">
                <a:solidFill>
                  <a:srgbClr val="2A00FF"/>
                </a:solidFill>
                <a:latin typeface="Consolas" panose="020B0609020204030204" pitchFamily="49" charset="0"/>
              </a:rPr>
              <a:t>" </a:t>
            </a:r>
            <a:r>
              <a:rPr lang="fr-FR" i="1" dirty="0" err="1">
                <a:solidFill>
                  <a:srgbClr val="7F007F"/>
                </a:solidFill>
                <a:latin typeface="Consolas" panose="020B0609020204030204" pitchFamily="49" charset="0"/>
              </a:rPr>
              <a:t>th:field</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commonName</a:t>
            </a:r>
            <a:r>
              <a:rPr lang="fr-FR" i="1" dirty="0">
                <a:solidFill>
                  <a:srgbClr val="2A00FF"/>
                </a:solidFill>
                <a:latin typeface="Consolas" panose="020B0609020204030204" pitchFamily="49" charset="0"/>
              </a:rPr>
              <a:t>}"</a:t>
            </a:r>
            <a:r>
              <a:rPr lang="fr-FR" i="1" dirty="0">
                <a:solidFill>
                  <a:srgbClr val="008080"/>
                </a:solidFill>
                <a:latin typeface="Consolas" panose="020B0609020204030204" pitchFamily="49" charset="0"/>
              </a:rPr>
              <a:t>/&gt;</a:t>
            </a:r>
            <a:r>
              <a:rPr lang="fr-FR" i="1" dirty="0">
                <a:solidFill>
                  <a:srgbClr val="2A00FF"/>
                </a:solidFill>
                <a:latin typeface="Consolas" panose="020B0609020204030204" pitchFamily="49" charset="0"/>
              </a:rPr>
              <a:t>&amp;</a:t>
            </a:r>
            <a:r>
              <a:rPr lang="fr-FR" i="1" dirty="0" err="1">
                <a:solidFill>
                  <a:srgbClr val="2A00FF"/>
                </a:solidFill>
                <a:latin typeface="Consolas" panose="020B0609020204030204" pitchFamily="49" charset="0"/>
              </a:rPr>
              <a:t>nbsp</a:t>
            </a:r>
            <a:r>
              <a:rPr lang="fr-FR" i="1" dirty="0">
                <a:solidFill>
                  <a:srgbClr val="2A00FF"/>
                </a:solidFill>
                <a:latin typeface="Consolas" panose="020B0609020204030204" pitchFamily="49" charset="0"/>
              </a:rPr>
              <a:t>;</a:t>
            </a:r>
          </a:p>
          <a:p>
            <a:pPr algn="l"/>
            <a:r>
              <a:rPr lang="fr-FR" i="1" dirty="0">
                <a:solidFill>
                  <a:srgbClr val="008080"/>
                </a:solidFill>
                <a:latin typeface="Consolas" panose="020B0609020204030204" pitchFamily="49" charset="0"/>
              </a:rPr>
              <a:t>&lt;</a:t>
            </a:r>
            <a:r>
              <a:rPr lang="fr-FR" i="1" dirty="0" err="1">
                <a:solidFill>
                  <a:srgbClr val="3F7F7F"/>
                </a:solidFill>
                <a:latin typeface="Consolas" panose="020B0609020204030204" pitchFamily="49" charset="0"/>
              </a:rPr>
              <a:t>span</a:t>
            </a:r>
            <a:r>
              <a:rPr lang="fr-FR" i="1" dirty="0">
                <a:solidFill>
                  <a:srgbClr val="3F7F7F"/>
                </a:solidFill>
                <a:latin typeface="Consolas" panose="020B0609020204030204" pitchFamily="49" charset="0"/>
              </a:rPr>
              <a:t> </a:t>
            </a:r>
            <a:r>
              <a:rPr lang="fr-FR" i="1" dirty="0" err="1">
                <a:solidFill>
                  <a:srgbClr val="7F007F"/>
                </a:solidFill>
                <a:latin typeface="Consolas" panose="020B0609020204030204" pitchFamily="49" charset="0"/>
              </a:rPr>
              <a:t>th:if</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"${#fields.hasErrors('commonName')}" </a:t>
            </a:r>
            <a:r>
              <a:rPr lang="fr-FR" i="1" dirty="0" err="1">
                <a:solidFill>
                  <a:srgbClr val="7F007F"/>
                </a:solidFill>
                <a:latin typeface="Consolas" panose="020B0609020204030204" pitchFamily="49" charset="0"/>
              </a:rPr>
              <a:t>th:errors</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commonName</a:t>
            </a:r>
            <a:r>
              <a:rPr lang="fr-FR" i="1" dirty="0">
                <a:solidFill>
                  <a:srgbClr val="2A00FF"/>
                </a:solidFill>
                <a:latin typeface="Consolas" panose="020B0609020204030204" pitchFamily="49" charset="0"/>
              </a:rPr>
              <a:t>}" </a:t>
            </a:r>
            <a:r>
              <a:rPr lang="fr-FR" i="1" dirty="0">
                <a:solidFill>
                  <a:srgbClr val="7F007F"/>
                </a:solidFill>
                <a:latin typeface="Consolas" panose="020B0609020204030204" pitchFamily="49" charset="0"/>
              </a:rPr>
              <a:t>class</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errorText</a:t>
            </a:r>
            <a:r>
              <a:rPr lang="fr-FR" i="1" dirty="0">
                <a:solidFill>
                  <a:srgbClr val="2A00FF"/>
                </a:solidFill>
                <a:latin typeface="Consolas" panose="020B0609020204030204" pitchFamily="49" charset="0"/>
              </a:rPr>
              <a:t>"</a:t>
            </a:r>
            <a:r>
              <a:rPr lang="fr-FR" i="1" dirty="0">
                <a:solidFill>
                  <a:srgbClr val="008080"/>
                </a:solidFill>
                <a:latin typeface="Consolas" panose="020B0609020204030204" pitchFamily="49" charset="0"/>
              </a:rPr>
              <a:t>&gt;</a:t>
            </a:r>
            <a:r>
              <a:rPr lang="fr-FR" i="1" dirty="0" err="1">
                <a:solidFill>
                  <a:srgbClr val="000000"/>
                </a:solidFill>
                <a:latin typeface="Consolas" panose="020B0609020204030204" pitchFamily="49" charset="0"/>
              </a:rPr>
              <a:t>Error</a:t>
            </a:r>
            <a:r>
              <a:rPr lang="fr-FR" i="1" dirty="0">
                <a:solidFill>
                  <a:srgbClr val="008080"/>
                </a:solidFill>
                <a:latin typeface="Consolas" panose="020B0609020204030204" pitchFamily="49" charset="0"/>
              </a:rPr>
              <a:t>&lt;/</a:t>
            </a:r>
            <a:r>
              <a:rPr lang="fr-FR" i="1" dirty="0" err="1">
                <a:solidFill>
                  <a:srgbClr val="3F7F7F"/>
                </a:solidFill>
                <a:latin typeface="Consolas" panose="020B0609020204030204" pitchFamily="49" charset="0"/>
              </a:rPr>
              <a:t>span</a:t>
            </a:r>
            <a:r>
              <a:rPr lang="fr-FR" i="1" dirty="0">
                <a:solidFill>
                  <a:srgbClr val="008080"/>
                </a:solidFill>
                <a:latin typeface="Consolas" panose="020B0609020204030204" pitchFamily="49" charset="0"/>
              </a:rPr>
              <a:t>&gt;</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2776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75" dirty="0"/>
              <a:t>Validation</a:t>
            </a:r>
          </a:p>
        </p:txBody>
      </p:sp>
      <p:sp>
        <p:nvSpPr>
          <p:cNvPr id="3" name="object 3"/>
          <p:cNvSpPr txBox="1"/>
          <p:nvPr/>
        </p:nvSpPr>
        <p:spPr>
          <a:xfrm>
            <a:off x="700531" y="1827529"/>
            <a:ext cx="5600700" cy="2816156"/>
          </a:xfrm>
          <a:prstGeom prst="rect">
            <a:avLst/>
          </a:prstGeom>
        </p:spPr>
        <p:txBody>
          <a:bodyPr vert="horz" wrap="square" lIns="0" tIns="12700" rIns="0" bIns="0" rtlCol="0">
            <a:spAutoFit/>
          </a:bodyPr>
          <a:lstStyle/>
          <a:p>
            <a:pPr marL="12700">
              <a:lnSpc>
                <a:spcPts val="2075"/>
              </a:lnSpc>
              <a:spcBef>
                <a:spcPts val="100"/>
              </a:spcBef>
            </a:pPr>
            <a:r>
              <a:rPr spc="290" dirty="0">
                <a:solidFill>
                  <a:srgbClr val="162E33"/>
                </a:solidFill>
                <a:latin typeface="DejaVu Sans"/>
                <a:cs typeface="DejaVu Sans"/>
              </a:rPr>
              <a:t>➔ </a:t>
            </a:r>
            <a:r>
              <a:rPr sz="1350" spc="-5" dirty="0" err="1">
                <a:solidFill>
                  <a:srgbClr val="003350"/>
                </a:solidFill>
                <a:latin typeface="Arial"/>
                <a:cs typeface="Arial"/>
              </a:rPr>
              <a:t>Exemple</a:t>
            </a:r>
            <a:r>
              <a:rPr sz="1350" spc="35" dirty="0">
                <a:solidFill>
                  <a:srgbClr val="003350"/>
                </a:solidFill>
                <a:latin typeface="Arial"/>
                <a:cs typeface="Arial"/>
              </a:rPr>
              <a:t> </a:t>
            </a:r>
            <a:r>
              <a:rPr sz="1350" spc="-5" dirty="0" err="1">
                <a:solidFill>
                  <a:srgbClr val="003350"/>
                </a:solidFill>
                <a:latin typeface="Arial"/>
                <a:cs typeface="Arial"/>
              </a:rPr>
              <a:t>d’annotations</a:t>
            </a:r>
            <a:endParaRPr lang="fr-FR" sz="1350" spc="-5" dirty="0">
              <a:solidFill>
                <a:srgbClr val="003350"/>
              </a:solidFill>
              <a:latin typeface="Arial"/>
              <a:cs typeface="Arial"/>
            </a:endParaRPr>
          </a:p>
          <a:p>
            <a:pPr marL="12700">
              <a:lnSpc>
                <a:spcPts val="2075"/>
              </a:lnSpc>
              <a:spcBef>
                <a:spcPts val="100"/>
              </a:spcBef>
            </a:pPr>
            <a:endParaRPr sz="1350" dirty="0">
              <a:latin typeface="Arial"/>
              <a:cs typeface="Arial"/>
            </a:endParaRPr>
          </a:p>
          <a:p>
            <a:pPr marL="812800" indent="-316865">
              <a:lnSpc>
                <a:spcPts val="1420"/>
              </a:lnSpc>
              <a:buSzPct val="103703"/>
              <a:buFont typeface="DejaVu Sans"/>
              <a:buChar char="◆"/>
              <a:tabLst>
                <a:tab pos="812800" algn="l"/>
                <a:tab pos="813435" algn="l"/>
              </a:tabLst>
            </a:pPr>
            <a:r>
              <a:rPr sz="1350" dirty="0">
                <a:solidFill>
                  <a:srgbClr val="003350"/>
                </a:solidFill>
                <a:latin typeface="Arial"/>
                <a:cs typeface="Arial"/>
              </a:rPr>
              <a:t>@Null /</a:t>
            </a:r>
            <a:r>
              <a:rPr sz="1350" spc="-35" dirty="0">
                <a:solidFill>
                  <a:srgbClr val="003350"/>
                </a:solidFill>
                <a:latin typeface="Arial"/>
                <a:cs typeface="Arial"/>
              </a:rPr>
              <a:t> </a:t>
            </a:r>
            <a:r>
              <a:rPr sz="1350" dirty="0">
                <a:solidFill>
                  <a:srgbClr val="003350"/>
                </a:solidFill>
                <a:latin typeface="Arial"/>
                <a:cs typeface="Arial"/>
              </a:rPr>
              <a:t>@NotNull</a:t>
            </a:r>
            <a:endParaRPr sz="1350" dirty="0">
              <a:latin typeface="Arial"/>
              <a:cs typeface="Arial"/>
            </a:endParaRPr>
          </a:p>
          <a:p>
            <a:pPr marL="812800" indent="-304800">
              <a:lnSpc>
                <a:spcPts val="1505"/>
              </a:lnSpc>
              <a:buClr>
                <a:srgbClr val="6C170A"/>
              </a:buClr>
              <a:buSzPct val="88888"/>
              <a:buFont typeface="DejaVu Sans"/>
              <a:buChar char="◆"/>
              <a:tabLst>
                <a:tab pos="812800" algn="l"/>
                <a:tab pos="813435" algn="l"/>
              </a:tabLst>
            </a:pPr>
            <a:r>
              <a:rPr sz="1350" dirty="0">
                <a:solidFill>
                  <a:srgbClr val="003350"/>
                </a:solidFill>
                <a:latin typeface="Arial"/>
                <a:cs typeface="Arial"/>
              </a:rPr>
              <a:t>@NotEmpty /</a:t>
            </a:r>
            <a:r>
              <a:rPr sz="1350" spc="-40" dirty="0">
                <a:solidFill>
                  <a:srgbClr val="003350"/>
                </a:solidFill>
                <a:latin typeface="Arial"/>
                <a:cs typeface="Arial"/>
              </a:rPr>
              <a:t> </a:t>
            </a:r>
            <a:r>
              <a:rPr sz="1350" dirty="0">
                <a:solidFill>
                  <a:srgbClr val="003350"/>
                </a:solidFill>
                <a:latin typeface="Arial"/>
                <a:cs typeface="Arial"/>
              </a:rPr>
              <a:t>@NotBlank</a:t>
            </a:r>
            <a:endParaRPr sz="1350" dirty="0">
              <a:latin typeface="Arial"/>
              <a:cs typeface="Arial"/>
            </a:endParaRPr>
          </a:p>
          <a:p>
            <a:pPr marL="812800" indent="-316865">
              <a:spcBef>
                <a:spcPts val="70"/>
              </a:spcBef>
              <a:buSzPct val="103703"/>
              <a:buFont typeface="DejaVu Sans"/>
              <a:buChar char="◆"/>
              <a:tabLst>
                <a:tab pos="812800" algn="l"/>
                <a:tab pos="813435" algn="l"/>
              </a:tabLst>
            </a:pPr>
            <a:r>
              <a:rPr sz="1350" dirty="0">
                <a:solidFill>
                  <a:srgbClr val="003350"/>
                </a:solidFill>
                <a:latin typeface="Arial"/>
                <a:cs typeface="Arial"/>
              </a:rPr>
              <a:t>@Size(min=?, max=?) / @Length(min=?,</a:t>
            </a:r>
            <a:r>
              <a:rPr sz="1350" spc="-105" dirty="0">
                <a:solidFill>
                  <a:srgbClr val="003350"/>
                </a:solidFill>
                <a:latin typeface="Arial"/>
                <a:cs typeface="Arial"/>
              </a:rPr>
              <a:t> </a:t>
            </a:r>
            <a:r>
              <a:rPr sz="1350" dirty="0">
                <a:solidFill>
                  <a:srgbClr val="003350"/>
                </a:solidFill>
                <a:latin typeface="Arial"/>
                <a:cs typeface="Arial"/>
              </a:rPr>
              <a:t>max=?)</a:t>
            </a:r>
            <a:endParaRPr sz="1350" dirty="0">
              <a:latin typeface="Arial"/>
              <a:cs typeface="Arial"/>
            </a:endParaRPr>
          </a:p>
          <a:p>
            <a:pPr marL="812800" indent="-316865">
              <a:spcBef>
                <a:spcPts val="244"/>
              </a:spcBef>
              <a:buSzPct val="103703"/>
              <a:buFont typeface="DejaVu Sans"/>
              <a:buChar char="◆"/>
              <a:tabLst>
                <a:tab pos="812800" algn="l"/>
                <a:tab pos="813435" algn="l"/>
              </a:tabLst>
            </a:pPr>
            <a:r>
              <a:rPr sz="1350" dirty="0">
                <a:solidFill>
                  <a:srgbClr val="003350"/>
                </a:solidFill>
                <a:latin typeface="Arial"/>
                <a:cs typeface="Arial"/>
              </a:rPr>
              <a:t>@Min /</a:t>
            </a:r>
            <a:r>
              <a:rPr sz="1350" spc="-10" dirty="0">
                <a:solidFill>
                  <a:srgbClr val="003350"/>
                </a:solidFill>
                <a:latin typeface="Arial"/>
                <a:cs typeface="Arial"/>
              </a:rPr>
              <a:t> </a:t>
            </a:r>
            <a:r>
              <a:rPr sz="1350" dirty="0">
                <a:solidFill>
                  <a:srgbClr val="003350"/>
                </a:solidFill>
                <a:latin typeface="Arial"/>
                <a:cs typeface="Arial"/>
              </a:rPr>
              <a:t>@Max</a:t>
            </a:r>
            <a:endParaRPr sz="1350" dirty="0">
              <a:latin typeface="Arial"/>
              <a:cs typeface="Arial"/>
            </a:endParaRPr>
          </a:p>
          <a:p>
            <a:pPr marL="812800" indent="-316865">
              <a:spcBef>
                <a:spcPts val="250"/>
              </a:spcBef>
              <a:buSzPct val="103703"/>
              <a:buFont typeface="DejaVu Sans"/>
              <a:buChar char="◆"/>
              <a:tabLst>
                <a:tab pos="812800" algn="l"/>
                <a:tab pos="813435" algn="l"/>
              </a:tabLst>
            </a:pPr>
            <a:r>
              <a:rPr sz="1350" dirty="0">
                <a:solidFill>
                  <a:srgbClr val="003350"/>
                </a:solidFill>
                <a:latin typeface="Arial"/>
                <a:cs typeface="Arial"/>
              </a:rPr>
              <a:t>@Future /</a:t>
            </a:r>
            <a:r>
              <a:rPr sz="1350" spc="-45" dirty="0">
                <a:solidFill>
                  <a:srgbClr val="003350"/>
                </a:solidFill>
                <a:latin typeface="Arial"/>
                <a:cs typeface="Arial"/>
              </a:rPr>
              <a:t> </a:t>
            </a:r>
            <a:r>
              <a:rPr sz="1350" dirty="0">
                <a:solidFill>
                  <a:srgbClr val="003350"/>
                </a:solidFill>
                <a:latin typeface="Arial"/>
                <a:cs typeface="Arial"/>
              </a:rPr>
              <a:t>@Past</a:t>
            </a:r>
            <a:endParaRPr sz="1350" dirty="0">
              <a:latin typeface="Arial"/>
              <a:cs typeface="Arial"/>
            </a:endParaRPr>
          </a:p>
          <a:p>
            <a:pPr marL="812800" indent="-316865">
              <a:spcBef>
                <a:spcPts val="240"/>
              </a:spcBef>
              <a:buSzPct val="103703"/>
              <a:buFont typeface="DejaVu Sans"/>
              <a:buChar char="◆"/>
              <a:tabLst>
                <a:tab pos="812800" algn="l"/>
                <a:tab pos="813435" algn="l"/>
              </a:tabLst>
            </a:pPr>
            <a:r>
              <a:rPr sz="1350" dirty="0">
                <a:solidFill>
                  <a:srgbClr val="003350"/>
                </a:solidFill>
                <a:latin typeface="Arial"/>
                <a:cs typeface="Arial"/>
              </a:rPr>
              <a:t>@Range</a:t>
            </a:r>
            <a:endParaRPr sz="1350" dirty="0">
              <a:latin typeface="Arial"/>
              <a:cs typeface="Arial"/>
            </a:endParaRPr>
          </a:p>
          <a:p>
            <a:pPr marL="812800" indent="-316865">
              <a:spcBef>
                <a:spcPts val="240"/>
              </a:spcBef>
              <a:buSzPct val="103703"/>
              <a:buFont typeface="DejaVu Sans"/>
              <a:buChar char="◆"/>
              <a:tabLst>
                <a:tab pos="812800" algn="l"/>
                <a:tab pos="813435" algn="l"/>
              </a:tabLst>
            </a:pPr>
            <a:r>
              <a:rPr sz="1350" dirty="0">
                <a:solidFill>
                  <a:srgbClr val="003350"/>
                </a:solidFill>
                <a:latin typeface="Arial"/>
                <a:cs typeface="Arial"/>
              </a:rPr>
              <a:t>@Pattern(regex=?)</a:t>
            </a:r>
            <a:endParaRPr sz="1350" dirty="0">
              <a:latin typeface="Arial"/>
              <a:cs typeface="Arial"/>
            </a:endParaRPr>
          </a:p>
          <a:p>
            <a:pPr marL="812800" indent="-316865">
              <a:spcBef>
                <a:spcPts val="244"/>
              </a:spcBef>
              <a:buSzPct val="103703"/>
              <a:buFont typeface="DejaVu Sans"/>
              <a:buChar char="◆"/>
              <a:tabLst>
                <a:tab pos="812800" algn="l"/>
                <a:tab pos="813435" algn="l"/>
              </a:tabLst>
            </a:pPr>
            <a:r>
              <a:rPr sz="1350" dirty="0">
                <a:solidFill>
                  <a:srgbClr val="003350"/>
                </a:solidFill>
                <a:latin typeface="Arial"/>
                <a:cs typeface="Arial"/>
              </a:rPr>
              <a:t>@Email</a:t>
            </a:r>
            <a:endParaRPr sz="1350" dirty="0">
              <a:latin typeface="Arial"/>
              <a:cs typeface="Arial"/>
            </a:endParaRPr>
          </a:p>
          <a:p>
            <a:pPr marL="812800" indent="-316865">
              <a:spcBef>
                <a:spcPts val="250"/>
              </a:spcBef>
              <a:buSzPct val="103703"/>
              <a:buFont typeface="DejaVu Sans"/>
              <a:buChar char="◆"/>
              <a:tabLst>
                <a:tab pos="812800" algn="l"/>
                <a:tab pos="813435" algn="l"/>
              </a:tabLst>
            </a:pPr>
            <a:r>
              <a:rPr sz="1350" spc="-5" dirty="0">
                <a:solidFill>
                  <a:srgbClr val="003350"/>
                </a:solidFill>
                <a:latin typeface="Arial"/>
                <a:cs typeface="Arial"/>
              </a:rPr>
              <a:t>@AssertTrue </a:t>
            </a:r>
            <a:r>
              <a:rPr sz="1350" dirty="0">
                <a:solidFill>
                  <a:srgbClr val="003350"/>
                </a:solidFill>
                <a:latin typeface="Arial"/>
                <a:cs typeface="Arial"/>
              </a:rPr>
              <a:t>/</a:t>
            </a:r>
            <a:r>
              <a:rPr sz="1350" spc="-50" dirty="0">
                <a:solidFill>
                  <a:srgbClr val="003350"/>
                </a:solidFill>
                <a:latin typeface="Arial"/>
                <a:cs typeface="Arial"/>
              </a:rPr>
              <a:t> </a:t>
            </a:r>
            <a:r>
              <a:rPr sz="1350" dirty="0">
                <a:solidFill>
                  <a:srgbClr val="003350"/>
                </a:solidFill>
                <a:latin typeface="Arial"/>
                <a:cs typeface="Arial"/>
              </a:rPr>
              <a:t>@AssertFalse</a:t>
            </a:r>
            <a:endParaRPr sz="1350" dirty="0">
              <a:latin typeface="Arial"/>
              <a:cs typeface="Arial"/>
            </a:endParaRPr>
          </a:p>
          <a:p>
            <a:pPr marL="812800" indent="-316865">
              <a:spcBef>
                <a:spcPts val="240"/>
              </a:spcBef>
              <a:buSzPct val="103703"/>
              <a:buFont typeface="DejaVu Sans"/>
              <a:buChar char="◆"/>
              <a:tabLst>
                <a:tab pos="812800" algn="l"/>
                <a:tab pos="813435" algn="l"/>
              </a:tabLst>
            </a:pPr>
            <a:r>
              <a:rPr sz="1350" spc="-20" dirty="0">
                <a:solidFill>
                  <a:srgbClr val="003350"/>
                </a:solidFill>
                <a:latin typeface="Arial"/>
                <a:cs typeface="Arial"/>
              </a:rPr>
              <a:t>@Valid </a:t>
            </a:r>
            <a:r>
              <a:rPr sz="1350" dirty="0">
                <a:solidFill>
                  <a:srgbClr val="003350"/>
                </a:solidFill>
                <a:latin typeface="Arial"/>
                <a:cs typeface="Arial"/>
              </a:rPr>
              <a:t>: </a:t>
            </a:r>
            <a:r>
              <a:rPr sz="1350" spc="-5" dirty="0">
                <a:solidFill>
                  <a:srgbClr val="003350"/>
                </a:solidFill>
                <a:latin typeface="Arial"/>
                <a:cs typeface="Arial"/>
              </a:rPr>
              <a:t>execute la validation recursivement </a:t>
            </a:r>
            <a:r>
              <a:rPr sz="1350" dirty="0">
                <a:solidFill>
                  <a:srgbClr val="003350"/>
                </a:solidFill>
                <a:latin typeface="Arial"/>
                <a:cs typeface="Arial"/>
              </a:rPr>
              <a:t>sur </a:t>
            </a:r>
            <a:r>
              <a:rPr sz="1350" spc="-5" dirty="0">
                <a:solidFill>
                  <a:srgbClr val="003350"/>
                </a:solidFill>
                <a:latin typeface="Arial"/>
                <a:cs typeface="Arial"/>
              </a:rPr>
              <a:t>l’objet</a:t>
            </a:r>
            <a:r>
              <a:rPr sz="1350" spc="-65" dirty="0">
                <a:solidFill>
                  <a:srgbClr val="003350"/>
                </a:solidFill>
                <a:latin typeface="Arial"/>
                <a:cs typeface="Arial"/>
              </a:rPr>
              <a:t> </a:t>
            </a:r>
            <a:r>
              <a:rPr sz="1350" dirty="0">
                <a:solidFill>
                  <a:srgbClr val="003350"/>
                </a:solidFill>
                <a:latin typeface="Arial"/>
                <a:cs typeface="Arial"/>
              </a:rPr>
              <a:t>associé</a:t>
            </a:r>
            <a:endParaRPr sz="135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Validation</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828801"/>
            <a:ext cx="8382000" cy="4431983"/>
          </a:xfrm>
          <a:prstGeom prst="rect">
            <a:avLst/>
          </a:prstGeom>
          <a:noFill/>
        </p:spPr>
        <p:txBody>
          <a:bodyPr wrap="square" rtlCol="0">
            <a:spAutoFit/>
          </a:bodyPr>
          <a:lstStyle/>
          <a:p>
            <a:pPr algn="l"/>
            <a:r>
              <a:rPr lang="fr-FR" dirty="0">
                <a:latin typeface="Arial" panose="020B0604020202020204" pitchFamily="34" charset="0"/>
                <a:cs typeface="Arial" panose="020B0604020202020204" pitchFamily="34" charset="0"/>
              </a:rPr>
              <a:t>Si on veut faire des choses un peu plus compliquées, on peut créer son propre validateur manuel.</a:t>
            </a:r>
          </a:p>
          <a:p>
            <a:pPr algn="l"/>
            <a:endParaRPr lang="fr-FR" dirty="0">
              <a:latin typeface="Arial" panose="020B0604020202020204" pitchFamily="34" charset="0"/>
              <a:cs typeface="Arial" panose="020B0604020202020204" pitchFamily="34" charset="0"/>
            </a:endParaRP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SpecieValidator</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Validator {</a:t>
            </a:r>
          </a:p>
          <a:p>
            <a:pPr algn="l"/>
            <a:endParaRPr lang="fr-FR" sz="1400" dirty="0">
              <a:latin typeface="Consolas" panose="020B0609020204030204" pitchFamily="49" charset="0"/>
            </a:endParaRPr>
          </a:p>
          <a:p>
            <a:pPr algn="l"/>
            <a:r>
              <a:rPr lang="fr-FR" sz="1400" dirty="0">
                <a:solidFill>
                  <a:srgbClr val="646464"/>
                </a:solidFill>
                <a:latin typeface="Consolas" panose="020B0609020204030204" pitchFamily="49" charset="0"/>
              </a:rPr>
              <a:t>@Override</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err="1">
                <a:solidFill>
                  <a:srgbClr val="7F0055"/>
                </a:solidFill>
                <a:latin typeface="Consolas" panose="020B0609020204030204" pitchFamily="49" charset="0"/>
              </a:rPr>
              <a:t>boolean</a:t>
            </a:r>
            <a:r>
              <a:rPr lang="en-US" sz="1400" b="1" dirty="0">
                <a:solidFill>
                  <a:srgbClr val="000000"/>
                </a:solidFill>
                <a:latin typeface="Consolas" panose="020B0609020204030204" pitchFamily="49" charset="0"/>
              </a:rPr>
              <a:t> supports(Class&lt;?&gt; </a:t>
            </a:r>
            <a:r>
              <a:rPr lang="en-US" sz="1400" b="1" dirty="0" err="1">
                <a:solidFill>
                  <a:srgbClr val="6A3E3E"/>
                </a:solidFill>
                <a:latin typeface="Consolas" panose="020B0609020204030204" pitchFamily="49" charset="0"/>
              </a:rPr>
              <a:t>clazz</a:t>
            </a:r>
            <a:r>
              <a:rPr lang="en-US" sz="1400" b="1"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Specie.</a:t>
            </a:r>
            <a:r>
              <a:rPr lang="en-US" sz="1400" b="1" dirty="0" err="1">
                <a:solidFill>
                  <a:srgbClr val="7F0055"/>
                </a:solidFill>
                <a:latin typeface="Consolas" panose="020B0609020204030204" pitchFamily="49" charset="0"/>
              </a:rPr>
              <a:t>class</a:t>
            </a:r>
            <a:r>
              <a:rPr lang="en-US" sz="1400" b="1" dirty="0" err="1">
                <a:solidFill>
                  <a:srgbClr val="000000"/>
                </a:solidFill>
                <a:latin typeface="Consolas" panose="020B0609020204030204" pitchFamily="49" charset="0"/>
              </a:rPr>
              <a:t>.isAssignableFrom</a:t>
            </a:r>
            <a:r>
              <a:rPr lang="en-US" sz="1400" b="1" dirty="0">
                <a:solidFill>
                  <a:srgbClr val="000000"/>
                </a:solidFill>
                <a:latin typeface="Consolas" panose="020B0609020204030204" pitchFamily="49" charset="0"/>
              </a:rPr>
              <a:t>(</a:t>
            </a:r>
            <a:r>
              <a:rPr lang="en-US" sz="1400" b="1" dirty="0" err="1">
                <a:solidFill>
                  <a:srgbClr val="6A3E3E"/>
                </a:solidFill>
                <a:latin typeface="Consolas" panose="020B0609020204030204" pitchFamily="49" charset="0"/>
              </a:rPr>
              <a:t>clazz</a:t>
            </a:r>
            <a:r>
              <a:rPr lang="en-US" sz="1400" b="1" dirty="0">
                <a:solidFill>
                  <a:srgbClr val="000000"/>
                </a:solidFill>
                <a:latin typeface="Consolas" panose="020B0609020204030204" pitchFamily="49" charset="0"/>
              </a:rPr>
              <a:t>);</a:t>
            </a:r>
          </a:p>
          <a:p>
            <a:pPr algn="l"/>
            <a:r>
              <a:rPr lang="fr-FR" sz="1400" dirty="0">
                <a:solidFill>
                  <a:srgbClr val="000000"/>
                </a:solidFill>
                <a:latin typeface="Consolas" panose="020B0609020204030204" pitchFamily="49" charset="0"/>
              </a:rPr>
              <a:t>}</a:t>
            </a:r>
          </a:p>
          <a:p>
            <a:pPr algn="l"/>
            <a:endParaRPr lang="fr-FR" sz="1400" dirty="0">
              <a:latin typeface="Consolas" panose="020B0609020204030204" pitchFamily="49" charset="0"/>
            </a:endParaRPr>
          </a:p>
          <a:p>
            <a:pPr algn="l"/>
            <a:r>
              <a:rPr lang="fr-FR" sz="1400" dirty="0">
                <a:solidFill>
                  <a:srgbClr val="646464"/>
                </a:solidFill>
                <a:latin typeface="Consolas" panose="020B0609020204030204" pitchFamily="49" charset="0"/>
              </a:rPr>
              <a:t>@Override</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validate(Object </a:t>
            </a:r>
            <a:r>
              <a:rPr lang="en-US" sz="1400" b="1" dirty="0">
                <a:solidFill>
                  <a:srgbClr val="6A3E3E"/>
                </a:solidFill>
                <a:latin typeface="Consolas" panose="020B0609020204030204" pitchFamily="49" charset="0"/>
              </a:rPr>
              <a:t>target</a:t>
            </a:r>
            <a:r>
              <a:rPr lang="en-US" sz="1400" b="1" dirty="0">
                <a:solidFill>
                  <a:srgbClr val="000000"/>
                </a:solidFill>
                <a:latin typeface="Consolas" panose="020B0609020204030204" pitchFamily="49" charset="0"/>
              </a:rPr>
              <a:t>, Errors </a:t>
            </a:r>
            <a:r>
              <a:rPr lang="en-US" sz="1400" b="1" dirty="0">
                <a:solidFill>
                  <a:srgbClr val="6A3E3E"/>
                </a:solidFill>
                <a:latin typeface="Consolas" panose="020B0609020204030204" pitchFamily="49" charset="0"/>
              </a:rPr>
              <a:t>errors</a:t>
            </a:r>
            <a:r>
              <a:rPr lang="en-US" sz="1400" b="1" dirty="0">
                <a:solidFill>
                  <a:srgbClr val="000000"/>
                </a:solidFill>
                <a:latin typeface="Consolas" panose="020B0609020204030204" pitchFamily="49" charset="0"/>
              </a:rPr>
              <a:t>) {</a:t>
            </a:r>
          </a:p>
          <a:p>
            <a:pPr algn="l"/>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Specie</a:t>
            </a:r>
            <a:r>
              <a:rPr lang="fr-FR" sz="1400" dirty="0">
                <a:solidFill>
                  <a:srgbClr val="000000"/>
                </a:solidFill>
                <a:latin typeface="Consolas" panose="020B0609020204030204" pitchFamily="49" charset="0"/>
              </a:rPr>
              <a:t> </a:t>
            </a:r>
            <a:r>
              <a:rPr lang="fr-FR" sz="1400" dirty="0" err="1">
                <a:solidFill>
                  <a:srgbClr val="6A3E3E"/>
                </a:solidFill>
                <a:latin typeface="Consolas" panose="020B0609020204030204" pitchFamily="49" charset="0"/>
              </a:rPr>
              <a:t>sp</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Specie</a:t>
            </a:r>
            <a:r>
              <a:rPr lang="fr-FR" sz="1400" dirty="0">
                <a:solidFill>
                  <a:srgbClr val="000000"/>
                </a:solidFill>
                <a:latin typeface="Consolas" panose="020B0609020204030204" pitchFamily="49" charset="0"/>
              </a:rPr>
              <a:t>)</a:t>
            </a:r>
            <a:r>
              <a:rPr lang="fr-FR" sz="1400" dirty="0" err="1">
                <a:solidFill>
                  <a:srgbClr val="6A3E3E"/>
                </a:solidFill>
                <a:latin typeface="Consolas" panose="020B0609020204030204" pitchFamily="49" charset="0"/>
              </a:rPr>
              <a:t>target</a:t>
            </a:r>
            <a:r>
              <a:rPr lang="fr-FR" sz="1400" dirty="0">
                <a:solidFill>
                  <a:srgbClr val="000000"/>
                </a:solidFill>
                <a:latin typeface="Consolas" panose="020B0609020204030204" pitchFamily="49" charset="0"/>
              </a:rPr>
              <a:t>;</a:t>
            </a:r>
          </a:p>
          <a:p>
            <a:pPr algn="l"/>
            <a:r>
              <a:rPr lang="fr-FR" sz="1400" b="1" dirty="0">
                <a:solidFill>
                  <a:srgbClr val="7F0055"/>
                </a:solidFill>
                <a:latin typeface="Consolas" panose="020B0609020204030204" pitchFamily="49" charset="0"/>
              </a:rPr>
              <a:t>  if</a:t>
            </a:r>
            <a:r>
              <a:rPr lang="fr-FR" sz="1400" b="1" dirty="0">
                <a:solidFill>
                  <a:srgbClr val="000000"/>
                </a:solidFill>
                <a:latin typeface="Consolas" panose="020B0609020204030204" pitchFamily="49" charset="0"/>
              </a:rPr>
              <a:t> (</a:t>
            </a:r>
            <a:r>
              <a:rPr lang="fr-FR" sz="1400" b="1" dirty="0" err="1">
                <a:solidFill>
                  <a:srgbClr val="6A3E3E"/>
                </a:solidFill>
                <a:latin typeface="Consolas" panose="020B0609020204030204" pitchFamily="49" charset="0"/>
              </a:rPr>
              <a:t>sp</a:t>
            </a:r>
            <a:r>
              <a:rPr lang="fr-FR" sz="1400" b="1" dirty="0" err="1">
                <a:solidFill>
                  <a:srgbClr val="000000"/>
                </a:solidFill>
                <a:latin typeface="Consolas" panose="020B0609020204030204" pitchFamily="49" charset="0"/>
              </a:rPr>
              <a:t>.getLatinName</a:t>
            </a:r>
            <a:r>
              <a:rPr lang="fr-FR" sz="1400" b="1" dirty="0">
                <a:solidFill>
                  <a:srgbClr val="000000"/>
                </a:solidFill>
                <a:latin typeface="Consolas" panose="020B0609020204030204" pitchFamily="49" charset="0"/>
              </a:rPr>
              <a:t>() == </a:t>
            </a:r>
            <a:r>
              <a:rPr lang="fr-FR" sz="1400" b="1" dirty="0" err="1">
                <a:solidFill>
                  <a:srgbClr val="7F0055"/>
                </a:solidFill>
                <a:latin typeface="Consolas" panose="020B0609020204030204" pitchFamily="49" charset="0"/>
              </a:rPr>
              <a:t>null</a:t>
            </a:r>
            <a:r>
              <a:rPr lang="fr-FR" sz="1400" b="1" dirty="0">
                <a:solidFill>
                  <a:srgbClr val="000000"/>
                </a:solidFill>
                <a:latin typeface="Consolas" panose="020B0609020204030204" pitchFamily="49" charset="0"/>
              </a:rPr>
              <a:t> || </a:t>
            </a:r>
            <a:r>
              <a:rPr lang="fr-FR" sz="1400" b="1" dirty="0" err="1">
                <a:solidFill>
                  <a:srgbClr val="6A3E3E"/>
                </a:solidFill>
                <a:latin typeface="Consolas" panose="020B0609020204030204" pitchFamily="49" charset="0"/>
              </a:rPr>
              <a:t>sp</a:t>
            </a:r>
            <a:r>
              <a:rPr lang="fr-FR" sz="1400" b="1" dirty="0" err="1">
                <a:solidFill>
                  <a:srgbClr val="000000"/>
                </a:solidFill>
                <a:latin typeface="Consolas" panose="020B0609020204030204" pitchFamily="49" charset="0"/>
              </a:rPr>
              <a:t>.getLatinName</a:t>
            </a:r>
            <a:r>
              <a:rPr lang="fr-FR" sz="1400" b="1" dirty="0">
                <a:solidFill>
                  <a:srgbClr val="000000"/>
                </a:solidFill>
                <a:latin typeface="Consolas" panose="020B0609020204030204" pitchFamily="49" charset="0"/>
              </a:rPr>
              <a:t>().</a:t>
            </a:r>
            <a:r>
              <a:rPr lang="fr-FR" sz="1400" b="1" dirty="0" err="1">
                <a:solidFill>
                  <a:srgbClr val="000000"/>
                </a:solidFill>
                <a:latin typeface="Consolas" panose="020B0609020204030204" pitchFamily="49" charset="0"/>
              </a:rPr>
              <a:t>isEmpty</a:t>
            </a:r>
            <a:r>
              <a:rPr lang="fr-FR" sz="1400" b="1" dirty="0">
                <a:solidFill>
                  <a:srgbClr val="000000"/>
                </a:solidFill>
                <a:latin typeface="Consolas" panose="020B0609020204030204" pitchFamily="49" charset="0"/>
              </a:rPr>
              <a:t>()) {</a:t>
            </a:r>
          </a:p>
          <a:p>
            <a:pPr algn="l"/>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errors</a:t>
            </a:r>
            <a:r>
              <a:rPr lang="en-US" sz="1400" dirty="0" err="1">
                <a:solidFill>
                  <a:srgbClr val="000000"/>
                </a:solidFill>
                <a:latin typeface="Consolas" panose="020B0609020204030204" pitchFamily="49" charset="0"/>
              </a:rPr>
              <a:t>.rejectValue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latinName</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"this thing is </a:t>
            </a:r>
            <a:r>
              <a:rPr lang="en-US" sz="1400" dirty="0" err="1">
                <a:solidFill>
                  <a:srgbClr val="2A00FF"/>
                </a:solidFill>
                <a:latin typeface="Consolas" panose="020B0609020204030204" pitchFamily="49" charset="0"/>
              </a:rPr>
              <a:t>required"</a:t>
            </a:r>
            <a:r>
              <a:rPr lang="en-US" sz="1400" dirty="0" err="1">
                <a:solidFill>
                  <a:srgbClr val="000000"/>
                </a:solidFill>
                <a:latin typeface="Consolas" panose="020B0609020204030204" pitchFamily="49" charset="0"/>
              </a:rPr>
              <a:t>,</a:t>
            </a:r>
            <a:r>
              <a:rPr lang="en-US" sz="1400" dirty="0" err="1">
                <a:solidFill>
                  <a:srgbClr val="2A00FF"/>
                </a:solidFill>
                <a:latin typeface="Consolas" panose="020B0609020204030204" pitchFamily="49" charset="0"/>
              </a:rPr>
              <a:t>"that</a:t>
            </a:r>
            <a:r>
              <a:rPr lang="en-US" sz="1400" dirty="0">
                <a:solidFill>
                  <a:srgbClr val="2A00FF"/>
                </a:solidFill>
                <a:latin typeface="Consolas" panose="020B0609020204030204" pitchFamily="49" charset="0"/>
              </a:rPr>
              <a:t> thing is required"</a:t>
            </a:r>
            <a:r>
              <a:rPr lang="en-US" sz="1400" dirty="0">
                <a:solidFill>
                  <a:srgbClr val="000000"/>
                </a:solidFill>
                <a:latin typeface="Consolas" panose="020B0609020204030204" pitchFamily="49" charset="0"/>
              </a:rPr>
              <a:t>);</a:t>
            </a:r>
          </a:p>
          <a:p>
            <a:pPr algn="l"/>
            <a:r>
              <a:rPr lang="fr-FR" sz="1400" dirty="0">
                <a:solidFill>
                  <a:srgbClr val="000000"/>
                </a:solidFill>
                <a:latin typeface="Consolas" panose="020B0609020204030204" pitchFamily="49" charset="0"/>
              </a:rPr>
              <a:t>  }</a:t>
            </a:r>
          </a:p>
          <a:p>
            <a:pPr algn="l"/>
            <a:r>
              <a:rPr lang="fr-FR" sz="1400" dirty="0">
                <a:solidFill>
                  <a:srgbClr val="000000"/>
                </a:solidFill>
                <a:latin typeface="Consolas" panose="020B0609020204030204" pitchFamily="49" charset="0"/>
              </a:rPr>
              <a:t>}</a:t>
            </a:r>
            <a:endParaRPr lang="fr-FR" sz="1400" dirty="0">
              <a:latin typeface="Arial" panose="020B0604020202020204" pitchFamily="34" charset="0"/>
              <a:cs typeface="Arial" panose="020B0604020202020204" pitchFamily="34" charset="0"/>
            </a:endParaRPr>
          </a:p>
          <a:p>
            <a:pPr algn="l"/>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597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Modèle </a:t>
            </a:r>
            <a:r>
              <a:rPr spc="-20" dirty="0"/>
              <a:t>MVC</a:t>
            </a:r>
          </a:p>
        </p:txBody>
      </p:sp>
      <p:sp>
        <p:nvSpPr>
          <p:cNvPr id="3" name="object 3"/>
          <p:cNvSpPr txBox="1"/>
          <p:nvPr/>
        </p:nvSpPr>
        <p:spPr>
          <a:xfrm>
            <a:off x="700531" y="1807796"/>
            <a:ext cx="7785734" cy="2537682"/>
          </a:xfrm>
          <a:prstGeom prst="rect">
            <a:avLst/>
          </a:prstGeom>
        </p:spPr>
        <p:txBody>
          <a:bodyPr vert="horz" wrap="square" lIns="0" tIns="40005" rIns="0" bIns="0" rtlCol="0">
            <a:spAutoFit/>
          </a:bodyPr>
          <a:lstStyle/>
          <a:p>
            <a:pPr marL="12700">
              <a:spcBef>
                <a:spcPts val="315"/>
              </a:spcBef>
            </a:pPr>
            <a:r>
              <a:rPr spc="290" dirty="0">
                <a:solidFill>
                  <a:srgbClr val="162E33"/>
                </a:solidFill>
                <a:latin typeface="DejaVu Sans"/>
                <a:cs typeface="DejaVu Sans"/>
              </a:rPr>
              <a:t>➔ </a:t>
            </a:r>
            <a:r>
              <a:rPr lang="fr-FR" sz="1400" dirty="0">
                <a:solidFill>
                  <a:srgbClr val="003350"/>
                </a:solidFill>
                <a:latin typeface="Arial"/>
                <a:cs typeface="Arial"/>
              </a:rPr>
              <a:t>Pour éviter le code « spaghetti », on adopte un pattern design (patron) pour développer les applications web. </a:t>
            </a:r>
          </a:p>
          <a:p>
            <a:pPr marL="12700">
              <a:spcBef>
                <a:spcPts val="315"/>
              </a:spcBef>
            </a:pPr>
            <a:endParaRPr lang="fr-FR" sz="1400" dirty="0">
              <a:solidFill>
                <a:srgbClr val="003350"/>
              </a:solidFill>
              <a:latin typeface="Arial"/>
              <a:cs typeface="Arial"/>
            </a:endParaRPr>
          </a:p>
          <a:p>
            <a:pPr marL="12700">
              <a:spcBef>
                <a:spcPts val="315"/>
              </a:spcBef>
            </a:pPr>
            <a:r>
              <a:rPr lang="fr-FR" sz="1400" dirty="0">
                <a:solidFill>
                  <a:srgbClr val="003350"/>
                </a:solidFill>
                <a:latin typeface="Arial"/>
                <a:cs typeface="Arial"/>
              </a:rPr>
              <a:t>On sépare donc : </a:t>
            </a:r>
          </a:p>
          <a:p>
            <a:pPr marL="12700">
              <a:spcBef>
                <a:spcPts val="315"/>
              </a:spcBef>
            </a:pPr>
            <a:endParaRPr sz="1400" dirty="0">
              <a:latin typeface="Arial"/>
              <a:cs typeface="Arial"/>
            </a:endParaRPr>
          </a:p>
          <a:p>
            <a:pPr marL="12700">
              <a:lnSpc>
                <a:spcPts val="1910"/>
              </a:lnSpc>
            </a:pPr>
            <a:r>
              <a:rPr spc="290" dirty="0">
                <a:solidFill>
                  <a:srgbClr val="003350"/>
                </a:solidFill>
                <a:latin typeface="DejaVu Sans"/>
                <a:cs typeface="DejaVu Sans"/>
              </a:rPr>
              <a:t>➔ </a:t>
            </a:r>
            <a:r>
              <a:rPr lang="fr-FR" sz="1400" dirty="0">
                <a:solidFill>
                  <a:srgbClr val="003350"/>
                </a:solidFill>
                <a:latin typeface="Arial"/>
                <a:cs typeface="Arial"/>
              </a:rPr>
              <a:t>ce qui est visible à l’écran (la VUE)</a:t>
            </a:r>
          </a:p>
          <a:p>
            <a:pPr marL="755650" lvl="1" indent="-285750">
              <a:lnSpc>
                <a:spcPts val="1910"/>
              </a:lnSpc>
              <a:buFont typeface="Wingdings" panose="05000000000000000000" pitchFamily="2" charset="2"/>
              <a:buChar char="§"/>
            </a:pPr>
            <a:r>
              <a:rPr lang="fr-FR" sz="1400" dirty="0">
                <a:solidFill>
                  <a:srgbClr val="003350"/>
                </a:solidFill>
                <a:latin typeface="Arial"/>
                <a:cs typeface="Arial"/>
              </a:rPr>
              <a:t>Typiquement écrit en HTML/JSP</a:t>
            </a:r>
          </a:p>
          <a:p>
            <a:pPr marL="469900" lvl="1">
              <a:lnSpc>
                <a:spcPts val="1910"/>
              </a:lnSpc>
            </a:pPr>
            <a:endParaRPr sz="1400" dirty="0">
              <a:latin typeface="Arial"/>
              <a:cs typeface="Arial"/>
            </a:endParaRPr>
          </a:p>
          <a:p>
            <a:pPr marL="12700">
              <a:lnSpc>
                <a:spcPts val="2085"/>
              </a:lnSpc>
            </a:pPr>
            <a:r>
              <a:rPr spc="290" dirty="0">
                <a:solidFill>
                  <a:srgbClr val="003350"/>
                </a:solidFill>
                <a:latin typeface="DejaVu Sans"/>
                <a:cs typeface="DejaVu Sans"/>
              </a:rPr>
              <a:t>➔ </a:t>
            </a:r>
            <a:r>
              <a:rPr lang="fr-FR" sz="1400" dirty="0">
                <a:solidFill>
                  <a:srgbClr val="003350"/>
                </a:solidFill>
                <a:latin typeface="Arial"/>
                <a:cs typeface="Arial"/>
              </a:rPr>
              <a:t>le traitement (le CONTROLLER)</a:t>
            </a:r>
          </a:p>
          <a:p>
            <a:pPr marL="755650" lvl="1" indent="-285750">
              <a:lnSpc>
                <a:spcPts val="2085"/>
              </a:lnSpc>
              <a:buFont typeface="Wingdings" panose="05000000000000000000" pitchFamily="2" charset="2"/>
              <a:buChar char="§"/>
            </a:pPr>
            <a:r>
              <a:rPr lang="fr-FR" sz="1400" dirty="0">
                <a:solidFill>
                  <a:srgbClr val="003350"/>
                </a:solidFill>
                <a:latin typeface="Arial"/>
                <a:cs typeface="Arial"/>
              </a:rPr>
              <a:t>Ecrit en Java</a:t>
            </a:r>
            <a:endParaRPr sz="1400" dirty="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Validation</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828800"/>
            <a:ext cx="8382000" cy="3416320"/>
          </a:xfrm>
          <a:prstGeom prst="rect">
            <a:avLst/>
          </a:prstGeom>
          <a:noFill/>
        </p:spPr>
        <p:txBody>
          <a:bodyPr wrap="square" rtlCol="0">
            <a:spAutoFit/>
          </a:bodyPr>
          <a:lstStyle/>
          <a:p>
            <a:pPr algn="l"/>
            <a:r>
              <a:rPr lang="fr-FR" dirty="0">
                <a:latin typeface="Arial" panose="020B0604020202020204" pitchFamily="34" charset="0"/>
                <a:cs typeface="Arial" panose="020B0604020202020204" pitchFamily="34" charset="0"/>
              </a:rPr>
              <a:t>Et dans ce cas, il faut déclarer ce </a:t>
            </a:r>
            <a:r>
              <a:rPr lang="fr-FR" dirty="0" err="1">
                <a:latin typeface="Arial" panose="020B0604020202020204" pitchFamily="34" charset="0"/>
                <a:cs typeface="Arial" panose="020B0604020202020204" pitchFamily="34" charset="0"/>
              </a:rPr>
              <a:t>Validator</a:t>
            </a:r>
            <a:r>
              <a:rPr lang="fr-FR" dirty="0">
                <a:latin typeface="Arial" panose="020B0604020202020204" pitchFamily="34" charset="0"/>
                <a:cs typeface="Arial" panose="020B0604020202020204" pitchFamily="34" charset="0"/>
              </a:rPr>
              <a:t> dans le Controller</a:t>
            </a:r>
          </a:p>
          <a:p>
            <a:pPr algn="l"/>
            <a:endParaRPr lang="fr-FR" dirty="0">
              <a:latin typeface="Arial" panose="020B0604020202020204" pitchFamily="34" charset="0"/>
              <a:cs typeface="Arial" panose="020B0604020202020204" pitchFamily="34" charset="0"/>
            </a:endParaRPr>
          </a:p>
          <a:p>
            <a:pPr algn="l"/>
            <a:r>
              <a:rPr lang="fr-FR" dirty="0">
                <a:latin typeface="Arial" panose="020B0604020202020204" pitchFamily="34" charset="0"/>
                <a:cs typeface="Arial" panose="020B0604020202020204" pitchFamily="34" charset="0"/>
              </a:rPr>
              <a:t>@Controller</a:t>
            </a:r>
          </a:p>
          <a:p>
            <a:pPr algn="l"/>
            <a:r>
              <a:rPr lang="fr-FR" dirty="0">
                <a:latin typeface="Arial" panose="020B0604020202020204" pitchFamily="34" charset="0"/>
                <a:cs typeface="Arial" panose="020B0604020202020204" pitchFamily="34" charset="0"/>
              </a:rPr>
              <a:t>public class </a:t>
            </a:r>
            <a:r>
              <a:rPr lang="fr-FR" dirty="0" err="1">
                <a:latin typeface="Arial" panose="020B0604020202020204" pitchFamily="34" charset="0"/>
                <a:cs typeface="Arial" panose="020B0604020202020204" pitchFamily="34" charset="0"/>
              </a:rPr>
              <a:t>SpecieController</a:t>
            </a:r>
            <a:r>
              <a:rPr lang="fr-FR" dirty="0">
                <a:latin typeface="Arial" panose="020B0604020202020204" pitchFamily="34" charset="0"/>
                <a:cs typeface="Arial" panose="020B0604020202020204" pitchFamily="34" charset="0"/>
              </a:rPr>
              <a:t> {</a:t>
            </a:r>
          </a:p>
          <a:p>
            <a:pPr algn="l"/>
            <a:r>
              <a:rPr lang="fr-FR" dirty="0">
                <a:latin typeface="Arial" panose="020B0604020202020204" pitchFamily="34" charset="0"/>
                <a:cs typeface="Arial" panose="020B0604020202020204" pitchFamily="34" charset="0"/>
              </a:rPr>
              <a:t>	@Autowired</a:t>
            </a:r>
          </a:p>
          <a:p>
            <a:pPr algn="l"/>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SpecieService</a:t>
            </a:r>
            <a:r>
              <a:rPr lang="fr-FR" dirty="0">
                <a:latin typeface="Arial" panose="020B0604020202020204" pitchFamily="34" charset="0"/>
                <a:cs typeface="Arial" panose="020B0604020202020204" pitchFamily="34" charset="0"/>
              </a:rPr>
              <a:t> service;</a:t>
            </a:r>
          </a:p>
          <a:p>
            <a:pPr algn="l"/>
            <a:r>
              <a:rPr lang="fr-FR" dirty="0">
                <a:latin typeface="Arial" panose="020B0604020202020204" pitchFamily="34" charset="0"/>
                <a:cs typeface="Arial" panose="020B0604020202020204" pitchFamily="34" charset="0"/>
              </a:rPr>
              <a:t>	</a:t>
            </a:r>
          </a:p>
          <a:p>
            <a:pPr algn="l"/>
            <a:r>
              <a:rPr lang="fr-FR" dirty="0">
                <a:latin typeface="Arial" panose="020B0604020202020204" pitchFamily="34" charset="0"/>
                <a:cs typeface="Arial" panose="020B0604020202020204" pitchFamily="34" charset="0"/>
              </a:rPr>
              <a:t>	</a:t>
            </a:r>
            <a:r>
              <a:rPr lang="fr-FR" dirty="0">
                <a:solidFill>
                  <a:schemeClr val="accent2">
                    <a:lumMod val="75000"/>
                  </a:schemeClr>
                </a:solidFill>
                <a:latin typeface="Arial" panose="020B0604020202020204" pitchFamily="34" charset="0"/>
                <a:cs typeface="Arial" panose="020B0604020202020204" pitchFamily="34" charset="0"/>
              </a:rPr>
              <a:t>@InitBinder</a:t>
            </a:r>
          </a:p>
          <a:p>
            <a:pPr algn="l"/>
            <a:r>
              <a:rPr lang="fr-FR" dirty="0">
                <a:solidFill>
                  <a:schemeClr val="accent2">
                    <a:lumMod val="75000"/>
                  </a:schemeClr>
                </a:solidFill>
                <a:latin typeface="Arial" panose="020B0604020202020204" pitchFamily="34" charset="0"/>
                <a:cs typeface="Arial" panose="020B0604020202020204" pitchFamily="34" charset="0"/>
              </a:rPr>
              <a:t>	public </a:t>
            </a:r>
            <a:r>
              <a:rPr lang="fr-FR" dirty="0" err="1">
                <a:solidFill>
                  <a:schemeClr val="accent2">
                    <a:lumMod val="75000"/>
                  </a:schemeClr>
                </a:solidFill>
                <a:latin typeface="Arial" panose="020B0604020202020204" pitchFamily="34" charset="0"/>
                <a:cs typeface="Arial" panose="020B0604020202020204" pitchFamily="34" charset="0"/>
              </a:rPr>
              <a:t>void</a:t>
            </a:r>
            <a:r>
              <a:rPr lang="fr-FR" dirty="0">
                <a:solidFill>
                  <a:schemeClr val="accent2">
                    <a:lumMod val="75000"/>
                  </a:schemeClr>
                </a:solidFill>
                <a:latin typeface="Arial" panose="020B0604020202020204" pitchFamily="34" charset="0"/>
                <a:cs typeface="Arial" panose="020B0604020202020204" pitchFamily="34" charset="0"/>
              </a:rPr>
              <a:t> </a:t>
            </a:r>
            <a:r>
              <a:rPr lang="fr-FR" dirty="0" err="1">
                <a:solidFill>
                  <a:schemeClr val="accent2">
                    <a:lumMod val="75000"/>
                  </a:schemeClr>
                </a:solidFill>
                <a:latin typeface="Arial" panose="020B0604020202020204" pitchFamily="34" charset="0"/>
                <a:cs typeface="Arial" panose="020B0604020202020204" pitchFamily="34" charset="0"/>
              </a:rPr>
              <a:t>initSpecieBinder</a:t>
            </a:r>
            <a:r>
              <a:rPr lang="fr-FR" dirty="0">
                <a:solidFill>
                  <a:schemeClr val="accent2">
                    <a:lumMod val="75000"/>
                  </a:schemeClr>
                </a:solidFill>
                <a:latin typeface="Arial" panose="020B0604020202020204" pitchFamily="34" charset="0"/>
                <a:cs typeface="Arial" panose="020B0604020202020204" pitchFamily="34" charset="0"/>
              </a:rPr>
              <a:t>(</a:t>
            </a:r>
            <a:r>
              <a:rPr lang="fr-FR" dirty="0" err="1">
                <a:solidFill>
                  <a:schemeClr val="accent2">
                    <a:lumMod val="75000"/>
                  </a:schemeClr>
                </a:solidFill>
                <a:latin typeface="Arial" panose="020B0604020202020204" pitchFamily="34" charset="0"/>
                <a:cs typeface="Arial" panose="020B0604020202020204" pitchFamily="34" charset="0"/>
              </a:rPr>
              <a:t>WebDataBinder</a:t>
            </a:r>
            <a:r>
              <a:rPr lang="fr-FR" dirty="0">
                <a:solidFill>
                  <a:schemeClr val="accent2">
                    <a:lumMod val="75000"/>
                  </a:schemeClr>
                </a:solidFill>
                <a:latin typeface="Arial" panose="020B0604020202020204" pitchFamily="34" charset="0"/>
                <a:cs typeface="Arial" panose="020B0604020202020204" pitchFamily="34" charset="0"/>
              </a:rPr>
              <a:t> </a:t>
            </a:r>
            <a:r>
              <a:rPr lang="fr-FR" dirty="0" err="1">
                <a:solidFill>
                  <a:schemeClr val="accent2">
                    <a:lumMod val="75000"/>
                  </a:schemeClr>
                </a:solidFill>
                <a:latin typeface="Arial" panose="020B0604020202020204" pitchFamily="34" charset="0"/>
                <a:cs typeface="Arial" panose="020B0604020202020204" pitchFamily="34" charset="0"/>
              </a:rPr>
              <a:t>dataBinder</a:t>
            </a:r>
            <a:r>
              <a:rPr lang="fr-FR" dirty="0">
                <a:solidFill>
                  <a:schemeClr val="accent2">
                    <a:lumMod val="75000"/>
                  </a:schemeClr>
                </a:solidFill>
                <a:latin typeface="Arial" panose="020B0604020202020204" pitchFamily="34" charset="0"/>
                <a:cs typeface="Arial" panose="020B0604020202020204" pitchFamily="34" charset="0"/>
              </a:rPr>
              <a:t>) {</a:t>
            </a:r>
          </a:p>
          <a:p>
            <a:pPr algn="l"/>
            <a:r>
              <a:rPr lang="fr-FR" dirty="0">
                <a:solidFill>
                  <a:schemeClr val="accent2">
                    <a:lumMod val="75000"/>
                  </a:schemeClr>
                </a:solidFill>
                <a:latin typeface="Arial" panose="020B0604020202020204" pitchFamily="34" charset="0"/>
                <a:cs typeface="Arial" panose="020B0604020202020204" pitchFamily="34" charset="0"/>
              </a:rPr>
              <a:t>		</a:t>
            </a:r>
            <a:r>
              <a:rPr lang="fr-FR" dirty="0" err="1">
                <a:solidFill>
                  <a:schemeClr val="accent2">
                    <a:lumMod val="75000"/>
                  </a:schemeClr>
                </a:solidFill>
                <a:latin typeface="Arial" panose="020B0604020202020204" pitchFamily="34" charset="0"/>
                <a:cs typeface="Arial" panose="020B0604020202020204" pitchFamily="34" charset="0"/>
              </a:rPr>
              <a:t>dataBinder.setValidator</a:t>
            </a:r>
            <a:r>
              <a:rPr lang="fr-FR" dirty="0">
                <a:solidFill>
                  <a:schemeClr val="accent2">
                    <a:lumMod val="75000"/>
                  </a:schemeClr>
                </a:solidFill>
                <a:latin typeface="Arial" panose="020B0604020202020204" pitchFamily="34" charset="0"/>
                <a:cs typeface="Arial" panose="020B0604020202020204" pitchFamily="34" charset="0"/>
              </a:rPr>
              <a:t>(new </a:t>
            </a:r>
            <a:r>
              <a:rPr lang="fr-FR" dirty="0" err="1">
                <a:solidFill>
                  <a:schemeClr val="accent2">
                    <a:lumMod val="75000"/>
                  </a:schemeClr>
                </a:solidFill>
                <a:latin typeface="Arial" panose="020B0604020202020204" pitchFamily="34" charset="0"/>
                <a:cs typeface="Arial" panose="020B0604020202020204" pitchFamily="34" charset="0"/>
              </a:rPr>
              <a:t>SpecieValidator</a:t>
            </a:r>
            <a:r>
              <a:rPr lang="fr-FR" dirty="0">
                <a:solidFill>
                  <a:schemeClr val="accent2">
                    <a:lumMod val="75000"/>
                  </a:schemeClr>
                </a:solidFill>
                <a:latin typeface="Arial" panose="020B0604020202020204" pitchFamily="34" charset="0"/>
                <a:cs typeface="Arial" panose="020B0604020202020204" pitchFamily="34" charset="0"/>
              </a:rPr>
              <a:t>());</a:t>
            </a:r>
          </a:p>
          <a:p>
            <a:pPr algn="l"/>
            <a:r>
              <a:rPr lang="fr-FR" dirty="0">
                <a:solidFill>
                  <a:schemeClr val="accent2">
                    <a:lumMod val="75000"/>
                  </a:schemeClr>
                </a:solidFill>
                <a:latin typeface="Arial" panose="020B0604020202020204" pitchFamily="34" charset="0"/>
                <a:cs typeface="Arial" panose="020B0604020202020204" pitchFamily="34" charset="0"/>
              </a:rPr>
              <a:t>	}</a:t>
            </a:r>
          </a:p>
          <a:p>
            <a:pPr algn="l"/>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3328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50" dirty="0"/>
              <a:t>S</a:t>
            </a:r>
            <a:r>
              <a:rPr spc="-55" dirty="0"/>
              <a:t>o</a:t>
            </a:r>
            <a:r>
              <a:rPr spc="-40" dirty="0"/>
              <a:t>mm</a:t>
            </a:r>
            <a:r>
              <a:rPr spc="-55" dirty="0"/>
              <a:t>a</a:t>
            </a:r>
            <a:r>
              <a:rPr spc="-70" dirty="0"/>
              <a:t>ir</a:t>
            </a:r>
            <a:r>
              <a:rPr spc="15" dirty="0"/>
              <a:t>e</a:t>
            </a:r>
          </a:p>
        </p:txBody>
      </p:sp>
      <p:sp>
        <p:nvSpPr>
          <p:cNvPr id="3" name="object 3"/>
          <p:cNvSpPr txBox="1"/>
          <p:nvPr/>
        </p:nvSpPr>
        <p:spPr>
          <a:xfrm>
            <a:off x="515113" y="1751838"/>
            <a:ext cx="8079105" cy="1133644"/>
          </a:xfrm>
          <a:prstGeom prst="rect">
            <a:avLst/>
          </a:prstGeom>
          <a:solidFill>
            <a:srgbClr val="F8B900"/>
          </a:solidFill>
        </p:spPr>
        <p:txBody>
          <a:bodyPr vert="horz" wrap="square" lIns="0" tIns="96520" rIns="0" bIns="0" rtlCol="0">
            <a:spAutoFit/>
          </a:bodyPr>
          <a:lstStyle/>
          <a:p>
            <a:pPr marL="268605" indent="-79375">
              <a:spcBef>
                <a:spcPts val="760"/>
              </a:spcBef>
              <a:buSzPct val="92592"/>
              <a:buFont typeface="Wingdings"/>
              <a:buChar char=""/>
              <a:tabLst>
                <a:tab pos="269240" algn="l"/>
              </a:tabLst>
            </a:pPr>
            <a:r>
              <a:rPr sz="1350" dirty="0">
                <a:solidFill>
                  <a:srgbClr val="003350"/>
                </a:solidFill>
                <a:latin typeface="Arial"/>
                <a:cs typeface="Arial"/>
              </a:rPr>
              <a:t>Spring</a:t>
            </a:r>
            <a:r>
              <a:rPr sz="1350" spc="-30" dirty="0">
                <a:solidFill>
                  <a:srgbClr val="003350"/>
                </a:solidFill>
                <a:latin typeface="Arial"/>
                <a:cs typeface="Arial"/>
              </a:rPr>
              <a:t> </a:t>
            </a:r>
            <a:r>
              <a:rPr sz="1350" spc="-5" dirty="0">
                <a:solidFill>
                  <a:srgbClr val="003350"/>
                </a:solidFill>
                <a:latin typeface="Arial"/>
                <a:cs typeface="Arial"/>
              </a:rPr>
              <a:t>MVC</a:t>
            </a:r>
            <a:endParaRPr lang="fr-FR" sz="1350" spc="-5" dirty="0">
              <a:solidFill>
                <a:srgbClr val="003350"/>
              </a:solidFill>
              <a:latin typeface="Arial"/>
              <a:cs typeface="Arial"/>
            </a:endParaRPr>
          </a:p>
          <a:p>
            <a:pPr marL="268605" indent="-79375">
              <a:spcBef>
                <a:spcPts val="760"/>
              </a:spcBef>
              <a:buSzPct val="92592"/>
              <a:buFont typeface="Wingdings"/>
              <a:buChar char=""/>
              <a:tabLst>
                <a:tab pos="269240" algn="l"/>
              </a:tabLst>
            </a:pPr>
            <a:r>
              <a:rPr lang="fr-FR" sz="1350" spc="-5" dirty="0">
                <a:solidFill>
                  <a:srgbClr val="003350"/>
                </a:solidFill>
                <a:latin typeface="Arial"/>
                <a:cs typeface="Arial"/>
              </a:rPr>
              <a:t>Spring MVC Web</a:t>
            </a:r>
            <a:endParaRPr sz="1350" dirty="0">
              <a:latin typeface="Arial"/>
              <a:cs typeface="Arial"/>
            </a:endParaRPr>
          </a:p>
          <a:p>
            <a:pPr marL="474980" indent="-285750">
              <a:spcBef>
                <a:spcPts val="445"/>
              </a:spcBef>
              <a:buSzPct val="92592"/>
              <a:buFont typeface="Wingdings" panose="05000000000000000000" pitchFamily="2" charset="2"/>
              <a:buChar char="q"/>
              <a:tabLst>
                <a:tab pos="269240" algn="l"/>
              </a:tabLst>
            </a:pPr>
            <a:r>
              <a:rPr sz="1350" spc="5" dirty="0">
                <a:solidFill>
                  <a:srgbClr val="003350"/>
                </a:solidFill>
                <a:latin typeface="Arial"/>
                <a:cs typeface="Arial"/>
              </a:rPr>
              <a:t>Web </a:t>
            </a:r>
            <a:r>
              <a:rPr sz="1350" dirty="0">
                <a:solidFill>
                  <a:srgbClr val="003350"/>
                </a:solidFill>
                <a:latin typeface="Arial"/>
                <a:cs typeface="Arial"/>
              </a:rPr>
              <a:t>services</a:t>
            </a:r>
            <a:r>
              <a:rPr sz="1350" spc="-80" dirty="0">
                <a:solidFill>
                  <a:srgbClr val="003350"/>
                </a:solidFill>
                <a:latin typeface="Arial"/>
                <a:cs typeface="Arial"/>
              </a:rPr>
              <a:t> </a:t>
            </a:r>
            <a:r>
              <a:rPr sz="1350" dirty="0">
                <a:solidFill>
                  <a:srgbClr val="003350"/>
                </a:solidFill>
                <a:latin typeface="Arial"/>
                <a:cs typeface="Arial"/>
              </a:rPr>
              <a:t>REST</a:t>
            </a:r>
            <a:endParaRPr lang="fr-FR" sz="1350" dirty="0">
              <a:solidFill>
                <a:srgbClr val="003350"/>
              </a:solidFill>
              <a:latin typeface="Arial"/>
              <a:cs typeface="Arial"/>
            </a:endParaRPr>
          </a:p>
          <a:p>
            <a:pPr marL="268605" indent="-79375">
              <a:spcBef>
                <a:spcPts val="445"/>
              </a:spcBef>
              <a:buSzPct val="92592"/>
              <a:buFont typeface="Wingdings"/>
              <a:buChar char=""/>
              <a:tabLst>
                <a:tab pos="269240" algn="l"/>
              </a:tabLst>
            </a:pPr>
            <a:r>
              <a:rPr lang="fr-FR" sz="1350" dirty="0">
                <a:solidFill>
                  <a:srgbClr val="003350"/>
                </a:solidFill>
                <a:latin typeface="Arial"/>
                <a:cs typeface="Arial"/>
              </a:rPr>
              <a:t>Sécurité</a:t>
            </a:r>
            <a:endParaRPr lang="fr-FR" sz="1350" dirty="0">
              <a:latin typeface="Arial"/>
              <a:cs typeface="Arial"/>
            </a:endParaRPr>
          </a:p>
        </p:txBody>
      </p:sp>
    </p:spTree>
    <p:extLst>
      <p:ext uri="{BB962C8B-B14F-4D97-AF65-F5344CB8AC3E}">
        <p14:creationId xmlns:p14="http://schemas.microsoft.com/office/powerpoint/2010/main" val="980068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err="1"/>
              <a:t>WebService</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828801"/>
            <a:ext cx="8382000" cy="4524315"/>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Calibri" panose="020F0502020204030204" pitchFamily="34" charset="0"/>
                <a:ea typeface="Calibri" panose="020F0502020204030204" pitchFamily="34" charset="0"/>
                <a:cs typeface="Times New Roman" panose="02020603050405020304" pitchFamily="18" charset="0"/>
              </a:rPr>
              <a:t>Un </a:t>
            </a:r>
            <a:r>
              <a:rPr lang="fr-FR" dirty="0" err="1">
                <a:latin typeface="Calibri" panose="020F0502020204030204" pitchFamily="34" charset="0"/>
                <a:ea typeface="Calibri" panose="020F0502020204030204" pitchFamily="34" charset="0"/>
                <a:cs typeface="Times New Roman" panose="02020603050405020304" pitchFamily="18" charset="0"/>
              </a:rPr>
              <a:t>WebService</a:t>
            </a:r>
            <a:r>
              <a:rPr lang="fr-FR" dirty="0">
                <a:latin typeface="Calibri" panose="020F0502020204030204" pitchFamily="34" charset="0"/>
                <a:ea typeface="Calibri" panose="020F0502020204030204" pitchFamily="34" charset="0"/>
                <a:cs typeface="Times New Roman" panose="02020603050405020304" pitchFamily="18" charset="0"/>
              </a:rPr>
              <a:t> (qu’on notera WS à partir de maintenant) est un programme qui tourne sur un serveur web. Il renvoie des données à un client qui l’interroge. </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fr-FR"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fr-FR"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fr-FR"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fr-FR" dirty="0">
                <a:latin typeface="Calibri" panose="020F0502020204030204" pitchFamily="34" charset="0"/>
                <a:ea typeface="Calibri" panose="020F0502020204030204" pitchFamily="34" charset="0"/>
                <a:cs typeface="Times New Roman" panose="02020603050405020304" pitchFamily="18" charset="0"/>
              </a:rPr>
              <a:t>On voit qu’un site web est une variante de WS : le client est un browser et le site web renvoie aussi des données (en HTML).</a:t>
            </a:r>
          </a:p>
          <a:p>
            <a:pPr marL="285750" indent="-285750">
              <a:buFont typeface="Wingdings" panose="05000000000000000000" pitchFamily="2" charset="2"/>
              <a:buChar char="q"/>
            </a:pPr>
            <a:endParaRPr lang="fr-FR"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fr-FR" dirty="0">
                <a:latin typeface="Calibri" panose="020F0502020204030204" pitchFamily="34" charset="0"/>
                <a:ea typeface="Calibri" panose="020F0502020204030204" pitchFamily="34" charset="0"/>
                <a:cs typeface="Times New Roman" panose="02020603050405020304" pitchFamily="18" charset="0"/>
              </a:rPr>
              <a:t>Plus spécifiquement, un WS renvoie des données sous une certaine forme quand le client fait ses requêtes sous une certaine forme. </a:t>
            </a:r>
          </a:p>
          <a:p>
            <a:pPr marL="285750" indent="-285750">
              <a:buFont typeface="Wingdings" panose="05000000000000000000" pitchFamily="2" charset="2"/>
              <a:buChar char="q"/>
            </a:pPr>
            <a:endParaRPr lang="fr-FR"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fr-FR" dirty="0">
                <a:latin typeface="Calibri" panose="020F0502020204030204" pitchFamily="34" charset="0"/>
                <a:ea typeface="Calibri" panose="020F0502020204030204" pitchFamily="34" charset="0"/>
                <a:cs typeface="Times New Roman" panose="02020603050405020304" pitchFamily="18" charset="0"/>
              </a:rPr>
              <a:t>Il faut faire donc la différence entre le protocole (quels sont les </a:t>
            </a:r>
            <a:r>
              <a:rPr lang="fr-FR" i="1" dirty="0">
                <a:latin typeface="Calibri" panose="020F0502020204030204" pitchFamily="34" charset="0"/>
                <a:ea typeface="Calibri" panose="020F0502020204030204" pitchFamily="34" charset="0"/>
                <a:cs typeface="Times New Roman" panose="02020603050405020304" pitchFamily="18" charset="0"/>
              </a:rPr>
              <a:t>ordres</a:t>
            </a:r>
            <a:r>
              <a:rPr lang="fr-FR" dirty="0">
                <a:latin typeface="Calibri" panose="020F0502020204030204" pitchFamily="34" charset="0"/>
                <a:ea typeface="Calibri" panose="020F0502020204030204" pitchFamily="34" charset="0"/>
                <a:cs typeface="Times New Roman" panose="02020603050405020304" pitchFamily="18" charset="0"/>
              </a:rPr>
              <a:t> qui transitent) et le format des données qui transitent.</a:t>
            </a:r>
          </a:p>
          <a:p>
            <a:pPr marL="285750" indent="-285750">
              <a:buFont typeface="Wingdings" panose="05000000000000000000" pitchFamily="2" charset="2"/>
              <a:buChar char="q"/>
            </a:pPr>
            <a:endParaRPr lang="fr-FR"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5A3BBDC-4FA9-4E24-B972-751E551C082D}"/>
              </a:ext>
            </a:extLst>
          </p:cNvPr>
          <p:cNvSpPr/>
          <p:nvPr/>
        </p:nvSpPr>
        <p:spPr>
          <a:xfrm>
            <a:off x="990600" y="2667000"/>
            <a:ext cx="14478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Client</a:t>
            </a:r>
          </a:p>
        </p:txBody>
      </p:sp>
      <p:sp>
        <p:nvSpPr>
          <p:cNvPr id="5" name="Rectangle 4">
            <a:extLst>
              <a:ext uri="{FF2B5EF4-FFF2-40B4-BE49-F238E27FC236}">
                <a16:creationId xmlns:a16="http://schemas.microsoft.com/office/drawing/2014/main" id="{8E7947A8-CC40-4AF9-BF34-F08A21A6F371}"/>
              </a:ext>
            </a:extLst>
          </p:cNvPr>
          <p:cNvSpPr/>
          <p:nvPr/>
        </p:nvSpPr>
        <p:spPr>
          <a:xfrm>
            <a:off x="6031684" y="2667000"/>
            <a:ext cx="2121716"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Server (Java)</a:t>
            </a:r>
          </a:p>
        </p:txBody>
      </p:sp>
      <p:sp>
        <p:nvSpPr>
          <p:cNvPr id="6" name="Nuage 5">
            <a:extLst>
              <a:ext uri="{FF2B5EF4-FFF2-40B4-BE49-F238E27FC236}">
                <a16:creationId xmlns:a16="http://schemas.microsoft.com/office/drawing/2014/main" id="{6A4FEB37-0235-4198-B9A9-2A739A22D782}"/>
              </a:ext>
            </a:extLst>
          </p:cNvPr>
          <p:cNvSpPr/>
          <p:nvPr/>
        </p:nvSpPr>
        <p:spPr>
          <a:xfrm>
            <a:off x="3124200" y="2667000"/>
            <a:ext cx="2057400"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Internet</a:t>
            </a:r>
          </a:p>
        </p:txBody>
      </p:sp>
      <p:cxnSp>
        <p:nvCxnSpPr>
          <p:cNvPr id="8" name="Connecteur droit avec flèche 7">
            <a:extLst>
              <a:ext uri="{FF2B5EF4-FFF2-40B4-BE49-F238E27FC236}">
                <a16:creationId xmlns:a16="http://schemas.microsoft.com/office/drawing/2014/main" id="{BD86D73E-7B76-4A14-AE2C-A5002C27193F}"/>
              </a:ext>
            </a:extLst>
          </p:cNvPr>
          <p:cNvCxnSpPr>
            <a:cxnSpLocks/>
          </p:cNvCxnSpPr>
          <p:nvPr/>
        </p:nvCxnSpPr>
        <p:spPr>
          <a:xfrm>
            <a:off x="2438400" y="2819400"/>
            <a:ext cx="7620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7AFDBDFB-00D3-47AD-9496-711D82132B0B}"/>
              </a:ext>
            </a:extLst>
          </p:cNvPr>
          <p:cNvCxnSpPr/>
          <p:nvPr/>
        </p:nvCxnSpPr>
        <p:spPr>
          <a:xfrm>
            <a:off x="5029200" y="2743200"/>
            <a:ext cx="1002484"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0FECB5EB-BD37-4813-80E4-595517E9E0E1}"/>
              </a:ext>
            </a:extLst>
          </p:cNvPr>
          <p:cNvCxnSpPr/>
          <p:nvPr/>
        </p:nvCxnSpPr>
        <p:spPr>
          <a:xfrm flipH="1" flipV="1">
            <a:off x="5029200" y="3124200"/>
            <a:ext cx="1002484"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140689CD-6A02-4C2A-9163-90319A41C2C5}"/>
              </a:ext>
            </a:extLst>
          </p:cNvPr>
          <p:cNvCxnSpPr/>
          <p:nvPr/>
        </p:nvCxnSpPr>
        <p:spPr>
          <a:xfrm flipH="1">
            <a:off x="2438400" y="32004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016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err="1"/>
              <a:t>WebService</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828800"/>
            <a:ext cx="8382000" cy="3538276"/>
          </a:xfrm>
          <a:prstGeom prst="rect">
            <a:avLst/>
          </a:prstGeom>
          <a:noFill/>
        </p:spPr>
        <p:txBody>
          <a:bodyPr wrap="square" rtlCol="0">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En gros il existe deux sortes de WS : </a:t>
            </a:r>
          </a:p>
          <a:p>
            <a:endParaRPr lang="fr-FR"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fr-FR" dirty="0">
                <a:latin typeface="Calibri" panose="020F0502020204030204" pitchFamily="34" charset="0"/>
                <a:ea typeface="Calibri" panose="020F0502020204030204" pitchFamily="34" charset="0"/>
                <a:cs typeface="Times New Roman" panose="02020603050405020304" pitchFamily="18" charset="0"/>
              </a:rPr>
              <a:t>SOAP : le protocole d’échange entre client et WS est du SOAP et les données transitent en XML</a:t>
            </a:r>
          </a:p>
          <a:p>
            <a:pPr marL="285750" indent="-285750">
              <a:buFont typeface="Wingdings" panose="05000000000000000000" pitchFamily="2" charset="2"/>
              <a:buChar char="q"/>
            </a:pPr>
            <a:endParaRPr lang="fr-FR"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fr-FR" dirty="0">
                <a:latin typeface="Calibri" panose="020F0502020204030204" pitchFamily="34" charset="0"/>
                <a:ea typeface="Calibri" panose="020F0502020204030204" pitchFamily="34" charset="0"/>
                <a:cs typeface="Times New Roman" panose="02020603050405020304" pitchFamily="18" charset="0"/>
              </a:rPr>
              <a:t>REST : le protocole d’échange est du REST et les données transitent en JSON.</a:t>
            </a:r>
          </a:p>
          <a:p>
            <a:pPr marL="285750" indent="-285750">
              <a:buFont typeface="Wingdings" panose="05000000000000000000" pitchFamily="2" charset="2"/>
              <a:buChar char="q"/>
            </a:pPr>
            <a:endParaRPr lang="fr-FR" dirty="0">
              <a:latin typeface="Calibri" panose="020F0502020204030204" pitchFamily="34" charset="0"/>
              <a:ea typeface="Calibri" panose="020F0502020204030204" pitchFamily="34" charset="0"/>
              <a:cs typeface="Times New Roman" panose="02020603050405020304" pitchFamily="18" charset="0"/>
            </a:endParaRPr>
          </a:p>
          <a:p>
            <a:r>
              <a:rPr lang="fr-FR" dirty="0">
                <a:latin typeface="Calibri" panose="020F0502020204030204" pitchFamily="34" charset="0"/>
                <a:ea typeface="Calibri" panose="020F0502020204030204" pitchFamily="34" charset="0"/>
                <a:cs typeface="Times New Roman" panose="02020603050405020304" pitchFamily="18" charset="0"/>
              </a:rPr>
              <a:t>SOAP est plutôt en perte de vitesse et assez lourd à utiliser. </a:t>
            </a:r>
          </a:p>
          <a:p>
            <a:endParaRPr lang="fr-FR" dirty="0">
              <a:latin typeface="Calibri" panose="020F0502020204030204" pitchFamily="34" charset="0"/>
              <a:ea typeface="Calibri" panose="020F0502020204030204" pitchFamily="34" charset="0"/>
              <a:cs typeface="Times New Roman" panose="02020603050405020304" pitchFamily="18" charset="0"/>
            </a:endParaRPr>
          </a:p>
          <a:p>
            <a:r>
              <a:rPr lang="fr-FR" dirty="0">
                <a:latin typeface="Calibri" panose="020F0502020204030204" pitchFamily="34" charset="0"/>
                <a:ea typeface="Calibri" panose="020F0502020204030204" pitchFamily="34" charset="0"/>
                <a:cs typeface="Times New Roman" panose="02020603050405020304" pitchFamily="18" charset="0"/>
              </a:rPr>
              <a:t>On va donc s’occuper du REST.</a:t>
            </a:r>
          </a:p>
          <a:p>
            <a:pPr marL="285750" indent="-285750">
              <a:buFont typeface="Wingdings" panose="05000000000000000000" pitchFamily="2" charset="2"/>
              <a:buChar char="q"/>
            </a:pPr>
            <a:endParaRPr lang="fr-FR"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8735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API REST</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752600"/>
            <a:ext cx="8382000" cy="3048014"/>
          </a:xfrm>
          <a:prstGeom prst="rect">
            <a:avLst/>
          </a:prstGeom>
          <a:noFill/>
        </p:spPr>
        <p:txBody>
          <a:bodyPr wrap="square" rtlCol="0">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bien saisir l’API REST, prenons le cas canonique d’un WS qui fait un CRUD. Et puisqu’on l’a déjà utilisé, on va prendre le cas de </a:t>
            </a:r>
            <a:r>
              <a:rPr lang="fr-FR" dirty="0" err="1">
                <a:latin typeface="Calibri" panose="020F0502020204030204" pitchFamily="34" charset="0"/>
                <a:ea typeface="Calibri" panose="020F0502020204030204" pitchFamily="34" charset="0"/>
                <a:cs typeface="Times New Roman" panose="02020603050405020304" pitchFamily="18" charset="0"/>
              </a:rPr>
              <a:t>Specie</a:t>
            </a:r>
            <a:r>
              <a:rPr lang="fr-FR"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L’API ressemble à ça : </a:t>
            </a:r>
          </a:p>
          <a:p>
            <a:pPr marL="342900" indent="-342900">
              <a:lnSpc>
                <a:spcPct val="107000"/>
              </a:lnSpc>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GET /</a:t>
            </a:r>
            <a:r>
              <a:rPr lang="fr-FR" dirty="0" err="1">
                <a:latin typeface="Calibri" panose="020F0502020204030204" pitchFamily="34" charset="0"/>
                <a:ea typeface="Calibri" panose="020F0502020204030204" pitchFamily="34" charset="0"/>
                <a:cs typeface="Times New Roman" panose="02020603050405020304" pitchFamily="18" charset="0"/>
              </a:rPr>
              <a:t>rest</a:t>
            </a:r>
            <a:r>
              <a:rPr lang="fr-FR" dirty="0">
                <a:latin typeface="Calibri" panose="020F0502020204030204" pitchFamily="34" charset="0"/>
                <a:ea typeface="Calibri" panose="020F0502020204030204" pitchFamily="34" charset="0"/>
                <a:cs typeface="Times New Roman" panose="02020603050405020304" pitchFamily="18" charset="0"/>
              </a:rPr>
              <a:t>/</a:t>
            </a:r>
            <a:r>
              <a:rPr lang="fr-FR" dirty="0" err="1">
                <a:latin typeface="Calibri" panose="020F0502020204030204" pitchFamily="34" charset="0"/>
                <a:ea typeface="Calibri" panose="020F0502020204030204" pitchFamily="34" charset="0"/>
                <a:cs typeface="Times New Roman" panose="02020603050405020304" pitchFamily="18" charset="0"/>
              </a:rPr>
              <a:t>specie</a:t>
            </a:r>
            <a:r>
              <a:rPr lang="fr-FR" dirty="0">
                <a:latin typeface="Calibri" panose="020F0502020204030204" pitchFamily="34" charset="0"/>
                <a:ea typeface="Calibri" panose="020F0502020204030204" pitchFamily="34" charset="0"/>
                <a:cs typeface="Times New Roman" panose="02020603050405020304" pitchFamily="18" charset="0"/>
              </a:rPr>
              <a:t> : renvoie la liste des </a:t>
            </a:r>
            <a:r>
              <a:rPr lang="fr-FR" dirty="0" err="1">
                <a:latin typeface="Calibri" panose="020F0502020204030204" pitchFamily="34" charset="0"/>
                <a:ea typeface="Calibri" panose="020F0502020204030204" pitchFamily="34" charset="0"/>
                <a:cs typeface="Times New Roman" panose="02020603050405020304" pitchFamily="18" charset="0"/>
              </a:rPr>
              <a:t>Specie</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GET /</a:t>
            </a:r>
            <a:r>
              <a:rPr lang="fr-FR" dirty="0" err="1">
                <a:latin typeface="Calibri" panose="020F0502020204030204" pitchFamily="34" charset="0"/>
                <a:ea typeface="Calibri" panose="020F0502020204030204" pitchFamily="34" charset="0"/>
                <a:cs typeface="Times New Roman" panose="02020603050405020304" pitchFamily="18" charset="0"/>
              </a:rPr>
              <a:t>rest</a:t>
            </a:r>
            <a:r>
              <a:rPr lang="fr-FR" dirty="0">
                <a:latin typeface="Calibri" panose="020F0502020204030204" pitchFamily="34" charset="0"/>
                <a:ea typeface="Calibri" panose="020F0502020204030204" pitchFamily="34" charset="0"/>
                <a:cs typeface="Times New Roman" panose="02020603050405020304" pitchFamily="18" charset="0"/>
              </a:rPr>
              <a:t>/</a:t>
            </a:r>
            <a:r>
              <a:rPr lang="fr-FR" dirty="0" err="1">
                <a:latin typeface="Calibri" panose="020F0502020204030204" pitchFamily="34" charset="0"/>
                <a:ea typeface="Calibri" panose="020F0502020204030204" pitchFamily="34" charset="0"/>
                <a:cs typeface="Times New Roman" panose="02020603050405020304" pitchFamily="18" charset="0"/>
              </a:rPr>
              <a:t>specie</a:t>
            </a:r>
            <a:r>
              <a:rPr lang="fr-FR" dirty="0">
                <a:latin typeface="Calibri" panose="020F0502020204030204" pitchFamily="34" charset="0"/>
                <a:ea typeface="Calibri" panose="020F0502020204030204" pitchFamily="34" charset="0"/>
                <a:cs typeface="Times New Roman" panose="02020603050405020304" pitchFamily="18" charset="0"/>
              </a:rPr>
              <a:t>/2 : renvoie la </a:t>
            </a:r>
            <a:r>
              <a:rPr lang="fr-FR" dirty="0" err="1">
                <a:latin typeface="Calibri" panose="020F0502020204030204" pitchFamily="34" charset="0"/>
                <a:ea typeface="Calibri" panose="020F0502020204030204" pitchFamily="34" charset="0"/>
                <a:cs typeface="Times New Roman" panose="02020603050405020304" pitchFamily="18" charset="0"/>
              </a:rPr>
              <a:t>Specie</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err="1">
                <a:latin typeface="Calibri" panose="020F0502020204030204" pitchFamily="34" charset="0"/>
                <a:ea typeface="Calibri" panose="020F0502020204030204" pitchFamily="34" charset="0"/>
                <a:cs typeface="Times New Roman" panose="02020603050405020304" pitchFamily="18" charset="0"/>
              </a:rPr>
              <a:t>d’id</a:t>
            </a:r>
            <a:r>
              <a:rPr lang="fr-FR" dirty="0">
                <a:latin typeface="Calibri" panose="020F0502020204030204" pitchFamily="34" charset="0"/>
                <a:ea typeface="Calibri" panose="020F0502020204030204" pitchFamily="34" charset="0"/>
                <a:cs typeface="Times New Roman" panose="02020603050405020304" pitchFamily="18" charset="0"/>
              </a:rPr>
              <a:t> 2</a:t>
            </a:r>
          </a:p>
          <a:p>
            <a:pPr marL="342900" indent="-342900">
              <a:lnSpc>
                <a:spcPct val="107000"/>
              </a:lnSpc>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DELETE /</a:t>
            </a:r>
            <a:r>
              <a:rPr lang="fr-FR" dirty="0" err="1">
                <a:latin typeface="Calibri" panose="020F0502020204030204" pitchFamily="34" charset="0"/>
                <a:ea typeface="Calibri" panose="020F0502020204030204" pitchFamily="34" charset="0"/>
                <a:cs typeface="Times New Roman" panose="02020603050405020304" pitchFamily="18" charset="0"/>
              </a:rPr>
              <a:t>rest</a:t>
            </a:r>
            <a:r>
              <a:rPr lang="fr-FR" dirty="0">
                <a:latin typeface="Calibri" panose="020F0502020204030204" pitchFamily="34" charset="0"/>
                <a:ea typeface="Calibri" panose="020F0502020204030204" pitchFamily="34" charset="0"/>
                <a:cs typeface="Times New Roman" panose="02020603050405020304" pitchFamily="18" charset="0"/>
              </a:rPr>
              <a:t>/</a:t>
            </a:r>
            <a:r>
              <a:rPr lang="fr-FR" dirty="0" err="1">
                <a:latin typeface="Calibri" panose="020F0502020204030204" pitchFamily="34" charset="0"/>
                <a:ea typeface="Calibri" panose="020F0502020204030204" pitchFamily="34" charset="0"/>
                <a:cs typeface="Times New Roman" panose="02020603050405020304" pitchFamily="18" charset="0"/>
              </a:rPr>
              <a:t>specie</a:t>
            </a:r>
            <a:r>
              <a:rPr lang="fr-FR" dirty="0">
                <a:latin typeface="Calibri" panose="020F0502020204030204" pitchFamily="34" charset="0"/>
                <a:ea typeface="Calibri" panose="020F0502020204030204" pitchFamily="34" charset="0"/>
                <a:cs typeface="Times New Roman" panose="02020603050405020304" pitchFamily="18" charset="0"/>
              </a:rPr>
              <a:t>/4 : détruit la </a:t>
            </a:r>
            <a:r>
              <a:rPr lang="fr-FR" dirty="0" err="1">
                <a:latin typeface="Calibri" panose="020F0502020204030204" pitchFamily="34" charset="0"/>
                <a:ea typeface="Calibri" panose="020F0502020204030204" pitchFamily="34" charset="0"/>
                <a:cs typeface="Times New Roman" panose="02020603050405020304" pitchFamily="18" charset="0"/>
              </a:rPr>
              <a:t>Specie</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err="1">
                <a:latin typeface="Calibri" panose="020F0502020204030204" pitchFamily="34" charset="0"/>
                <a:ea typeface="Calibri" panose="020F0502020204030204" pitchFamily="34" charset="0"/>
                <a:cs typeface="Times New Roman" panose="02020603050405020304" pitchFamily="18" charset="0"/>
              </a:rPr>
              <a:t>d’id</a:t>
            </a:r>
            <a:r>
              <a:rPr lang="fr-FR" dirty="0">
                <a:latin typeface="Calibri" panose="020F0502020204030204" pitchFamily="34" charset="0"/>
                <a:ea typeface="Calibri" panose="020F0502020204030204" pitchFamily="34" charset="0"/>
                <a:cs typeface="Times New Roman" panose="02020603050405020304" pitchFamily="18" charset="0"/>
              </a:rPr>
              <a:t> 4</a:t>
            </a:r>
          </a:p>
          <a:p>
            <a:pPr marL="342900" indent="-342900">
              <a:lnSpc>
                <a:spcPct val="107000"/>
              </a:lnSpc>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POST /</a:t>
            </a:r>
            <a:r>
              <a:rPr lang="fr-FR" dirty="0" err="1">
                <a:latin typeface="Calibri" panose="020F0502020204030204" pitchFamily="34" charset="0"/>
                <a:ea typeface="Calibri" panose="020F0502020204030204" pitchFamily="34" charset="0"/>
                <a:cs typeface="Times New Roman" panose="02020603050405020304" pitchFamily="18" charset="0"/>
              </a:rPr>
              <a:t>rest</a:t>
            </a:r>
            <a:r>
              <a:rPr lang="fr-FR" dirty="0">
                <a:latin typeface="Calibri" panose="020F0502020204030204" pitchFamily="34" charset="0"/>
                <a:ea typeface="Calibri" panose="020F0502020204030204" pitchFamily="34" charset="0"/>
                <a:cs typeface="Times New Roman" panose="02020603050405020304" pitchFamily="18" charset="0"/>
              </a:rPr>
              <a:t>/</a:t>
            </a:r>
            <a:r>
              <a:rPr lang="fr-FR" dirty="0" err="1">
                <a:latin typeface="Calibri" panose="020F0502020204030204" pitchFamily="34" charset="0"/>
                <a:ea typeface="Calibri" panose="020F0502020204030204" pitchFamily="34" charset="0"/>
                <a:cs typeface="Times New Roman" panose="02020603050405020304" pitchFamily="18" charset="0"/>
              </a:rPr>
              <a:t>specie</a:t>
            </a:r>
            <a:r>
              <a:rPr lang="fr-FR" dirty="0">
                <a:latin typeface="Calibri" panose="020F0502020204030204" pitchFamily="34" charset="0"/>
                <a:ea typeface="Calibri" panose="020F0502020204030204" pitchFamily="34" charset="0"/>
                <a:cs typeface="Times New Roman" panose="02020603050405020304" pitchFamily="18" charset="0"/>
              </a:rPr>
              <a:t> : crée une </a:t>
            </a:r>
            <a:r>
              <a:rPr lang="fr-FR" dirty="0" err="1">
                <a:latin typeface="Calibri" panose="020F0502020204030204" pitchFamily="34" charset="0"/>
                <a:ea typeface="Calibri" panose="020F0502020204030204" pitchFamily="34" charset="0"/>
                <a:cs typeface="Times New Roman" panose="02020603050405020304" pitchFamily="18" charset="0"/>
              </a:rPr>
              <a:t>Specie</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PUT /</a:t>
            </a:r>
            <a:r>
              <a:rPr lang="fr-FR" dirty="0" err="1">
                <a:latin typeface="Calibri" panose="020F0502020204030204" pitchFamily="34" charset="0"/>
                <a:ea typeface="Calibri" panose="020F0502020204030204" pitchFamily="34" charset="0"/>
                <a:cs typeface="Times New Roman" panose="02020603050405020304" pitchFamily="18" charset="0"/>
              </a:rPr>
              <a:t>rest</a:t>
            </a:r>
            <a:r>
              <a:rPr lang="fr-FR" dirty="0">
                <a:latin typeface="Calibri" panose="020F0502020204030204" pitchFamily="34" charset="0"/>
                <a:ea typeface="Calibri" panose="020F0502020204030204" pitchFamily="34" charset="0"/>
                <a:cs typeface="Times New Roman" panose="02020603050405020304" pitchFamily="18" charset="0"/>
              </a:rPr>
              <a:t>/</a:t>
            </a:r>
            <a:r>
              <a:rPr lang="fr-FR" dirty="0" err="1">
                <a:latin typeface="Calibri" panose="020F0502020204030204" pitchFamily="34" charset="0"/>
                <a:ea typeface="Calibri" panose="020F0502020204030204" pitchFamily="34" charset="0"/>
                <a:cs typeface="Times New Roman" panose="02020603050405020304" pitchFamily="18" charset="0"/>
              </a:rPr>
              <a:t>specie</a:t>
            </a:r>
            <a:r>
              <a:rPr lang="fr-FR" dirty="0">
                <a:latin typeface="Calibri" panose="020F0502020204030204" pitchFamily="34" charset="0"/>
                <a:ea typeface="Calibri" panose="020F0502020204030204" pitchFamily="34" charset="0"/>
                <a:cs typeface="Times New Roman" panose="02020603050405020304" pitchFamily="18" charset="0"/>
              </a:rPr>
              <a:t>/6 : update la </a:t>
            </a:r>
            <a:r>
              <a:rPr lang="fr-FR" dirty="0" err="1">
                <a:latin typeface="Calibri" panose="020F0502020204030204" pitchFamily="34" charset="0"/>
                <a:ea typeface="Calibri" panose="020F0502020204030204" pitchFamily="34" charset="0"/>
                <a:cs typeface="Times New Roman" panose="02020603050405020304" pitchFamily="18" charset="0"/>
              </a:rPr>
              <a:t>Specie</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err="1">
                <a:latin typeface="Calibri" panose="020F0502020204030204" pitchFamily="34" charset="0"/>
                <a:ea typeface="Calibri" panose="020F0502020204030204" pitchFamily="34" charset="0"/>
                <a:cs typeface="Times New Roman" panose="02020603050405020304" pitchFamily="18" charset="0"/>
              </a:rPr>
              <a:t>d’id</a:t>
            </a:r>
            <a:r>
              <a:rPr lang="fr-FR" dirty="0">
                <a:latin typeface="Calibri" panose="020F0502020204030204" pitchFamily="34" charset="0"/>
                <a:ea typeface="Calibri" panose="020F0502020204030204" pitchFamily="34" charset="0"/>
                <a:cs typeface="Times New Roman" panose="02020603050405020304" pitchFamily="18" charset="0"/>
              </a:rPr>
              <a:t> 6</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1246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API REST</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752601"/>
            <a:ext cx="8382000" cy="2397195"/>
          </a:xfrm>
          <a:prstGeom prst="rect">
            <a:avLst/>
          </a:prstGeom>
          <a:noFill/>
        </p:spPr>
        <p:txBody>
          <a:bodyPr wrap="square" rtlCol="0">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On voit qu’on a 2 commandes supplémentaires : </a:t>
            </a:r>
          </a:p>
          <a:p>
            <a:pPr marL="285750" indent="-285750">
              <a:lnSpc>
                <a:spcPct val="107000"/>
              </a:lnSpc>
              <a:spcAft>
                <a:spcPts val="800"/>
              </a:spcAft>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DELETE : pour détruire</a:t>
            </a:r>
          </a:p>
          <a:p>
            <a:pPr marL="285750" indent="-285750">
              <a:lnSpc>
                <a:spcPct val="107000"/>
              </a:lnSpc>
              <a:spcAft>
                <a:spcPts val="800"/>
              </a:spcAft>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PUT : pour modifier (ne pas confondre avec POST qui crée) </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algn="l"/>
            <a:r>
              <a:rPr lang="fr-FR" dirty="0">
                <a:latin typeface="Arial" panose="020B0604020202020204" pitchFamily="34" charset="0"/>
                <a:cs typeface="Arial" panose="020B0604020202020204" pitchFamily="34" charset="0"/>
              </a:rPr>
              <a:t>On voit aussi qu’on préfixe l’URL (ici avec « </a:t>
            </a:r>
            <a:r>
              <a:rPr lang="fr-FR" dirty="0" err="1">
                <a:latin typeface="Arial" panose="020B0604020202020204" pitchFamily="34" charset="0"/>
                <a:cs typeface="Arial" panose="020B0604020202020204" pitchFamily="34" charset="0"/>
              </a:rPr>
              <a:t>rest</a:t>
            </a:r>
            <a:r>
              <a:rPr lang="fr-FR" dirty="0">
                <a:latin typeface="Arial" panose="020B0604020202020204" pitchFamily="34" charset="0"/>
                <a:cs typeface="Arial" panose="020B0604020202020204" pitchFamily="34" charset="0"/>
              </a:rPr>
              <a:t> ») : c’est une bonne pratique, mais pas une obligation. Si, par exemple, le serveur abrite un site web ET un serveur REST, c’est bien de le faire.</a:t>
            </a:r>
          </a:p>
        </p:txBody>
      </p:sp>
    </p:spTree>
    <p:extLst>
      <p:ext uri="{BB962C8B-B14F-4D97-AF65-F5344CB8AC3E}">
        <p14:creationId xmlns:p14="http://schemas.microsoft.com/office/powerpoint/2010/main" val="2708780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Rappel JSON</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752601"/>
            <a:ext cx="8382000" cy="3946401"/>
          </a:xfrm>
          <a:prstGeom prst="rect">
            <a:avLst/>
          </a:prstGeom>
          <a:noFill/>
        </p:spPr>
        <p:txBody>
          <a:bodyPr wrap="square" rtlCol="0">
            <a:spAutoFit/>
          </a:bodyPr>
          <a:lstStyle/>
          <a:p>
            <a:pPr>
              <a:lnSpc>
                <a:spcPct val="107000"/>
              </a:lnSpc>
              <a:spcAft>
                <a:spcPts val="800"/>
              </a:spcAft>
            </a:pPr>
            <a:r>
              <a:rPr lang="fr-FR" dirty="0">
                <a:latin typeface="Arial" panose="020B0604020202020204" pitchFamily="34" charset="0"/>
                <a:cs typeface="Arial" panose="020B0604020202020204" pitchFamily="34" charset="0"/>
              </a:rPr>
              <a:t>Si on crée un objet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de la façon suivante : </a:t>
            </a:r>
          </a:p>
          <a:p>
            <a:pPr>
              <a:lnSpc>
                <a:spcPct val="107000"/>
              </a:lnSpc>
              <a:spcAft>
                <a:spcPts val="800"/>
              </a:spcAft>
            </a:pPr>
            <a:r>
              <a:rPr lang="fr-FR" dirty="0" err="1">
                <a:latin typeface="Consolas" panose="020B0609020204030204" pitchFamily="49" charset="0"/>
                <a:ea typeface="Calibri" panose="020F0502020204030204" pitchFamily="34" charset="0"/>
                <a:cs typeface="Times New Roman" panose="02020603050405020304" pitchFamily="18" charset="0"/>
              </a:rPr>
              <a:t>Specie</a:t>
            </a:r>
            <a:r>
              <a:rPr lang="fr-FR" dirty="0">
                <a:latin typeface="Consolas" panose="020B0609020204030204" pitchFamily="49" charset="0"/>
                <a:ea typeface="Calibri" panose="020F0502020204030204" pitchFamily="34" charset="0"/>
                <a:cs typeface="Times New Roman" panose="02020603050405020304" pitchFamily="18" charset="0"/>
              </a:rPr>
              <a:t> </a:t>
            </a:r>
            <a:r>
              <a:rPr lang="fr-FR" dirty="0" err="1">
                <a:latin typeface="Consolas" panose="020B0609020204030204" pitchFamily="49" charset="0"/>
                <a:ea typeface="Calibri" panose="020F0502020204030204" pitchFamily="34" charset="0"/>
                <a:cs typeface="Times New Roman" panose="02020603050405020304" pitchFamily="18" charset="0"/>
              </a:rPr>
              <a:t>sp</a:t>
            </a:r>
            <a:r>
              <a:rPr lang="fr-FR" dirty="0">
                <a:latin typeface="Consolas" panose="020B0609020204030204" pitchFamily="49" charset="0"/>
                <a:ea typeface="Calibri" panose="020F0502020204030204" pitchFamily="34" charset="0"/>
                <a:cs typeface="Times New Roman" panose="02020603050405020304" pitchFamily="18" charset="0"/>
              </a:rPr>
              <a:t> = new </a:t>
            </a:r>
            <a:r>
              <a:rPr lang="fr-FR" dirty="0" err="1">
                <a:latin typeface="Consolas" panose="020B0609020204030204" pitchFamily="49" charset="0"/>
                <a:ea typeface="Calibri" panose="020F0502020204030204" pitchFamily="34" charset="0"/>
                <a:cs typeface="Times New Roman" panose="02020603050405020304" pitchFamily="18" charset="0"/>
              </a:rPr>
              <a:t>Specie</a:t>
            </a:r>
            <a:r>
              <a:rPr lang="fr-FR" dirty="0">
                <a:latin typeface="Consolas" panose="020B0609020204030204" pitchFamily="49" charset="0"/>
                <a:ea typeface="Calibri" panose="020F0502020204030204" pitchFamily="34" charset="0"/>
                <a:cs typeface="Times New Roman" panose="02020603050405020304" pitchFamily="18" charset="0"/>
              </a:rPr>
              <a:t> (12L, </a:t>
            </a:r>
            <a:r>
              <a:rPr lang="fr-FR" dirty="0">
                <a:latin typeface="Consolas" panose="020B0609020204030204" pitchFamily="49" charset="0"/>
                <a:ea typeface="Calibri" panose="020F0502020204030204" pitchFamily="34" charset="0"/>
                <a:cs typeface="Calibri" panose="020F0502020204030204" pitchFamily="34" charset="0"/>
              </a:rPr>
              <a:t>"</a:t>
            </a:r>
            <a:r>
              <a:rPr lang="fr-FR" dirty="0" err="1">
                <a:latin typeface="Consolas" panose="020B0609020204030204" pitchFamily="49" charset="0"/>
                <a:ea typeface="Calibri" panose="020F0502020204030204" pitchFamily="34" charset="0"/>
                <a:cs typeface="Times New Roman" panose="02020603050405020304" pitchFamily="18" charset="0"/>
              </a:rPr>
              <a:t>common</a:t>
            </a:r>
            <a:r>
              <a:rPr lang="fr-FR" dirty="0">
                <a:latin typeface="Consolas" panose="020B0609020204030204" pitchFamily="49" charset="0"/>
                <a:ea typeface="Calibri" panose="020F0502020204030204" pitchFamily="34" charset="0"/>
                <a:cs typeface="Calibri" panose="020F0502020204030204" pitchFamily="34" charset="0"/>
              </a:rPr>
              <a:t>","latin") ;</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dirty="0">
              <a:latin typeface="Arial" panose="020B0604020202020204" pitchFamily="34" charset="0"/>
              <a:cs typeface="Arial" panose="020B0604020202020204" pitchFamily="34" charset="0"/>
            </a:endParaRPr>
          </a:p>
          <a:p>
            <a:pPr>
              <a:lnSpc>
                <a:spcPct val="107000"/>
              </a:lnSpc>
              <a:spcAft>
                <a:spcPts val="800"/>
              </a:spcAft>
            </a:pPr>
            <a:r>
              <a:rPr lang="fr-FR" dirty="0">
                <a:latin typeface="Arial" panose="020B0604020202020204" pitchFamily="34" charset="0"/>
                <a:cs typeface="Arial" panose="020B0604020202020204" pitchFamily="34" charset="0"/>
              </a:rPr>
              <a:t>Alors l’objet REST associé ressemble à ça : </a:t>
            </a:r>
          </a:p>
          <a:p>
            <a:pPr>
              <a:lnSpc>
                <a:spcPct val="107000"/>
              </a:lnSpc>
              <a:spcAft>
                <a:spcPts val="800"/>
              </a:spcAft>
            </a:pPr>
            <a:r>
              <a:rPr lang="fr-FR" dirty="0">
                <a:latin typeface="Consolas" panose="020B0609020204030204" pitchFamily="49" charset="0"/>
                <a:ea typeface="Calibri" panose="020F0502020204030204" pitchFamily="34" charset="0"/>
                <a:cs typeface="Times New Roman" panose="02020603050405020304" pitchFamily="18" charset="0"/>
              </a:rPr>
              <a:t>{</a:t>
            </a:r>
            <a:br>
              <a:rPr lang="fr-FR" dirty="0">
                <a:latin typeface="Consolas" panose="020B0609020204030204" pitchFamily="49" charset="0"/>
                <a:ea typeface="Calibri" panose="020F0502020204030204" pitchFamily="34" charset="0"/>
                <a:cs typeface="Times New Roman" panose="02020603050405020304" pitchFamily="18" charset="0"/>
              </a:rPr>
            </a:br>
            <a:r>
              <a:rPr lang="fr-FR" dirty="0">
                <a:latin typeface="Consolas" panose="020B0609020204030204" pitchFamily="49" charset="0"/>
                <a:ea typeface="Calibri" panose="020F0502020204030204" pitchFamily="34" charset="0"/>
                <a:cs typeface="Times New Roman" panose="02020603050405020304" pitchFamily="18" charset="0"/>
              </a:rPr>
              <a:t>        "id": 12,</a:t>
            </a:r>
            <a:br>
              <a:rPr lang="fr-FR" dirty="0">
                <a:latin typeface="Consolas" panose="020B0609020204030204" pitchFamily="49" charset="0"/>
                <a:ea typeface="Calibri" panose="020F0502020204030204" pitchFamily="34" charset="0"/>
                <a:cs typeface="Times New Roman" panose="02020603050405020304" pitchFamily="18" charset="0"/>
              </a:rPr>
            </a:br>
            <a:r>
              <a:rPr lang="fr-FR" dirty="0">
                <a:latin typeface="Consolas" panose="020B0609020204030204" pitchFamily="49" charset="0"/>
                <a:ea typeface="Calibri" panose="020F0502020204030204" pitchFamily="34" charset="0"/>
                <a:cs typeface="Times New Roman" panose="02020603050405020304" pitchFamily="18" charset="0"/>
              </a:rPr>
              <a:t>        "</a:t>
            </a:r>
            <a:r>
              <a:rPr lang="fr-FR" dirty="0" err="1">
                <a:latin typeface="Consolas" panose="020B0609020204030204" pitchFamily="49" charset="0"/>
                <a:ea typeface="Calibri" panose="020F0502020204030204" pitchFamily="34" charset="0"/>
                <a:cs typeface="Times New Roman" panose="02020603050405020304" pitchFamily="18" charset="0"/>
              </a:rPr>
              <a:t>commonName</a:t>
            </a:r>
            <a:r>
              <a:rPr lang="fr-FR" dirty="0">
                <a:latin typeface="Consolas" panose="020B0609020204030204" pitchFamily="49" charset="0"/>
                <a:ea typeface="Calibri" panose="020F0502020204030204" pitchFamily="34" charset="0"/>
                <a:cs typeface="Times New Roman" panose="02020603050405020304" pitchFamily="18" charset="0"/>
              </a:rPr>
              <a:t>": "</a:t>
            </a:r>
            <a:r>
              <a:rPr lang="fr-FR" dirty="0" err="1">
                <a:latin typeface="Consolas" panose="020B0609020204030204" pitchFamily="49" charset="0"/>
                <a:ea typeface="Calibri" panose="020F0502020204030204" pitchFamily="34" charset="0"/>
                <a:cs typeface="Times New Roman" panose="02020603050405020304" pitchFamily="18" charset="0"/>
              </a:rPr>
              <a:t>common</a:t>
            </a:r>
            <a:r>
              <a:rPr lang="fr-FR" dirty="0">
                <a:latin typeface="Consolas" panose="020B0609020204030204" pitchFamily="49" charset="0"/>
                <a:ea typeface="Calibri" panose="020F0502020204030204" pitchFamily="34" charset="0"/>
                <a:cs typeface="Times New Roman" panose="02020603050405020304" pitchFamily="18" charset="0"/>
              </a:rPr>
              <a:t>",</a:t>
            </a:r>
            <a:br>
              <a:rPr lang="fr-FR" dirty="0">
                <a:latin typeface="Consolas" panose="020B0609020204030204" pitchFamily="49" charset="0"/>
                <a:ea typeface="Calibri" panose="020F0502020204030204" pitchFamily="34" charset="0"/>
                <a:cs typeface="Times New Roman" panose="02020603050405020304" pitchFamily="18" charset="0"/>
              </a:rPr>
            </a:br>
            <a:r>
              <a:rPr lang="fr-FR" dirty="0">
                <a:latin typeface="Consolas" panose="020B0609020204030204" pitchFamily="49" charset="0"/>
                <a:ea typeface="Calibri" panose="020F0502020204030204" pitchFamily="34" charset="0"/>
                <a:cs typeface="Times New Roman" panose="02020603050405020304" pitchFamily="18" charset="0"/>
              </a:rPr>
              <a:t>        "</a:t>
            </a:r>
            <a:r>
              <a:rPr lang="fr-FR" dirty="0" err="1">
                <a:latin typeface="Consolas" panose="020B0609020204030204" pitchFamily="49" charset="0"/>
                <a:ea typeface="Calibri" panose="020F0502020204030204" pitchFamily="34" charset="0"/>
                <a:cs typeface="Times New Roman" panose="02020603050405020304" pitchFamily="18" charset="0"/>
              </a:rPr>
              <a:t>latinName</a:t>
            </a:r>
            <a:r>
              <a:rPr lang="fr-FR" dirty="0">
                <a:latin typeface="Consolas" panose="020B0609020204030204" pitchFamily="49" charset="0"/>
                <a:ea typeface="Calibri" panose="020F0502020204030204" pitchFamily="34" charset="0"/>
                <a:cs typeface="Times New Roman" panose="02020603050405020304" pitchFamily="18" charset="0"/>
              </a:rPr>
              <a:t>": "latin"</a:t>
            </a:r>
            <a:br>
              <a:rPr lang="fr-FR" dirty="0">
                <a:latin typeface="Consolas" panose="020B0609020204030204" pitchFamily="49" charset="0"/>
                <a:ea typeface="Calibri" panose="020F0502020204030204" pitchFamily="34" charset="0"/>
                <a:cs typeface="Times New Roman" panose="02020603050405020304" pitchFamily="18" charset="0"/>
              </a:rPr>
            </a:br>
            <a:r>
              <a:rPr lang="fr-FR" dirty="0">
                <a:latin typeface="Consolas" panose="020B0609020204030204" pitchFamily="49" charset="0"/>
                <a:ea typeface="Calibri" panose="020F0502020204030204" pitchFamily="34"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dirty="0">
              <a:latin typeface="Arial" panose="020B0604020202020204" pitchFamily="34" charset="0"/>
              <a:cs typeface="Arial" panose="020B0604020202020204" pitchFamily="34" charset="0"/>
            </a:endParaRPr>
          </a:p>
          <a:p>
            <a:pPr>
              <a:lnSpc>
                <a:spcPct val="107000"/>
              </a:lnSpc>
              <a:spcAft>
                <a:spcPts val="800"/>
              </a:spcAft>
            </a:pPr>
            <a:r>
              <a:rPr lang="fr-FR" dirty="0">
                <a:latin typeface="Arial" panose="020B0604020202020204" pitchFamily="34" charset="0"/>
                <a:cs typeface="Arial" panose="020B0604020202020204" pitchFamily="34" charset="0"/>
              </a:rPr>
              <a:t>Une liste ressemble à : [{…},{…},{….}]</a:t>
            </a:r>
          </a:p>
        </p:txBody>
      </p:sp>
    </p:spTree>
    <p:extLst>
      <p:ext uri="{BB962C8B-B14F-4D97-AF65-F5344CB8AC3E}">
        <p14:creationId xmlns:p14="http://schemas.microsoft.com/office/powerpoint/2010/main" val="3257328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Controller</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752601"/>
            <a:ext cx="8382000" cy="4242765"/>
          </a:xfrm>
          <a:prstGeom prst="rect">
            <a:avLst/>
          </a:prstGeom>
          <a:noFill/>
        </p:spPr>
        <p:txBody>
          <a:bodyPr wrap="square" rtlCol="0">
            <a:spAutoFit/>
          </a:bodyPr>
          <a:lstStyle/>
          <a:p>
            <a:pPr>
              <a:lnSpc>
                <a:spcPct val="107000"/>
              </a:lnSpc>
              <a:spcAft>
                <a:spcPts val="800"/>
              </a:spcAft>
            </a:pPr>
            <a:r>
              <a:rPr lang="fr-FR" dirty="0" err="1">
                <a:latin typeface="Arial" panose="020B0604020202020204" pitchFamily="34" charset="0"/>
                <a:cs typeface="Arial" panose="020B0604020202020204" pitchFamily="34" charset="0"/>
              </a:rPr>
              <a:t>SpringMVC</a:t>
            </a:r>
            <a:r>
              <a:rPr lang="fr-FR" dirty="0">
                <a:latin typeface="Arial" panose="020B0604020202020204" pitchFamily="34" charset="0"/>
                <a:cs typeface="Arial" panose="020B0604020202020204" pitchFamily="34" charset="0"/>
              </a:rPr>
              <a:t> permet de créer un service REST à peu de frais. Il suffit d’un Controller (il n’y a évidemment pas de Vue, et donc pas de Model).</a:t>
            </a:r>
          </a:p>
          <a:p>
            <a:pPr>
              <a:lnSpc>
                <a:spcPct val="107000"/>
              </a:lnSpc>
              <a:spcAft>
                <a:spcPts val="800"/>
              </a:spcAft>
            </a:pPr>
            <a:r>
              <a:rPr lang="fr-FR" dirty="0">
                <a:latin typeface="Arial" panose="020B0604020202020204" pitchFamily="34" charset="0"/>
                <a:cs typeface="Arial" panose="020B0604020202020204" pitchFamily="34" charset="0"/>
              </a:rPr>
              <a:t>Ce contrôleur est très similaire au contrôleur MVC.</a:t>
            </a:r>
          </a:p>
          <a:p>
            <a:pPr>
              <a:lnSpc>
                <a:spcPct val="107000"/>
              </a:lnSpc>
              <a:spcAft>
                <a:spcPts val="800"/>
              </a:spcAft>
            </a:pPr>
            <a:endParaRPr lang="fr-FR" dirty="0">
              <a:latin typeface="Arial" panose="020B0604020202020204" pitchFamily="34" charset="0"/>
              <a:cs typeface="Arial" panose="020B0604020202020204" pitchFamily="34" charset="0"/>
            </a:endParaRPr>
          </a:p>
          <a:p>
            <a:pPr>
              <a:lnSpc>
                <a:spcPct val="107000"/>
              </a:lnSpc>
              <a:spcAft>
                <a:spcPts val="800"/>
              </a:spcAft>
            </a:pPr>
            <a:r>
              <a:rPr lang="fr-FR" b="1" dirty="0">
                <a:highlight>
                  <a:srgbClr val="FFFF00"/>
                </a:highlight>
                <a:latin typeface="Consolas" panose="020B0609020204030204" pitchFamily="49" charset="0"/>
                <a:ea typeface="Calibri" panose="020F0502020204030204" pitchFamily="34" charset="0"/>
                <a:cs typeface="Consolas" panose="020B0609020204030204" pitchFamily="49" charset="0"/>
              </a:rPr>
              <a:t>On indique qu’il s’agit d’un Controller REST</a:t>
            </a:r>
            <a:br>
              <a:rPr lang="fr-FR" b="1" dirty="0">
                <a:solidFill>
                  <a:srgbClr val="646464"/>
                </a:solidFill>
                <a:latin typeface="Consolas" panose="020B0609020204030204" pitchFamily="49" charset="0"/>
                <a:ea typeface="Calibri" panose="020F0502020204030204" pitchFamily="34" charset="0"/>
                <a:cs typeface="Consolas" panose="020B0609020204030204" pitchFamily="49" charset="0"/>
              </a:rPr>
            </a:br>
            <a:r>
              <a:rPr lang="fr-FR" dirty="0">
                <a:solidFill>
                  <a:srgbClr val="646464"/>
                </a:solidFill>
                <a:latin typeface="Consolas" panose="020B0609020204030204" pitchFamily="49" charset="0"/>
                <a:ea typeface="Calibri" panose="020F0502020204030204" pitchFamily="34" charset="0"/>
                <a:cs typeface="Consolas" panose="020B0609020204030204" pitchFamily="49" charset="0"/>
              </a:rPr>
              <a:t>@RestController</a:t>
            </a:r>
            <a:br>
              <a:rPr lang="fr-FR" dirty="0">
                <a:solidFill>
                  <a:srgbClr val="646464"/>
                </a:solidFill>
                <a:latin typeface="Consolas" panose="020B0609020204030204" pitchFamily="49" charset="0"/>
                <a:ea typeface="Calibri" panose="020F0502020204030204" pitchFamily="34" charset="0"/>
                <a:cs typeface="Consolas" panose="020B0609020204030204" pitchFamily="49" charset="0"/>
              </a:rPr>
            </a:br>
            <a:r>
              <a:rPr lang="fr-FR" b="1" dirty="0">
                <a:highlight>
                  <a:srgbClr val="FFFF00"/>
                </a:highlight>
                <a:latin typeface="Consolas" panose="020B0609020204030204" pitchFamily="49" charset="0"/>
                <a:ea typeface="Calibri" panose="020F0502020204030204" pitchFamily="34" charset="0"/>
                <a:cs typeface="Consolas" panose="020B0609020204030204" pitchFamily="49" charset="0"/>
              </a:rPr>
              <a:t>On indique la base de l’url pour le Controller. Cela signifie que toutes les url commençant par </a:t>
            </a:r>
            <a:br>
              <a:rPr lang="fr-FR" b="1" dirty="0">
                <a:highlight>
                  <a:srgbClr val="FFFF00"/>
                </a:highlight>
                <a:latin typeface="Consolas" panose="020B0609020204030204" pitchFamily="49" charset="0"/>
                <a:ea typeface="Calibri" panose="020F0502020204030204" pitchFamily="34" charset="0"/>
                <a:cs typeface="Consolas" panose="020B0609020204030204" pitchFamily="49" charset="0"/>
              </a:rPr>
            </a:br>
            <a:r>
              <a:rPr lang="fr-FR" b="1" dirty="0">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b="1" dirty="0" err="1">
                <a:highlight>
                  <a:srgbClr val="FFFF00"/>
                </a:highlight>
                <a:latin typeface="Consolas" panose="020B0609020204030204" pitchFamily="49" charset="0"/>
                <a:ea typeface="Calibri" panose="020F0502020204030204" pitchFamily="34" charset="0"/>
                <a:cs typeface="Consolas" panose="020B0609020204030204" pitchFamily="49" charset="0"/>
              </a:rPr>
              <a:t>rest</a:t>
            </a:r>
            <a:r>
              <a:rPr lang="fr-FR" b="1" dirty="0">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b="1" dirty="0" err="1">
                <a:highlight>
                  <a:srgbClr val="FFFF00"/>
                </a:highlight>
                <a:latin typeface="Consolas" panose="020B0609020204030204" pitchFamily="49" charset="0"/>
                <a:ea typeface="Calibri" panose="020F0502020204030204" pitchFamily="34" charset="0"/>
                <a:cs typeface="Consolas" panose="020B0609020204030204" pitchFamily="49" charset="0"/>
              </a:rPr>
              <a:t>species</a:t>
            </a:r>
            <a:r>
              <a:rPr lang="fr-FR" b="1" dirty="0">
                <a:highlight>
                  <a:srgbClr val="FFFF00"/>
                </a:highlight>
                <a:latin typeface="Consolas" panose="020B0609020204030204" pitchFamily="49" charset="0"/>
                <a:ea typeface="Calibri" panose="020F0502020204030204" pitchFamily="34" charset="0"/>
                <a:cs typeface="Consolas" panose="020B0609020204030204" pitchFamily="49" charset="0"/>
              </a:rPr>
              <a:t> seront prises en compte par ce Controller.</a:t>
            </a:r>
            <a:r>
              <a:rPr lang="fr-FR"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solidFill>
                  <a:srgbClr val="646464"/>
                </a:solidFill>
                <a:latin typeface="Consolas" panose="020B0609020204030204" pitchFamily="49" charset="0"/>
                <a:ea typeface="Calibri" panose="020F0502020204030204" pitchFamily="34" charset="0"/>
                <a:cs typeface="Consolas" panose="020B0609020204030204" pitchFamily="49" charset="0"/>
              </a:rPr>
              <a:t>@RequestMapping</a:t>
            </a:r>
            <a:r>
              <a:rPr lang="fr-FR"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fr-FR" dirty="0">
                <a:solidFill>
                  <a:srgbClr val="2A00FF"/>
                </a:solidFill>
                <a:latin typeface="Consolas" panose="020B0609020204030204" pitchFamily="49" charset="0"/>
                <a:ea typeface="Calibri" panose="020F0502020204030204" pitchFamily="34" charset="0"/>
                <a:cs typeface="Consolas" panose="020B0609020204030204" pitchFamily="49" charset="0"/>
              </a:rPr>
              <a:t>"/rest/species"</a:t>
            </a:r>
            <a:r>
              <a:rPr lang="fr-FR"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b="1" dirty="0">
                <a:solidFill>
                  <a:srgbClr val="7F0055"/>
                </a:solidFill>
                <a:latin typeface="Consolas" panose="020B0609020204030204" pitchFamily="49" charset="0"/>
                <a:ea typeface="Calibri" panose="020F0502020204030204" pitchFamily="34" charset="0"/>
                <a:cs typeface="Consolas" panose="020B0609020204030204" pitchFamily="49" charset="0"/>
              </a:rPr>
              <a:t>class</a:t>
            </a:r>
            <a:r>
              <a:rPr lang="fr-FR"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dirty="0" err="1">
                <a:solidFill>
                  <a:srgbClr val="000000"/>
                </a:solidFill>
                <a:latin typeface="Consolas" panose="020B0609020204030204" pitchFamily="49" charset="0"/>
                <a:ea typeface="Calibri" panose="020F0502020204030204" pitchFamily="34" charset="0"/>
                <a:cs typeface="Consolas" panose="020B0609020204030204" pitchFamily="49" charset="0"/>
              </a:rPr>
              <a:t>SpecieController</a:t>
            </a:r>
            <a:r>
              <a:rPr lang="fr-FR"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163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Controller</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752601"/>
            <a:ext cx="8382000" cy="3855223"/>
          </a:xfrm>
          <a:prstGeom prst="rect">
            <a:avLst/>
          </a:prstGeom>
          <a:noFill/>
        </p:spPr>
        <p:txBody>
          <a:bodyPr wrap="square" rtlCol="0">
            <a:spAutoFit/>
          </a:bodyPr>
          <a:lstStyle/>
          <a:p>
            <a:pPr>
              <a:lnSpc>
                <a:spcPct val="107000"/>
              </a:lnSpc>
              <a:spcAft>
                <a:spcPts val="800"/>
              </a:spcAft>
            </a:pPr>
            <a:r>
              <a:rPr lang="fr-FR" dirty="0">
                <a:latin typeface="Arial" panose="020B0604020202020204" pitchFamily="34" charset="0"/>
                <a:cs typeface="Arial" panose="020B0604020202020204" pitchFamily="34" charset="0"/>
              </a:rPr>
              <a:t>Il suffit donc de déclarer les </a:t>
            </a:r>
            <a:r>
              <a:rPr lang="fr-FR" dirty="0" err="1">
                <a:latin typeface="Arial" panose="020B0604020202020204" pitchFamily="34" charset="0"/>
                <a:cs typeface="Arial" panose="020B0604020202020204" pitchFamily="34" charset="0"/>
              </a:rPr>
              <a:t>methods</a:t>
            </a:r>
            <a:r>
              <a:rPr lang="fr-FR" dirty="0">
                <a:latin typeface="Arial" panose="020B0604020202020204" pitchFamily="34" charset="0"/>
                <a:cs typeface="Arial" panose="020B0604020202020204" pitchFamily="34" charset="0"/>
              </a:rPr>
              <a:t> correspondant aux requêtes.</a:t>
            </a:r>
          </a:p>
          <a:p>
            <a:pPr>
              <a:lnSpc>
                <a:spcPct val="107000"/>
              </a:lnSpc>
              <a:spcAft>
                <a:spcPts val="800"/>
              </a:spcAft>
            </a:pPr>
            <a:r>
              <a:rPr lang="fr-FR" dirty="0">
                <a:latin typeface="Arial" panose="020B0604020202020204" pitchFamily="34" charset="0"/>
                <a:cs typeface="Arial" panose="020B0604020202020204" pitchFamily="34" charset="0"/>
              </a:rPr>
              <a:t>On a donc deux </a:t>
            </a:r>
            <a:r>
              <a:rPr lang="fr-FR" dirty="0" err="1">
                <a:latin typeface="Arial" panose="020B0604020202020204" pitchFamily="34" charset="0"/>
                <a:cs typeface="Arial" panose="020B0604020202020204" pitchFamily="34" charset="0"/>
              </a:rPr>
              <a:t>mappings</a:t>
            </a:r>
            <a:r>
              <a:rPr lang="fr-FR" dirty="0">
                <a:latin typeface="Arial" panose="020B0604020202020204" pitchFamily="34" charset="0"/>
                <a:cs typeface="Arial" panose="020B0604020202020204" pitchFamily="34" charset="0"/>
              </a:rPr>
              <a:t> supplémentaires : </a:t>
            </a:r>
          </a:p>
          <a:p>
            <a:pPr marL="285750" indent="-285750">
              <a:lnSpc>
                <a:spcPct val="107000"/>
              </a:lnSpc>
              <a:spcAft>
                <a:spcPts val="800"/>
              </a:spcAft>
              <a:buFont typeface="Wingdings" panose="05000000000000000000" pitchFamily="2" charset="2"/>
              <a:buChar char="§"/>
            </a:pPr>
            <a:r>
              <a:rPr lang="fr-FR" dirty="0" err="1">
                <a:latin typeface="Arial" panose="020B0604020202020204" pitchFamily="34" charset="0"/>
                <a:cs typeface="Arial" panose="020B0604020202020204" pitchFamily="34" charset="0"/>
              </a:rPr>
              <a:t>DeleteMapping</a:t>
            </a:r>
            <a:endParaRPr lang="fr-FR" dirty="0">
              <a:latin typeface="Arial" panose="020B060402020202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
            </a:pPr>
            <a:r>
              <a:rPr lang="fr-FR" dirty="0" err="1">
                <a:latin typeface="Arial" panose="020B0604020202020204" pitchFamily="34" charset="0"/>
                <a:cs typeface="Arial" panose="020B0604020202020204" pitchFamily="34" charset="0"/>
              </a:rPr>
              <a:t>PutMapping</a:t>
            </a:r>
            <a:endParaRPr lang="fr-FR" dirty="0">
              <a:latin typeface="Arial" panose="020B060402020202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
            </a:pPr>
            <a:endParaRPr lang="fr-FR" dirty="0">
              <a:latin typeface="Arial" panose="020B0604020202020204" pitchFamily="34" charset="0"/>
              <a:cs typeface="Arial" panose="020B0604020202020204" pitchFamily="34" charset="0"/>
            </a:endParaRPr>
          </a:p>
          <a:p>
            <a:pPr>
              <a:lnSpc>
                <a:spcPct val="107000"/>
              </a:lnSpc>
              <a:spcAft>
                <a:spcPts val="800"/>
              </a:spcAft>
            </a:pPr>
            <a:r>
              <a:rPr lang="fr-FR" dirty="0">
                <a:latin typeface="Arial" panose="020B0604020202020204" pitchFamily="34" charset="0"/>
                <a:cs typeface="Arial" panose="020B0604020202020204" pitchFamily="34" charset="0"/>
              </a:rPr>
              <a:t>Les Controller Spring fonctionnent par défaut en JSON. </a:t>
            </a:r>
          </a:p>
          <a:p>
            <a:pPr marL="285750" indent="-285750">
              <a:lnSpc>
                <a:spcPct val="107000"/>
              </a:lnSpc>
              <a:spcAft>
                <a:spcPts val="800"/>
              </a:spcAft>
              <a:buFont typeface="Wingdings" panose="05000000000000000000" pitchFamily="2" charset="2"/>
              <a:buChar char="§"/>
            </a:pPr>
            <a:r>
              <a:rPr lang="fr-FR" dirty="0">
                <a:latin typeface="Arial" panose="020B0604020202020204" pitchFamily="34" charset="0"/>
                <a:cs typeface="Arial" panose="020B0604020202020204" pitchFamily="34" charset="0"/>
              </a:rPr>
              <a:t>Ce qu’on reçoit dans la </a:t>
            </a:r>
            <a:r>
              <a:rPr lang="fr-FR" dirty="0" err="1">
                <a:latin typeface="Arial" panose="020B0604020202020204" pitchFamily="34" charset="0"/>
                <a:cs typeface="Arial" panose="020B0604020202020204" pitchFamily="34" charset="0"/>
              </a:rPr>
              <a:t>method</a:t>
            </a:r>
            <a:r>
              <a:rPr lang="fr-FR" dirty="0">
                <a:latin typeface="Arial" panose="020B0604020202020204" pitchFamily="34" charset="0"/>
                <a:cs typeface="Arial" panose="020B0604020202020204" pitchFamily="34" charset="0"/>
              </a:rPr>
              <a:t> a été transformé de JSON vers le bon objet</a:t>
            </a:r>
          </a:p>
          <a:p>
            <a:pPr marL="285750" indent="-285750">
              <a:lnSpc>
                <a:spcPct val="107000"/>
              </a:lnSpc>
              <a:spcAft>
                <a:spcPts val="800"/>
              </a:spcAft>
              <a:buFont typeface="Wingdings" panose="05000000000000000000" pitchFamily="2" charset="2"/>
              <a:buChar char="§"/>
            </a:pPr>
            <a:r>
              <a:rPr lang="fr-FR" dirty="0">
                <a:latin typeface="Arial" panose="020B0604020202020204" pitchFamily="34" charset="0"/>
                <a:cs typeface="Arial" panose="020B0604020202020204" pitchFamily="34" charset="0"/>
              </a:rPr>
              <a:t>Il suffit que la </a:t>
            </a:r>
            <a:r>
              <a:rPr lang="fr-FR" dirty="0" err="1">
                <a:latin typeface="Arial" panose="020B0604020202020204" pitchFamily="34" charset="0"/>
                <a:cs typeface="Arial" panose="020B0604020202020204" pitchFamily="34" charset="0"/>
              </a:rPr>
              <a:t>method</a:t>
            </a:r>
            <a:r>
              <a:rPr lang="fr-FR" dirty="0">
                <a:latin typeface="Arial" panose="020B0604020202020204" pitchFamily="34" charset="0"/>
                <a:cs typeface="Arial" panose="020B0604020202020204" pitchFamily="34" charset="0"/>
              </a:rPr>
              <a:t> retourne les données pour qu’elles soient transformées en JSON et renvoyées au client.</a:t>
            </a:r>
          </a:p>
          <a:p>
            <a:pPr>
              <a:lnSpc>
                <a:spcPct val="107000"/>
              </a:lnSpc>
              <a:spcAft>
                <a:spcPts val="800"/>
              </a:spcAft>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1168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Controller</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51124" y="1631477"/>
            <a:ext cx="8382000" cy="4646272"/>
          </a:xfrm>
          <a:prstGeom prst="rect">
            <a:avLst/>
          </a:prstGeom>
          <a:noFill/>
        </p:spPr>
        <p:txBody>
          <a:bodyPr wrap="square" rtlCol="0">
            <a:spAutoFit/>
          </a:bodyPr>
          <a:lstStyle/>
          <a:p>
            <a:pPr>
              <a:lnSpc>
                <a:spcPct val="107000"/>
              </a:lnSpc>
              <a:spcAft>
                <a:spcPts val="800"/>
              </a:spcAft>
            </a:pPr>
            <a:r>
              <a:rPr lang="fr-FR" dirty="0">
                <a:latin typeface="Arial" panose="020B0604020202020204" pitchFamily="34" charset="0"/>
                <a:cs typeface="Arial" panose="020B0604020202020204" pitchFamily="34" charset="0"/>
              </a:rPr>
              <a:t>Exemple de retour</a:t>
            </a:r>
          </a:p>
          <a:p>
            <a:pPr algn="l"/>
            <a:r>
              <a:rPr lang="fr-FR" dirty="0">
                <a:solidFill>
                  <a:srgbClr val="646464"/>
                </a:solidFill>
                <a:latin typeface="Consolas" panose="020B0609020204030204" pitchFamily="49" charset="0"/>
              </a:rPr>
              <a:t>@GetMapping</a:t>
            </a:r>
            <a:r>
              <a:rPr lang="fr-FR" dirty="0">
                <a:solidFill>
                  <a:srgbClr val="000000"/>
                </a:solidFill>
                <a:latin typeface="Consolas" panose="020B0609020204030204" pitchFamily="49" charset="0"/>
              </a:rPr>
              <a:t>(</a:t>
            </a:r>
            <a:r>
              <a:rPr lang="fr-FR" dirty="0">
                <a:solidFill>
                  <a:srgbClr val="2A00FF"/>
                </a:solidFill>
                <a:latin typeface="Consolas" panose="020B0609020204030204" pitchFamily="49" charset="0"/>
              </a:rPr>
              <a:t>""</a:t>
            </a:r>
            <a:r>
              <a:rPr lang="fr-FR" dirty="0">
                <a:solidFill>
                  <a:srgbClr val="000000"/>
                </a:solidFill>
                <a:latin typeface="Consolas" panose="020B0609020204030204" pitchFamily="49" charset="0"/>
              </a:rPr>
              <a:t>)</a:t>
            </a:r>
          </a:p>
          <a:p>
            <a:pPr algn="l"/>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List&lt;</a:t>
            </a:r>
            <a:r>
              <a:rPr lang="fr-FR" b="1" dirty="0" err="1">
                <a:solidFill>
                  <a:srgbClr val="000000"/>
                </a:solidFill>
                <a:latin typeface="Consolas" panose="020B0609020204030204" pitchFamily="49" charset="0"/>
              </a:rPr>
              <a:t>Specie</a:t>
            </a:r>
            <a:r>
              <a:rPr lang="fr-FR" b="1" dirty="0">
                <a:solidFill>
                  <a:srgbClr val="000000"/>
                </a:solidFill>
                <a:latin typeface="Consolas" panose="020B0609020204030204" pitchFamily="49" charset="0"/>
              </a:rPr>
              <a:t>&gt; </a:t>
            </a:r>
            <a:r>
              <a:rPr lang="fr-FR" b="1" dirty="0" err="1">
                <a:solidFill>
                  <a:srgbClr val="000000"/>
                </a:solidFill>
                <a:latin typeface="Consolas" panose="020B0609020204030204" pitchFamily="49" charset="0"/>
              </a:rPr>
              <a:t>list</a:t>
            </a:r>
            <a:r>
              <a:rPr lang="fr-FR" b="1" dirty="0">
                <a:solidFill>
                  <a:srgbClr val="000000"/>
                </a:solidFill>
                <a:latin typeface="Consolas" panose="020B0609020204030204" pitchFamily="49" charset="0"/>
              </a:rPr>
              <a:t>() {</a:t>
            </a:r>
          </a:p>
          <a:p>
            <a:pPr algn="l"/>
            <a:r>
              <a:rPr lang="fr-FR" b="1" dirty="0">
                <a:solidFill>
                  <a:srgbClr val="7F0055"/>
                </a:solidFill>
                <a:latin typeface="Consolas" panose="020B0609020204030204" pitchFamily="49" charset="0"/>
              </a:rPr>
              <a:t>  return</a:t>
            </a:r>
            <a:r>
              <a:rPr lang="fr-FR" b="1" dirty="0">
                <a:solidFill>
                  <a:srgbClr val="000000"/>
                </a:solidFill>
                <a:latin typeface="Consolas" panose="020B0609020204030204" pitchFamily="49" charset="0"/>
              </a:rPr>
              <a:t> </a:t>
            </a:r>
            <a:r>
              <a:rPr lang="fr-FR" b="1" dirty="0" err="1">
                <a:solidFill>
                  <a:srgbClr val="0000C0"/>
                </a:solidFill>
                <a:latin typeface="Consolas" panose="020B0609020204030204" pitchFamily="49" charset="0"/>
              </a:rPr>
              <a:t>service</a:t>
            </a:r>
            <a:r>
              <a:rPr lang="fr-FR" b="1" dirty="0" err="1">
                <a:solidFill>
                  <a:srgbClr val="000000"/>
                </a:solidFill>
                <a:latin typeface="Consolas" panose="020B0609020204030204" pitchFamily="49" charset="0"/>
              </a:rPr>
              <a:t>.list</a:t>
            </a:r>
            <a:r>
              <a:rPr lang="fr-FR" b="1" dirty="0">
                <a:solidFill>
                  <a:srgbClr val="000000"/>
                </a:solidFill>
                <a:latin typeface="Consolas" panose="020B0609020204030204" pitchFamily="49" charset="0"/>
              </a:rPr>
              <a:t>();</a:t>
            </a:r>
          </a:p>
          <a:p>
            <a:pPr algn="l"/>
            <a:r>
              <a:rPr lang="fr-FR" dirty="0">
                <a:solidFill>
                  <a:srgbClr val="000000"/>
                </a:solidFill>
                <a:latin typeface="Consolas" panose="020B0609020204030204" pitchFamily="49" charset="0"/>
              </a:rPr>
              <a:t>}</a:t>
            </a:r>
          </a:p>
          <a:p>
            <a:pPr algn="l"/>
            <a:endParaRPr lang="fr-FR" dirty="0">
              <a:solidFill>
                <a:srgbClr val="000000"/>
              </a:solidFill>
              <a:latin typeface="Consolas" panose="020B0609020204030204" pitchFamily="49" charset="0"/>
              <a:cs typeface="Arial" panose="020B0604020202020204" pitchFamily="34" charset="0"/>
            </a:endParaRPr>
          </a:p>
          <a:p>
            <a:pPr algn="l"/>
            <a:r>
              <a:rPr lang="fr-FR" dirty="0">
                <a:latin typeface="Arial" panose="020B0604020202020204" pitchFamily="34" charset="0"/>
                <a:cs typeface="Arial" panose="020B0604020202020204" pitchFamily="34" charset="0"/>
              </a:rPr>
              <a:t>Exemple de réception </a:t>
            </a:r>
          </a:p>
          <a:p>
            <a:pPr algn="l"/>
            <a:endParaRPr lang="fr-FR" dirty="0">
              <a:latin typeface="Arial" panose="020B0604020202020204" pitchFamily="34" charset="0"/>
              <a:cs typeface="Arial" panose="020B0604020202020204" pitchFamily="34" charset="0"/>
            </a:endParaRPr>
          </a:p>
          <a:p>
            <a:pPr algn="l"/>
            <a:r>
              <a:rPr lang="fr-FR" dirty="0">
                <a:solidFill>
                  <a:schemeClr val="accent2">
                    <a:lumMod val="75000"/>
                  </a:schemeClr>
                </a:solidFill>
                <a:latin typeface="Arial" panose="020B0604020202020204" pitchFamily="34" charset="0"/>
                <a:cs typeface="Arial" panose="020B0604020202020204" pitchFamily="34" charset="0"/>
              </a:rPr>
              <a:t>//@RequestBody indique que le contenu de la requête est mappé en « </a:t>
            </a:r>
            <a:r>
              <a:rPr lang="fr-FR" dirty="0" err="1">
                <a:solidFill>
                  <a:schemeClr val="accent2">
                    <a:lumMod val="75000"/>
                  </a:schemeClr>
                </a:solidFill>
                <a:latin typeface="Arial" panose="020B0604020202020204" pitchFamily="34" charset="0"/>
                <a:cs typeface="Arial" panose="020B0604020202020204" pitchFamily="34" charset="0"/>
              </a:rPr>
              <a:t>sp</a:t>
            </a:r>
            <a:r>
              <a:rPr lang="fr-FR" dirty="0">
                <a:solidFill>
                  <a:schemeClr val="accent2">
                    <a:lumMod val="75000"/>
                  </a:schemeClr>
                </a:solidFill>
                <a:latin typeface="Arial" panose="020B0604020202020204" pitchFamily="34" charset="0"/>
                <a:cs typeface="Arial" panose="020B0604020202020204" pitchFamily="34" charset="0"/>
              </a:rPr>
              <a:t> »</a:t>
            </a:r>
          </a:p>
          <a:p>
            <a:pPr algn="l"/>
            <a:r>
              <a:rPr lang="fr-FR" dirty="0">
                <a:solidFill>
                  <a:srgbClr val="646464"/>
                </a:solidFill>
                <a:latin typeface="Consolas" panose="020B0609020204030204" pitchFamily="49" charset="0"/>
              </a:rPr>
              <a:t>@PutMapping</a:t>
            </a:r>
            <a:r>
              <a:rPr lang="fr-FR" dirty="0">
                <a:solidFill>
                  <a:srgbClr val="000000"/>
                </a:solidFill>
                <a:latin typeface="Consolas" panose="020B0609020204030204" pitchFamily="49" charset="0"/>
              </a:rPr>
              <a:t>(</a:t>
            </a:r>
            <a:r>
              <a:rPr lang="fr-FR" dirty="0">
                <a:solidFill>
                  <a:srgbClr val="2A00FF"/>
                </a:solidFill>
                <a:latin typeface="Consolas" panose="020B0609020204030204" pitchFamily="49" charset="0"/>
              </a:rPr>
              <a:t>"{id}"</a:t>
            </a:r>
            <a:r>
              <a:rPr lang="fr-FR" dirty="0">
                <a:solidFill>
                  <a:srgbClr val="000000"/>
                </a:solidFill>
                <a:latin typeface="Consolas" panose="020B0609020204030204" pitchFamily="49" charset="0"/>
              </a:rPr>
              <a:t>) </a:t>
            </a:r>
          </a:p>
          <a:p>
            <a:pPr algn="l"/>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update(</a:t>
            </a:r>
            <a:r>
              <a:rPr lang="en-US" b="1" dirty="0">
                <a:solidFill>
                  <a:srgbClr val="646464"/>
                </a:solidFill>
                <a:latin typeface="Consolas" panose="020B0609020204030204" pitchFamily="49" charset="0"/>
              </a:rPr>
              <a:t>@RequestBody</a:t>
            </a:r>
            <a:r>
              <a:rPr lang="en-US" b="1" dirty="0">
                <a:solidFill>
                  <a:srgbClr val="000000"/>
                </a:solidFill>
                <a:latin typeface="Consolas" panose="020B0609020204030204" pitchFamily="49" charset="0"/>
              </a:rPr>
              <a:t> Specie </a:t>
            </a:r>
            <a:r>
              <a:rPr lang="en-US" b="1" dirty="0" err="1">
                <a:solidFill>
                  <a:srgbClr val="6A3E3E"/>
                </a:solidFill>
                <a:latin typeface="Consolas" panose="020B0609020204030204" pitchFamily="49" charset="0"/>
              </a:rPr>
              <a:t>sp</a:t>
            </a:r>
            <a:r>
              <a:rPr lang="en-US" b="1" dirty="0">
                <a:solidFill>
                  <a:srgbClr val="000000"/>
                </a:solidFill>
                <a:latin typeface="Consolas" panose="020B0609020204030204" pitchFamily="49" charset="0"/>
              </a:rPr>
              <a:t>,</a:t>
            </a:r>
            <a:r>
              <a:rPr lang="en-US" b="1" dirty="0">
                <a:solidFill>
                  <a:srgbClr val="646464"/>
                </a:solidFill>
                <a:latin typeface="Consolas" panose="020B0609020204030204" pitchFamily="49" charset="0"/>
              </a:rPr>
              <a:t>@</a:t>
            </a:r>
            <a:r>
              <a:rPr lang="en-US" b="1" dirty="0" err="1">
                <a:solidFill>
                  <a:srgbClr val="646464"/>
                </a:solidFill>
                <a:latin typeface="Consolas" panose="020B0609020204030204" pitchFamily="49" charset="0"/>
              </a:rPr>
              <a:t>PathVariable</a:t>
            </a:r>
            <a:r>
              <a:rPr lang="en-US" b="1" dirty="0">
                <a:solidFill>
                  <a:srgbClr val="000000"/>
                </a:solidFill>
                <a:latin typeface="Consolas" panose="020B0609020204030204" pitchFamily="49" charset="0"/>
              </a:rPr>
              <a:t>(</a:t>
            </a:r>
            <a:r>
              <a:rPr lang="en-US" b="1" dirty="0">
                <a:solidFill>
                  <a:srgbClr val="2A00FF"/>
                </a:solidFill>
                <a:latin typeface="Consolas" panose="020B0609020204030204" pitchFamily="49" charset="0"/>
              </a:rPr>
              <a:t>"id"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id</a:t>
            </a:r>
            <a:r>
              <a:rPr lang="en-US" b="1" dirty="0">
                <a:solidFill>
                  <a:srgbClr val="000000"/>
                </a:solidFill>
                <a:latin typeface="Consolas" panose="020B0609020204030204" pitchFamily="49" charset="0"/>
              </a:rPr>
              <a:t>) {</a:t>
            </a:r>
          </a:p>
          <a:p>
            <a:pPr algn="l"/>
            <a:r>
              <a:rPr lang="fr-FR" dirty="0">
                <a:solidFill>
                  <a:srgbClr val="6A3E3E"/>
                </a:solidFill>
                <a:latin typeface="Consolas" panose="020B0609020204030204" pitchFamily="49" charset="0"/>
              </a:rPr>
              <a:t>  </a:t>
            </a:r>
            <a:r>
              <a:rPr lang="fr-FR" dirty="0" err="1">
                <a:solidFill>
                  <a:srgbClr val="6A3E3E"/>
                </a:solidFill>
                <a:latin typeface="Consolas" panose="020B0609020204030204" pitchFamily="49" charset="0"/>
              </a:rPr>
              <a:t>sp</a:t>
            </a:r>
            <a:r>
              <a:rPr lang="fr-FR" dirty="0" err="1">
                <a:solidFill>
                  <a:srgbClr val="000000"/>
                </a:solidFill>
                <a:latin typeface="Consolas" panose="020B0609020204030204" pitchFamily="49" charset="0"/>
              </a:rPr>
              <a:t>.setId</a:t>
            </a:r>
            <a:r>
              <a:rPr lang="fr-FR" dirty="0">
                <a:solidFill>
                  <a:srgbClr val="000000"/>
                </a:solidFill>
                <a:latin typeface="Consolas" panose="020B0609020204030204" pitchFamily="49" charset="0"/>
              </a:rPr>
              <a:t>(</a:t>
            </a:r>
            <a:r>
              <a:rPr lang="fr-FR" dirty="0">
                <a:solidFill>
                  <a:srgbClr val="6A3E3E"/>
                </a:solidFill>
                <a:latin typeface="Consolas" panose="020B0609020204030204" pitchFamily="49" charset="0"/>
              </a:rPr>
              <a:t>id</a:t>
            </a:r>
            <a:r>
              <a:rPr lang="fr-FR" dirty="0">
                <a:solidFill>
                  <a:srgbClr val="000000"/>
                </a:solidFill>
                <a:latin typeface="Consolas" panose="020B0609020204030204" pitchFamily="49" charset="0"/>
              </a:rPr>
              <a:t>);</a:t>
            </a:r>
          </a:p>
          <a:p>
            <a:pPr algn="l"/>
            <a:r>
              <a:rPr lang="fr-FR" dirty="0">
                <a:solidFill>
                  <a:srgbClr val="0000C0"/>
                </a:solidFill>
                <a:latin typeface="Consolas" panose="020B0609020204030204" pitchFamily="49" charset="0"/>
              </a:rPr>
              <a:t>  </a:t>
            </a:r>
            <a:r>
              <a:rPr lang="fr-FR" dirty="0" err="1">
                <a:solidFill>
                  <a:srgbClr val="0000C0"/>
                </a:solidFill>
                <a:latin typeface="Consolas" panose="020B0609020204030204" pitchFamily="49" charset="0"/>
              </a:rPr>
              <a:t>service</a:t>
            </a:r>
            <a:r>
              <a:rPr lang="fr-FR" dirty="0" err="1">
                <a:solidFill>
                  <a:srgbClr val="000000"/>
                </a:solidFill>
                <a:latin typeface="Consolas" panose="020B0609020204030204" pitchFamily="49" charset="0"/>
              </a:rPr>
              <a:t>.update</a:t>
            </a:r>
            <a:r>
              <a:rPr lang="fr-FR" dirty="0">
                <a:solidFill>
                  <a:srgbClr val="000000"/>
                </a:solidFill>
                <a:latin typeface="Consolas" panose="020B0609020204030204" pitchFamily="49" charset="0"/>
              </a:rPr>
              <a:t>(</a:t>
            </a:r>
            <a:r>
              <a:rPr lang="fr-FR" dirty="0" err="1">
                <a:solidFill>
                  <a:srgbClr val="6A3E3E"/>
                </a:solidFill>
                <a:latin typeface="Consolas" panose="020B0609020204030204" pitchFamily="49" charset="0"/>
              </a:rPr>
              <a:t>sp</a:t>
            </a:r>
            <a:r>
              <a:rPr lang="fr-FR" dirty="0">
                <a:solidFill>
                  <a:srgbClr val="000000"/>
                </a:solidFill>
                <a:latin typeface="Consolas" panose="020B0609020204030204" pitchFamily="49" charset="0"/>
              </a:rPr>
              <a:t>);</a:t>
            </a:r>
          </a:p>
          <a:p>
            <a:pPr algn="l"/>
            <a:r>
              <a:rPr lang="fr-FR" dirty="0">
                <a:solidFill>
                  <a:srgbClr val="000000"/>
                </a:solidFill>
                <a:latin typeface="Consolas" panose="020B0609020204030204" pitchFamily="49" charset="0"/>
              </a:rPr>
              <a:t>}</a:t>
            </a:r>
          </a:p>
          <a:p>
            <a:pPr algn="l"/>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9290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Modèle </a:t>
            </a:r>
            <a:r>
              <a:rPr spc="-20" dirty="0"/>
              <a:t>MVC</a:t>
            </a:r>
          </a:p>
        </p:txBody>
      </p:sp>
      <p:sp>
        <p:nvSpPr>
          <p:cNvPr id="3" name="object 3"/>
          <p:cNvSpPr txBox="1"/>
          <p:nvPr/>
        </p:nvSpPr>
        <p:spPr>
          <a:xfrm>
            <a:off x="700531" y="1807797"/>
            <a:ext cx="7785734" cy="3225883"/>
          </a:xfrm>
          <a:prstGeom prst="rect">
            <a:avLst/>
          </a:prstGeom>
        </p:spPr>
        <p:txBody>
          <a:bodyPr vert="horz" wrap="square" lIns="0" tIns="40005" rIns="0" bIns="0" rtlCol="0">
            <a:spAutoFit/>
          </a:bodyPr>
          <a:lstStyle/>
          <a:p>
            <a:pPr marL="298450" indent="-285750">
              <a:spcBef>
                <a:spcPts val="315"/>
              </a:spcBef>
              <a:buFont typeface="Wingdings" panose="05000000000000000000" pitchFamily="2" charset="2"/>
              <a:buChar char="Ø"/>
            </a:pPr>
            <a:r>
              <a:rPr lang="fr-FR" sz="1400" dirty="0">
                <a:solidFill>
                  <a:srgbClr val="003350"/>
                </a:solidFill>
                <a:latin typeface="Arial"/>
                <a:cs typeface="Arial"/>
              </a:rPr>
              <a:t>La VUE doit afficher les données transmises par le CONTROLLER.</a:t>
            </a:r>
          </a:p>
          <a:p>
            <a:pPr marL="12700">
              <a:spcBef>
                <a:spcPts val="315"/>
              </a:spcBef>
            </a:pPr>
            <a:r>
              <a:rPr lang="fr-FR" sz="1400" dirty="0">
                <a:solidFill>
                  <a:srgbClr val="003350"/>
                </a:solidFill>
                <a:latin typeface="Arial"/>
                <a:cs typeface="Arial"/>
              </a:rPr>
              <a:t> </a:t>
            </a:r>
          </a:p>
          <a:p>
            <a:pPr marL="298450" indent="-285750">
              <a:spcBef>
                <a:spcPts val="315"/>
              </a:spcBef>
              <a:buFont typeface="Wingdings" panose="05000000000000000000" pitchFamily="2" charset="2"/>
              <a:buChar char="Ø"/>
            </a:pPr>
            <a:r>
              <a:rPr lang="fr-FR" sz="1400" dirty="0">
                <a:solidFill>
                  <a:srgbClr val="003350"/>
                </a:solidFill>
                <a:latin typeface="Arial"/>
                <a:cs typeface="Arial"/>
              </a:rPr>
              <a:t>Il faut un 3</a:t>
            </a:r>
            <a:r>
              <a:rPr lang="fr-FR" sz="1400" baseline="30000" dirty="0">
                <a:solidFill>
                  <a:srgbClr val="003350"/>
                </a:solidFill>
                <a:latin typeface="Arial"/>
                <a:cs typeface="Arial"/>
              </a:rPr>
              <a:t>ème</a:t>
            </a:r>
            <a:r>
              <a:rPr lang="fr-FR" sz="1400" dirty="0">
                <a:solidFill>
                  <a:srgbClr val="003350"/>
                </a:solidFill>
                <a:latin typeface="Arial"/>
                <a:cs typeface="Arial"/>
              </a:rPr>
              <a:t> élément : le MODEL</a:t>
            </a:r>
          </a:p>
          <a:p>
            <a:pPr marL="12700">
              <a:spcBef>
                <a:spcPts val="315"/>
              </a:spcBef>
            </a:pPr>
            <a:endParaRPr lang="fr-FR" sz="1400" dirty="0">
              <a:solidFill>
                <a:srgbClr val="003350"/>
              </a:solidFill>
              <a:latin typeface="Arial"/>
              <a:cs typeface="Arial"/>
            </a:endParaRPr>
          </a:p>
          <a:p>
            <a:pPr marL="298450" indent="-285750">
              <a:spcBef>
                <a:spcPts val="315"/>
              </a:spcBef>
              <a:buFont typeface="Wingdings" panose="05000000000000000000" pitchFamily="2" charset="2"/>
              <a:buChar char="Ø"/>
            </a:pPr>
            <a:r>
              <a:rPr lang="fr-FR" sz="1400" dirty="0">
                <a:solidFill>
                  <a:srgbClr val="003350"/>
                </a:solidFill>
                <a:latin typeface="Arial"/>
                <a:cs typeface="Arial"/>
              </a:rPr>
              <a:t>Le CONTROLLER à la fin du traitement : </a:t>
            </a:r>
          </a:p>
          <a:p>
            <a:pPr marL="755650" lvl="1" indent="-285750">
              <a:spcBef>
                <a:spcPts val="315"/>
              </a:spcBef>
              <a:buFont typeface="Wingdings" panose="05000000000000000000" pitchFamily="2" charset="2"/>
              <a:buChar char="§"/>
            </a:pPr>
            <a:r>
              <a:rPr lang="fr-FR" sz="1400" dirty="0">
                <a:solidFill>
                  <a:srgbClr val="003350"/>
                </a:solidFill>
                <a:latin typeface="Arial"/>
                <a:cs typeface="Arial"/>
              </a:rPr>
              <a:t>Stocke donc des données dans le MODEL</a:t>
            </a:r>
          </a:p>
          <a:p>
            <a:pPr marL="755650" lvl="1" indent="-285750">
              <a:spcBef>
                <a:spcPts val="315"/>
              </a:spcBef>
              <a:buFont typeface="Wingdings" panose="05000000000000000000" pitchFamily="2" charset="2"/>
              <a:buChar char="§"/>
            </a:pPr>
            <a:r>
              <a:rPr lang="fr-FR" sz="1400" dirty="0">
                <a:solidFill>
                  <a:srgbClr val="003350"/>
                </a:solidFill>
                <a:latin typeface="Arial"/>
                <a:cs typeface="Arial"/>
              </a:rPr>
              <a:t>Il appelle la VUE qui les affiche</a:t>
            </a:r>
          </a:p>
          <a:p>
            <a:pPr marL="12700">
              <a:spcBef>
                <a:spcPts val="315"/>
              </a:spcBef>
            </a:pPr>
            <a:endParaRPr lang="fr-FR" sz="1400" dirty="0">
              <a:solidFill>
                <a:srgbClr val="003350"/>
              </a:solidFill>
              <a:latin typeface="Arial"/>
              <a:cs typeface="Arial"/>
            </a:endParaRPr>
          </a:p>
          <a:p>
            <a:pPr marL="298450" indent="-285750">
              <a:spcBef>
                <a:spcPts val="315"/>
              </a:spcBef>
              <a:buFont typeface="Wingdings" panose="05000000000000000000" pitchFamily="2" charset="2"/>
              <a:buChar char="Ø"/>
            </a:pPr>
            <a:r>
              <a:rPr lang="fr-FR" sz="1400" dirty="0">
                <a:solidFill>
                  <a:srgbClr val="003350"/>
                </a:solidFill>
                <a:latin typeface="Arial"/>
                <a:cs typeface="Arial"/>
              </a:rPr>
              <a:t>Le MODEL </a:t>
            </a:r>
            <a:r>
              <a:rPr lang="fr-FR" sz="1400" b="1" u="sng" dirty="0">
                <a:solidFill>
                  <a:srgbClr val="003350"/>
                </a:solidFill>
                <a:latin typeface="Arial"/>
                <a:cs typeface="Arial"/>
              </a:rPr>
              <a:t>n’est pas</a:t>
            </a:r>
            <a:r>
              <a:rPr lang="fr-FR" sz="1400" dirty="0">
                <a:solidFill>
                  <a:srgbClr val="003350"/>
                </a:solidFill>
                <a:latin typeface="Arial"/>
                <a:cs typeface="Arial"/>
              </a:rPr>
              <a:t> l’ensemble des données disponibles pour l’application (typiquement les </a:t>
            </a:r>
            <a:r>
              <a:rPr lang="fr-FR" sz="1400" dirty="0" err="1">
                <a:solidFill>
                  <a:srgbClr val="003350"/>
                </a:solidFill>
                <a:latin typeface="Arial"/>
                <a:cs typeface="Arial"/>
              </a:rPr>
              <a:t>entities</a:t>
            </a:r>
            <a:r>
              <a:rPr lang="fr-FR" sz="1400" dirty="0">
                <a:solidFill>
                  <a:srgbClr val="003350"/>
                </a:solidFill>
                <a:latin typeface="Arial"/>
                <a:cs typeface="Arial"/>
              </a:rPr>
              <a:t>).</a:t>
            </a:r>
          </a:p>
          <a:p>
            <a:pPr marL="12700">
              <a:spcBef>
                <a:spcPts val="315"/>
              </a:spcBef>
            </a:pPr>
            <a:endParaRPr lang="fr-FR" sz="1400" dirty="0">
              <a:solidFill>
                <a:srgbClr val="003350"/>
              </a:solidFill>
              <a:latin typeface="Arial"/>
              <a:cs typeface="Arial"/>
            </a:endParaRPr>
          </a:p>
          <a:p>
            <a:pPr marL="298450" indent="-285750">
              <a:spcBef>
                <a:spcPts val="315"/>
              </a:spcBef>
              <a:buFont typeface="Wingdings" panose="05000000000000000000" pitchFamily="2" charset="2"/>
              <a:buChar char="Ø"/>
            </a:pPr>
            <a:r>
              <a:rPr lang="fr-FR" sz="1400" dirty="0">
                <a:solidFill>
                  <a:srgbClr val="003350"/>
                </a:solidFill>
                <a:latin typeface="Arial"/>
                <a:cs typeface="Arial"/>
              </a:rPr>
              <a:t>Le MODEL est une zone mémoire particulière destinée à l’échange entre le CONTROLLER et la VUE.</a:t>
            </a:r>
          </a:p>
        </p:txBody>
      </p:sp>
    </p:spTree>
    <p:extLst>
      <p:ext uri="{BB962C8B-B14F-4D97-AF65-F5344CB8AC3E}">
        <p14:creationId xmlns:p14="http://schemas.microsoft.com/office/powerpoint/2010/main" val="538883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Controller</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752601"/>
            <a:ext cx="8382000" cy="2031325"/>
          </a:xfrm>
          <a:prstGeom prst="rect">
            <a:avLst/>
          </a:prstGeom>
          <a:noFill/>
        </p:spPr>
        <p:txBody>
          <a:bodyPr wrap="square" rtlCol="0">
            <a:spAutoFit/>
          </a:bodyPr>
          <a:lstStyle/>
          <a:p>
            <a:pPr algn="l"/>
            <a:r>
              <a:rPr lang="fr-FR" dirty="0">
                <a:latin typeface="Arial" panose="020B0604020202020204" pitchFamily="34" charset="0"/>
                <a:cs typeface="Arial" panose="020B0604020202020204" pitchFamily="34" charset="0"/>
              </a:rPr>
              <a:t>Une fois le Controller écrit, ne reste plus qu’à le tester.</a:t>
            </a:r>
          </a:p>
          <a:p>
            <a:pPr algn="l"/>
            <a:endParaRPr lang="fr-FR" dirty="0">
              <a:latin typeface="Arial" panose="020B0604020202020204" pitchFamily="34" charset="0"/>
              <a:cs typeface="Arial" panose="020B0604020202020204" pitchFamily="34" charset="0"/>
            </a:endParaRPr>
          </a:p>
          <a:p>
            <a:pPr algn="l"/>
            <a:r>
              <a:rPr lang="fr-FR" dirty="0">
                <a:latin typeface="Arial" panose="020B0604020202020204" pitchFamily="34" charset="0"/>
                <a:cs typeface="Arial" panose="020B0604020202020204" pitchFamily="34" charset="0"/>
              </a:rPr>
              <a:t>Pour cela on utilise Postman.</a:t>
            </a:r>
          </a:p>
          <a:p>
            <a:pPr algn="l"/>
            <a:endParaRPr lang="fr-FR" dirty="0">
              <a:latin typeface="Arial" panose="020B0604020202020204" pitchFamily="34" charset="0"/>
              <a:cs typeface="Arial" panose="020B0604020202020204" pitchFamily="34" charset="0"/>
            </a:endParaRPr>
          </a:p>
          <a:p>
            <a:pPr algn="l"/>
            <a:r>
              <a:rPr lang="fr-FR" dirty="0">
                <a:latin typeface="Arial" panose="020B0604020202020204" pitchFamily="34" charset="0"/>
                <a:cs typeface="Arial" panose="020B0604020202020204" pitchFamily="34" charset="0"/>
              </a:rPr>
              <a:t>C’est facile à utiliser, pratique, même si c’est un peu compliqué au début.</a:t>
            </a:r>
          </a:p>
          <a:p>
            <a:pPr algn="l"/>
            <a:endParaRPr lang="fr-FR" dirty="0">
              <a:latin typeface="Arial" panose="020B0604020202020204" pitchFamily="34" charset="0"/>
              <a:cs typeface="Arial" panose="020B0604020202020204" pitchFamily="34" charset="0"/>
            </a:endParaRPr>
          </a:p>
          <a:p>
            <a:pPr algn="l"/>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0264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Controller</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571906" y="1752601"/>
            <a:ext cx="8382000" cy="1200329"/>
          </a:xfrm>
          <a:prstGeom prst="rect">
            <a:avLst/>
          </a:prstGeom>
          <a:noFill/>
        </p:spPr>
        <p:txBody>
          <a:bodyPr wrap="square" rtlCol="0">
            <a:spAutoFit/>
          </a:bodyPr>
          <a:lstStyle/>
          <a:p>
            <a:pPr algn="l"/>
            <a:r>
              <a:rPr lang="fr-FR" dirty="0">
                <a:latin typeface="Arial" panose="020B0604020202020204" pitchFamily="34" charset="0"/>
                <a:cs typeface="Arial" panose="020B0604020202020204" pitchFamily="34" charset="0"/>
              </a:rPr>
              <a:t>Je crée une </a:t>
            </a:r>
            <a:r>
              <a:rPr lang="fr-FR" dirty="0" err="1">
                <a:latin typeface="Arial" panose="020B0604020202020204" pitchFamily="34" charset="0"/>
                <a:cs typeface="Arial" panose="020B0604020202020204" pitchFamily="34" charset="0"/>
              </a:rPr>
              <a:t>Specie</a:t>
            </a:r>
            <a:endParaRPr lang="fr-FR" dirty="0">
              <a:latin typeface="Arial" panose="020B0604020202020204" pitchFamily="34" charset="0"/>
              <a:cs typeface="Arial" panose="020B0604020202020204" pitchFamily="34" charset="0"/>
            </a:endParaRPr>
          </a:p>
          <a:p>
            <a:pPr algn="l"/>
            <a:endParaRPr lang="fr-FR" dirty="0">
              <a:latin typeface="Arial" panose="020B0604020202020204" pitchFamily="34" charset="0"/>
              <a:cs typeface="Arial" panose="020B0604020202020204" pitchFamily="34" charset="0"/>
            </a:endParaRPr>
          </a:p>
          <a:p>
            <a:pPr algn="l"/>
            <a:endParaRPr lang="fr-FR" dirty="0">
              <a:latin typeface="Arial" panose="020B0604020202020204" pitchFamily="34" charset="0"/>
              <a:cs typeface="Arial" panose="020B0604020202020204" pitchFamily="34" charset="0"/>
            </a:endParaRPr>
          </a:p>
          <a:p>
            <a:pPr algn="l"/>
            <a:endParaRPr lang="fr-FR"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082E1930-97F1-442D-AF06-DB80A7D3A07D}"/>
              </a:ext>
            </a:extLst>
          </p:cNvPr>
          <p:cNvPicPr>
            <a:picLocks noChangeAspect="1"/>
          </p:cNvPicPr>
          <p:nvPr/>
        </p:nvPicPr>
        <p:blipFill>
          <a:blip r:embed="rId2"/>
          <a:stretch>
            <a:fillRect/>
          </a:stretch>
        </p:blipFill>
        <p:spPr>
          <a:xfrm>
            <a:off x="1580733" y="2423972"/>
            <a:ext cx="5982535" cy="2010056"/>
          </a:xfrm>
          <a:prstGeom prst="rect">
            <a:avLst/>
          </a:prstGeom>
        </p:spPr>
      </p:pic>
    </p:spTree>
    <p:extLst>
      <p:ext uri="{BB962C8B-B14F-4D97-AF65-F5344CB8AC3E}">
        <p14:creationId xmlns:p14="http://schemas.microsoft.com/office/powerpoint/2010/main" val="4225489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Controller</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615219" y="2464870"/>
            <a:ext cx="3542894" cy="1200329"/>
          </a:xfrm>
          <a:prstGeom prst="rect">
            <a:avLst/>
          </a:prstGeom>
          <a:noFill/>
        </p:spPr>
        <p:txBody>
          <a:bodyPr wrap="square" rtlCol="0">
            <a:spAutoFit/>
          </a:bodyPr>
          <a:lstStyle/>
          <a:p>
            <a:pPr algn="l"/>
            <a:r>
              <a:rPr lang="fr-FR" dirty="0">
                <a:latin typeface="Arial" panose="020B0604020202020204" pitchFamily="34" charset="0"/>
                <a:cs typeface="Arial" panose="020B0604020202020204" pitchFamily="34" charset="0"/>
              </a:rPr>
              <a:t>Je récupère la liste des </a:t>
            </a:r>
            <a:r>
              <a:rPr lang="fr-FR" dirty="0" err="1">
                <a:latin typeface="Arial" panose="020B0604020202020204" pitchFamily="34" charset="0"/>
                <a:cs typeface="Arial" panose="020B0604020202020204" pitchFamily="34" charset="0"/>
              </a:rPr>
              <a:t>Specie</a:t>
            </a:r>
            <a:endParaRPr lang="fr-FR" dirty="0">
              <a:latin typeface="Arial" panose="020B0604020202020204" pitchFamily="34" charset="0"/>
              <a:cs typeface="Arial" panose="020B0604020202020204" pitchFamily="34" charset="0"/>
            </a:endParaRPr>
          </a:p>
          <a:p>
            <a:pPr algn="l"/>
            <a:endParaRPr lang="fr-FR" dirty="0">
              <a:latin typeface="Arial" panose="020B0604020202020204" pitchFamily="34" charset="0"/>
              <a:cs typeface="Arial" panose="020B0604020202020204" pitchFamily="34" charset="0"/>
            </a:endParaRPr>
          </a:p>
          <a:p>
            <a:pPr algn="l"/>
            <a:endParaRPr lang="fr-FR" dirty="0">
              <a:latin typeface="Arial" panose="020B0604020202020204" pitchFamily="34" charset="0"/>
              <a:cs typeface="Arial" panose="020B0604020202020204" pitchFamily="34" charset="0"/>
            </a:endParaRPr>
          </a:p>
          <a:p>
            <a:pPr algn="l"/>
            <a:endParaRPr lang="fr-FR" dirty="0">
              <a:latin typeface="Arial" panose="020B0604020202020204" pitchFamily="34" charset="0"/>
              <a:cs typeface="Arial" panose="020B0604020202020204" pitchFamily="34" charset="0"/>
            </a:endParaRPr>
          </a:p>
        </p:txBody>
      </p:sp>
      <p:pic>
        <p:nvPicPr>
          <p:cNvPr id="6" name="Image 5">
            <a:extLst>
              <a:ext uri="{FF2B5EF4-FFF2-40B4-BE49-F238E27FC236}">
                <a16:creationId xmlns:a16="http://schemas.microsoft.com/office/drawing/2014/main" id="{45960C09-9F87-41EC-8AC3-2019BEBB20B5}"/>
              </a:ext>
            </a:extLst>
          </p:cNvPr>
          <p:cNvPicPr>
            <a:picLocks noChangeAspect="1"/>
          </p:cNvPicPr>
          <p:nvPr/>
        </p:nvPicPr>
        <p:blipFill>
          <a:blip r:embed="rId2"/>
          <a:stretch>
            <a:fillRect/>
          </a:stretch>
        </p:blipFill>
        <p:spPr>
          <a:xfrm>
            <a:off x="4343401" y="857250"/>
            <a:ext cx="3378011" cy="5143500"/>
          </a:xfrm>
          <a:prstGeom prst="rect">
            <a:avLst/>
          </a:prstGeom>
        </p:spPr>
      </p:pic>
    </p:spTree>
    <p:extLst>
      <p:ext uri="{BB962C8B-B14F-4D97-AF65-F5344CB8AC3E}">
        <p14:creationId xmlns:p14="http://schemas.microsoft.com/office/powerpoint/2010/main" val="1339453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A91E2A-9097-4A97-87A8-DFDBCFD4752F}"/>
              </a:ext>
            </a:extLst>
          </p:cNvPr>
          <p:cNvSpPr>
            <a:spLocks noGrp="1"/>
          </p:cNvSpPr>
          <p:nvPr>
            <p:ph type="title"/>
          </p:nvPr>
        </p:nvSpPr>
        <p:spPr/>
        <p:txBody>
          <a:bodyPr>
            <a:normAutofit/>
          </a:bodyPr>
          <a:lstStyle/>
          <a:p>
            <a:r>
              <a:rPr lang="fr-FR" dirty="0"/>
              <a:t>Controller</a:t>
            </a:r>
          </a:p>
        </p:txBody>
      </p:sp>
      <p:graphicFrame>
        <p:nvGraphicFramePr>
          <p:cNvPr id="4" name="Tableau 4">
            <a:extLst>
              <a:ext uri="{FF2B5EF4-FFF2-40B4-BE49-F238E27FC236}">
                <a16:creationId xmlns:a16="http://schemas.microsoft.com/office/drawing/2014/main" id="{8810E132-E074-4D47-9D63-A171008F9CBE}"/>
              </a:ext>
            </a:extLst>
          </p:cNvPr>
          <p:cNvGraphicFramePr>
            <a:graphicFrameLocks noGrp="1"/>
          </p:cNvGraphicFramePr>
          <p:nvPr>
            <p:extLst>
              <p:ext uri="{D42A27DB-BD31-4B8C-83A1-F6EECF244321}">
                <p14:modId xmlns:p14="http://schemas.microsoft.com/office/powerpoint/2010/main" val="3161429149"/>
              </p:ext>
            </p:extLst>
          </p:nvPr>
        </p:nvGraphicFramePr>
        <p:xfrm>
          <a:off x="596766" y="1276274"/>
          <a:ext cx="8229600" cy="4881657"/>
        </p:xfrm>
        <a:graphic>
          <a:graphicData uri="http://schemas.openxmlformats.org/drawingml/2006/table">
            <a:tbl>
              <a:tblPr>
                <a:tableStyleId>{5C22544A-7EE6-4342-B048-85BDC9FD1C3A}</a:tableStyleId>
              </a:tblPr>
              <a:tblGrid>
                <a:gridCol w="3016796">
                  <a:extLst>
                    <a:ext uri="{9D8B030D-6E8A-4147-A177-3AD203B41FA5}">
                      <a16:colId xmlns:a16="http://schemas.microsoft.com/office/drawing/2014/main" val="3908586061"/>
                    </a:ext>
                  </a:extLst>
                </a:gridCol>
                <a:gridCol w="5212804">
                  <a:extLst>
                    <a:ext uri="{9D8B030D-6E8A-4147-A177-3AD203B41FA5}">
                      <a16:colId xmlns:a16="http://schemas.microsoft.com/office/drawing/2014/main" val="3887329976"/>
                    </a:ext>
                  </a:extLst>
                </a:gridCol>
              </a:tblGrid>
              <a:tr h="990394">
                <a:tc>
                  <a:txBody>
                    <a:bodyPr/>
                    <a:lstStyle/>
                    <a:p>
                      <a:r>
                        <a:rPr lang="fr-FR" sz="1000" i="0" dirty="0">
                          <a:effectLst/>
                          <a:latin typeface="+mj-lt"/>
                        </a:rPr>
                        <a:t>@RestController</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000" i="0" dirty="0">
                          <a:effectLst/>
                          <a:latin typeface="+mj-lt"/>
                        </a:rPr>
                        <a:t>@RequestMapping</a:t>
                      </a:r>
                      <a:endParaRPr lang="fr-FR" sz="1000" dirty="0">
                        <a:latin typeface="+mj-lt"/>
                      </a:endParaRPr>
                    </a:p>
                    <a:p>
                      <a:endParaRPr lang="fr-FR" sz="1000" dirty="0">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000" i="0" dirty="0">
                          <a:effectLst/>
                          <a:latin typeface="+mj-lt"/>
                        </a:rPr>
                        <a:t>permet de définir une classe comme </a:t>
                      </a:r>
                      <a:r>
                        <a:rPr lang="fr-FR" sz="1000" i="0" dirty="0" err="1">
                          <a:effectLst/>
                          <a:latin typeface="+mj-lt"/>
                        </a:rPr>
                        <a:t>controller</a:t>
                      </a:r>
                      <a:r>
                        <a:rPr lang="fr-FR" sz="1000" dirty="0">
                          <a:latin typeface="+mj-lt"/>
                        </a:rPr>
                        <a:t> WS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000" i="0" dirty="0">
                          <a:effectLst/>
                          <a:latin typeface="+mj-lt"/>
                        </a:rPr>
                        <a:t>permet de définir la base de l’url pour un </a:t>
                      </a:r>
                      <a:r>
                        <a:rPr lang="fr-FR" sz="1000" i="0" dirty="0" err="1">
                          <a:effectLst/>
                          <a:latin typeface="+mj-lt"/>
                        </a:rPr>
                        <a:t>controller</a:t>
                      </a:r>
                      <a:r>
                        <a:rPr lang="fr-FR" sz="1000" i="0" dirty="0">
                          <a:effectLst/>
                          <a:latin typeface="+mj-lt"/>
                        </a:rPr>
                        <a:t> ou un point d’entrée</a:t>
                      </a:r>
                      <a:endParaRPr lang="fr-FR" sz="10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1000" i="0" dirty="0">
                        <a:effectLst/>
                        <a:latin typeface="+mj-lt"/>
                      </a:endParaRPr>
                    </a:p>
                    <a:p>
                      <a:r>
                        <a:rPr lang="en-US" sz="1000" b="1" kern="1200" dirty="0">
                          <a:solidFill>
                            <a:schemeClr val="dk1"/>
                          </a:solidFill>
                          <a:effectLst/>
                          <a:latin typeface="+mj-lt"/>
                          <a:ea typeface="+mn-ea"/>
                          <a:cs typeface="+mn-cs"/>
                        </a:rPr>
                        <a:t>@RestController</a:t>
                      </a:r>
                    </a:p>
                    <a:p>
                      <a:r>
                        <a:rPr lang="en-US" sz="1000" b="1" kern="1200" dirty="0">
                          <a:solidFill>
                            <a:schemeClr val="dk1"/>
                          </a:solidFill>
                          <a:effectLst/>
                          <a:latin typeface="+mj-lt"/>
                          <a:ea typeface="+mn-ea"/>
                          <a:cs typeface="+mn-cs"/>
                        </a:rPr>
                        <a:t>@RequestMapping("/api/declaration")</a:t>
                      </a:r>
                    </a:p>
                    <a:p>
                      <a:r>
                        <a:rPr lang="en-US" sz="1000" b="0" kern="1200" dirty="0">
                          <a:solidFill>
                            <a:schemeClr val="dk1"/>
                          </a:solidFill>
                          <a:effectLst/>
                          <a:latin typeface="+mj-lt"/>
                          <a:ea typeface="+mn-ea"/>
                          <a:cs typeface="+mn-cs"/>
                        </a:rPr>
                        <a:t>public class </a:t>
                      </a:r>
                      <a:r>
                        <a:rPr lang="en-US" sz="1000" b="0" kern="1200" dirty="0" err="1">
                          <a:solidFill>
                            <a:schemeClr val="dk1"/>
                          </a:solidFill>
                          <a:effectLst/>
                          <a:latin typeface="+mj-lt"/>
                          <a:ea typeface="+mn-ea"/>
                          <a:cs typeface="+mn-cs"/>
                        </a:rPr>
                        <a:t>DeclarationResource</a:t>
                      </a:r>
                      <a:r>
                        <a:rPr lang="en-US" sz="1000" b="0" kern="1200" dirty="0">
                          <a:solidFill>
                            <a:schemeClr val="dk1"/>
                          </a:solidFill>
                          <a:effectLst/>
                          <a:latin typeface="+mj-lt"/>
                          <a:ea typeface="+mn-ea"/>
                          <a:cs typeface="+mn-cs"/>
                        </a:rPr>
                        <a:t> { /* </a:t>
                      </a:r>
                      <a:r>
                        <a:rPr lang="en-US" sz="1000" b="0" kern="1200" dirty="0" err="1">
                          <a:solidFill>
                            <a:schemeClr val="dk1"/>
                          </a:solidFill>
                          <a:effectLst/>
                          <a:latin typeface="+mj-lt"/>
                          <a:ea typeface="+mn-ea"/>
                          <a:cs typeface="+mn-cs"/>
                        </a:rPr>
                        <a:t>contenu</a:t>
                      </a:r>
                      <a:r>
                        <a:rPr lang="en-US" sz="1000" b="0" kern="1200" dirty="0">
                          <a:solidFill>
                            <a:schemeClr val="dk1"/>
                          </a:solidFill>
                          <a:effectLst/>
                          <a:latin typeface="+mj-lt"/>
                          <a:ea typeface="+mn-ea"/>
                          <a:cs typeface="+mn-cs"/>
                        </a:rPr>
                        <a:t> de la </a:t>
                      </a:r>
                      <a:r>
                        <a:rPr lang="en-US" sz="1000" b="0" kern="1200" dirty="0" err="1">
                          <a:solidFill>
                            <a:schemeClr val="dk1"/>
                          </a:solidFill>
                          <a:effectLst/>
                          <a:latin typeface="+mj-lt"/>
                          <a:ea typeface="+mn-ea"/>
                          <a:cs typeface="+mn-cs"/>
                        </a:rPr>
                        <a:t>classe</a:t>
                      </a:r>
                      <a:r>
                        <a:rPr lang="en-US" sz="1000" b="0" kern="1200" dirty="0">
                          <a:solidFill>
                            <a:schemeClr val="dk1"/>
                          </a:solidFill>
                          <a:effectLst/>
                          <a:latin typeface="+mj-lt"/>
                          <a:ea typeface="+mn-ea"/>
                          <a:cs typeface="+mn-cs"/>
                        </a:rPr>
                        <a:t> */}</a:t>
                      </a:r>
                    </a:p>
                  </a:txBody>
                  <a:tcPr/>
                </a:tc>
                <a:extLst>
                  <a:ext uri="{0D108BD9-81ED-4DB2-BD59-A6C34878D82A}">
                    <a16:rowId xmlns:a16="http://schemas.microsoft.com/office/drawing/2014/main" val="3283583107"/>
                  </a:ext>
                </a:extLst>
              </a:tr>
              <a:tr h="690275">
                <a:tc>
                  <a:txBody>
                    <a:bodyPr/>
                    <a:lstStyle/>
                    <a:p>
                      <a:r>
                        <a:rPr lang="fr-FR" sz="1000" dirty="0">
                          <a:latin typeface="+mj-lt"/>
                        </a:rPr>
                        <a:t>@GetMapping</a:t>
                      </a:r>
                    </a:p>
                    <a:p>
                      <a:r>
                        <a:rPr lang="fr-FR" sz="1000" dirty="0">
                          <a:latin typeface="+mj-lt"/>
                        </a:rPr>
                        <a:t>@PostMapping</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000" dirty="0">
                          <a:latin typeface="+mj-lt"/>
                        </a:rPr>
                        <a:t>@PutMapping</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000" dirty="0">
                          <a:latin typeface="+mj-lt"/>
                        </a:rPr>
                        <a:t>@DeleteMapping</a:t>
                      </a:r>
                    </a:p>
                  </a:txBody>
                  <a:tcPr/>
                </a:tc>
                <a:tc>
                  <a:txBody>
                    <a:bodyPr/>
                    <a:lstStyle/>
                    <a:p>
                      <a:r>
                        <a:rPr lang="fr-FR" sz="1000" dirty="0">
                          <a:latin typeface="+mj-lt"/>
                        </a:rPr>
                        <a:t>Définit un point d’entrée pour récupérer une donnée : GET</a:t>
                      </a:r>
                    </a:p>
                    <a:p>
                      <a:r>
                        <a:rPr lang="fr-FR" sz="1000" dirty="0">
                          <a:latin typeface="+mj-lt"/>
                        </a:rPr>
                        <a:t>Définit un point d’entrée pour créer une donnée</a:t>
                      </a:r>
                    </a:p>
                    <a:p>
                      <a:r>
                        <a:rPr lang="fr-FR" sz="1000" dirty="0">
                          <a:latin typeface="+mj-lt"/>
                        </a:rPr>
                        <a:t>Définit un point d’entrée pour mettre à jour une donnée</a:t>
                      </a:r>
                    </a:p>
                    <a:p>
                      <a:r>
                        <a:rPr lang="fr-FR" sz="1000" dirty="0">
                          <a:latin typeface="+mj-lt"/>
                        </a:rPr>
                        <a:t>Définit un point d’entrée pour supprimer une donnée</a:t>
                      </a:r>
                    </a:p>
                  </a:txBody>
                  <a:tcPr/>
                </a:tc>
                <a:extLst>
                  <a:ext uri="{0D108BD9-81ED-4DB2-BD59-A6C34878D82A}">
                    <a16:rowId xmlns:a16="http://schemas.microsoft.com/office/drawing/2014/main" val="3175364110"/>
                  </a:ext>
                </a:extLst>
              </a:tr>
              <a:tr h="7142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000" i="0" dirty="0">
                          <a:effectLst/>
                          <a:latin typeface="+mj-lt"/>
                        </a:rPr>
                        <a:t>@PathVariable</a:t>
                      </a:r>
                      <a:endParaRPr lang="fr-FR" sz="1000" dirty="0">
                        <a:latin typeface="+mj-lt"/>
                      </a:endParaRPr>
                    </a:p>
                    <a:p>
                      <a:endParaRPr lang="fr-FR" sz="1000" dirty="0">
                        <a:latin typeface="+mj-lt"/>
                      </a:endParaRPr>
                    </a:p>
                  </a:txBody>
                  <a:tcPr/>
                </a:tc>
                <a:tc>
                  <a:txBody>
                    <a:bodyPr/>
                    <a:lstStyle/>
                    <a:p>
                      <a:r>
                        <a:rPr lang="en-US" sz="1000" b="0" kern="1200" dirty="0">
                          <a:solidFill>
                            <a:schemeClr val="dk1"/>
                          </a:solidFill>
                          <a:effectLst/>
                          <a:latin typeface="+mj-lt"/>
                          <a:ea typeface="+mn-ea"/>
                          <a:cs typeface="+mn-cs"/>
                        </a:rPr>
                        <a:t>@PutMapping("/declaration/report/</a:t>
                      </a:r>
                      <a:r>
                        <a:rPr lang="en-US" sz="1000" b="1" kern="1200" dirty="0">
                          <a:solidFill>
                            <a:schemeClr val="dk1"/>
                          </a:solidFill>
                          <a:effectLst/>
                          <a:latin typeface="+mj-lt"/>
                          <a:ea typeface="+mn-ea"/>
                          <a:cs typeface="+mn-cs"/>
                        </a:rPr>
                        <a:t>{declarationId}</a:t>
                      </a:r>
                      <a:r>
                        <a:rPr lang="en-US" sz="1000" b="0" kern="1200" dirty="0">
                          <a:solidFill>
                            <a:schemeClr val="dk1"/>
                          </a:solidFill>
                          <a:effectLst/>
                          <a:latin typeface="+mj-lt"/>
                          <a:ea typeface="+mn-ea"/>
                          <a:cs typeface="+mn-cs"/>
                        </a:rPr>
                        <a:t>")</a:t>
                      </a:r>
                    </a:p>
                    <a:p>
                      <a:r>
                        <a:rPr lang="en-US" sz="1000" b="0" kern="1200" dirty="0">
                          <a:solidFill>
                            <a:schemeClr val="dk1"/>
                          </a:solidFill>
                          <a:effectLst/>
                          <a:latin typeface="+mj-lt"/>
                          <a:ea typeface="+mn-ea"/>
                          <a:cs typeface="+mn-cs"/>
                        </a:rPr>
                        <a:t> public void report(</a:t>
                      </a:r>
                      <a:r>
                        <a:rPr lang="en-US" sz="1000" b="1" kern="1200" dirty="0">
                          <a:solidFill>
                            <a:schemeClr val="dk1"/>
                          </a:solidFill>
                          <a:effectLst/>
                          <a:latin typeface="+mj-lt"/>
                          <a:ea typeface="+mn-ea"/>
                          <a:cs typeface="+mn-cs"/>
                        </a:rPr>
                        <a:t>@PathVariable("declarationId")</a:t>
                      </a:r>
                      <a:r>
                        <a:rPr lang="en-US" sz="1000" b="0" kern="1200" dirty="0">
                          <a:solidFill>
                            <a:schemeClr val="dk1"/>
                          </a:solidFill>
                          <a:effectLst/>
                          <a:latin typeface="+mj-lt"/>
                          <a:ea typeface="+mn-ea"/>
                          <a:cs typeface="+mn-cs"/>
                        </a:rPr>
                        <a:t> long </a:t>
                      </a:r>
                      <a:r>
                        <a:rPr lang="en-US" sz="1000" b="0" kern="1200" dirty="0" err="1">
                          <a:solidFill>
                            <a:schemeClr val="dk1"/>
                          </a:solidFill>
                          <a:effectLst/>
                          <a:latin typeface="+mj-lt"/>
                          <a:ea typeface="+mn-ea"/>
                          <a:cs typeface="+mn-cs"/>
                        </a:rPr>
                        <a:t>declarationId</a:t>
                      </a:r>
                      <a:r>
                        <a:rPr lang="en-US" sz="1000" b="0" kern="1200" dirty="0">
                          <a:solidFill>
                            <a:schemeClr val="dk1"/>
                          </a:solidFill>
                          <a:effectLst/>
                          <a:latin typeface="+mj-lt"/>
                          <a:ea typeface="+mn-ea"/>
                          <a:cs typeface="+mn-cs"/>
                        </a:rPr>
                        <a:t>) { … )</a:t>
                      </a:r>
                    </a:p>
                    <a:p>
                      <a:endParaRPr lang="en-US" sz="1000" b="0" kern="1200" dirty="0">
                        <a:solidFill>
                          <a:schemeClr val="dk1"/>
                        </a:solidFill>
                        <a:effectLst/>
                        <a:latin typeface="+mj-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j-lt"/>
                          <a:ea typeface="+mn-ea"/>
                          <a:cs typeface="+mn-cs"/>
                        </a:rPr>
                        <a:t>url: </a:t>
                      </a:r>
                      <a:r>
                        <a:rPr lang="fr-FR" sz="1000" kern="1200" dirty="0">
                          <a:solidFill>
                            <a:schemeClr val="dk1"/>
                          </a:solidFill>
                          <a:effectLst/>
                          <a:latin typeface="+mj-lt"/>
                          <a:ea typeface="+mn-ea"/>
                          <a:cs typeface="+mn-cs"/>
                        </a:rPr>
                        <a:t>http://example/com/api/declaration/report/</a:t>
                      </a:r>
                      <a:r>
                        <a:rPr lang="fr-FR" sz="1000" b="1" kern="1200" dirty="0">
                          <a:solidFill>
                            <a:schemeClr val="dk1"/>
                          </a:solidFill>
                          <a:effectLst/>
                          <a:latin typeface="+mj-lt"/>
                          <a:ea typeface="+mn-ea"/>
                          <a:cs typeface="+mn-cs"/>
                        </a:rPr>
                        <a:t>1</a:t>
                      </a:r>
                    </a:p>
                  </a:txBody>
                  <a:tcPr/>
                </a:tc>
                <a:extLst>
                  <a:ext uri="{0D108BD9-81ED-4DB2-BD59-A6C34878D82A}">
                    <a16:rowId xmlns:a16="http://schemas.microsoft.com/office/drawing/2014/main" val="1396619751"/>
                  </a:ext>
                </a:extLst>
              </a:tr>
              <a:tr h="74943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mj-lt"/>
                        </a:rPr>
                        <a:t>@RequestParam</a:t>
                      </a:r>
                    </a:p>
                    <a:p>
                      <a:endParaRPr lang="fr-FR" sz="1000" dirty="0">
                        <a:latin typeface="+mj-lt"/>
                      </a:endParaRPr>
                    </a:p>
                  </a:txBody>
                  <a:tcPr/>
                </a:tc>
                <a:tc>
                  <a:txBody>
                    <a:bodyPr/>
                    <a:lstStyle/>
                    <a:p>
                      <a:r>
                        <a:rPr lang="fr-FR" sz="1000" dirty="0">
                          <a:effectLst/>
                          <a:latin typeface="+mj-lt"/>
                        </a:rPr>
                        <a:t>public Page&lt;</a:t>
                      </a:r>
                      <a:r>
                        <a:rPr lang="fr-FR" sz="1000" dirty="0" err="1">
                          <a:effectLst/>
                          <a:latin typeface="+mj-lt"/>
                        </a:rPr>
                        <a:t>DeclarationDTO</a:t>
                      </a:r>
                      <a:r>
                        <a:rPr lang="fr-FR" sz="1000" dirty="0">
                          <a:effectLst/>
                          <a:latin typeface="+mj-lt"/>
                        </a:rPr>
                        <a:t>&gt; </a:t>
                      </a:r>
                      <a:r>
                        <a:rPr lang="fr-FR" sz="1000" dirty="0" err="1">
                          <a:effectLst/>
                          <a:latin typeface="+mj-lt"/>
                        </a:rPr>
                        <a:t>search</a:t>
                      </a:r>
                      <a:r>
                        <a:rPr lang="fr-FR" sz="1000" dirty="0">
                          <a:effectLst/>
                          <a:latin typeface="+mj-lt"/>
                        </a:rPr>
                        <a:t>(</a:t>
                      </a:r>
                      <a:r>
                        <a:rPr lang="fr-FR" sz="1000" b="1" dirty="0">
                          <a:effectLst/>
                          <a:latin typeface="+mj-lt"/>
                        </a:rPr>
                        <a:t>@RequestParam(value = </a:t>
                      </a:r>
                      <a:r>
                        <a:rPr lang="fr-FR" sz="1000" b="1" kern="1200" dirty="0">
                          <a:solidFill>
                            <a:schemeClr val="dk1"/>
                          </a:solidFill>
                          <a:effectLst/>
                          <a:latin typeface="+mj-lt"/>
                          <a:ea typeface="+mn-ea"/>
                          <a:cs typeface="+mn-cs"/>
                        </a:rPr>
                        <a:t>"</a:t>
                      </a:r>
                      <a:r>
                        <a:rPr lang="fr-FR" sz="1000" b="1" dirty="0">
                          <a:effectLst/>
                          <a:latin typeface="+mj-lt"/>
                        </a:rPr>
                        <a:t>id", </a:t>
                      </a:r>
                      <a:r>
                        <a:rPr lang="fr-FR" sz="1000" b="1" dirty="0" err="1">
                          <a:effectLst/>
                          <a:latin typeface="+mj-lt"/>
                        </a:rPr>
                        <a:t>required</a:t>
                      </a:r>
                      <a:r>
                        <a:rPr lang="fr-FR" sz="1000" b="1" dirty="0">
                          <a:effectLst/>
                          <a:latin typeface="+mj-lt"/>
                        </a:rPr>
                        <a:t> = </a:t>
                      </a:r>
                      <a:r>
                        <a:rPr lang="fr-FR" sz="1000" b="1" dirty="0" err="1">
                          <a:effectLst/>
                          <a:latin typeface="+mj-lt"/>
                        </a:rPr>
                        <a:t>true</a:t>
                      </a:r>
                      <a:r>
                        <a:rPr lang="fr-FR" sz="1000" b="1" dirty="0">
                          <a:effectLst/>
                          <a:latin typeface="+mj-lt"/>
                        </a:rPr>
                        <a:t>)</a:t>
                      </a:r>
                      <a:r>
                        <a:rPr lang="fr-FR" sz="1000" dirty="0">
                          <a:effectLst/>
                          <a:latin typeface="+mj-lt"/>
                        </a:rPr>
                        <a:t> long id) { /* </a:t>
                      </a:r>
                      <a:r>
                        <a:rPr lang="fr-FR" sz="1000" dirty="0" err="1">
                          <a:effectLst/>
                          <a:latin typeface="+mj-lt"/>
                        </a:rPr>
                        <a:t>méhode</a:t>
                      </a:r>
                      <a:r>
                        <a:rPr lang="fr-FR" sz="1000" dirty="0">
                          <a:effectLst/>
                          <a:latin typeface="+mj-lt"/>
                        </a:rPr>
                        <a:t>*/ }</a:t>
                      </a:r>
                    </a:p>
                    <a:p>
                      <a:endParaRPr lang="fr-FR" sz="1000" dirty="0">
                        <a:effectLst/>
                        <a:latin typeface="+mj-lt"/>
                      </a:endParaRPr>
                    </a:p>
                    <a:p>
                      <a:r>
                        <a:rPr lang="fr-FR" sz="1000" dirty="0">
                          <a:effectLst/>
                          <a:latin typeface="+mj-lt"/>
                        </a:rPr>
                        <a:t>url : http://example/com/api/declaration?</a:t>
                      </a:r>
                      <a:r>
                        <a:rPr lang="fr-FR" sz="1000" b="1" dirty="0">
                          <a:effectLst/>
                          <a:latin typeface="+mj-lt"/>
                        </a:rPr>
                        <a:t>id=1</a:t>
                      </a:r>
                    </a:p>
                  </a:txBody>
                  <a:tcPr/>
                </a:tc>
                <a:extLst>
                  <a:ext uri="{0D108BD9-81ED-4DB2-BD59-A6C34878D82A}">
                    <a16:rowId xmlns:a16="http://schemas.microsoft.com/office/drawing/2014/main" val="3021761112"/>
                  </a:ext>
                </a:extLst>
              </a:tr>
              <a:tr h="4613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000" i="0" dirty="0">
                          <a:effectLst/>
                          <a:latin typeface="+mj-lt"/>
                        </a:rPr>
                        <a:t>@RequestBody</a:t>
                      </a:r>
                    </a:p>
                    <a:p>
                      <a:endParaRPr lang="fr-FR" sz="1000" dirty="0">
                        <a:latin typeface="+mj-lt"/>
                      </a:endParaRPr>
                    </a:p>
                  </a:txBody>
                  <a:tcPr/>
                </a:tc>
                <a:tc>
                  <a:txBody>
                    <a:bodyPr/>
                    <a:lstStyle/>
                    <a:p>
                      <a:r>
                        <a:rPr lang="en-US" sz="1000" i="0" dirty="0">
                          <a:effectLst/>
                          <a:latin typeface="+mj-lt"/>
                        </a:rPr>
                        <a:t>@PostMapping() </a:t>
                      </a:r>
                    </a:p>
                    <a:p>
                      <a:r>
                        <a:rPr lang="en-US" sz="1000" i="0" dirty="0">
                          <a:effectLst/>
                          <a:latin typeface="+mj-lt"/>
                        </a:rPr>
                        <a:t>public @ResponseBody </a:t>
                      </a:r>
                      <a:r>
                        <a:rPr lang="en-US" sz="1000" i="0" dirty="0" err="1">
                          <a:effectLst/>
                          <a:latin typeface="+mj-lt"/>
                        </a:rPr>
                        <a:t>DeclarationDTO</a:t>
                      </a:r>
                      <a:r>
                        <a:rPr lang="en-US" sz="1000" i="0" dirty="0">
                          <a:effectLst/>
                          <a:latin typeface="+mj-lt"/>
                        </a:rPr>
                        <a:t> save (</a:t>
                      </a:r>
                      <a:r>
                        <a:rPr lang="en-US" sz="1000" b="1" i="0" dirty="0">
                          <a:effectLst/>
                          <a:latin typeface="+mj-lt"/>
                        </a:rPr>
                        <a:t>@RequestBody</a:t>
                      </a:r>
                      <a:r>
                        <a:rPr lang="en-US" sz="1000" i="0" dirty="0">
                          <a:effectLst/>
                          <a:latin typeface="+mj-lt"/>
                        </a:rPr>
                        <a:t> </a:t>
                      </a:r>
                      <a:r>
                        <a:rPr lang="en-US" sz="1000" i="0" kern="1200" dirty="0" err="1">
                          <a:solidFill>
                            <a:schemeClr val="dk1"/>
                          </a:solidFill>
                          <a:effectLst/>
                          <a:latin typeface="+mj-lt"/>
                          <a:ea typeface="+mn-ea"/>
                          <a:cs typeface="+mn-cs"/>
                        </a:rPr>
                        <a:t>DeclarationDTO</a:t>
                      </a:r>
                      <a:r>
                        <a:rPr lang="en-US" sz="1000" i="0" dirty="0">
                          <a:effectLst/>
                          <a:latin typeface="+mj-lt"/>
                        </a:rPr>
                        <a:t> </a:t>
                      </a:r>
                      <a:r>
                        <a:rPr lang="en-US" sz="1000" i="0" dirty="0" err="1">
                          <a:effectLst/>
                          <a:latin typeface="+mj-lt"/>
                        </a:rPr>
                        <a:t>dto</a:t>
                      </a:r>
                      <a:r>
                        <a:rPr lang="en-US" sz="1000" i="0" dirty="0">
                          <a:effectLst/>
                          <a:latin typeface="+mj-lt"/>
                        </a:rPr>
                        <a:t>){ …  }</a:t>
                      </a:r>
                      <a:endParaRPr lang="fr-FR" sz="1000" dirty="0">
                        <a:latin typeface="+mj-lt"/>
                      </a:endParaRPr>
                    </a:p>
                  </a:txBody>
                  <a:tcPr/>
                </a:tc>
                <a:extLst>
                  <a:ext uri="{0D108BD9-81ED-4DB2-BD59-A6C34878D82A}">
                    <a16:rowId xmlns:a16="http://schemas.microsoft.com/office/drawing/2014/main" val="1114656160"/>
                  </a:ext>
                </a:extLst>
              </a:tr>
              <a:tr h="540215">
                <a:tc>
                  <a:txBody>
                    <a:bodyPr/>
                    <a:lstStyle/>
                    <a:p>
                      <a:r>
                        <a:rPr lang="fr-FR" sz="1000" dirty="0">
                          <a:latin typeface="+mj-lt"/>
                        </a:rPr>
                        <a:t>@ResponseBody</a:t>
                      </a:r>
                    </a:p>
                  </a:txBody>
                  <a:tcPr/>
                </a:tc>
                <a:tc>
                  <a:txBody>
                    <a:bodyPr/>
                    <a:lstStyle/>
                    <a:p>
                      <a:r>
                        <a:rPr lang="en-US" sz="1000" i="0" kern="1200" dirty="0">
                          <a:solidFill>
                            <a:schemeClr val="dk1"/>
                          </a:solidFill>
                          <a:effectLst/>
                          <a:latin typeface="+mj-lt"/>
                          <a:ea typeface="+mn-ea"/>
                          <a:cs typeface="+mn-cs"/>
                        </a:rPr>
                        <a:t>@PostMapping() </a:t>
                      </a:r>
                    </a:p>
                    <a:p>
                      <a:r>
                        <a:rPr lang="en-US" sz="1000" i="0" kern="1200" dirty="0">
                          <a:solidFill>
                            <a:schemeClr val="dk1"/>
                          </a:solidFill>
                          <a:effectLst/>
                          <a:latin typeface="+mj-lt"/>
                          <a:ea typeface="+mn-ea"/>
                          <a:cs typeface="+mn-cs"/>
                        </a:rPr>
                        <a:t>public </a:t>
                      </a:r>
                      <a:r>
                        <a:rPr lang="en-US" sz="1000" b="1" i="0" kern="1200" dirty="0">
                          <a:solidFill>
                            <a:schemeClr val="dk1"/>
                          </a:solidFill>
                          <a:effectLst/>
                          <a:latin typeface="+mj-lt"/>
                          <a:ea typeface="+mn-ea"/>
                          <a:cs typeface="+mn-cs"/>
                        </a:rPr>
                        <a:t>@ResponseBody </a:t>
                      </a:r>
                      <a:r>
                        <a:rPr lang="en-US" sz="1000" i="0" kern="1200" dirty="0" err="1">
                          <a:solidFill>
                            <a:schemeClr val="dk1"/>
                          </a:solidFill>
                          <a:effectLst/>
                          <a:latin typeface="+mj-lt"/>
                          <a:ea typeface="+mn-ea"/>
                          <a:cs typeface="+mn-cs"/>
                        </a:rPr>
                        <a:t>DeclarationDTO</a:t>
                      </a:r>
                      <a:r>
                        <a:rPr lang="en-US" sz="1000" i="0" kern="1200" dirty="0">
                          <a:solidFill>
                            <a:schemeClr val="dk1"/>
                          </a:solidFill>
                          <a:effectLst/>
                          <a:latin typeface="+mj-lt"/>
                          <a:ea typeface="+mn-ea"/>
                          <a:cs typeface="+mn-cs"/>
                        </a:rPr>
                        <a:t> save (</a:t>
                      </a:r>
                      <a:r>
                        <a:rPr lang="en-US" sz="1000" b="0" i="0" kern="1200" dirty="0">
                          <a:solidFill>
                            <a:schemeClr val="dk1"/>
                          </a:solidFill>
                          <a:effectLst/>
                          <a:latin typeface="+mj-lt"/>
                          <a:ea typeface="+mn-ea"/>
                          <a:cs typeface="+mn-cs"/>
                        </a:rPr>
                        <a:t>@RequestBody</a:t>
                      </a:r>
                      <a:r>
                        <a:rPr lang="en-US" sz="1000" i="0" kern="1200" dirty="0">
                          <a:solidFill>
                            <a:schemeClr val="dk1"/>
                          </a:solidFill>
                          <a:effectLst/>
                          <a:latin typeface="+mj-lt"/>
                          <a:ea typeface="+mn-ea"/>
                          <a:cs typeface="+mn-cs"/>
                        </a:rPr>
                        <a:t> </a:t>
                      </a:r>
                      <a:r>
                        <a:rPr lang="en-US" sz="1000" i="0" kern="1200" dirty="0" err="1">
                          <a:solidFill>
                            <a:schemeClr val="dk1"/>
                          </a:solidFill>
                          <a:effectLst/>
                          <a:latin typeface="+mj-lt"/>
                          <a:ea typeface="+mn-ea"/>
                          <a:cs typeface="+mn-cs"/>
                        </a:rPr>
                        <a:t>DeclarationDTO</a:t>
                      </a:r>
                      <a:r>
                        <a:rPr lang="en-US" sz="1000" i="0" kern="1200" dirty="0">
                          <a:solidFill>
                            <a:schemeClr val="dk1"/>
                          </a:solidFill>
                          <a:effectLst/>
                          <a:latin typeface="+mj-lt"/>
                          <a:ea typeface="+mn-ea"/>
                          <a:cs typeface="+mn-cs"/>
                        </a:rPr>
                        <a:t> </a:t>
                      </a:r>
                      <a:r>
                        <a:rPr lang="en-US" sz="1000" i="0" kern="1200" dirty="0" err="1">
                          <a:solidFill>
                            <a:schemeClr val="dk1"/>
                          </a:solidFill>
                          <a:effectLst/>
                          <a:latin typeface="+mj-lt"/>
                          <a:ea typeface="+mn-ea"/>
                          <a:cs typeface="+mn-cs"/>
                        </a:rPr>
                        <a:t>dto</a:t>
                      </a:r>
                      <a:r>
                        <a:rPr lang="en-US" sz="1000" i="0" kern="1200" dirty="0">
                          <a:solidFill>
                            <a:schemeClr val="dk1"/>
                          </a:solidFill>
                          <a:effectLst/>
                          <a:latin typeface="+mj-lt"/>
                          <a:ea typeface="+mn-ea"/>
                          <a:cs typeface="+mn-cs"/>
                        </a:rPr>
                        <a:t>){ …  }</a:t>
                      </a:r>
                      <a:endParaRPr lang="fr-FR" sz="1000" kern="1200" dirty="0">
                        <a:solidFill>
                          <a:schemeClr val="dk1"/>
                        </a:solidFill>
                        <a:latin typeface="+mj-lt"/>
                        <a:ea typeface="+mn-ea"/>
                        <a:cs typeface="+mn-cs"/>
                      </a:endParaRPr>
                    </a:p>
                    <a:p>
                      <a:endParaRPr lang="fr-FR" sz="1000" dirty="0">
                        <a:latin typeface="+mj-lt"/>
                      </a:endParaRPr>
                    </a:p>
                  </a:txBody>
                  <a:tcPr/>
                </a:tc>
                <a:extLst>
                  <a:ext uri="{0D108BD9-81ED-4DB2-BD59-A6C34878D82A}">
                    <a16:rowId xmlns:a16="http://schemas.microsoft.com/office/drawing/2014/main" val="1801922258"/>
                  </a:ext>
                </a:extLst>
              </a:tr>
              <a:tr h="540215">
                <a:tc>
                  <a:txBody>
                    <a:bodyPr/>
                    <a:lstStyle/>
                    <a:p>
                      <a:r>
                        <a:rPr lang="fr-FR" sz="1000" dirty="0">
                          <a:latin typeface="+mj-lt"/>
                        </a:rPr>
                        <a:t>@RequestPart</a:t>
                      </a:r>
                    </a:p>
                  </a:txBody>
                  <a:tcPr/>
                </a:tc>
                <a:tc>
                  <a:txBody>
                    <a:bodyPr/>
                    <a:lstStyle/>
                    <a:p>
                      <a:r>
                        <a:rPr lang="en-US" sz="1000" i="0" kern="1200" dirty="0">
                          <a:solidFill>
                            <a:schemeClr val="dk1"/>
                          </a:solidFill>
                          <a:effectLst/>
                          <a:latin typeface="+mj-lt"/>
                          <a:ea typeface="+mn-ea"/>
                          <a:cs typeface="+mn-cs"/>
                        </a:rPr>
                        <a:t>@PostMapping()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j-lt"/>
                          <a:ea typeface="+mn-ea"/>
                          <a:cs typeface="+mn-cs"/>
                        </a:rPr>
                        <a:t>public @ResponseBody </a:t>
                      </a:r>
                      <a:r>
                        <a:rPr lang="en-US" sz="1000" b="0" i="0" kern="1200" dirty="0" err="1">
                          <a:solidFill>
                            <a:schemeClr val="dk1"/>
                          </a:solidFill>
                          <a:effectLst/>
                          <a:latin typeface="+mj-lt"/>
                          <a:ea typeface="+mn-ea"/>
                          <a:cs typeface="+mn-cs"/>
                        </a:rPr>
                        <a:t>DeclarationDTO</a:t>
                      </a:r>
                      <a:r>
                        <a:rPr lang="en-US" sz="1000" b="0" i="0" kern="1200" dirty="0">
                          <a:solidFill>
                            <a:schemeClr val="dk1"/>
                          </a:solidFill>
                          <a:effectLst/>
                          <a:latin typeface="+mj-lt"/>
                          <a:ea typeface="+mn-ea"/>
                          <a:cs typeface="+mn-cs"/>
                        </a:rPr>
                        <a:t> save (@</a:t>
                      </a:r>
                      <a:r>
                        <a:rPr lang="fr-FR" sz="1000" b="0" kern="1200" dirty="0" err="1">
                          <a:solidFill>
                            <a:schemeClr val="dk1"/>
                          </a:solidFill>
                          <a:latin typeface="+mj-lt"/>
                          <a:ea typeface="+mn-ea"/>
                          <a:cs typeface="+mn-cs"/>
                        </a:rPr>
                        <a:t>RequestPart</a:t>
                      </a:r>
                      <a:r>
                        <a:rPr lang="fr-FR" sz="1000" b="0" kern="1200" dirty="0">
                          <a:solidFill>
                            <a:schemeClr val="dk1"/>
                          </a:solidFill>
                          <a:latin typeface="+mj-lt"/>
                          <a:ea typeface="+mn-ea"/>
                          <a:cs typeface="+mn-cs"/>
                        </a:rPr>
                        <a:t>(</a:t>
                      </a:r>
                      <a:r>
                        <a:rPr lang="fr-FR" sz="1000" b="0" kern="1200" dirty="0">
                          <a:solidFill>
                            <a:schemeClr val="dk1"/>
                          </a:solidFill>
                          <a:effectLst/>
                          <a:latin typeface="+mj-lt"/>
                          <a:ea typeface="+mn-ea"/>
                          <a:cs typeface="+mn-cs"/>
                        </a:rPr>
                        <a:t>"</a:t>
                      </a:r>
                      <a:r>
                        <a:rPr lang="fr-FR" sz="1000" b="0" kern="1200" dirty="0" err="1">
                          <a:solidFill>
                            <a:schemeClr val="dk1"/>
                          </a:solidFill>
                          <a:effectLst/>
                          <a:latin typeface="+mj-lt"/>
                          <a:ea typeface="+mn-ea"/>
                          <a:cs typeface="+mn-cs"/>
                        </a:rPr>
                        <a:t>dto</a:t>
                      </a:r>
                      <a:r>
                        <a:rPr lang="fr-FR" sz="1000" b="0" kern="1200" dirty="0">
                          <a:solidFill>
                            <a:schemeClr val="dk1"/>
                          </a:solidFill>
                          <a:effectLst/>
                          <a:latin typeface="+mj-lt"/>
                          <a:ea typeface="+mn-ea"/>
                          <a:cs typeface="+mn-cs"/>
                        </a:rPr>
                        <a:t>")</a:t>
                      </a:r>
                      <a:r>
                        <a:rPr lang="en-US" sz="1000" b="0" i="0" kern="1200" dirty="0">
                          <a:solidFill>
                            <a:schemeClr val="dk1"/>
                          </a:solidFill>
                          <a:effectLst/>
                          <a:latin typeface="+mj-lt"/>
                          <a:ea typeface="+mn-ea"/>
                          <a:cs typeface="+mn-cs"/>
                        </a:rPr>
                        <a:t> </a:t>
                      </a:r>
                      <a:r>
                        <a:rPr lang="en-US" sz="1000" b="0" i="0" kern="1200" dirty="0" err="1">
                          <a:solidFill>
                            <a:schemeClr val="dk1"/>
                          </a:solidFill>
                          <a:effectLst/>
                          <a:latin typeface="+mj-lt"/>
                          <a:ea typeface="+mn-ea"/>
                          <a:cs typeface="+mn-cs"/>
                        </a:rPr>
                        <a:t>DeclarationDTO</a:t>
                      </a:r>
                      <a:r>
                        <a:rPr lang="en-US" sz="1000" b="0" i="0" kern="1200" dirty="0">
                          <a:solidFill>
                            <a:schemeClr val="dk1"/>
                          </a:solidFill>
                          <a:effectLst/>
                          <a:latin typeface="+mj-lt"/>
                          <a:ea typeface="+mn-ea"/>
                          <a:cs typeface="+mn-cs"/>
                        </a:rPr>
                        <a:t> </a:t>
                      </a:r>
                      <a:r>
                        <a:rPr lang="en-US" sz="1000" b="0" i="0" kern="1200" dirty="0" err="1">
                          <a:solidFill>
                            <a:schemeClr val="dk1"/>
                          </a:solidFill>
                          <a:effectLst/>
                          <a:latin typeface="+mj-lt"/>
                          <a:ea typeface="+mn-ea"/>
                          <a:cs typeface="+mn-cs"/>
                        </a:rPr>
                        <a:t>dto</a:t>
                      </a:r>
                      <a:r>
                        <a:rPr lang="en-US" sz="1000" b="0" i="0" kern="1200" dirty="0">
                          <a:solidFill>
                            <a:schemeClr val="dk1"/>
                          </a:solidFill>
                          <a:effectLst/>
                          <a:latin typeface="+mj-lt"/>
                          <a:ea typeface="+mn-ea"/>
                          <a:cs typeface="+mn-cs"/>
                        </a:rPr>
                        <a:t>, @</a:t>
                      </a:r>
                      <a:r>
                        <a:rPr lang="fr-FR" sz="1000" b="0" kern="1200" dirty="0" err="1">
                          <a:solidFill>
                            <a:schemeClr val="dk1"/>
                          </a:solidFill>
                          <a:latin typeface="+mj-lt"/>
                          <a:ea typeface="+mn-ea"/>
                          <a:cs typeface="+mn-cs"/>
                        </a:rPr>
                        <a:t>RequestPart</a:t>
                      </a:r>
                      <a:r>
                        <a:rPr lang="fr-FR" sz="1000" b="0" kern="1200" dirty="0">
                          <a:solidFill>
                            <a:schemeClr val="dk1"/>
                          </a:solidFill>
                          <a:latin typeface="+mj-lt"/>
                          <a:ea typeface="+mn-ea"/>
                          <a:cs typeface="+mn-cs"/>
                        </a:rPr>
                        <a:t>(</a:t>
                      </a:r>
                      <a:r>
                        <a:rPr lang="fr-FR" sz="1000" b="0" kern="1200" dirty="0">
                          <a:solidFill>
                            <a:schemeClr val="dk1"/>
                          </a:solidFill>
                          <a:effectLst/>
                          <a:latin typeface="+mj-lt"/>
                          <a:ea typeface="+mn-ea"/>
                          <a:cs typeface="+mn-cs"/>
                        </a:rPr>
                        <a:t>"fichier") </a:t>
                      </a:r>
                      <a:r>
                        <a:rPr lang="fr-FR" sz="1000" b="0" kern="1200" dirty="0" err="1">
                          <a:solidFill>
                            <a:schemeClr val="dk1"/>
                          </a:solidFill>
                          <a:effectLst/>
                          <a:latin typeface="+mj-lt"/>
                          <a:ea typeface="+mn-ea"/>
                          <a:cs typeface="+mn-cs"/>
                        </a:rPr>
                        <a:t>MultipartFile</a:t>
                      </a:r>
                      <a:r>
                        <a:rPr lang="fr-FR" sz="1000" b="0" kern="1200" dirty="0">
                          <a:solidFill>
                            <a:schemeClr val="dk1"/>
                          </a:solidFill>
                          <a:effectLst/>
                          <a:latin typeface="+mj-lt"/>
                          <a:ea typeface="+mn-ea"/>
                          <a:cs typeface="+mn-cs"/>
                        </a:rPr>
                        <a:t>[] fichier</a:t>
                      </a:r>
                    </a:p>
                    <a:p>
                      <a:r>
                        <a:rPr lang="en-US" sz="1000" b="0" i="0" kern="1200" dirty="0">
                          <a:solidFill>
                            <a:schemeClr val="dk1"/>
                          </a:solidFill>
                          <a:effectLst/>
                          <a:latin typeface="+mj-lt"/>
                          <a:ea typeface="+mn-ea"/>
                          <a:cs typeface="+mn-cs"/>
                        </a:rPr>
                        <a:t> ){ …  }</a:t>
                      </a:r>
                      <a:endParaRPr lang="fr-FR" sz="1000" b="0" kern="1200" dirty="0">
                        <a:solidFill>
                          <a:schemeClr val="dk1"/>
                        </a:solidFill>
                        <a:latin typeface="+mj-lt"/>
                        <a:ea typeface="+mn-ea"/>
                        <a:cs typeface="+mn-cs"/>
                      </a:endParaRPr>
                    </a:p>
                  </a:txBody>
                  <a:tcPr/>
                </a:tc>
                <a:extLst>
                  <a:ext uri="{0D108BD9-81ED-4DB2-BD59-A6C34878D82A}">
                    <a16:rowId xmlns:a16="http://schemas.microsoft.com/office/drawing/2014/main" val="2342026694"/>
                  </a:ext>
                </a:extLst>
              </a:tr>
            </a:tbl>
          </a:graphicData>
        </a:graphic>
      </p:graphicFrame>
    </p:spTree>
    <p:extLst>
      <p:ext uri="{BB962C8B-B14F-4D97-AF65-F5344CB8AC3E}">
        <p14:creationId xmlns:p14="http://schemas.microsoft.com/office/powerpoint/2010/main" val="4133159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Controller</a:t>
            </a:r>
            <a:endParaRPr spc="-20" dirty="0"/>
          </a:p>
        </p:txBody>
      </p:sp>
      <p:sp>
        <p:nvSpPr>
          <p:cNvPr id="3" name="ZoneTexte 2">
            <a:extLst>
              <a:ext uri="{FF2B5EF4-FFF2-40B4-BE49-F238E27FC236}">
                <a16:creationId xmlns:a16="http://schemas.microsoft.com/office/drawing/2014/main" id="{2E1C1F45-2B3A-4BF7-8BAD-C1C5BCAAAAA2}"/>
              </a:ext>
            </a:extLst>
          </p:cNvPr>
          <p:cNvSpPr txBox="1"/>
          <p:nvPr/>
        </p:nvSpPr>
        <p:spPr>
          <a:xfrm>
            <a:off x="685801" y="1752601"/>
            <a:ext cx="8153400" cy="3693319"/>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Comme on s’en doute, on va maintenant créer un Server REST sur la BDD des animaux.</a:t>
            </a:r>
          </a:p>
          <a:p>
            <a:pPr marL="285750" indent="-285750">
              <a:buFont typeface="Wingdings" panose="05000000000000000000" pitchFamily="2" charset="2"/>
              <a:buChar char="§"/>
            </a:pPr>
            <a:r>
              <a:rPr lang="fr-FR" dirty="0">
                <a:latin typeface="Arial" panose="020B0604020202020204" pitchFamily="34" charset="0"/>
                <a:cs typeface="Arial" panose="020B0604020202020204" pitchFamily="34" charset="0"/>
              </a:rPr>
              <a:t>On crée 3 contrôleurs REST (</a:t>
            </a:r>
            <a:r>
              <a:rPr lang="fr-FR" dirty="0" err="1">
                <a:latin typeface="Arial" panose="020B0604020202020204" pitchFamily="34" charset="0"/>
                <a:cs typeface="Arial" panose="020B0604020202020204" pitchFamily="34" charset="0"/>
              </a:rPr>
              <a:t>Specie</a:t>
            </a:r>
            <a:r>
              <a:rPr lang="fr-FR" dirty="0">
                <a:latin typeface="Arial" panose="020B0604020202020204" pitchFamily="34" charset="0"/>
                <a:cs typeface="Arial" panose="020B0604020202020204" pitchFamily="34" charset="0"/>
              </a:rPr>
              <a:t>, Animal, Person)</a:t>
            </a:r>
          </a:p>
          <a:p>
            <a:pPr marL="285750" indent="-285750">
              <a:buFont typeface="Wingdings" panose="05000000000000000000" pitchFamily="2" charset="2"/>
              <a:buChar char="§"/>
            </a:pPr>
            <a:r>
              <a:rPr lang="fr-FR" dirty="0">
                <a:latin typeface="Arial" panose="020B0604020202020204" pitchFamily="34" charset="0"/>
                <a:cs typeface="Arial" panose="020B0604020202020204" pitchFamily="34" charset="0"/>
              </a:rPr>
              <a:t>On teste avec Postman</a:t>
            </a:r>
          </a:p>
          <a:p>
            <a:pPr marL="285750" indent="-285750">
              <a:buFont typeface="Wingdings" panose="05000000000000000000" pitchFamily="2" charset="2"/>
              <a:buChar char="§"/>
            </a:pP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Pour créer un serveur </a:t>
            </a:r>
            <a:r>
              <a:rPr lang="fr-FR" dirty="0" err="1">
                <a:latin typeface="Arial" panose="020B0604020202020204" pitchFamily="34" charset="0"/>
                <a:cs typeface="Arial" panose="020B0604020202020204" pitchFamily="34" charset="0"/>
              </a:rPr>
              <a:t>Rest</a:t>
            </a:r>
            <a:r>
              <a:rPr lang="fr-FR" dirty="0">
                <a:latin typeface="Arial" panose="020B0604020202020204" pitchFamily="34" charset="0"/>
                <a:cs typeface="Arial" panose="020B0604020202020204" pitchFamily="34" charset="0"/>
              </a:rPr>
              <a:t> avec </a:t>
            </a:r>
            <a:r>
              <a:rPr lang="fr-FR" dirty="0" err="1">
                <a:latin typeface="Arial" panose="020B0604020202020204" pitchFamily="34" charset="0"/>
                <a:cs typeface="Arial" panose="020B0604020202020204" pitchFamily="34" charset="0"/>
              </a:rPr>
              <a:t>SpringBoot</a:t>
            </a:r>
            <a:r>
              <a:rPr lang="fr-FR" dirty="0">
                <a:latin typeface="Arial" panose="020B0604020202020204" pitchFamily="34" charset="0"/>
                <a:cs typeface="Arial" panose="020B0604020202020204" pitchFamily="34" charset="0"/>
              </a:rPr>
              <a:t>, Il faut les extensions suivantes : </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Spring Web</a:t>
            </a:r>
          </a:p>
          <a:p>
            <a:pPr marL="285750" indent="-285750">
              <a:buFont typeface="Wingdings" panose="05000000000000000000" pitchFamily="2" charset="2"/>
              <a:buChar char="q"/>
            </a:pPr>
            <a:r>
              <a:rPr lang="fr-FR" dirty="0" err="1">
                <a:latin typeface="Arial" panose="020B0604020202020204" pitchFamily="34" charset="0"/>
                <a:cs typeface="Arial" panose="020B0604020202020204" pitchFamily="34" charset="0"/>
              </a:rPr>
              <a:t>SpringBoot</a:t>
            </a:r>
            <a:r>
              <a:rPr lang="fr-FR" dirty="0">
                <a:latin typeface="Arial" panose="020B0604020202020204" pitchFamily="34" charset="0"/>
                <a:cs typeface="Arial" panose="020B0604020202020204" pitchFamily="34" charset="0"/>
              </a:rPr>
              <a:t> Dev Tools (pour relancer automatiquement le serveur)</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Et aussi tout ce dont on a besoin pour accéder à une BDD (</a:t>
            </a:r>
            <a:r>
              <a:rPr lang="fr-FR" dirty="0" err="1">
                <a:latin typeface="Arial" panose="020B0604020202020204" pitchFamily="34" charset="0"/>
                <a:cs typeface="Arial" panose="020B0604020202020204" pitchFamily="34" charset="0"/>
              </a:rPr>
              <a:t>SpringData</a:t>
            </a:r>
            <a:r>
              <a:rPr lang="fr-FR" dirty="0">
                <a:latin typeface="Arial" panose="020B0604020202020204" pitchFamily="34" charset="0"/>
                <a:cs typeface="Arial" panose="020B0604020202020204" pitchFamily="34" charset="0"/>
              </a:rPr>
              <a:t> et </a:t>
            </a:r>
            <a:r>
              <a:rPr lang="fr-FR" dirty="0" err="1">
                <a:latin typeface="Arial" panose="020B0604020202020204" pitchFamily="34" charset="0"/>
                <a:cs typeface="Arial" panose="020B0604020202020204" pitchFamily="34" charset="0"/>
              </a:rPr>
              <a:t>MySql</a:t>
            </a:r>
            <a:r>
              <a:rPr lang="fr-FR" dirty="0">
                <a:latin typeface="Arial" panose="020B0604020202020204" pitchFamily="34" charset="0"/>
                <a:cs typeface="Arial" panose="020B0604020202020204" pitchFamily="34" charset="0"/>
              </a:rPr>
              <a:t> driver)</a:t>
            </a:r>
          </a:p>
          <a:p>
            <a:endParaRPr lang="fr-FR" dirty="0"/>
          </a:p>
        </p:txBody>
      </p:sp>
    </p:spTree>
    <p:extLst>
      <p:ext uri="{BB962C8B-B14F-4D97-AF65-F5344CB8AC3E}">
        <p14:creationId xmlns:p14="http://schemas.microsoft.com/office/powerpoint/2010/main" val="26153180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50" dirty="0"/>
              <a:t>S</a:t>
            </a:r>
            <a:r>
              <a:rPr spc="-55" dirty="0"/>
              <a:t>o</a:t>
            </a:r>
            <a:r>
              <a:rPr spc="-40" dirty="0"/>
              <a:t>mm</a:t>
            </a:r>
            <a:r>
              <a:rPr spc="-55" dirty="0"/>
              <a:t>a</a:t>
            </a:r>
            <a:r>
              <a:rPr spc="-70" dirty="0"/>
              <a:t>ir</a:t>
            </a:r>
            <a:r>
              <a:rPr spc="15" dirty="0"/>
              <a:t>e</a:t>
            </a:r>
          </a:p>
        </p:txBody>
      </p:sp>
      <p:sp>
        <p:nvSpPr>
          <p:cNvPr id="3" name="object 3"/>
          <p:cNvSpPr txBox="1"/>
          <p:nvPr/>
        </p:nvSpPr>
        <p:spPr>
          <a:xfrm>
            <a:off x="515113" y="1751838"/>
            <a:ext cx="8079105" cy="874598"/>
          </a:xfrm>
          <a:prstGeom prst="rect">
            <a:avLst/>
          </a:prstGeom>
          <a:solidFill>
            <a:srgbClr val="F8B900"/>
          </a:solidFill>
        </p:spPr>
        <p:txBody>
          <a:bodyPr vert="horz" wrap="square" lIns="0" tIns="96520" rIns="0" bIns="0" rtlCol="0">
            <a:spAutoFit/>
          </a:bodyPr>
          <a:lstStyle/>
          <a:p>
            <a:pPr marL="268605" indent="-79375">
              <a:spcBef>
                <a:spcPts val="760"/>
              </a:spcBef>
              <a:buSzPct val="92592"/>
              <a:buFont typeface="Wingdings"/>
              <a:buChar char=""/>
              <a:tabLst>
                <a:tab pos="269240" algn="l"/>
              </a:tabLst>
            </a:pPr>
            <a:r>
              <a:rPr sz="1350" dirty="0">
                <a:solidFill>
                  <a:srgbClr val="003350"/>
                </a:solidFill>
                <a:latin typeface="Arial"/>
                <a:cs typeface="Arial"/>
              </a:rPr>
              <a:t>Spring</a:t>
            </a:r>
            <a:r>
              <a:rPr sz="1350" spc="-30" dirty="0">
                <a:solidFill>
                  <a:srgbClr val="003350"/>
                </a:solidFill>
                <a:latin typeface="Arial"/>
                <a:cs typeface="Arial"/>
              </a:rPr>
              <a:t> </a:t>
            </a:r>
            <a:r>
              <a:rPr sz="1350" spc="-5" dirty="0">
                <a:solidFill>
                  <a:srgbClr val="003350"/>
                </a:solidFill>
                <a:latin typeface="Arial"/>
                <a:cs typeface="Arial"/>
              </a:rPr>
              <a:t>MVC</a:t>
            </a:r>
            <a:endParaRPr lang="fr-FR" sz="1350" spc="-5" dirty="0">
              <a:solidFill>
                <a:srgbClr val="003350"/>
              </a:solidFill>
              <a:latin typeface="Arial"/>
              <a:cs typeface="Arial"/>
            </a:endParaRPr>
          </a:p>
          <a:p>
            <a:pPr marL="268605" indent="-79375">
              <a:spcBef>
                <a:spcPts val="760"/>
              </a:spcBef>
              <a:buSzPct val="92592"/>
              <a:buFont typeface="Wingdings"/>
              <a:buChar char=""/>
              <a:tabLst>
                <a:tab pos="269240" algn="l"/>
              </a:tabLst>
            </a:pPr>
            <a:r>
              <a:rPr lang="fr-FR" sz="1350" spc="-5" dirty="0">
                <a:solidFill>
                  <a:srgbClr val="003350"/>
                </a:solidFill>
                <a:latin typeface="Arial"/>
                <a:cs typeface="Arial"/>
              </a:rPr>
              <a:t>Spring MVC Web</a:t>
            </a:r>
            <a:endParaRPr sz="1350" dirty="0">
              <a:latin typeface="Arial"/>
              <a:cs typeface="Arial"/>
            </a:endParaRPr>
          </a:p>
          <a:p>
            <a:pPr marL="268605" indent="-79375">
              <a:spcBef>
                <a:spcPts val="445"/>
              </a:spcBef>
              <a:buSzPct val="92592"/>
              <a:buFont typeface="Wingdings"/>
              <a:buChar char=""/>
              <a:tabLst>
                <a:tab pos="269240" algn="l"/>
              </a:tabLst>
            </a:pPr>
            <a:r>
              <a:rPr sz="1350" spc="5" dirty="0">
                <a:solidFill>
                  <a:srgbClr val="003350"/>
                </a:solidFill>
                <a:latin typeface="Arial"/>
                <a:cs typeface="Arial"/>
              </a:rPr>
              <a:t>Web </a:t>
            </a:r>
            <a:r>
              <a:rPr sz="1350" dirty="0">
                <a:solidFill>
                  <a:srgbClr val="003350"/>
                </a:solidFill>
                <a:latin typeface="Arial"/>
                <a:cs typeface="Arial"/>
              </a:rPr>
              <a:t>services</a:t>
            </a:r>
            <a:r>
              <a:rPr sz="1350" spc="-80" dirty="0">
                <a:solidFill>
                  <a:srgbClr val="003350"/>
                </a:solidFill>
                <a:latin typeface="Arial"/>
                <a:cs typeface="Arial"/>
              </a:rPr>
              <a:t> </a:t>
            </a:r>
            <a:r>
              <a:rPr sz="1350" dirty="0">
                <a:solidFill>
                  <a:srgbClr val="003350"/>
                </a:solidFill>
                <a:latin typeface="Arial"/>
                <a:cs typeface="Arial"/>
              </a:rPr>
              <a:t>REST</a:t>
            </a:r>
            <a:endParaRPr lang="fr-FR" sz="1350" dirty="0">
              <a:solidFill>
                <a:srgbClr val="003350"/>
              </a:solidFill>
              <a:latin typeface="Arial"/>
              <a:cs typeface="Arial"/>
            </a:endParaRPr>
          </a:p>
        </p:txBody>
      </p:sp>
    </p:spTree>
    <p:extLst>
      <p:ext uri="{BB962C8B-B14F-4D97-AF65-F5344CB8AC3E}">
        <p14:creationId xmlns:p14="http://schemas.microsoft.com/office/powerpoint/2010/main" val="225761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45" dirty="0"/>
              <a:t>Spring</a:t>
            </a:r>
            <a:r>
              <a:rPr spc="-175" dirty="0"/>
              <a:t> </a:t>
            </a:r>
            <a:r>
              <a:rPr spc="-20" dirty="0"/>
              <a:t>MVC</a:t>
            </a:r>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0"/>
            <a:ext cx="8382000" cy="3416320"/>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On a au final un modèle MVC (</a:t>
            </a:r>
            <a:r>
              <a:rPr lang="fr-FR" dirty="0" err="1">
                <a:latin typeface="Arial" panose="020B0604020202020204" pitchFamily="34" charset="0"/>
                <a:cs typeface="Arial" panose="020B0604020202020204" pitchFamily="34" charset="0"/>
              </a:rPr>
              <a:t>Model,Vue</a:t>
            </a:r>
            <a:r>
              <a:rPr lang="fr-FR" dirty="0">
                <a:latin typeface="Arial" panose="020B0604020202020204" pitchFamily="34" charset="0"/>
                <a:cs typeface="Arial" panose="020B0604020202020204" pitchFamily="34" charset="0"/>
              </a:rPr>
              <a:t>, Controller)</a:t>
            </a:r>
          </a:p>
          <a:p>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Le Model est une zone mémoire similaire à une </a:t>
            </a:r>
            <a:r>
              <a:rPr lang="fr-FR" dirty="0" err="1">
                <a:latin typeface="Arial" panose="020B0604020202020204" pitchFamily="34" charset="0"/>
                <a:cs typeface="Arial" panose="020B0604020202020204" pitchFamily="34" charset="0"/>
              </a:rPr>
              <a:t>Map</a:t>
            </a:r>
            <a:r>
              <a:rPr lang="fr-FR" dirty="0">
                <a:latin typeface="Arial" panose="020B0604020202020204" pitchFamily="34" charset="0"/>
                <a:cs typeface="Arial" panose="020B0604020202020204" pitchFamily="34" charset="0"/>
              </a:rPr>
              <a:t> (ou à la Session)</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La Vue est une page HTML</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Le Controller est une classe Java</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Le couplage entre la Vue et le Controller est faible.</a:t>
            </a:r>
          </a:p>
          <a:p>
            <a:pPr marL="285750" indent="-285750">
              <a:buFont typeface="Wingdings" panose="05000000000000000000" pitchFamily="2" charset="2"/>
              <a:buChar char="§"/>
            </a:pPr>
            <a:r>
              <a:rPr lang="fr-FR" dirty="0">
                <a:latin typeface="Arial" panose="020B0604020202020204" pitchFamily="34" charset="0"/>
                <a:cs typeface="Arial" panose="020B0604020202020204" pitchFamily="34" charset="0"/>
              </a:rPr>
              <a:t>C’est une bonne chose</a:t>
            </a:r>
          </a:p>
          <a:p>
            <a:pPr marL="285750" indent="-285750">
              <a:buFont typeface="Wingdings" panose="05000000000000000000" pitchFamily="2" charset="2"/>
              <a:buChar char="§"/>
            </a:pPr>
            <a:r>
              <a:rPr lang="fr-FR" dirty="0">
                <a:latin typeface="Arial" panose="020B0604020202020204" pitchFamily="34" charset="0"/>
                <a:cs typeface="Arial" panose="020B0604020202020204" pitchFamily="34" charset="0"/>
              </a:rPr>
              <a:t>C’est le but recherché du modèle MVC</a:t>
            </a:r>
          </a:p>
        </p:txBody>
      </p:sp>
    </p:spTree>
    <p:extLst>
      <p:ext uri="{BB962C8B-B14F-4D97-AF65-F5344CB8AC3E}">
        <p14:creationId xmlns:p14="http://schemas.microsoft.com/office/powerpoint/2010/main" val="163620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1907" y="992327"/>
            <a:ext cx="2028825" cy="488950"/>
          </a:xfrm>
          <a:prstGeom prst="rect">
            <a:avLst/>
          </a:prstGeom>
        </p:spPr>
        <p:txBody>
          <a:bodyPr vert="horz" wrap="square" lIns="0" tIns="17145" rIns="0" bIns="0" rtlCol="0">
            <a:spAutoFit/>
          </a:bodyPr>
          <a:lstStyle/>
          <a:p>
            <a:pPr marL="12700">
              <a:spcBef>
                <a:spcPts val="135"/>
              </a:spcBef>
            </a:pPr>
            <a:r>
              <a:rPr sz="3000" spc="-45" dirty="0">
                <a:solidFill>
                  <a:srgbClr val="F8B900"/>
                </a:solidFill>
                <a:latin typeface="Arial"/>
                <a:cs typeface="Arial"/>
              </a:rPr>
              <a:t>Spring</a:t>
            </a:r>
            <a:r>
              <a:rPr sz="3000" spc="-175" dirty="0">
                <a:solidFill>
                  <a:srgbClr val="F8B900"/>
                </a:solidFill>
                <a:latin typeface="Arial"/>
                <a:cs typeface="Arial"/>
              </a:rPr>
              <a:t> </a:t>
            </a:r>
            <a:r>
              <a:rPr sz="3000" spc="-20" dirty="0">
                <a:solidFill>
                  <a:srgbClr val="F8B900"/>
                </a:solidFill>
                <a:latin typeface="Arial"/>
                <a:cs typeface="Arial"/>
              </a:rPr>
              <a:t>MVC</a:t>
            </a:r>
            <a:endParaRPr sz="3000">
              <a:latin typeface="Arial"/>
              <a:cs typeface="Arial"/>
            </a:endParaRPr>
          </a:p>
        </p:txBody>
      </p:sp>
      <p:sp>
        <p:nvSpPr>
          <p:cNvPr id="3" name="object 3"/>
          <p:cNvSpPr txBox="1"/>
          <p:nvPr/>
        </p:nvSpPr>
        <p:spPr>
          <a:xfrm>
            <a:off x="700531" y="1827529"/>
            <a:ext cx="7777480" cy="299720"/>
          </a:xfrm>
          <a:prstGeom prst="rect">
            <a:avLst/>
          </a:prstGeom>
        </p:spPr>
        <p:txBody>
          <a:bodyPr vert="horz" wrap="square" lIns="0" tIns="12700" rIns="0" bIns="0" rtlCol="0">
            <a:spAutoFit/>
          </a:bodyPr>
          <a:lstStyle/>
          <a:p>
            <a:pPr marL="12700">
              <a:spcBef>
                <a:spcPts val="100"/>
              </a:spcBef>
            </a:pPr>
            <a:r>
              <a:rPr spc="290" dirty="0">
                <a:solidFill>
                  <a:srgbClr val="003350"/>
                </a:solidFill>
                <a:latin typeface="DejaVu Sans"/>
                <a:cs typeface="DejaVu Sans"/>
              </a:rPr>
              <a:t>➔ </a:t>
            </a:r>
            <a:r>
              <a:rPr sz="1350" dirty="0">
                <a:solidFill>
                  <a:srgbClr val="003350"/>
                </a:solidFill>
                <a:latin typeface="Arial"/>
                <a:cs typeface="Arial"/>
              </a:rPr>
              <a:t>L'idée est de séparer les données, la présentation et les traitements. </a:t>
            </a:r>
            <a:r>
              <a:rPr sz="1350" spc="-5" dirty="0">
                <a:solidFill>
                  <a:srgbClr val="003350"/>
                </a:solidFill>
                <a:latin typeface="Arial"/>
                <a:cs typeface="Arial"/>
              </a:rPr>
              <a:t>Il </a:t>
            </a:r>
            <a:r>
              <a:rPr sz="1350" dirty="0">
                <a:solidFill>
                  <a:srgbClr val="003350"/>
                </a:solidFill>
                <a:latin typeface="Arial"/>
                <a:cs typeface="Arial"/>
              </a:rPr>
              <a:t>en résulte les trois parties</a:t>
            </a:r>
            <a:r>
              <a:rPr sz="1350" spc="-254" dirty="0">
                <a:solidFill>
                  <a:srgbClr val="003350"/>
                </a:solidFill>
                <a:latin typeface="Arial"/>
                <a:cs typeface="Arial"/>
              </a:rPr>
              <a:t> </a:t>
            </a:r>
            <a:r>
              <a:rPr sz="1350" dirty="0">
                <a:solidFill>
                  <a:srgbClr val="003350"/>
                </a:solidFill>
                <a:latin typeface="Arial"/>
                <a:cs typeface="Arial"/>
              </a:rPr>
              <a:t>:</a:t>
            </a:r>
            <a:endParaRPr sz="1350">
              <a:latin typeface="Arial"/>
              <a:cs typeface="Arial"/>
            </a:endParaRPr>
          </a:p>
        </p:txBody>
      </p:sp>
      <p:sp>
        <p:nvSpPr>
          <p:cNvPr id="4" name="object 4"/>
          <p:cNvSpPr/>
          <p:nvPr/>
        </p:nvSpPr>
        <p:spPr>
          <a:xfrm>
            <a:off x="1546447" y="2393263"/>
            <a:ext cx="5424328" cy="345168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spc="-50" dirty="0"/>
              <a:t>S</a:t>
            </a:r>
            <a:r>
              <a:rPr spc="-55" dirty="0"/>
              <a:t>o</a:t>
            </a:r>
            <a:r>
              <a:rPr spc="-40" dirty="0"/>
              <a:t>mm</a:t>
            </a:r>
            <a:r>
              <a:rPr spc="-55" dirty="0"/>
              <a:t>a</a:t>
            </a:r>
            <a:r>
              <a:rPr spc="-70" dirty="0"/>
              <a:t>ir</a:t>
            </a:r>
            <a:r>
              <a:rPr spc="15" dirty="0"/>
              <a:t>e</a:t>
            </a:r>
          </a:p>
        </p:txBody>
      </p:sp>
      <p:sp>
        <p:nvSpPr>
          <p:cNvPr id="3" name="object 3"/>
          <p:cNvSpPr txBox="1"/>
          <p:nvPr/>
        </p:nvSpPr>
        <p:spPr>
          <a:xfrm>
            <a:off x="515113" y="1751838"/>
            <a:ext cx="8079105" cy="2064668"/>
          </a:xfrm>
          <a:prstGeom prst="rect">
            <a:avLst/>
          </a:prstGeom>
          <a:solidFill>
            <a:srgbClr val="F8B900"/>
          </a:solidFill>
        </p:spPr>
        <p:txBody>
          <a:bodyPr vert="horz" wrap="square" lIns="0" tIns="96520" rIns="0" bIns="0" rtlCol="0">
            <a:spAutoFit/>
          </a:bodyPr>
          <a:lstStyle/>
          <a:p>
            <a:pPr marL="268605" indent="-79375">
              <a:spcBef>
                <a:spcPts val="760"/>
              </a:spcBef>
              <a:buSzPct val="92592"/>
              <a:buFont typeface="Wingdings"/>
              <a:buChar char=""/>
              <a:tabLst>
                <a:tab pos="269240" algn="l"/>
              </a:tabLst>
            </a:pPr>
            <a:r>
              <a:rPr sz="1350" dirty="0">
                <a:solidFill>
                  <a:srgbClr val="003350"/>
                </a:solidFill>
                <a:latin typeface="Arial"/>
                <a:cs typeface="Arial"/>
              </a:rPr>
              <a:t>Spring</a:t>
            </a:r>
            <a:r>
              <a:rPr sz="1350" spc="-30" dirty="0">
                <a:solidFill>
                  <a:srgbClr val="003350"/>
                </a:solidFill>
                <a:latin typeface="Arial"/>
                <a:cs typeface="Arial"/>
              </a:rPr>
              <a:t> </a:t>
            </a:r>
            <a:r>
              <a:rPr sz="1350" spc="-5" dirty="0">
                <a:solidFill>
                  <a:srgbClr val="003350"/>
                </a:solidFill>
                <a:latin typeface="Arial"/>
                <a:cs typeface="Arial"/>
              </a:rPr>
              <a:t>MVC</a:t>
            </a:r>
            <a:endParaRPr lang="fr-FR" sz="1350" spc="-5" dirty="0">
              <a:solidFill>
                <a:srgbClr val="003350"/>
              </a:solidFill>
              <a:latin typeface="Arial"/>
              <a:cs typeface="Arial"/>
            </a:endParaRPr>
          </a:p>
          <a:p>
            <a:pPr marL="474980" indent="-285750">
              <a:spcBef>
                <a:spcPts val="760"/>
              </a:spcBef>
              <a:buSzPct val="92592"/>
              <a:buFont typeface="Wingdings" panose="05000000000000000000" pitchFamily="2" charset="2"/>
              <a:buChar char="q"/>
              <a:tabLst>
                <a:tab pos="269240" algn="l"/>
              </a:tabLst>
            </a:pPr>
            <a:r>
              <a:rPr lang="fr-FR" sz="1350" spc="-5" dirty="0">
                <a:solidFill>
                  <a:srgbClr val="003350"/>
                </a:solidFill>
                <a:latin typeface="Arial"/>
                <a:cs typeface="Arial"/>
              </a:rPr>
              <a:t>Spring MVC Web</a:t>
            </a:r>
          </a:p>
          <a:p>
            <a:pPr marL="932180" lvl="1" indent="-285750">
              <a:spcBef>
                <a:spcPts val="760"/>
              </a:spcBef>
              <a:buSzPct val="92592"/>
              <a:buFont typeface="Courier New" panose="02070309020205020404" pitchFamily="49" charset="0"/>
              <a:buChar char="o"/>
              <a:tabLst>
                <a:tab pos="269240" algn="l"/>
              </a:tabLst>
            </a:pPr>
            <a:r>
              <a:rPr lang="fr-FR" sz="1350" spc="-5" dirty="0">
                <a:solidFill>
                  <a:srgbClr val="003350"/>
                </a:solidFill>
                <a:latin typeface="Arial"/>
                <a:cs typeface="Arial"/>
              </a:rPr>
              <a:t>Controller</a:t>
            </a:r>
          </a:p>
          <a:p>
            <a:pPr marL="932180" lvl="1" indent="-285750">
              <a:spcBef>
                <a:spcPts val="760"/>
              </a:spcBef>
              <a:buSzPct val="92592"/>
              <a:buFont typeface="Courier New" panose="02070309020205020404" pitchFamily="49" charset="0"/>
              <a:buChar char="o"/>
              <a:tabLst>
                <a:tab pos="269240" algn="l"/>
              </a:tabLst>
            </a:pPr>
            <a:r>
              <a:rPr lang="fr-FR" sz="1350" spc="-5" dirty="0">
                <a:solidFill>
                  <a:srgbClr val="003350"/>
                </a:solidFill>
                <a:latin typeface="Arial"/>
                <a:cs typeface="Arial"/>
              </a:rPr>
              <a:t>Vue (</a:t>
            </a:r>
            <a:r>
              <a:rPr lang="fr-FR" sz="1350" spc="-5" dirty="0" err="1">
                <a:solidFill>
                  <a:srgbClr val="003350"/>
                </a:solidFill>
                <a:latin typeface="Arial"/>
                <a:cs typeface="Arial"/>
              </a:rPr>
              <a:t>Thymeleaf</a:t>
            </a:r>
            <a:r>
              <a:rPr lang="fr-FR" sz="1350" spc="-5" dirty="0">
                <a:solidFill>
                  <a:srgbClr val="003350"/>
                </a:solidFill>
                <a:latin typeface="Arial"/>
                <a:cs typeface="Arial"/>
              </a:rPr>
              <a:t>)</a:t>
            </a:r>
          </a:p>
          <a:p>
            <a:pPr marL="932180" lvl="1" indent="-285750">
              <a:spcBef>
                <a:spcPts val="760"/>
              </a:spcBef>
              <a:buSzPct val="92592"/>
              <a:buFont typeface="Courier New" panose="02070309020205020404" pitchFamily="49" charset="0"/>
              <a:buChar char="o"/>
              <a:tabLst>
                <a:tab pos="269240" algn="l"/>
              </a:tabLst>
            </a:pPr>
            <a:r>
              <a:rPr lang="fr-FR" sz="1350" spc="-5" dirty="0" err="1">
                <a:solidFill>
                  <a:srgbClr val="003350"/>
                </a:solidFill>
                <a:latin typeface="Arial"/>
                <a:cs typeface="Arial"/>
              </a:rPr>
              <a:t>Validator</a:t>
            </a:r>
            <a:endParaRPr sz="1350" dirty="0">
              <a:latin typeface="Arial"/>
              <a:cs typeface="Arial"/>
            </a:endParaRPr>
          </a:p>
          <a:p>
            <a:pPr marL="268605" indent="-79375">
              <a:spcBef>
                <a:spcPts val="445"/>
              </a:spcBef>
              <a:buSzPct val="92592"/>
              <a:buFont typeface="Wingdings"/>
              <a:buChar char=""/>
              <a:tabLst>
                <a:tab pos="269240" algn="l"/>
              </a:tabLst>
            </a:pPr>
            <a:r>
              <a:rPr sz="1350" spc="5" dirty="0">
                <a:solidFill>
                  <a:srgbClr val="003350"/>
                </a:solidFill>
                <a:latin typeface="Arial"/>
                <a:cs typeface="Arial"/>
              </a:rPr>
              <a:t>Web </a:t>
            </a:r>
            <a:r>
              <a:rPr sz="1350" dirty="0">
                <a:solidFill>
                  <a:srgbClr val="003350"/>
                </a:solidFill>
                <a:latin typeface="Arial"/>
                <a:cs typeface="Arial"/>
              </a:rPr>
              <a:t>services</a:t>
            </a:r>
            <a:r>
              <a:rPr sz="1350" spc="-80" dirty="0">
                <a:solidFill>
                  <a:srgbClr val="003350"/>
                </a:solidFill>
                <a:latin typeface="Arial"/>
                <a:cs typeface="Arial"/>
              </a:rPr>
              <a:t> </a:t>
            </a:r>
            <a:r>
              <a:rPr sz="1350" dirty="0">
                <a:solidFill>
                  <a:srgbClr val="003350"/>
                </a:solidFill>
                <a:latin typeface="Arial"/>
                <a:cs typeface="Arial"/>
              </a:rPr>
              <a:t>REST</a:t>
            </a:r>
            <a:endParaRPr lang="fr-FR" sz="1350" dirty="0">
              <a:solidFill>
                <a:srgbClr val="003350"/>
              </a:solidFill>
              <a:latin typeface="Arial"/>
              <a:cs typeface="Arial"/>
            </a:endParaRPr>
          </a:p>
          <a:p>
            <a:pPr marL="268605" indent="-79375">
              <a:spcBef>
                <a:spcPts val="445"/>
              </a:spcBef>
              <a:buSzPct val="92592"/>
              <a:buFont typeface="Wingdings"/>
              <a:buChar char=""/>
              <a:tabLst>
                <a:tab pos="269240" algn="l"/>
              </a:tabLst>
            </a:pPr>
            <a:r>
              <a:rPr lang="fr-FR" sz="1350" dirty="0">
                <a:solidFill>
                  <a:srgbClr val="003350"/>
                </a:solidFill>
                <a:latin typeface="Arial"/>
                <a:cs typeface="Arial"/>
              </a:rPr>
              <a:t>Sécurité</a:t>
            </a:r>
            <a:endParaRPr lang="fr-FR" sz="1350" dirty="0">
              <a:latin typeface="Arial"/>
              <a:cs typeface="Arial"/>
            </a:endParaRPr>
          </a:p>
        </p:txBody>
      </p:sp>
    </p:spTree>
    <p:extLst>
      <p:ext uri="{BB962C8B-B14F-4D97-AF65-F5344CB8AC3E}">
        <p14:creationId xmlns:p14="http://schemas.microsoft.com/office/powerpoint/2010/main" val="321581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nchor="ctr">
            <a:spAutoFit/>
          </a:bodyPr>
          <a:lstStyle/>
          <a:p>
            <a:pPr marL="12700">
              <a:spcBef>
                <a:spcPts val="135"/>
              </a:spcBef>
            </a:pPr>
            <a:r>
              <a:rPr lang="fr-FR" spc="-45" dirty="0"/>
              <a:t>Le Controller</a:t>
            </a:r>
            <a:endParaRPr spc="-20" dirty="0"/>
          </a:p>
        </p:txBody>
      </p:sp>
      <p:sp>
        <p:nvSpPr>
          <p:cNvPr id="4" name="ZoneTexte 3">
            <a:extLst>
              <a:ext uri="{FF2B5EF4-FFF2-40B4-BE49-F238E27FC236}">
                <a16:creationId xmlns:a16="http://schemas.microsoft.com/office/drawing/2014/main" id="{82F24EB6-EB12-4E24-BCFB-2C0E92294051}"/>
              </a:ext>
            </a:extLst>
          </p:cNvPr>
          <p:cNvSpPr txBox="1"/>
          <p:nvPr/>
        </p:nvSpPr>
        <p:spPr>
          <a:xfrm>
            <a:off x="457200" y="1676401"/>
            <a:ext cx="8382000" cy="313932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Le Controller est une Classe Java annoté avec </a:t>
            </a:r>
            <a:r>
              <a:rPr lang="fr-FR" b="1" dirty="0">
                <a:latin typeface="Arial" panose="020B0604020202020204" pitchFamily="34" charset="0"/>
                <a:cs typeface="Arial" panose="020B0604020202020204" pitchFamily="34" charset="0"/>
              </a:rPr>
              <a:t>@Controller</a:t>
            </a:r>
          </a:p>
          <a:p>
            <a:pPr marL="285750" indent="-285750">
              <a:buFont typeface="Wingdings" panose="05000000000000000000" pitchFamily="2" charset="2"/>
              <a:buChar char="q"/>
            </a:pPr>
            <a:endParaRPr lang="fr-FR"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Cette classe contient des </a:t>
            </a:r>
            <a:r>
              <a:rPr lang="fr-FR" dirty="0" err="1">
                <a:latin typeface="Arial" panose="020B0604020202020204" pitchFamily="34" charset="0"/>
                <a:cs typeface="Arial" panose="020B0604020202020204" pitchFamily="34" charset="0"/>
              </a:rPr>
              <a:t>methods</a:t>
            </a: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Chaque </a:t>
            </a:r>
            <a:r>
              <a:rPr lang="fr-FR" dirty="0" err="1">
                <a:latin typeface="Arial" panose="020B0604020202020204" pitchFamily="34" charset="0"/>
                <a:cs typeface="Arial" panose="020B0604020202020204" pitchFamily="34" charset="0"/>
              </a:rPr>
              <a:t>method</a:t>
            </a:r>
            <a:r>
              <a:rPr lang="fr-FR" dirty="0">
                <a:latin typeface="Arial" panose="020B0604020202020204" pitchFamily="34" charset="0"/>
                <a:cs typeface="Arial" panose="020B0604020202020204" pitchFamily="34" charset="0"/>
              </a:rPr>
              <a:t> correspond à une URL donnée</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Chaque </a:t>
            </a:r>
            <a:r>
              <a:rPr lang="fr-FR" dirty="0" err="1">
                <a:latin typeface="Arial" panose="020B0604020202020204" pitchFamily="34" charset="0"/>
                <a:cs typeface="Arial" panose="020B0604020202020204" pitchFamily="34" charset="0"/>
              </a:rPr>
              <a:t>method</a:t>
            </a:r>
            <a:r>
              <a:rPr lang="fr-FR" dirty="0">
                <a:latin typeface="Arial" panose="020B0604020202020204" pitchFamily="34" charset="0"/>
                <a:cs typeface="Arial" panose="020B0604020202020204" pitchFamily="34" charset="0"/>
              </a:rPr>
              <a:t> retourne le nom de la page HTML (la Vue) qui doit afficher  les résultats</a:t>
            </a:r>
          </a:p>
          <a:p>
            <a:pPr marL="285750" indent="-285750">
              <a:buFont typeface="Wingdings" panose="05000000000000000000" pitchFamily="2" charset="2"/>
              <a:buChar char="q"/>
            </a:pPr>
            <a:endParaRPr lang="fr-F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latin typeface="Arial" panose="020B0604020202020204" pitchFamily="34" charset="0"/>
                <a:cs typeface="Arial" panose="020B0604020202020204" pitchFamily="34" charset="0"/>
              </a:rPr>
              <a:t>Chaque </a:t>
            </a:r>
            <a:r>
              <a:rPr lang="fr-FR" dirty="0" err="1">
                <a:latin typeface="Arial" panose="020B0604020202020204" pitchFamily="34" charset="0"/>
                <a:cs typeface="Arial" panose="020B0604020202020204" pitchFamily="34" charset="0"/>
              </a:rPr>
              <a:t>method</a:t>
            </a:r>
            <a:r>
              <a:rPr lang="fr-FR" dirty="0">
                <a:latin typeface="Arial" panose="020B0604020202020204" pitchFamily="34" charset="0"/>
                <a:cs typeface="Arial" panose="020B0604020202020204" pitchFamily="34" charset="0"/>
              </a:rPr>
              <a:t> fait donc un traitement, stocke les données à afficher dans le Model, puis appelle la Vue. (On est bien en MVC)</a:t>
            </a:r>
          </a:p>
        </p:txBody>
      </p:sp>
    </p:spTree>
    <p:extLst>
      <p:ext uri="{BB962C8B-B14F-4D97-AF65-F5344CB8AC3E}">
        <p14:creationId xmlns:p14="http://schemas.microsoft.com/office/powerpoint/2010/main" val="630942549"/>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6969</TotalTime>
  <Words>3358</Words>
  <Application>Microsoft Office PowerPoint</Application>
  <PresentationFormat>Affichage à l'écran (4:3)</PresentationFormat>
  <Paragraphs>503</Paragraphs>
  <Slides>55</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55</vt:i4>
      </vt:variant>
    </vt:vector>
  </HeadingPairs>
  <TitlesOfParts>
    <vt:vector size="63" baseType="lpstr">
      <vt:lpstr>Arial</vt:lpstr>
      <vt:lpstr>Calibri</vt:lpstr>
      <vt:lpstr>Consolas</vt:lpstr>
      <vt:lpstr>Courier New</vt:lpstr>
      <vt:lpstr>DejaVu Sans</vt:lpstr>
      <vt:lpstr>Symbol</vt:lpstr>
      <vt:lpstr>Wingdings</vt:lpstr>
      <vt:lpstr>Thème Office</vt:lpstr>
      <vt:lpstr>Spring Framework Web, MVC, Rest</vt:lpstr>
      <vt:lpstr>Sommaire</vt:lpstr>
      <vt:lpstr>Sommaire</vt:lpstr>
      <vt:lpstr>Modèle MVC</vt:lpstr>
      <vt:lpstr>Modèle MVC</vt:lpstr>
      <vt:lpstr>Spring MVC</vt:lpstr>
      <vt:lpstr>Présentation PowerPoint</vt:lpstr>
      <vt:lpstr>Sommaire</vt:lpstr>
      <vt:lpstr>Le Controller</vt:lpstr>
      <vt:lpstr>Le Controller</vt:lpstr>
      <vt:lpstr>Le Controller</vt:lpstr>
      <vt:lpstr>Le Controller</vt:lpstr>
      <vt:lpstr>Le Controller</vt:lpstr>
      <vt:lpstr>Le Controller - URLs</vt:lpstr>
      <vt:lpstr>Le Controller - URLs</vt:lpstr>
      <vt:lpstr>Le Controller – Affichage Formulaire</vt:lpstr>
      <vt:lpstr>Le Controller – Affichage Formulaire</vt:lpstr>
      <vt:lpstr>Le Controller – Traitement Formulaire</vt:lpstr>
      <vt:lpstr>Le Controller – Traitement Formulaire</vt:lpstr>
      <vt:lpstr>Vue</vt:lpstr>
      <vt:lpstr>Vue – Architecture SpringMVC </vt:lpstr>
      <vt:lpstr>Vue – exemple liste</vt:lpstr>
      <vt:lpstr>Vue – exemple formulaire</vt:lpstr>
      <vt:lpstr>Internationalisation</vt:lpstr>
      <vt:lpstr>Internationalisation</vt:lpstr>
      <vt:lpstr>Utiliser SpringMVC</vt:lpstr>
      <vt:lpstr>Utiliser SpringMVC</vt:lpstr>
      <vt:lpstr>Exercice</vt:lpstr>
      <vt:lpstr>Exercice</vt:lpstr>
      <vt:lpstr>Exercice</vt:lpstr>
      <vt:lpstr>Exercice - Animal</vt:lpstr>
      <vt:lpstr>Exercice - Person</vt:lpstr>
      <vt:lpstr>Validation</vt:lpstr>
      <vt:lpstr>Validation</vt:lpstr>
      <vt:lpstr>Validation</vt:lpstr>
      <vt:lpstr>Validation</vt:lpstr>
      <vt:lpstr>Validation</vt:lpstr>
      <vt:lpstr>Validation</vt:lpstr>
      <vt:lpstr>Validation</vt:lpstr>
      <vt:lpstr>Validation</vt:lpstr>
      <vt:lpstr>Sommaire</vt:lpstr>
      <vt:lpstr>WebService</vt:lpstr>
      <vt:lpstr>WebService</vt:lpstr>
      <vt:lpstr>API REST</vt:lpstr>
      <vt:lpstr>API REST</vt:lpstr>
      <vt:lpstr>Rappel JSON</vt:lpstr>
      <vt:lpstr>Controller</vt:lpstr>
      <vt:lpstr>Controller</vt:lpstr>
      <vt:lpstr>Controller</vt:lpstr>
      <vt:lpstr>Controller</vt:lpstr>
      <vt:lpstr>Controller</vt:lpstr>
      <vt:lpstr>Controller</vt:lpstr>
      <vt:lpstr>Controller</vt:lpstr>
      <vt:lpstr>Controller</vt:lpstr>
      <vt:lpstr>Sommaire</vt:lpstr>
    </vt:vector>
  </TitlesOfParts>
  <Company>kopilote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se conçoivent les projet informatiques dont les clients parlent avec plaisir ?</dc:title>
  <dc:creator>manuel</dc:creator>
  <cp:lastModifiedBy>Alexis PUSKARCZYK</cp:lastModifiedBy>
  <cp:revision>505</cp:revision>
  <cp:lastPrinted>2013-04-22T17:43:33Z</cp:lastPrinted>
  <dcterms:created xsi:type="dcterms:W3CDTF">2013-04-11T08:31:56Z</dcterms:created>
  <dcterms:modified xsi:type="dcterms:W3CDTF">2021-10-29T15:34:40Z</dcterms:modified>
</cp:coreProperties>
</file>