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</p:sldIdLst>
  <p:sldSz cx="9144000" cy="6858000" type="screen4x3"/>
  <p:notesSz cx="7099300" cy="102346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E22FA7E-0091-415A-AEA1-7324CF6CF4EC}">
          <p14:sldIdLst>
            <p14:sldId id="31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50">
          <p15:clr>
            <a:srgbClr val="A4A3A4"/>
          </p15:clr>
        </p15:guide>
        <p15:guide id="2" orient="horz" pos="1582">
          <p15:clr>
            <a:srgbClr val="A4A3A4"/>
          </p15:clr>
        </p15:guide>
        <p15:guide id="3" pos="3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1D4"/>
    <a:srgbClr val="FF8712"/>
    <a:srgbClr val="73B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893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1836" y="32"/>
      </p:cViewPr>
      <p:guideLst>
        <p:guide orient="horz" pos="1550"/>
        <p:guide orient="horz" pos="1582"/>
        <p:guide pos="3239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523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7FAB35-85D2-DC49-A236-C79DE12BF5AA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C5D944-5EED-E44D-979F-BF1D68D8A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038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F08DF1-A781-A943-8C77-379F9B011B8F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175C17-D249-7A47-8C48-87AFB558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42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5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21372219">
            <a:off x="685800" y="1550269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21384676">
            <a:off x="1371601" y="33374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0" y="2765777"/>
            <a:ext cx="9144001" cy="636763"/>
          </a:xfrm>
          <a:prstGeom prst="line">
            <a:avLst/>
          </a:prstGeom>
          <a:ln>
            <a:solidFill>
              <a:srgbClr val="41B1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454" y="6242709"/>
            <a:ext cx="1323025" cy="478766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242453" y="6211602"/>
            <a:ext cx="870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8989"/>
                </a:solidFill>
              </a:rPr>
              <a:t>Prénom Nom</a:t>
            </a:r>
          </a:p>
          <a:p>
            <a:pPr algn="ctr"/>
            <a:r>
              <a:rPr lang="fr-FR" dirty="0">
                <a:solidFill>
                  <a:srgbClr val="898989"/>
                </a:solidFill>
              </a:rPr>
              <a:t>Copyright </a:t>
            </a:r>
            <a:r>
              <a:rPr lang="de-DE" b="1" dirty="0">
                <a:solidFill>
                  <a:srgbClr val="898989"/>
                </a:solidFill>
              </a:rPr>
              <a:t>© </a:t>
            </a:r>
            <a:r>
              <a:rPr lang="de-DE" dirty="0">
                <a:solidFill>
                  <a:srgbClr val="898989"/>
                </a:solidFill>
              </a:rPr>
              <a:t>2020</a:t>
            </a:r>
            <a:r>
              <a:rPr lang="fr-FR" dirty="0">
                <a:solidFill>
                  <a:srgbClr val="898989"/>
                </a:solidFill>
              </a:rPr>
              <a:t>  IOCEAN</a:t>
            </a:r>
          </a:p>
        </p:txBody>
      </p:sp>
    </p:spTree>
    <p:extLst>
      <p:ext uri="{BB962C8B-B14F-4D97-AF65-F5344CB8AC3E}">
        <p14:creationId xmlns:p14="http://schemas.microsoft.com/office/powerpoint/2010/main" val="110251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6184" y="133518"/>
            <a:ext cx="8229600" cy="81372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4681746" y="1009958"/>
            <a:ext cx="4458337" cy="182562"/>
          </a:xfrm>
          <a:prstGeom prst="line">
            <a:avLst/>
          </a:prstGeom>
          <a:ln>
            <a:solidFill>
              <a:srgbClr val="41B1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454" y="6242709"/>
            <a:ext cx="1323025" cy="478766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242453" y="6223147"/>
            <a:ext cx="870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8989"/>
                </a:solidFill>
              </a:rPr>
              <a:t>Cours donné par Prénom Nom Fonction</a:t>
            </a:r>
          </a:p>
          <a:p>
            <a:pPr algn="ctr"/>
            <a:r>
              <a:rPr lang="fr-FR" dirty="0">
                <a:solidFill>
                  <a:srgbClr val="898989"/>
                </a:solidFill>
              </a:rPr>
              <a:t>Copyright </a:t>
            </a:r>
            <a:r>
              <a:rPr lang="de-DE" b="1" dirty="0">
                <a:solidFill>
                  <a:srgbClr val="898989"/>
                </a:solidFill>
              </a:rPr>
              <a:t>© </a:t>
            </a:r>
            <a:r>
              <a:rPr lang="de-DE" dirty="0">
                <a:solidFill>
                  <a:srgbClr val="898989"/>
                </a:solidFill>
              </a:rPr>
              <a:t>2020</a:t>
            </a:r>
            <a:r>
              <a:rPr lang="fr-FR" dirty="0">
                <a:solidFill>
                  <a:srgbClr val="898989"/>
                </a:solidFill>
              </a:rPr>
              <a:t>  IOCEAN</a:t>
            </a:r>
          </a:p>
        </p:txBody>
      </p:sp>
    </p:spTree>
    <p:extLst>
      <p:ext uri="{BB962C8B-B14F-4D97-AF65-F5344CB8AC3E}">
        <p14:creationId xmlns:p14="http://schemas.microsoft.com/office/powerpoint/2010/main" val="372392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7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907" y="167516"/>
            <a:ext cx="800018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349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6184" y="1962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2637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" sz="4400" dirty="0"/>
              <a:t>Spring Framework</a:t>
            </a:r>
            <a:br>
              <a:rPr lang="fr" sz="4400" dirty="0"/>
            </a:br>
            <a:r>
              <a:rPr lang="fr" sz="4400" dirty="0"/>
              <a:t>Security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000" dirty="0" err="1"/>
              <a:t>Bachelor</a:t>
            </a:r>
            <a:r>
              <a:rPr lang="fr-FR" sz="2000" dirty="0"/>
              <a:t> 3 2020-2021</a:t>
            </a:r>
          </a:p>
          <a:p>
            <a:pPr>
              <a:spcBef>
                <a:spcPts val="0"/>
              </a:spcBef>
            </a:pPr>
            <a:endParaRPr lang="fr" sz="2000" dirty="0"/>
          </a:p>
        </p:txBody>
      </p:sp>
    </p:spTree>
    <p:extLst>
      <p:ext uri="{BB962C8B-B14F-4D97-AF65-F5344CB8AC3E}">
        <p14:creationId xmlns:p14="http://schemas.microsoft.com/office/powerpoint/2010/main" val="88178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/>
              <a:t>Securiser </a:t>
            </a:r>
            <a:r>
              <a:rPr spc="-30" dirty="0"/>
              <a:t>une API</a:t>
            </a:r>
            <a:r>
              <a:rPr spc="-434" dirty="0"/>
              <a:t> </a:t>
            </a:r>
            <a:r>
              <a:rPr spc="-30"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1" y="1827530"/>
            <a:ext cx="7364730" cy="28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pc="290" dirty="0">
                <a:solidFill>
                  <a:srgbClr val="162E33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En plus de securiser des URLs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via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la</a:t>
            </a:r>
            <a:r>
              <a:rPr sz="1350" spc="-8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configuration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2014"/>
              </a:lnSpc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Utilisation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de l’aspect @Secured ou</a:t>
            </a:r>
            <a:r>
              <a:rPr sz="1350" spc="-9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@PreAuthorize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15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@Secured(“ADMIN”)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@PreAuthorize est plus puissant car fonctionne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avec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Spring EL</a:t>
            </a:r>
            <a:r>
              <a:rPr sz="1350" spc="-24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(recommandé)</a:t>
            </a:r>
            <a:endParaRPr sz="1350">
              <a:latin typeface="Arial"/>
              <a:cs typeface="Arial"/>
            </a:endParaRPr>
          </a:p>
          <a:p>
            <a:pPr marL="1270000" lvl="1" indent="-316865">
              <a:spcBef>
                <a:spcPts val="235"/>
              </a:spcBef>
              <a:buSzPct val="127272"/>
              <a:buFont typeface="Arial"/>
              <a:buChar char="●"/>
              <a:tabLst>
                <a:tab pos="1270000" algn="l"/>
                <a:tab pos="1270635" algn="l"/>
              </a:tabLst>
            </a:pPr>
            <a:r>
              <a:rPr sz="1100" i="1" spc="15" dirty="0">
                <a:solidFill>
                  <a:srgbClr val="003350"/>
                </a:solidFill>
                <a:latin typeface="Arial"/>
                <a:cs typeface="Arial"/>
              </a:rPr>
              <a:t>Accès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aux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méthodes </a:t>
            </a:r>
            <a:r>
              <a:rPr sz="1100" i="1" spc="15" dirty="0">
                <a:solidFill>
                  <a:srgbClr val="003350"/>
                </a:solidFill>
                <a:latin typeface="Arial"/>
                <a:cs typeface="Arial"/>
              </a:rPr>
              <a:t>de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bases de spring sécurité </a:t>
            </a:r>
            <a:r>
              <a:rPr sz="1100" i="1" dirty="0">
                <a:solidFill>
                  <a:srgbClr val="003350"/>
                </a:solidFill>
                <a:latin typeface="Arial"/>
                <a:cs typeface="Arial"/>
              </a:rPr>
              <a:t>(</a:t>
            </a:r>
            <a:r>
              <a:rPr sz="1150" i="1" dirty="0">
                <a:solidFill>
                  <a:srgbClr val="212325"/>
                </a:solidFill>
                <a:latin typeface="Arial"/>
                <a:cs typeface="Arial"/>
              </a:rPr>
              <a:t>hasAuthority, </a:t>
            </a:r>
            <a:r>
              <a:rPr sz="1150" i="1" spc="-5" dirty="0">
                <a:solidFill>
                  <a:srgbClr val="212325"/>
                </a:solidFill>
                <a:latin typeface="Arial"/>
                <a:cs typeface="Arial"/>
              </a:rPr>
              <a:t>hasAnyAuthority, permitAll,</a:t>
            </a:r>
            <a:r>
              <a:rPr sz="1150" i="1" spc="4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150" i="1" dirty="0">
                <a:solidFill>
                  <a:srgbClr val="212325"/>
                </a:solidFill>
                <a:latin typeface="Arial"/>
                <a:cs typeface="Arial"/>
              </a:rPr>
              <a:t>…)</a:t>
            </a:r>
            <a:endParaRPr sz="1150">
              <a:latin typeface="Arial"/>
              <a:cs typeface="Arial"/>
            </a:endParaRPr>
          </a:p>
          <a:p>
            <a:pPr marL="1270000" lvl="1" indent="-316865">
              <a:spcBef>
                <a:spcPts val="204"/>
              </a:spcBef>
              <a:buSzPct val="127272"/>
              <a:buFont typeface="Arial"/>
              <a:buChar char="●"/>
              <a:tabLst>
                <a:tab pos="1270000" algn="l"/>
                <a:tab pos="1270635" algn="l"/>
              </a:tabLst>
            </a:pPr>
            <a:r>
              <a:rPr sz="1100" i="1" spc="15" dirty="0">
                <a:solidFill>
                  <a:srgbClr val="003350"/>
                </a:solidFill>
                <a:latin typeface="Arial"/>
                <a:cs typeface="Arial"/>
              </a:rPr>
              <a:t>Accès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aux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arguments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des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méthodes </a:t>
            </a:r>
            <a:r>
              <a:rPr sz="1150" i="1" spc="-5" dirty="0">
                <a:solidFill>
                  <a:srgbClr val="212325"/>
                </a:solidFill>
                <a:latin typeface="Arial"/>
                <a:cs typeface="Arial"/>
              </a:rPr>
              <a:t>@PreAuthorize("#contact.name </a:t>
            </a:r>
            <a:r>
              <a:rPr sz="1150" i="1" dirty="0">
                <a:solidFill>
                  <a:srgbClr val="212325"/>
                </a:solidFill>
                <a:latin typeface="Arial"/>
                <a:cs typeface="Arial"/>
              </a:rPr>
              <a:t>==</a:t>
            </a:r>
            <a:r>
              <a:rPr sz="1150" i="1" spc="10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150" i="1" spc="-5" dirty="0">
                <a:solidFill>
                  <a:srgbClr val="212325"/>
                </a:solidFill>
                <a:latin typeface="Arial"/>
                <a:cs typeface="Arial"/>
              </a:rPr>
              <a:t>principal.name)"</a:t>
            </a:r>
            <a:endParaRPr sz="1150">
              <a:latin typeface="Arial"/>
              <a:cs typeface="Arial"/>
            </a:endParaRPr>
          </a:p>
          <a:p>
            <a:pPr marL="1270000" lvl="1" indent="-316865">
              <a:lnSpc>
                <a:spcPts val="1200"/>
              </a:lnSpc>
              <a:spcBef>
                <a:spcPts val="244"/>
              </a:spcBef>
              <a:buSzPct val="127272"/>
              <a:buFont typeface="Arial"/>
              <a:buChar char="●"/>
              <a:tabLst>
                <a:tab pos="1270000" algn="l"/>
                <a:tab pos="1270635" algn="l"/>
              </a:tabLst>
            </a:pPr>
            <a:r>
              <a:rPr sz="1100" i="1" spc="15" dirty="0">
                <a:solidFill>
                  <a:srgbClr val="003350"/>
                </a:solidFill>
                <a:latin typeface="Arial"/>
                <a:cs typeface="Arial"/>
              </a:rPr>
              <a:t>Accès à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ses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propres méthodes </a:t>
            </a:r>
            <a:r>
              <a:rPr sz="1100" i="1" spc="15" dirty="0">
                <a:solidFill>
                  <a:srgbClr val="003350"/>
                </a:solidFill>
                <a:latin typeface="Arial"/>
                <a:cs typeface="Arial"/>
              </a:rPr>
              <a:t>de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sécurité (surcharge </a:t>
            </a:r>
            <a:r>
              <a:rPr sz="1100" i="1" spc="15" dirty="0">
                <a:solidFill>
                  <a:srgbClr val="003350"/>
                </a:solidFill>
                <a:latin typeface="Arial"/>
                <a:cs typeface="Arial"/>
              </a:rPr>
              <a:t>de</a:t>
            </a:r>
            <a:r>
              <a:rPr sz="1100" i="1" spc="-4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MethodSecurityExpressionHandler)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</a:t>
            </a:r>
            <a:r>
              <a:rPr spc="325" dirty="0">
                <a:solidFill>
                  <a:srgbClr val="003350"/>
                </a:solidFill>
                <a:latin typeface="DejaVu Sans"/>
                <a:cs typeface="DejaVu Sans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Exemple</a:t>
            </a:r>
            <a:endParaRPr sz="1350">
              <a:latin typeface="Arial"/>
              <a:cs typeface="Arial"/>
            </a:endParaRPr>
          </a:p>
          <a:p>
            <a:pPr marL="219710">
              <a:spcBef>
                <a:spcPts val="1130"/>
              </a:spcBef>
            </a:pP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@PreAuthorize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b="1" spc="-5" dirty="0">
                <a:solidFill>
                  <a:srgbClr val="008000"/>
                </a:solidFill>
                <a:latin typeface="Arial"/>
                <a:cs typeface="Arial"/>
              </a:rPr>
              <a:t>"hasAuthority('ADMIN')"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1971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public </a:t>
            </a:r>
            <a:r>
              <a:rPr sz="1100" spc="-5" dirty="0">
                <a:latin typeface="Arial"/>
                <a:cs typeface="Arial"/>
              </a:rPr>
              <a:t>User update(</a:t>
            </a: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@PathVariable </a:t>
            </a:r>
            <a:r>
              <a:rPr sz="1100" dirty="0">
                <a:latin typeface="Arial"/>
                <a:cs typeface="Arial"/>
              </a:rPr>
              <a:t>Long </a:t>
            </a:r>
            <a:r>
              <a:rPr sz="1100" spc="-5" dirty="0">
                <a:latin typeface="Arial"/>
                <a:cs typeface="Arial"/>
              </a:rPr>
              <a:t>id, </a:t>
            </a: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@Valid 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@RequestBody </a:t>
            </a:r>
            <a:r>
              <a:rPr sz="1100" spc="-5" dirty="0">
                <a:latin typeface="Arial"/>
                <a:cs typeface="Arial"/>
              </a:rPr>
              <a:t>User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resource)</a:t>
            </a:r>
            <a:endParaRPr sz="1100">
              <a:latin typeface="Arial"/>
              <a:cs typeface="Arial"/>
            </a:endParaRPr>
          </a:p>
          <a:p>
            <a:pPr marL="486409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throws </a:t>
            </a:r>
            <a:r>
              <a:rPr sz="1100" spc="-5" dirty="0">
                <a:latin typeface="Arial"/>
                <a:cs typeface="Arial"/>
              </a:rPr>
              <a:t>NotFoundException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134110"/>
            <a:r>
              <a:rPr sz="1100" spc="5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219710"/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/>
              <a:t>Securiser </a:t>
            </a:r>
            <a:r>
              <a:rPr spc="-30" dirty="0"/>
              <a:t>une </a:t>
            </a:r>
            <a:r>
              <a:rPr spc="-35" dirty="0"/>
              <a:t>page</a:t>
            </a:r>
            <a:r>
              <a:rPr spc="-275" dirty="0"/>
              <a:t> </a:t>
            </a:r>
            <a:r>
              <a:rPr spc="-4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2" y="2252009"/>
            <a:ext cx="4412615" cy="1133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spcBef>
                <a:spcPts val="225"/>
              </a:spcBef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Spring Security propose également sa propre </a:t>
            </a:r>
            <a:r>
              <a:rPr sz="1350" spc="-50" dirty="0">
                <a:solidFill>
                  <a:srgbClr val="003350"/>
                </a:solidFill>
                <a:latin typeface="Arial"/>
                <a:cs typeface="Arial"/>
              </a:rPr>
              <a:t>Tag</a:t>
            </a:r>
            <a:r>
              <a:rPr sz="1350" spc="-17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Lib</a:t>
            </a:r>
            <a:endParaRPr sz="1350" dirty="0">
              <a:latin typeface="Arial"/>
              <a:cs typeface="Arial"/>
            </a:endParaRPr>
          </a:p>
          <a:p>
            <a:pPr marL="812800" indent="-316865">
              <a:spcBef>
                <a:spcPts val="15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API plus</a:t>
            </a:r>
            <a:r>
              <a:rPr sz="1350" spc="-2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élaborée</a:t>
            </a:r>
            <a:endParaRPr sz="1350" dirty="0">
              <a:latin typeface="Arial"/>
              <a:cs typeface="Arial"/>
            </a:endParaRPr>
          </a:p>
          <a:p>
            <a:pPr marL="339725">
              <a:spcBef>
                <a:spcPts val="700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spc="-5" dirty="0">
                <a:solidFill>
                  <a:srgbClr val="1F999D"/>
                </a:solidFill>
                <a:latin typeface="Arial"/>
                <a:cs typeface="Arial"/>
              </a:rPr>
              <a:t>sec</a:t>
            </a:r>
            <a:r>
              <a:rPr sz="1100" spc="-5" dirty="0">
                <a:latin typeface="Arial"/>
                <a:cs typeface="Arial"/>
              </a:rPr>
              <a:t>:authorize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660D79"/>
                </a:solidFill>
                <a:latin typeface="Arial"/>
                <a:cs typeface="Arial"/>
              </a:rPr>
              <a:t>access</a:t>
            </a:r>
            <a:r>
              <a:rPr sz="1100" spc="-5" dirty="0">
                <a:latin typeface="Arial"/>
                <a:cs typeface="Arial"/>
              </a:rPr>
              <a:t>=</a:t>
            </a:r>
            <a:r>
              <a:rPr sz="1100" b="1" spc="-5" dirty="0">
                <a:solidFill>
                  <a:srgbClr val="008000"/>
                </a:solidFill>
                <a:latin typeface="Arial"/>
                <a:cs typeface="Arial"/>
              </a:rPr>
              <a:t>"hasRole('ROLE_ADMIN')"</a:t>
            </a:r>
            <a:r>
              <a:rPr sz="1100" spc="-5" dirty="0"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530225"/>
            <a:r>
              <a:rPr sz="1100" spc="-5" dirty="0">
                <a:latin typeface="Arial"/>
                <a:cs typeface="Arial"/>
              </a:rPr>
              <a:t>Contenu </a:t>
            </a:r>
            <a:r>
              <a:rPr sz="1100" dirty="0">
                <a:latin typeface="Arial"/>
                <a:cs typeface="Arial"/>
              </a:rPr>
              <a:t>sécurisé pour un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administrateur</a:t>
            </a:r>
          </a:p>
          <a:p>
            <a:pPr marL="339725"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&lt;/sec:authorize&gt;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“Remember</a:t>
            </a:r>
            <a:r>
              <a:rPr spc="-170" dirty="0"/>
              <a:t> </a:t>
            </a:r>
            <a:r>
              <a:rPr spc="-30" dirty="0"/>
              <a:t>me”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1" y="1809946"/>
            <a:ext cx="7442834" cy="165988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spc="290" dirty="0">
                <a:solidFill>
                  <a:srgbClr val="162E33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Spring Security propose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la fonctionnalité “Remember</a:t>
            </a:r>
            <a:r>
              <a:rPr sz="1350" spc="-13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me”</a:t>
            </a:r>
            <a:endParaRPr sz="1350" dirty="0">
              <a:latin typeface="Arial"/>
              <a:cs typeface="Arial"/>
            </a:endParaRPr>
          </a:p>
          <a:p>
            <a:pPr marL="812800" marR="37465" indent="-316865">
              <a:lnSpc>
                <a:spcPts val="1860"/>
              </a:lnSpc>
              <a:spcBef>
                <a:spcPts val="25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Permet au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système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de se remémorer un utilisateur afin de le logguer</a:t>
            </a:r>
            <a:r>
              <a:rPr sz="1350" spc="-14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automatiquement  même si la session a</a:t>
            </a:r>
            <a:r>
              <a:rPr sz="1350" spc="-9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expiré</a:t>
            </a:r>
            <a:endParaRPr sz="1350" dirty="0">
              <a:latin typeface="Arial"/>
              <a:cs typeface="Arial"/>
            </a:endParaRPr>
          </a:p>
          <a:p>
            <a:pPr marL="812800" indent="-316865">
              <a:spcBef>
                <a:spcPts val="1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Basé sur un</a:t>
            </a:r>
            <a:r>
              <a:rPr sz="1350" spc="-6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cookie</a:t>
            </a:r>
            <a:endParaRPr sz="1350" dirty="0">
              <a:latin typeface="Arial"/>
              <a:cs typeface="Arial"/>
            </a:endParaRPr>
          </a:p>
          <a:p>
            <a:pPr marL="812800" indent="-316865"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2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implémentations</a:t>
            </a:r>
            <a:endParaRPr sz="1350" dirty="0">
              <a:latin typeface="Arial"/>
              <a:cs typeface="Arial"/>
            </a:endParaRPr>
          </a:p>
          <a:p>
            <a:pPr marL="1270000" lvl="1" indent="-316865">
              <a:spcBef>
                <a:spcPts val="265"/>
              </a:spcBef>
              <a:buSzPct val="127272"/>
              <a:buFont typeface="Arial"/>
              <a:buChar char="●"/>
              <a:tabLst>
                <a:tab pos="1270000" algn="l"/>
                <a:tab pos="1270635" algn="l"/>
              </a:tabLst>
            </a:pP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basée sur un hash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(simple mais moins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sécurisé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car mot </a:t>
            </a:r>
            <a:r>
              <a:rPr sz="1100" i="1" spc="15" dirty="0">
                <a:solidFill>
                  <a:srgbClr val="003350"/>
                </a:solidFill>
                <a:latin typeface="Arial"/>
                <a:cs typeface="Arial"/>
              </a:rPr>
              <a:t>de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passe dans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empreinte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MD5 </a:t>
            </a:r>
            <a:r>
              <a:rPr sz="1100" i="1" spc="15" dirty="0">
                <a:solidFill>
                  <a:srgbClr val="003350"/>
                </a:solidFill>
                <a:latin typeface="Arial"/>
                <a:cs typeface="Arial"/>
              </a:rPr>
              <a:t>du</a:t>
            </a:r>
            <a:r>
              <a:rPr sz="1100" i="1" spc="12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cookie</a:t>
            </a:r>
            <a:endParaRPr sz="1100" dirty="0">
              <a:latin typeface="Arial"/>
              <a:cs typeface="Arial"/>
            </a:endParaRPr>
          </a:p>
          <a:p>
            <a:pPr marL="1270000" lvl="1" indent="-316865">
              <a:spcBef>
                <a:spcPts val="240"/>
              </a:spcBef>
              <a:buSzPct val="127272"/>
              <a:buFont typeface="Arial"/>
              <a:buChar char="●"/>
              <a:tabLst>
                <a:tab pos="1270000" algn="l"/>
                <a:tab pos="1270635" algn="l"/>
              </a:tabLst>
            </a:pP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basée sur une table en base</a:t>
            </a:r>
            <a:r>
              <a:rPr sz="1100" i="1" spc="-4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(recommandé)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“Remember</a:t>
            </a:r>
            <a:r>
              <a:rPr spc="-170" dirty="0"/>
              <a:t> </a:t>
            </a:r>
            <a:r>
              <a:rPr spc="-30" dirty="0"/>
              <a:t>me”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2" y="1827529"/>
            <a:ext cx="40714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162E33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Pour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activer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la sécurité sur les</a:t>
            </a:r>
            <a:r>
              <a:rPr sz="1350" spc="-4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tests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790" y="2337586"/>
            <a:ext cx="3785235" cy="697865"/>
          </a:xfrm>
          <a:prstGeom prst="rect">
            <a:avLst/>
          </a:prstGeom>
          <a:solidFill>
            <a:srgbClr val="FFE3FF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mockMvc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MockMvcBuilders</a:t>
            </a:r>
            <a:endParaRPr sz="1100" dirty="0">
              <a:latin typeface="Arial"/>
              <a:cs typeface="Arial"/>
            </a:endParaRPr>
          </a:p>
          <a:p>
            <a:pPr marL="190500"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.</a:t>
            </a:r>
            <a:r>
              <a:rPr sz="1100" i="1" dirty="0">
                <a:latin typeface="Arial"/>
                <a:cs typeface="Arial"/>
              </a:rPr>
              <a:t>webAppContextSetup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b="1" dirty="0">
                <a:solidFill>
                  <a:srgbClr val="660D79"/>
                </a:solidFill>
                <a:latin typeface="Arial"/>
                <a:cs typeface="Arial"/>
              </a:rPr>
              <a:t>wac</a:t>
            </a:r>
            <a:r>
              <a:rPr sz="1100" dirty="0">
                <a:latin typeface="Arial"/>
                <a:cs typeface="Arial"/>
              </a:rPr>
              <a:t>)</a:t>
            </a:r>
          </a:p>
          <a:p>
            <a:pPr marL="190500"/>
            <a:r>
              <a:rPr sz="1100" spc="-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apply(SecurityMockMvcConfigurers.</a:t>
            </a:r>
            <a:r>
              <a:rPr sz="1100" b="1" i="1" spc="-5" dirty="0">
                <a:latin typeface="Arial"/>
                <a:cs typeface="Arial"/>
              </a:rPr>
              <a:t>springSecurity</a:t>
            </a:r>
            <a:r>
              <a:rPr sz="1100" b="1" spc="-5" dirty="0">
                <a:latin typeface="Arial"/>
                <a:cs typeface="Arial"/>
              </a:rPr>
              <a:t>())</a:t>
            </a:r>
            <a:endParaRPr sz="1100" dirty="0">
              <a:latin typeface="Arial"/>
              <a:cs typeface="Arial"/>
            </a:endParaRPr>
          </a:p>
          <a:p>
            <a:pPr marL="190500"/>
            <a:r>
              <a:rPr sz="1100" spc="-5" dirty="0">
                <a:latin typeface="Arial"/>
                <a:cs typeface="Arial"/>
              </a:rPr>
              <a:t>.build();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532" y="3383484"/>
            <a:ext cx="3028315" cy="173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Sur le</a:t>
            </a:r>
            <a:r>
              <a:rPr sz="1350" spc="1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test</a:t>
            </a:r>
            <a:endParaRPr sz="1350" dirty="0">
              <a:latin typeface="Arial"/>
              <a:cs typeface="Arial"/>
            </a:endParaRPr>
          </a:p>
          <a:p>
            <a:pPr marL="271780" marR="1694180">
              <a:spcBef>
                <a:spcPts val="845"/>
              </a:spcBef>
            </a:pP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@Test  </a:t>
            </a:r>
            <a:r>
              <a:rPr sz="1100" spc="-20" dirty="0">
                <a:solidFill>
                  <a:srgbClr val="808000"/>
                </a:solidFill>
                <a:latin typeface="Arial"/>
                <a:cs typeface="Arial"/>
              </a:rPr>
              <a:t>@</a:t>
            </a:r>
            <a:r>
              <a:rPr sz="1100" spc="35" dirty="0">
                <a:solidFill>
                  <a:srgbClr val="808000"/>
                </a:solidFill>
                <a:latin typeface="Arial"/>
                <a:cs typeface="Arial"/>
              </a:rPr>
              <a:t>W</a:t>
            </a:r>
            <a:r>
              <a:rPr sz="1100" spc="-10" dirty="0">
                <a:solidFill>
                  <a:srgbClr val="808000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th</a:t>
            </a:r>
            <a:r>
              <a:rPr sz="1100" spc="-25" dirty="0">
                <a:solidFill>
                  <a:srgbClr val="808000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oc</a:t>
            </a:r>
            <a:r>
              <a:rPr sz="1100" spc="5" dirty="0">
                <a:solidFill>
                  <a:srgbClr val="808000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808000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ser</a:t>
            </a:r>
            <a:endParaRPr sz="1100" dirty="0">
              <a:latin typeface="Arial"/>
              <a:cs typeface="Arial"/>
            </a:endParaRPr>
          </a:p>
          <a:p>
            <a:pPr marL="27178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public 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void </a:t>
            </a:r>
            <a:r>
              <a:rPr sz="1100" dirty="0">
                <a:latin typeface="Arial"/>
                <a:cs typeface="Arial"/>
              </a:rPr>
              <a:t>testCreate()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throws </a:t>
            </a:r>
            <a:r>
              <a:rPr sz="1100" spc="-5" dirty="0">
                <a:latin typeface="Arial"/>
                <a:cs typeface="Arial"/>
              </a:rPr>
              <a:t>Exception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{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71780"/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@Test</a:t>
            </a:r>
            <a:endParaRPr sz="1100" dirty="0">
              <a:latin typeface="Arial"/>
              <a:cs typeface="Arial"/>
            </a:endParaRPr>
          </a:p>
          <a:p>
            <a:pPr marL="271780" marR="5080"/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@WithMockUser</a:t>
            </a:r>
            <a:r>
              <a:rPr sz="1100" spc="-5" dirty="0">
                <a:latin typeface="Arial"/>
                <a:cs typeface="Arial"/>
              </a:rPr>
              <a:t>(roles </a:t>
            </a:r>
            <a:r>
              <a:rPr sz="1100" dirty="0">
                <a:latin typeface="Arial"/>
                <a:cs typeface="Arial"/>
              </a:rPr>
              <a:t>= </a:t>
            </a:r>
            <a:r>
              <a:rPr sz="1100" b="1" spc="-5" dirty="0">
                <a:solidFill>
                  <a:srgbClr val="008000"/>
                </a:solidFill>
                <a:latin typeface="Arial"/>
                <a:cs typeface="Arial"/>
              </a:rPr>
              <a:t>"ROLE_ADMIN"</a:t>
            </a:r>
            <a:r>
              <a:rPr sz="1100" spc="-5" dirty="0">
                <a:latin typeface="Arial"/>
                <a:cs typeface="Arial"/>
              </a:rPr>
              <a:t>) 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public 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void </a:t>
            </a:r>
            <a:r>
              <a:rPr sz="1100" dirty="0">
                <a:latin typeface="Arial"/>
                <a:cs typeface="Arial"/>
              </a:rPr>
              <a:t>testCreate()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throws </a:t>
            </a:r>
            <a:r>
              <a:rPr sz="1100" spc="-5" dirty="0">
                <a:latin typeface="Arial"/>
                <a:cs typeface="Arial"/>
              </a:rPr>
              <a:t>Exception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{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23567" y="4264025"/>
            <a:ext cx="119380" cy="157480"/>
          </a:xfrm>
          <a:custGeom>
            <a:avLst/>
            <a:gdLst/>
            <a:ahLst/>
            <a:cxnLst/>
            <a:rect l="l" t="t" r="r" b="b"/>
            <a:pathLst>
              <a:path w="119380" h="157479">
                <a:moveTo>
                  <a:pt x="0" y="156972"/>
                </a:moveTo>
                <a:lnTo>
                  <a:pt x="118871" y="156972"/>
                </a:lnTo>
                <a:lnTo>
                  <a:pt x="118871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2439" y="4264025"/>
            <a:ext cx="403860" cy="157480"/>
          </a:xfrm>
          <a:custGeom>
            <a:avLst/>
            <a:gdLst/>
            <a:ahLst/>
            <a:cxnLst/>
            <a:rect l="l" t="t" r="r" b="b"/>
            <a:pathLst>
              <a:path w="403860" h="157479">
                <a:moveTo>
                  <a:pt x="0" y="156972"/>
                </a:moveTo>
                <a:lnTo>
                  <a:pt x="403860" y="156972"/>
                </a:lnTo>
                <a:lnTo>
                  <a:pt x="403860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7447" y="4264025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8229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4703" y="1917064"/>
            <a:ext cx="989965" cy="157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5"/>
              </a:lnSpc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dependency</a:t>
            </a:r>
            <a:r>
              <a:rPr sz="1100" spc="-5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902" y="2056714"/>
            <a:ext cx="1899285" cy="182742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groupId</a:t>
            </a:r>
            <a:r>
              <a:rPr sz="1100" spc="-5" dirty="0">
                <a:latin typeface="Arial"/>
                <a:cs typeface="Arial"/>
              </a:rPr>
              <a:t>&gt;org.springframewor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9459" y="2056714"/>
            <a:ext cx="131127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ri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&lt;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902" y="2225039"/>
            <a:ext cx="1975485" cy="182742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artifactId</a:t>
            </a:r>
            <a:r>
              <a:rPr sz="1100" spc="-5" dirty="0">
                <a:latin typeface="Arial"/>
                <a:cs typeface="Arial"/>
              </a:rPr>
              <a:t>&gt;spring-security-web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4251" y="2252344"/>
            <a:ext cx="802640" cy="157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10"/>
              </a:lnSpc>
            </a:pPr>
            <a:r>
              <a:rPr sz="1100" dirty="0">
                <a:latin typeface="Arial"/>
                <a:cs typeface="Arial"/>
              </a:rPr>
              <a:t>&lt;</a:t>
            </a:r>
            <a:r>
              <a:rPr sz="1100" spc="5" dirty="0">
                <a:latin typeface="Arial"/>
                <a:cs typeface="Arial"/>
              </a:rPr>
              <a:t>/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100" b="1" spc="-15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tif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2901" y="2392680"/>
            <a:ext cx="1929764" cy="182742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version</a:t>
            </a:r>
            <a:r>
              <a:rPr sz="1100" spc="-5" dirty="0">
                <a:latin typeface="Arial"/>
                <a:cs typeface="Arial"/>
              </a:rPr>
              <a:t>&gt;${spring.security.ver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9535" y="2392680"/>
            <a:ext cx="214566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sion}&lt;/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version</a:t>
            </a:r>
            <a:r>
              <a:rPr sz="1100" spc="-5" dirty="0">
                <a:latin typeface="Arial"/>
                <a:cs typeface="Arial"/>
              </a:rPr>
              <a:t>&gt; </a:t>
            </a:r>
            <a:r>
              <a:rPr sz="1100" dirty="0">
                <a:latin typeface="Arial"/>
                <a:cs typeface="Arial"/>
              </a:rPr>
              <a:t>//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4.0.3.RELEASE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4703" y="2587625"/>
            <a:ext cx="1015365" cy="157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sz="1100" dirty="0">
                <a:latin typeface="Arial"/>
                <a:cs typeface="Arial"/>
              </a:rPr>
              <a:t>&lt;</a:t>
            </a:r>
            <a:r>
              <a:rPr sz="1100" spc="5" dirty="0">
                <a:latin typeface="Arial"/>
                <a:cs typeface="Arial"/>
              </a:rPr>
              <a:t>/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dependenc</a:t>
            </a:r>
            <a:r>
              <a:rPr sz="1100" b="1" spc="-25" dirty="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4703" y="2755264"/>
            <a:ext cx="989965" cy="157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dependency</a:t>
            </a:r>
            <a:r>
              <a:rPr sz="1100" spc="-5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2901" y="2895601"/>
            <a:ext cx="2077720" cy="182101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groupId</a:t>
            </a:r>
            <a:r>
              <a:rPr sz="1100" spc="-5" dirty="0">
                <a:latin typeface="Arial"/>
                <a:cs typeface="Arial"/>
              </a:rPr>
              <a:t>&gt;org.springframework.s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862" y="2895601"/>
            <a:ext cx="11328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ec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ri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&lt;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gro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2902" y="3062935"/>
            <a:ext cx="2092325" cy="182742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artifactId</a:t>
            </a:r>
            <a:r>
              <a:rPr sz="1100" spc="-5" dirty="0">
                <a:latin typeface="Arial"/>
                <a:cs typeface="Arial"/>
              </a:rPr>
              <a:t>&gt;spring-security-config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3124" y="3090545"/>
            <a:ext cx="799465" cy="157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sz="1100" spc="-15" dirty="0">
                <a:latin typeface="Arial"/>
                <a:cs typeface="Arial"/>
              </a:rPr>
              <a:t>&lt;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100" b="1" spc="-15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ti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fa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ctI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2902" y="3231135"/>
            <a:ext cx="2108835" cy="182101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version</a:t>
            </a:r>
            <a:r>
              <a:rPr sz="1100" spc="-5" dirty="0">
                <a:latin typeface="Arial"/>
                <a:cs typeface="Arial"/>
              </a:rPr>
              <a:t>&gt;${spring.security.versio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43124" y="3231135"/>
            <a:ext cx="8388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n</a:t>
            </a:r>
            <a:r>
              <a:rPr sz="1100" spc="5" dirty="0">
                <a:latin typeface="Arial"/>
                <a:cs typeface="Arial"/>
              </a:rPr>
              <a:t>}</a:t>
            </a:r>
            <a:r>
              <a:rPr sz="1100" spc="-10" dirty="0">
                <a:latin typeface="Arial"/>
                <a:cs typeface="Arial"/>
              </a:rPr>
              <a:t>&lt;/</a:t>
            </a:r>
            <a:r>
              <a:rPr sz="1100" b="1" spc="-15" dirty="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ersio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4703" y="3425825"/>
            <a:ext cx="1015365" cy="157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sz="1100" dirty="0">
                <a:latin typeface="Arial"/>
                <a:cs typeface="Arial"/>
              </a:rPr>
              <a:t>&lt;</a:t>
            </a:r>
            <a:r>
              <a:rPr sz="1100" spc="5" dirty="0">
                <a:latin typeface="Arial"/>
                <a:cs typeface="Arial"/>
              </a:rPr>
              <a:t>/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dependenc</a:t>
            </a:r>
            <a:r>
              <a:rPr sz="1100" b="1" spc="-25" dirty="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4703" y="3593464"/>
            <a:ext cx="989965" cy="157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dependency</a:t>
            </a:r>
            <a:r>
              <a:rPr sz="1100" spc="-5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8039" y="3734055"/>
            <a:ext cx="1901189" cy="182101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groupId</a:t>
            </a:r>
            <a:r>
              <a:rPr sz="1100" spc="-5" dirty="0">
                <a:latin typeface="Arial"/>
                <a:cs typeface="Arial"/>
              </a:rPr>
              <a:t>&gt;org.springframewor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5956" y="3734055"/>
            <a:ext cx="13119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k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sec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ri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&lt;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gro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sz="1100" b="1" spc="-1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8039" y="3928745"/>
            <a:ext cx="733425" cy="157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artifactId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87676" y="3901695"/>
            <a:ext cx="20612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&gt;spring-security-test&lt;/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artifactId</a:t>
            </a:r>
            <a:r>
              <a:rPr sz="1100" spc="-5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28038" y="4069029"/>
            <a:ext cx="1884680" cy="182742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version</a:t>
            </a:r>
            <a:r>
              <a:rPr sz="1100" spc="-5" dirty="0">
                <a:latin typeface="Arial"/>
                <a:cs typeface="Arial"/>
              </a:rPr>
              <a:t>&gt;${spring.security.ve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99524" y="4069029"/>
            <a:ext cx="104902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}</a:t>
            </a:r>
            <a:r>
              <a:rPr sz="1100" spc="-15" dirty="0">
                <a:latin typeface="Arial"/>
                <a:cs typeface="Arial"/>
              </a:rPr>
              <a:t>&lt;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b="1" spc="-20" dirty="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8038" y="4237229"/>
            <a:ext cx="1413510" cy="182101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scope</a:t>
            </a:r>
            <a:r>
              <a:rPr sz="1100" spc="-5" dirty="0">
                <a:latin typeface="Arial"/>
                <a:cs typeface="Arial"/>
              </a:rPr>
              <a:t>&gt;test&lt;/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scope</a:t>
            </a:r>
            <a:r>
              <a:rPr sz="1100" spc="-5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4702" y="4431665"/>
            <a:ext cx="1066800" cy="157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215"/>
              </a:lnSpc>
            </a:pPr>
            <a:r>
              <a:rPr sz="1100" spc="-5" dirty="0">
                <a:latin typeface="Arial"/>
                <a:cs typeface="Arial"/>
              </a:rPr>
              <a:t>&lt;/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dependency</a:t>
            </a:r>
            <a:r>
              <a:rPr sz="1100" spc="-5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Titre 30">
            <a:extLst>
              <a:ext uri="{FF2B5EF4-FFF2-40B4-BE49-F238E27FC236}">
                <a16:creationId xmlns:a16="http://schemas.microsoft.com/office/drawing/2014/main" id="{5CA5CBE4-B138-4E15-96A4-F136EA67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Maven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184" y="254723"/>
            <a:ext cx="822960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Spring </a:t>
            </a:r>
            <a:r>
              <a:rPr spc="-50" dirty="0"/>
              <a:t>Security </a:t>
            </a:r>
            <a:r>
              <a:rPr spc="10" dirty="0"/>
              <a:t>-</a:t>
            </a:r>
            <a:r>
              <a:rPr spc="-400" dirty="0"/>
              <a:t> </a:t>
            </a:r>
            <a:r>
              <a:rPr spc="-55" dirty="0"/>
              <a:t>Avantages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2" y="1809946"/>
            <a:ext cx="6999605" cy="342850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Alternative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à la sécurité fournie par le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serveur</a:t>
            </a:r>
            <a:r>
              <a:rPr sz="1350" spc="-8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JEE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165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Pas de lien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avec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le</a:t>
            </a:r>
            <a:r>
              <a:rPr sz="1350" spc="-4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container</a:t>
            </a:r>
            <a:endParaRPr sz="1350">
              <a:latin typeface="Arial"/>
              <a:cs typeface="Arial"/>
            </a:endParaRPr>
          </a:p>
          <a:p>
            <a:pPr marL="812800" indent="-316865">
              <a:lnSpc>
                <a:spcPts val="1515"/>
              </a:lnSpc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Portable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Configuration Spring</a:t>
            </a:r>
            <a:r>
              <a:rPr sz="1350" spc="-3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classique</a:t>
            </a:r>
            <a:endParaRPr sz="1350">
              <a:latin typeface="Arial"/>
              <a:cs typeface="Arial"/>
            </a:endParaRPr>
          </a:p>
          <a:p>
            <a:pPr marL="812800" indent="-316865">
              <a:lnSpc>
                <a:spcPts val="1520"/>
              </a:lnSpc>
              <a:spcBef>
                <a:spcPts val="15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Souvent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utilisée dans un fichier de configuration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XML différent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par</a:t>
            </a:r>
            <a:r>
              <a:rPr sz="1350" spc="-18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environnement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Compatible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avec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de nombreuses</a:t>
            </a:r>
            <a:r>
              <a:rPr sz="1350" spc="-6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solutions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15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LDAP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spc="5" dirty="0">
                <a:solidFill>
                  <a:srgbClr val="003350"/>
                </a:solidFill>
                <a:latin typeface="Arial"/>
                <a:cs typeface="Arial"/>
              </a:rPr>
              <a:t>NTLM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(sécurité</a:t>
            </a:r>
            <a:r>
              <a:rPr sz="1350" spc="-8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Windows)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SSO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(CAS)</a:t>
            </a:r>
            <a:endParaRPr sz="1350">
              <a:latin typeface="Arial"/>
              <a:cs typeface="Arial"/>
            </a:endParaRPr>
          </a:p>
          <a:p>
            <a:pPr marL="812800" indent="-316865">
              <a:lnSpc>
                <a:spcPts val="1515"/>
              </a:lnSpc>
              <a:spcBef>
                <a:spcPts val="254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spc="5" dirty="0">
                <a:solidFill>
                  <a:srgbClr val="003350"/>
                </a:solidFill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Fournit de nombreux</a:t>
            </a:r>
            <a:r>
              <a:rPr sz="1350" spc="-5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services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15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CSRF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Gestion des cookies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“remember</a:t>
            </a:r>
            <a:r>
              <a:rPr sz="1350" spc="-10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me”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254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...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184" y="254723"/>
            <a:ext cx="822960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Spring </a:t>
            </a:r>
            <a:r>
              <a:rPr spc="-50" dirty="0"/>
              <a:t>Security </a:t>
            </a:r>
            <a:r>
              <a:rPr spc="10" dirty="0"/>
              <a:t>-</a:t>
            </a:r>
            <a:r>
              <a:rPr spc="-229" dirty="0"/>
              <a:t> </a:t>
            </a:r>
            <a:r>
              <a:rPr spc="-50" dirty="0"/>
              <a:t>Fonctionnement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2" y="1809945"/>
            <a:ext cx="5503545" cy="175650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spc="290" dirty="0">
                <a:solidFill>
                  <a:srgbClr val="162E33"/>
                </a:solidFill>
                <a:latin typeface="DejaVu Sans"/>
                <a:cs typeface="DejaVu Sans"/>
              </a:rPr>
              <a:t>➔</a:t>
            </a:r>
            <a:r>
              <a:rPr spc="325" dirty="0">
                <a:solidFill>
                  <a:srgbClr val="162E33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Authentification</a:t>
            </a:r>
            <a:endParaRPr sz="1350">
              <a:latin typeface="Arial"/>
              <a:cs typeface="Arial"/>
            </a:endParaRPr>
          </a:p>
          <a:p>
            <a:pPr marL="812800" indent="-316865">
              <a:lnSpc>
                <a:spcPts val="1515"/>
              </a:lnSpc>
              <a:spcBef>
                <a:spcPts val="165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spc="-15" dirty="0">
                <a:solidFill>
                  <a:srgbClr val="003350"/>
                </a:solidFill>
                <a:latin typeface="Arial"/>
                <a:cs typeface="Arial"/>
              </a:rPr>
              <a:t>Validation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de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l’identité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de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la</a:t>
            </a:r>
            <a:r>
              <a:rPr sz="1350" spc="-5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personne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</a:t>
            </a:r>
            <a:r>
              <a:rPr spc="325" dirty="0">
                <a:solidFill>
                  <a:srgbClr val="0033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Autorisations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15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Les droits possédés par la</a:t>
            </a:r>
            <a:r>
              <a:rPr sz="1350" spc="-10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personne</a:t>
            </a:r>
            <a:endParaRPr sz="1350">
              <a:latin typeface="Arial"/>
              <a:cs typeface="Arial"/>
            </a:endParaRPr>
          </a:p>
          <a:p>
            <a:pPr marL="812800" indent="-316865">
              <a:lnSpc>
                <a:spcPts val="1520"/>
              </a:lnSpc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Stockés en base de</a:t>
            </a:r>
            <a:r>
              <a:rPr sz="1350" spc="-9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données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Ces deux concepts sont gérés par Spring de manière</a:t>
            </a:r>
            <a:r>
              <a:rPr sz="1350" spc="-15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indépendante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184" y="254723"/>
            <a:ext cx="822960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Spring </a:t>
            </a:r>
            <a:r>
              <a:rPr spc="-50" dirty="0"/>
              <a:t>Security </a:t>
            </a:r>
            <a:r>
              <a:rPr spc="10" dirty="0"/>
              <a:t>-</a:t>
            </a:r>
            <a:r>
              <a:rPr spc="-229" dirty="0"/>
              <a:t> </a:t>
            </a:r>
            <a:r>
              <a:rPr spc="-50" dirty="0"/>
              <a:t>Fonctionnement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2" y="1809945"/>
            <a:ext cx="7126605" cy="1490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Security délègue la gestion des URLs à une chaîne de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filtres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spécialisés permettant de</a:t>
            </a:r>
            <a:r>
              <a:rPr sz="1350" spc="-21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165"/>
              </a:spcBef>
              <a:buClr>
                <a:srgbClr val="162E33"/>
              </a:buClr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valider l’authentification d’un</a:t>
            </a:r>
            <a:r>
              <a:rPr sz="1350" spc="-6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utilisateur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vérifier les droits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de</a:t>
            </a:r>
            <a:r>
              <a:rPr sz="1350" spc="-5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l’utilisateur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gérér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l’authentification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et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la déconnexion d’un</a:t>
            </a:r>
            <a:r>
              <a:rPr sz="1350" spc="-114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utilisateur</a:t>
            </a:r>
            <a:endParaRPr sz="1350">
              <a:latin typeface="Arial"/>
              <a:cs typeface="Arial"/>
            </a:endParaRPr>
          </a:p>
          <a:p>
            <a:pPr marL="812800" marR="5080" indent="-316865">
              <a:lnSpc>
                <a:spcPts val="1870"/>
              </a:lnSpc>
              <a:spcBef>
                <a:spcPts val="95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gérer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les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cas d’erreurs et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les redirections vers les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pages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d’erreurs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(ou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renvoyer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des  réponses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avec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des codes HTTP</a:t>
            </a:r>
            <a:r>
              <a:rPr sz="1350" spc="-14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spécifiques)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/>
              <a:t>Configuration </a:t>
            </a:r>
            <a:r>
              <a:rPr spc="10" dirty="0"/>
              <a:t>-</a:t>
            </a:r>
            <a:r>
              <a:rPr spc="-215" dirty="0"/>
              <a:t> </a:t>
            </a:r>
            <a:r>
              <a:rPr spc="-50"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2" y="1809945"/>
            <a:ext cx="4901565" cy="14922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spc="290" dirty="0">
                <a:solidFill>
                  <a:srgbClr val="162E33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Nombreuses méthodes d'authentification</a:t>
            </a:r>
            <a:r>
              <a:rPr sz="1350" spc="-3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supportées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165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Basic</a:t>
            </a:r>
            <a:r>
              <a:rPr sz="1350" spc="-3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authentication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Login Form</a:t>
            </a:r>
            <a:r>
              <a:rPr sz="1350" spc="-5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authentication</a:t>
            </a:r>
            <a:endParaRPr sz="1350">
              <a:latin typeface="Arial"/>
              <a:cs typeface="Arial"/>
            </a:endParaRPr>
          </a:p>
          <a:p>
            <a:pPr marL="812800" indent="-316865">
              <a:lnSpc>
                <a:spcPts val="1515"/>
              </a:lnSpc>
              <a:spcBef>
                <a:spcPts val="240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OAuth2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Par défaut : Login Form</a:t>
            </a:r>
            <a:r>
              <a:rPr sz="1350" spc="-6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authentication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165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Spring fournit la JSP pour saisir login et mot de</a:t>
            </a:r>
            <a:r>
              <a:rPr sz="1350" spc="-18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passe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/>
              <a:t>Configuration </a:t>
            </a:r>
            <a:r>
              <a:rPr spc="10" dirty="0"/>
              <a:t>-</a:t>
            </a:r>
            <a:r>
              <a:rPr spc="-215" dirty="0"/>
              <a:t> </a:t>
            </a:r>
            <a:r>
              <a:rPr spc="-50"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1" y="1809946"/>
            <a:ext cx="6243320" cy="5454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235"/>
              </a:spcBef>
            </a:pPr>
            <a:r>
              <a:rPr spc="290" dirty="0">
                <a:solidFill>
                  <a:srgbClr val="003350"/>
                </a:solidFill>
                <a:latin typeface="DejaVu Sans"/>
                <a:cs typeface="DejaVu Sans"/>
              </a:rPr>
              <a:t>➔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Security est un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filter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de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Servlet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qui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“filtre” les requêtes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HTTP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vers</a:t>
            </a:r>
            <a:r>
              <a:rPr sz="1350" spc="-8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l’application</a:t>
            </a:r>
            <a:endParaRPr sz="1350">
              <a:latin typeface="Arial"/>
              <a:cs typeface="Arial"/>
            </a:endParaRPr>
          </a:p>
          <a:p>
            <a:pPr marL="812800" indent="-316865">
              <a:spcBef>
                <a:spcPts val="165"/>
              </a:spcBef>
              <a:buSzPct val="103703"/>
              <a:buFont typeface="DejaVu Sans"/>
              <a:buChar char="◆"/>
              <a:tabLst>
                <a:tab pos="812800" algn="l"/>
                <a:tab pos="813435" algn="l"/>
              </a:tabLst>
            </a:pP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Configuration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dans </a:t>
            </a:r>
            <a:r>
              <a:rPr sz="1350" spc="-5" dirty="0">
                <a:solidFill>
                  <a:srgbClr val="003350"/>
                </a:solidFill>
                <a:latin typeface="Arial"/>
                <a:cs typeface="Arial"/>
              </a:rPr>
              <a:t>le fichier web.xml “classique” très</a:t>
            </a:r>
            <a:r>
              <a:rPr sz="1350" spc="-9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répandue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8448" y="2602102"/>
            <a:ext cx="108585" cy="142240"/>
          </a:xfrm>
          <a:custGeom>
            <a:avLst/>
            <a:gdLst/>
            <a:ahLst/>
            <a:cxnLst/>
            <a:rect l="l" t="t" r="r" b="b"/>
            <a:pathLst>
              <a:path w="108585" h="142239">
                <a:moveTo>
                  <a:pt x="0" y="141732"/>
                </a:moveTo>
                <a:lnTo>
                  <a:pt x="108203" y="141732"/>
                </a:lnTo>
                <a:lnTo>
                  <a:pt x="108203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6652" y="2602102"/>
            <a:ext cx="274320" cy="142240"/>
          </a:xfrm>
          <a:custGeom>
            <a:avLst/>
            <a:gdLst/>
            <a:ahLst/>
            <a:cxnLst/>
            <a:rect l="l" t="t" r="r" b="b"/>
            <a:pathLst>
              <a:path w="274320" h="142239">
                <a:moveTo>
                  <a:pt x="0" y="141732"/>
                </a:moveTo>
                <a:lnTo>
                  <a:pt x="274320" y="141732"/>
                </a:lnTo>
                <a:lnTo>
                  <a:pt x="274320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2308" y="260210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2"/>
                </a:lnTo>
              </a:path>
            </a:pathLst>
          </a:custGeom>
          <a:ln w="42672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3644" y="2602102"/>
            <a:ext cx="332740" cy="142240"/>
          </a:xfrm>
          <a:custGeom>
            <a:avLst/>
            <a:gdLst/>
            <a:ahLst/>
            <a:cxnLst/>
            <a:rect l="l" t="t" r="r" b="b"/>
            <a:pathLst>
              <a:path w="332739" h="142239">
                <a:moveTo>
                  <a:pt x="0" y="141732"/>
                </a:moveTo>
                <a:lnTo>
                  <a:pt x="332232" y="141732"/>
                </a:lnTo>
                <a:lnTo>
                  <a:pt x="33223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2452" y="260210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2"/>
                </a:lnTo>
              </a:path>
            </a:pathLst>
          </a:custGeom>
          <a:ln w="73151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8733" y="2754502"/>
            <a:ext cx="108585" cy="142240"/>
          </a:xfrm>
          <a:custGeom>
            <a:avLst/>
            <a:gdLst/>
            <a:ahLst/>
            <a:cxnLst/>
            <a:rect l="l" t="t" r="r" b="b"/>
            <a:pathLst>
              <a:path w="108585" h="142239">
                <a:moveTo>
                  <a:pt x="0" y="141731"/>
                </a:moveTo>
                <a:lnTo>
                  <a:pt x="108203" y="141731"/>
                </a:lnTo>
                <a:lnTo>
                  <a:pt x="108203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6935" y="2754502"/>
            <a:ext cx="274320" cy="142240"/>
          </a:xfrm>
          <a:custGeom>
            <a:avLst/>
            <a:gdLst/>
            <a:ahLst/>
            <a:cxnLst/>
            <a:rect l="l" t="t" r="r" b="b"/>
            <a:pathLst>
              <a:path w="274320" h="142239">
                <a:moveTo>
                  <a:pt x="0" y="141731"/>
                </a:moveTo>
                <a:lnTo>
                  <a:pt x="274320" y="141731"/>
                </a:lnTo>
                <a:lnTo>
                  <a:pt x="274320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2591" y="275450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42672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3929" y="2754502"/>
            <a:ext cx="315595" cy="142240"/>
          </a:xfrm>
          <a:custGeom>
            <a:avLst/>
            <a:gdLst/>
            <a:ahLst/>
            <a:cxnLst/>
            <a:rect l="l" t="t" r="r" b="b"/>
            <a:pathLst>
              <a:path w="315595" h="142239">
                <a:moveTo>
                  <a:pt x="0" y="141731"/>
                </a:moveTo>
                <a:lnTo>
                  <a:pt x="315467" y="141731"/>
                </a:lnTo>
                <a:lnTo>
                  <a:pt x="315467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25971" y="275450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73151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8448" y="3211702"/>
            <a:ext cx="108585" cy="142240"/>
          </a:xfrm>
          <a:custGeom>
            <a:avLst/>
            <a:gdLst/>
            <a:ahLst/>
            <a:cxnLst/>
            <a:rect l="l" t="t" r="r" b="b"/>
            <a:pathLst>
              <a:path w="108585" h="142239">
                <a:moveTo>
                  <a:pt x="0" y="141731"/>
                </a:moveTo>
                <a:lnTo>
                  <a:pt x="108203" y="141731"/>
                </a:lnTo>
                <a:lnTo>
                  <a:pt x="108203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6652" y="3211702"/>
            <a:ext cx="274320" cy="142240"/>
          </a:xfrm>
          <a:custGeom>
            <a:avLst/>
            <a:gdLst/>
            <a:ahLst/>
            <a:cxnLst/>
            <a:rect l="l" t="t" r="r" b="b"/>
            <a:pathLst>
              <a:path w="274320" h="142239">
                <a:moveTo>
                  <a:pt x="0" y="141731"/>
                </a:moveTo>
                <a:lnTo>
                  <a:pt x="274320" y="141731"/>
                </a:lnTo>
                <a:lnTo>
                  <a:pt x="274320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2308" y="321170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42672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3644" y="3211702"/>
            <a:ext cx="332740" cy="142240"/>
          </a:xfrm>
          <a:custGeom>
            <a:avLst/>
            <a:gdLst/>
            <a:ahLst/>
            <a:cxnLst/>
            <a:rect l="l" t="t" r="r" b="b"/>
            <a:pathLst>
              <a:path w="332739" h="142239">
                <a:moveTo>
                  <a:pt x="0" y="141731"/>
                </a:moveTo>
                <a:lnTo>
                  <a:pt x="332232" y="141731"/>
                </a:lnTo>
                <a:lnTo>
                  <a:pt x="332232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2452" y="321170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73151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7328" y="3364102"/>
            <a:ext cx="108585" cy="142240"/>
          </a:xfrm>
          <a:custGeom>
            <a:avLst/>
            <a:gdLst/>
            <a:ahLst/>
            <a:cxnLst/>
            <a:rect l="l" t="t" r="r" b="b"/>
            <a:pathLst>
              <a:path w="108585" h="142239">
                <a:moveTo>
                  <a:pt x="0" y="141731"/>
                </a:moveTo>
                <a:lnTo>
                  <a:pt x="108204" y="141731"/>
                </a:lnTo>
                <a:lnTo>
                  <a:pt x="108204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5533" y="3364102"/>
            <a:ext cx="161925" cy="142240"/>
          </a:xfrm>
          <a:custGeom>
            <a:avLst/>
            <a:gdLst/>
            <a:ahLst/>
            <a:cxnLst/>
            <a:rect l="l" t="t" r="r" b="b"/>
            <a:pathLst>
              <a:path w="161925" h="142239">
                <a:moveTo>
                  <a:pt x="0" y="141731"/>
                </a:moveTo>
                <a:lnTo>
                  <a:pt x="161544" y="141731"/>
                </a:lnTo>
                <a:lnTo>
                  <a:pt x="161544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88411" y="336410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42672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9749" y="3364102"/>
            <a:ext cx="429895" cy="142240"/>
          </a:xfrm>
          <a:custGeom>
            <a:avLst/>
            <a:gdLst/>
            <a:ahLst/>
            <a:cxnLst/>
            <a:rect l="l" t="t" r="r" b="b"/>
            <a:pathLst>
              <a:path w="429894" h="142239">
                <a:moveTo>
                  <a:pt x="0" y="141731"/>
                </a:moveTo>
                <a:lnTo>
                  <a:pt x="429768" y="141731"/>
                </a:lnTo>
                <a:lnTo>
                  <a:pt x="429768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6091" y="3364102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73152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76008" y="2449702"/>
            <a:ext cx="456565" cy="141064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spc="-5" dirty="0">
                <a:latin typeface="Arial"/>
                <a:cs typeface="Arial"/>
              </a:rPr>
              <a:t>&lt;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filter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32458" y="2576068"/>
            <a:ext cx="3051175" cy="166071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2065" rIns="0" bIns="0" rtlCol="0">
            <a:spAutoFit/>
          </a:bodyPr>
          <a:lstStyle/>
          <a:p>
            <a:pPr marL="635"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&lt;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filter-name</a:t>
            </a:r>
            <a:r>
              <a:rPr sz="1000" spc="-5" dirty="0">
                <a:latin typeface="Arial"/>
                <a:cs typeface="Arial"/>
              </a:rPr>
              <a:t>&gt;springSecurityFilterChain&lt;/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filter-name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2457" y="2754502"/>
            <a:ext cx="801370" cy="1422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90"/>
              </a:lnSpc>
            </a:pPr>
            <a:r>
              <a:rPr sz="1000" spc="-5" dirty="0">
                <a:latin typeface="Arial"/>
                <a:cs typeface="Arial"/>
              </a:rPr>
              <a:t>&lt;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filter-class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9793" y="2728468"/>
            <a:ext cx="37769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org.springframework.web.filter.DelegatingFilterProxy&lt;/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filter-class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6008" y="2896235"/>
            <a:ext cx="469265" cy="15240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000" spc="-15" dirty="0">
                <a:latin typeface="Arial"/>
                <a:cs typeface="Arial"/>
              </a:rPr>
              <a:t>&lt;</a:t>
            </a:r>
            <a:r>
              <a:rPr sz="1000" spc="-10" dirty="0">
                <a:latin typeface="Arial"/>
                <a:cs typeface="Arial"/>
              </a:rPr>
              <a:t>/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</a:t>
            </a:r>
            <a:r>
              <a:rPr sz="1000" b="1" spc="-1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6008" y="3059302"/>
            <a:ext cx="1010285" cy="1422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</a:pPr>
            <a:r>
              <a:rPr sz="1000" spc="-5" dirty="0">
                <a:latin typeface="Arial"/>
                <a:cs typeface="Arial"/>
              </a:rPr>
              <a:t>&lt;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filter-mapping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32457" y="3211702"/>
            <a:ext cx="810260" cy="1422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95"/>
              </a:lnSpc>
            </a:pPr>
            <a:r>
              <a:rPr sz="1000" spc="-15" dirty="0">
                <a:latin typeface="Arial"/>
                <a:cs typeface="Arial"/>
              </a:rPr>
              <a:t>&lt;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filte</a:t>
            </a:r>
            <a:r>
              <a:rPr sz="1000" b="1" spc="-10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-name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5032" y="3186049"/>
            <a:ext cx="2268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springSecurityFilterChain&lt;/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filter-name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32457" y="3364102"/>
            <a:ext cx="835660" cy="1422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95"/>
              </a:lnSpc>
            </a:pPr>
            <a:r>
              <a:rPr sz="1000" spc="-15" dirty="0">
                <a:latin typeface="Arial"/>
                <a:cs typeface="Arial"/>
              </a:rPr>
              <a:t>&lt;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000" b="1" spc="-10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l-pat</a:t>
            </a:r>
            <a:r>
              <a:rPr sz="1000" b="1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000" b="1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000" spc="-15" dirty="0">
                <a:latin typeface="Arial"/>
                <a:cs typeface="Arial"/>
              </a:rPr>
              <a:t>&gt;</a:t>
            </a:r>
            <a:r>
              <a:rPr sz="1000" spc="-10" dirty="0">
                <a:latin typeface="Arial"/>
                <a:cs typeface="Arial"/>
              </a:rPr>
              <a:t>/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6368" y="3338449"/>
            <a:ext cx="89026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*&lt;/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url-pattern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76008" y="3516502"/>
            <a:ext cx="1048385" cy="1422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</a:pPr>
            <a:r>
              <a:rPr sz="1000" spc="-5" dirty="0">
                <a:latin typeface="Arial"/>
                <a:cs typeface="Arial"/>
              </a:rPr>
              <a:t>&lt;/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filter-mapping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63828" y="3906902"/>
            <a:ext cx="564324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16865">
              <a:spcBef>
                <a:spcPts val="105"/>
              </a:spcBef>
              <a:buSzPct val="103703"/>
              <a:buFont typeface="DejaVu Sans"/>
              <a:buChar char="◆"/>
              <a:tabLst>
                <a:tab pos="349250" algn="l"/>
                <a:tab pos="349885" algn="l"/>
              </a:tabLst>
            </a:pPr>
            <a:r>
              <a:rPr sz="1350" dirty="0">
                <a:solidFill>
                  <a:srgbClr val="003350"/>
                </a:solidFill>
                <a:latin typeface="Arial"/>
                <a:cs typeface="Arial"/>
              </a:rPr>
              <a:t>Sinon, étendre la classe</a:t>
            </a:r>
            <a:r>
              <a:rPr sz="1350" spc="-65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003350"/>
                </a:solidFill>
                <a:latin typeface="Arial"/>
                <a:cs typeface="Arial"/>
              </a:rPr>
              <a:t>AbstractSecurityWebApplicationInitializer</a:t>
            </a:r>
            <a:endParaRPr sz="1350">
              <a:latin typeface="Arial"/>
              <a:cs typeface="Arial"/>
            </a:endParaRPr>
          </a:p>
          <a:p>
            <a:pPr marL="806450" lvl="1" indent="-316865">
              <a:spcBef>
                <a:spcPts val="260"/>
              </a:spcBef>
              <a:buSzPct val="127272"/>
              <a:buFont typeface="Arial"/>
              <a:buChar char="●"/>
              <a:tabLst>
                <a:tab pos="806450" algn="l"/>
                <a:tab pos="807085" algn="l"/>
              </a:tabLst>
            </a:pP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Sans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implémentation,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cela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initialise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le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filtre </a:t>
            </a:r>
            <a:r>
              <a:rPr sz="1100" i="1" spc="10" dirty="0">
                <a:solidFill>
                  <a:srgbClr val="003350"/>
                </a:solidFill>
                <a:latin typeface="Arial"/>
                <a:cs typeface="Arial"/>
              </a:rPr>
              <a:t>sur</a:t>
            </a:r>
            <a:r>
              <a:rPr sz="1100" i="1" spc="40" dirty="0">
                <a:solidFill>
                  <a:srgbClr val="003350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03350"/>
                </a:solidFill>
                <a:latin typeface="Arial"/>
                <a:cs typeface="Arial"/>
              </a:rPr>
              <a:t>/*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1000"/>
              </a:spcBef>
            </a:pP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public class </a:t>
            </a:r>
            <a:r>
              <a:rPr sz="1000" spc="-10" dirty="0">
                <a:latin typeface="Arial"/>
                <a:cs typeface="Arial"/>
              </a:rPr>
              <a:t>SecurityInitializer  </a:t>
            </a:r>
            <a:r>
              <a:rPr sz="1000" b="1" spc="-5" dirty="0">
                <a:solidFill>
                  <a:srgbClr val="000080"/>
                </a:solidFill>
                <a:latin typeface="Arial"/>
                <a:cs typeface="Arial"/>
              </a:rPr>
              <a:t>extends </a:t>
            </a:r>
            <a:r>
              <a:rPr sz="1000" spc="-5" dirty="0">
                <a:latin typeface="Arial"/>
                <a:cs typeface="Arial"/>
              </a:rPr>
              <a:t>AbstractSecurityWebApplicationInitializer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700"/>
            <a:r>
              <a:rPr sz="1000" spc="-5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184" y="254723"/>
            <a:ext cx="822960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/>
              <a:t>Configuration </a:t>
            </a:r>
            <a:r>
              <a:rPr spc="-45" dirty="0"/>
              <a:t>Complète </a:t>
            </a:r>
            <a:r>
              <a:rPr spc="-30" dirty="0"/>
              <a:t>API REST </a:t>
            </a:r>
            <a:r>
              <a:rPr spc="-15" dirty="0" err="1"/>
              <a:t>en</a:t>
            </a:r>
            <a:r>
              <a:rPr spc="-625" dirty="0"/>
              <a:t> </a:t>
            </a:r>
            <a:r>
              <a:rPr lang="fr-FR" spc="-625" dirty="0"/>
              <a:t> </a:t>
            </a:r>
            <a:r>
              <a:rPr spc="-145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578228"/>
            <a:ext cx="5816600" cy="37760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421505">
              <a:spcBef>
                <a:spcPts val="105"/>
              </a:spcBef>
            </a:pP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@Configuration  </a:t>
            </a: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@E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n</a:t>
            </a: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b</a:t>
            </a:r>
            <a:r>
              <a:rPr sz="1100" spc="-10" dirty="0">
                <a:solidFill>
                  <a:srgbClr val="808000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e</a:t>
            </a:r>
            <a:r>
              <a:rPr sz="1100" spc="45" dirty="0">
                <a:solidFill>
                  <a:srgbClr val="808000"/>
                </a:solidFill>
                <a:latin typeface="Arial"/>
                <a:cs typeface="Arial"/>
              </a:rPr>
              <a:t>W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e</a:t>
            </a: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bS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ec</a:t>
            </a: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rgbClr val="808000"/>
                </a:solidFill>
                <a:latin typeface="Arial"/>
                <a:cs typeface="Arial"/>
              </a:rPr>
              <a:t>ri</a:t>
            </a: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ty</a:t>
            </a:r>
            <a:endParaRPr sz="1100">
              <a:latin typeface="Arial"/>
              <a:cs typeface="Arial"/>
            </a:endParaRPr>
          </a:p>
          <a:p>
            <a:pPr marL="12700" marR="739140"/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@EnableGlobalMethodSecurity</a:t>
            </a:r>
            <a:r>
              <a:rPr sz="1100" spc="-5" dirty="0">
                <a:latin typeface="Arial"/>
                <a:cs typeface="Arial"/>
              </a:rPr>
              <a:t>(prePostEnabled </a:t>
            </a:r>
            <a:r>
              <a:rPr sz="1100" dirty="0">
                <a:latin typeface="Arial"/>
                <a:cs typeface="Arial"/>
              </a:rPr>
              <a:t>=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true</a:t>
            </a:r>
            <a:r>
              <a:rPr sz="1100" dirty="0">
                <a:latin typeface="Arial"/>
                <a:cs typeface="Arial"/>
              </a:rPr>
              <a:t>, proxyTargetClass =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true</a:t>
            </a:r>
            <a:r>
              <a:rPr sz="1100" dirty="0">
                <a:latin typeface="Arial"/>
                <a:cs typeface="Arial"/>
              </a:rPr>
              <a:t>) 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public class </a:t>
            </a:r>
            <a:r>
              <a:rPr sz="1100" dirty="0">
                <a:latin typeface="Arial"/>
                <a:cs typeface="Arial"/>
              </a:rPr>
              <a:t>WebSecurityConfig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extends </a:t>
            </a:r>
            <a:r>
              <a:rPr sz="1100" dirty="0">
                <a:latin typeface="Arial"/>
                <a:cs typeface="Arial"/>
              </a:rPr>
              <a:t>WebSecurityConfigurerAdapter {  </a:t>
            </a: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@Autowired</a:t>
            </a:r>
            <a:endParaRPr sz="1100">
              <a:latin typeface="Arial"/>
              <a:cs typeface="Arial"/>
            </a:endParaRPr>
          </a:p>
          <a:p>
            <a:pPr marL="90170"/>
            <a:r>
              <a:rPr sz="1100" spc="-5" dirty="0">
                <a:latin typeface="Arial"/>
                <a:cs typeface="Arial"/>
              </a:rPr>
              <a:t>AuthenticationService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660D79"/>
                </a:solidFill>
                <a:latin typeface="Arial"/>
                <a:cs typeface="Arial"/>
              </a:rPr>
              <a:t>authenticationService</a:t>
            </a:r>
            <a:r>
              <a:rPr sz="110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90170"/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@Override</a:t>
            </a:r>
            <a:endParaRPr sz="1100">
              <a:latin typeface="Arial"/>
              <a:cs typeface="Arial"/>
            </a:endParaRPr>
          </a:p>
          <a:p>
            <a:pPr marL="9017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protected 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void </a:t>
            </a:r>
            <a:r>
              <a:rPr sz="1100" dirty="0">
                <a:latin typeface="Arial"/>
                <a:cs typeface="Arial"/>
              </a:rPr>
              <a:t>configure(HttpSecurity http)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throws </a:t>
            </a:r>
            <a:r>
              <a:rPr sz="1100" spc="-5" dirty="0">
                <a:latin typeface="Arial"/>
                <a:cs typeface="Arial"/>
              </a:rPr>
              <a:t>Exception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6370"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… </a:t>
            </a:r>
            <a:r>
              <a:rPr sz="1100" spc="-5" dirty="0">
                <a:latin typeface="Arial"/>
                <a:cs typeface="Arial"/>
              </a:rPr>
              <a:t>(slide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suivante)</a:t>
            </a:r>
            <a:endParaRPr sz="1100">
              <a:latin typeface="Arial"/>
              <a:cs typeface="Arial"/>
            </a:endParaRPr>
          </a:p>
          <a:p>
            <a:pPr marL="90170"/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@Bean</a:t>
            </a:r>
            <a:endParaRPr sz="1100">
              <a:latin typeface="Arial"/>
              <a:cs typeface="Arial"/>
            </a:endParaRPr>
          </a:p>
          <a:p>
            <a:pPr marL="9017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public </a:t>
            </a:r>
            <a:r>
              <a:rPr sz="1100" spc="-5" dirty="0">
                <a:latin typeface="Arial"/>
                <a:cs typeface="Arial"/>
              </a:rPr>
              <a:t>PasswordEncoder passwordEncoder()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20320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return new</a:t>
            </a:r>
            <a:r>
              <a:rPr sz="1100" b="1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BCryptPasswordEncoder();</a:t>
            </a:r>
            <a:endParaRPr sz="1100">
              <a:latin typeface="Arial"/>
              <a:cs typeface="Arial"/>
            </a:endParaRPr>
          </a:p>
          <a:p>
            <a:pPr marL="90170"/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90170"/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@Autowired</a:t>
            </a:r>
            <a:endParaRPr sz="1100">
              <a:latin typeface="Arial"/>
              <a:cs typeface="Arial"/>
            </a:endParaRPr>
          </a:p>
          <a:p>
            <a:pPr marL="279400" marR="5080" indent="-18923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public 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void </a:t>
            </a:r>
            <a:r>
              <a:rPr sz="1100" spc="-5" dirty="0">
                <a:latin typeface="Arial"/>
                <a:cs typeface="Arial"/>
              </a:rPr>
              <a:t>configureGlobal(AuthenticationManagerBuilder </a:t>
            </a:r>
            <a:r>
              <a:rPr sz="1100" dirty="0">
                <a:latin typeface="Arial"/>
                <a:cs typeface="Arial"/>
              </a:rPr>
              <a:t>auth)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throws </a:t>
            </a:r>
            <a:r>
              <a:rPr sz="1100" spc="-5" dirty="0">
                <a:latin typeface="Arial"/>
                <a:cs typeface="Arial"/>
              </a:rPr>
              <a:t>Exception </a:t>
            </a:r>
            <a:r>
              <a:rPr sz="1100" dirty="0">
                <a:latin typeface="Arial"/>
                <a:cs typeface="Arial"/>
              </a:rPr>
              <a:t>{  </a:t>
            </a:r>
            <a:r>
              <a:rPr sz="1100" spc="-5" dirty="0">
                <a:latin typeface="Arial"/>
                <a:cs typeface="Arial"/>
              </a:rPr>
              <a:t>auth.userDetailsService(</a:t>
            </a:r>
            <a:r>
              <a:rPr sz="1100" b="1" spc="-5" dirty="0">
                <a:solidFill>
                  <a:srgbClr val="660D79"/>
                </a:solidFill>
                <a:latin typeface="Arial"/>
                <a:cs typeface="Arial"/>
              </a:rPr>
              <a:t>authenticationService</a:t>
            </a:r>
            <a:r>
              <a:rPr sz="1100" spc="-5" dirty="0">
                <a:latin typeface="Arial"/>
                <a:cs typeface="Arial"/>
              </a:rPr>
              <a:t>).passwordEncoder(passwordEncoder());</a:t>
            </a:r>
            <a:endParaRPr sz="1100">
              <a:latin typeface="Arial"/>
              <a:cs typeface="Arial"/>
            </a:endParaRPr>
          </a:p>
          <a:p>
            <a:pPr marL="90170"/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/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184" y="254723"/>
            <a:ext cx="822960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/>
              <a:t>Configuration </a:t>
            </a:r>
            <a:r>
              <a:rPr spc="-45" dirty="0"/>
              <a:t>Complète </a:t>
            </a:r>
            <a:r>
              <a:rPr spc="-30" dirty="0"/>
              <a:t>API REST </a:t>
            </a:r>
            <a:r>
              <a:rPr spc="-15" dirty="0" err="1"/>
              <a:t>en</a:t>
            </a:r>
            <a:r>
              <a:rPr lang="fr-FR" spc="-15" dirty="0"/>
              <a:t> </a:t>
            </a:r>
            <a:r>
              <a:rPr spc="-625" dirty="0"/>
              <a:t> </a:t>
            </a:r>
            <a:r>
              <a:rPr spc="-145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578229"/>
            <a:ext cx="4061460" cy="287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@Override</a:t>
            </a:r>
            <a:endParaRPr sz="1100">
              <a:latin typeface="Arial"/>
              <a:cs typeface="Arial"/>
            </a:endParaRPr>
          </a:p>
          <a:p>
            <a:pPr marL="127000" marR="109855" indent="-11430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protected 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void </a:t>
            </a:r>
            <a:r>
              <a:rPr sz="1100" spc="-5" dirty="0">
                <a:latin typeface="Arial"/>
                <a:cs typeface="Arial"/>
              </a:rPr>
              <a:t>configure(HttpSecurity </a:t>
            </a:r>
            <a:r>
              <a:rPr sz="1100" dirty="0">
                <a:latin typeface="Arial"/>
                <a:cs typeface="Arial"/>
              </a:rPr>
              <a:t>http)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throws </a:t>
            </a:r>
            <a:r>
              <a:rPr sz="1100" spc="-5" dirty="0">
                <a:latin typeface="Arial"/>
                <a:cs typeface="Arial"/>
              </a:rPr>
              <a:t>Exception </a:t>
            </a:r>
            <a:r>
              <a:rPr sz="1100" dirty="0">
                <a:latin typeface="Arial"/>
                <a:cs typeface="Arial"/>
              </a:rPr>
              <a:t>{  http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dirty="0">
                <a:latin typeface="Arial"/>
                <a:cs typeface="Arial"/>
              </a:rPr>
              <a:t>.sessionManagement()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spc="-5" dirty="0">
                <a:latin typeface="Arial"/>
                <a:cs typeface="Arial"/>
              </a:rPr>
              <a:t>.sessionCreationPolicy(SessionCreationPolicy.</a:t>
            </a:r>
            <a:r>
              <a:rPr sz="1100" b="1" i="1" spc="-5" dirty="0">
                <a:solidFill>
                  <a:srgbClr val="660D79"/>
                </a:solidFill>
                <a:latin typeface="Arial"/>
                <a:cs typeface="Arial"/>
              </a:rPr>
              <a:t>STATELESS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dirty="0">
                <a:latin typeface="Arial"/>
                <a:cs typeface="Arial"/>
              </a:rPr>
              <a:t>.and()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spc="-5" dirty="0">
                <a:latin typeface="Arial"/>
                <a:cs typeface="Arial"/>
              </a:rPr>
              <a:t>.authorizeRequests()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spc="-5" dirty="0">
                <a:latin typeface="Arial"/>
                <a:cs typeface="Arial"/>
              </a:rPr>
              <a:t>.antMatchers(</a:t>
            </a:r>
            <a:r>
              <a:rPr sz="1100" b="1" spc="-5" dirty="0">
                <a:solidFill>
                  <a:srgbClr val="008000"/>
                </a:solidFill>
                <a:latin typeface="Arial"/>
                <a:cs typeface="Arial"/>
              </a:rPr>
              <a:t>"/api/public/**"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spc="-5" dirty="0">
                <a:latin typeface="Arial"/>
                <a:cs typeface="Arial"/>
              </a:rPr>
              <a:t>.permitAll()</a:t>
            </a:r>
            <a:endParaRPr sz="1100">
              <a:latin typeface="Arial"/>
              <a:cs typeface="Arial"/>
            </a:endParaRPr>
          </a:p>
          <a:p>
            <a:pPr marL="279400"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.anyRequest()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spc="-5" dirty="0">
                <a:latin typeface="Arial"/>
                <a:cs typeface="Arial"/>
              </a:rPr>
              <a:t>.authenticated()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dirty="0">
                <a:latin typeface="Arial"/>
                <a:cs typeface="Arial"/>
              </a:rPr>
              <a:t>.and()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dirty="0">
                <a:latin typeface="Arial"/>
                <a:cs typeface="Arial"/>
              </a:rPr>
              <a:t>.httpBasic()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dirty="0">
                <a:latin typeface="Arial"/>
                <a:cs typeface="Arial"/>
              </a:rPr>
              <a:t>.and()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dirty="0">
                <a:latin typeface="Arial"/>
                <a:cs typeface="Arial"/>
              </a:rPr>
              <a:t>.csrf()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spc="-5" dirty="0">
                <a:latin typeface="Arial"/>
                <a:cs typeface="Arial"/>
              </a:rPr>
              <a:t>.disable();</a:t>
            </a:r>
            <a:endParaRPr sz="1100">
              <a:latin typeface="Arial"/>
              <a:cs typeface="Arial"/>
            </a:endParaRPr>
          </a:p>
          <a:p>
            <a:pPr marL="12700"/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184" y="254723"/>
            <a:ext cx="822960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/>
              <a:t>Configuration </a:t>
            </a:r>
            <a:r>
              <a:rPr spc="-45" dirty="0"/>
              <a:t>Complète </a:t>
            </a:r>
            <a:r>
              <a:rPr spc="-30" dirty="0"/>
              <a:t>API REST </a:t>
            </a:r>
            <a:r>
              <a:rPr spc="-15" dirty="0" err="1"/>
              <a:t>en</a:t>
            </a:r>
            <a:r>
              <a:rPr spc="-625" dirty="0"/>
              <a:t> </a:t>
            </a:r>
            <a:r>
              <a:rPr lang="fr-FR" spc="-625" dirty="0"/>
              <a:t> </a:t>
            </a:r>
            <a:r>
              <a:rPr spc="-145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1268730" y="3282314"/>
            <a:ext cx="218440" cy="157480"/>
          </a:xfrm>
          <a:custGeom>
            <a:avLst/>
            <a:gdLst/>
            <a:ahLst/>
            <a:cxnLst/>
            <a:rect l="l" t="t" r="r" b="b"/>
            <a:pathLst>
              <a:path w="218440" h="157480">
                <a:moveTo>
                  <a:pt x="0" y="156972"/>
                </a:moveTo>
                <a:lnTo>
                  <a:pt x="217931" y="156972"/>
                </a:lnTo>
                <a:lnTo>
                  <a:pt x="217931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8983" y="1578228"/>
            <a:ext cx="7078345" cy="29296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100" dirty="0">
                <a:solidFill>
                  <a:srgbClr val="808000"/>
                </a:solidFill>
                <a:latin typeface="Arial"/>
                <a:cs typeface="Arial"/>
              </a:rPr>
              <a:t>@Component</a:t>
            </a:r>
            <a:endParaRPr sz="1100">
              <a:latin typeface="Arial"/>
              <a:cs typeface="Arial"/>
            </a:endParaRPr>
          </a:p>
          <a:p>
            <a:pPr marL="1270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public class </a:t>
            </a:r>
            <a:r>
              <a:rPr sz="1100" spc="-5" dirty="0">
                <a:latin typeface="Arial"/>
                <a:cs typeface="Arial"/>
              </a:rPr>
              <a:t>AuthenticationService 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implements </a:t>
            </a:r>
            <a:r>
              <a:rPr sz="1100" spc="-5" dirty="0">
                <a:latin typeface="Arial"/>
                <a:cs typeface="Arial"/>
              </a:rPr>
              <a:t>UserDetailsService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0"/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@Autowired</a:t>
            </a:r>
            <a:endParaRPr sz="1100">
              <a:latin typeface="Arial"/>
              <a:cs typeface="Arial"/>
            </a:endParaRPr>
          </a:p>
          <a:p>
            <a:pPr marL="127000"/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private </a:t>
            </a:r>
            <a:r>
              <a:rPr sz="1100" spc="-5" dirty="0">
                <a:latin typeface="Arial"/>
                <a:cs typeface="Arial"/>
              </a:rPr>
              <a:t>UserRepository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660D79"/>
                </a:solidFill>
                <a:latin typeface="Arial"/>
                <a:cs typeface="Arial"/>
              </a:rPr>
              <a:t>userRepository</a:t>
            </a:r>
            <a:r>
              <a:rPr sz="1100" spc="-5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0"/>
            <a:r>
              <a:rPr sz="1100" spc="-5" dirty="0">
                <a:solidFill>
                  <a:srgbClr val="808000"/>
                </a:solidFill>
                <a:latin typeface="Arial"/>
                <a:cs typeface="Arial"/>
              </a:rPr>
              <a:t>@Override</a:t>
            </a:r>
            <a:endParaRPr sz="1100">
              <a:latin typeface="Arial"/>
              <a:cs typeface="Arial"/>
            </a:endParaRPr>
          </a:p>
          <a:p>
            <a:pPr marL="12700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public </a:t>
            </a:r>
            <a:r>
              <a:rPr sz="1100" spc="-5" dirty="0">
                <a:latin typeface="Arial"/>
                <a:cs typeface="Arial"/>
              </a:rPr>
              <a:t>UserDetails </a:t>
            </a:r>
            <a:r>
              <a:rPr sz="1100" dirty="0">
                <a:latin typeface="Arial"/>
                <a:cs typeface="Arial"/>
              </a:rPr>
              <a:t>loadUserByUsername(</a:t>
            </a: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final </a:t>
            </a:r>
            <a:r>
              <a:rPr sz="1100" spc="-5" dirty="0">
                <a:latin typeface="Arial"/>
                <a:cs typeface="Arial"/>
              </a:rPr>
              <a:t>String </a:t>
            </a:r>
            <a:r>
              <a:rPr sz="1100" dirty="0">
                <a:latin typeface="Arial"/>
                <a:cs typeface="Arial"/>
              </a:rPr>
              <a:t>username)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spc="-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user =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660D79"/>
                </a:solidFill>
                <a:latin typeface="Arial"/>
                <a:cs typeface="Arial"/>
              </a:rPr>
              <a:t>userRepository</a:t>
            </a:r>
            <a:r>
              <a:rPr sz="1100" spc="-5" dirty="0">
                <a:latin typeface="Arial"/>
                <a:cs typeface="Arial"/>
              </a:rPr>
              <a:t>.findOneByLogin(username);</a:t>
            </a:r>
            <a:endParaRPr sz="1100">
              <a:latin typeface="Arial"/>
              <a:cs typeface="Arial"/>
            </a:endParaRPr>
          </a:p>
          <a:p>
            <a:pPr marL="279400">
              <a:spcBef>
                <a:spcPts val="5"/>
              </a:spcBef>
            </a:pP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if </a:t>
            </a:r>
            <a:r>
              <a:rPr sz="1100" dirty="0">
                <a:latin typeface="Arial"/>
                <a:cs typeface="Arial"/>
              </a:rPr>
              <a:t>(user != </a:t>
            </a:r>
            <a:r>
              <a:rPr sz="1100" spc="-5" dirty="0">
                <a:latin typeface="Arial"/>
                <a:cs typeface="Arial"/>
              </a:rPr>
              <a:t>null)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469900"/>
            <a:r>
              <a:rPr sz="1100" spc="-5" dirty="0">
                <a:latin typeface="Arial"/>
                <a:cs typeface="Arial"/>
              </a:rPr>
              <a:t>List&lt;GrantedAuthority&gt; rules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80"/>
                </a:solidFill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.getUserCredentials(user);</a:t>
            </a:r>
            <a:endParaRPr sz="1100">
              <a:latin typeface="Arial"/>
              <a:cs typeface="Arial"/>
            </a:endParaRPr>
          </a:p>
          <a:p>
            <a:pPr marL="431800"/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return new </a:t>
            </a:r>
            <a:r>
              <a:rPr sz="1100" spc="-5" dirty="0">
                <a:latin typeface="Arial"/>
                <a:cs typeface="Arial"/>
              </a:rPr>
              <a:t>org.springframework.security.core.userdetails.User(user.getLogin(), </a:t>
            </a:r>
            <a:r>
              <a:rPr sz="1100" dirty="0">
                <a:latin typeface="Arial"/>
                <a:cs typeface="Arial"/>
              </a:rPr>
              <a:t>user.getPassword(),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rules);</a:t>
            </a:r>
            <a:endParaRPr sz="1100">
              <a:latin typeface="Arial"/>
              <a:cs typeface="Arial"/>
            </a:endParaRPr>
          </a:p>
          <a:p>
            <a:pPr marL="279400"/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79400">
              <a:spcBef>
                <a:spcPts val="5"/>
              </a:spcBef>
            </a:pPr>
            <a:r>
              <a:rPr sz="1100" b="1" dirty="0">
                <a:solidFill>
                  <a:srgbClr val="000080"/>
                </a:solidFill>
                <a:latin typeface="Arial"/>
                <a:cs typeface="Arial"/>
              </a:rPr>
              <a:t>throw new</a:t>
            </a:r>
            <a:r>
              <a:rPr sz="11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UsernameNotFoundException(</a:t>
            </a:r>
            <a:r>
              <a:rPr sz="1100" b="1" dirty="0">
                <a:solidFill>
                  <a:srgbClr val="008000"/>
                </a:solidFill>
                <a:latin typeface="Arial"/>
                <a:cs typeface="Arial"/>
              </a:rPr>
              <a:t>"username.not.found"</a:t>
            </a:r>
            <a:r>
              <a:rPr sz="1100" dirty="0"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0"/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/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955</Words>
  <Application>Microsoft Office PowerPoint</Application>
  <PresentationFormat>Affichage à l'écran (4:3)</PresentationFormat>
  <Paragraphs>175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DejaVu Sans</vt:lpstr>
      <vt:lpstr>Times New Roman</vt:lpstr>
      <vt:lpstr>Thème Office</vt:lpstr>
      <vt:lpstr>Spring Framework Security</vt:lpstr>
      <vt:lpstr>Spring Security - Avantages</vt:lpstr>
      <vt:lpstr>Spring Security - Fonctionnement</vt:lpstr>
      <vt:lpstr>Spring Security - Fonctionnement</vt:lpstr>
      <vt:lpstr>Configuration - Filter</vt:lpstr>
      <vt:lpstr>Configuration - Filter</vt:lpstr>
      <vt:lpstr>Configuration Complète API REST en  JAVA</vt:lpstr>
      <vt:lpstr>Configuration Complète API REST en  JAVA</vt:lpstr>
      <vt:lpstr>Configuration Complète API REST en  JAVA</vt:lpstr>
      <vt:lpstr>Securiser une API REST</vt:lpstr>
      <vt:lpstr>Securiser une page Web</vt:lpstr>
      <vt:lpstr>“Remember me”</vt:lpstr>
      <vt:lpstr>“Remember me”</vt:lpstr>
      <vt:lpstr>Dépendances Maven</vt:lpstr>
    </vt:vector>
  </TitlesOfParts>
  <Company>kopilote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se conçoivent les projet informatiques dont les clients parlent avec plaisir ?</dc:title>
  <dc:creator>manuel</dc:creator>
  <cp:lastModifiedBy>Alexis PUSKARCZYK</cp:lastModifiedBy>
  <cp:revision>505</cp:revision>
  <cp:lastPrinted>2013-04-22T17:43:33Z</cp:lastPrinted>
  <dcterms:created xsi:type="dcterms:W3CDTF">2013-04-11T08:31:56Z</dcterms:created>
  <dcterms:modified xsi:type="dcterms:W3CDTF">2021-10-29T15:20:58Z</dcterms:modified>
</cp:coreProperties>
</file>