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3"/>
  </p:notesMasterIdLst>
  <p:handoutMasterIdLst>
    <p:handoutMasterId r:id="rId24"/>
  </p:handoutMasterIdLst>
  <p:sldIdLst>
    <p:sldId id="295" r:id="rId7"/>
    <p:sldId id="296" r:id="rId8"/>
    <p:sldId id="300" r:id="rId9"/>
    <p:sldId id="268" r:id="rId10"/>
    <p:sldId id="303" r:id="rId11"/>
    <p:sldId id="302" r:id="rId12"/>
    <p:sldId id="269" r:id="rId13"/>
    <p:sldId id="270" r:id="rId14"/>
    <p:sldId id="272" r:id="rId15"/>
    <p:sldId id="274" r:id="rId16"/>
    <p:sldId id="297" r:id="rId17"/>
    <p:sldId id="278" r:id="rId18"/>
    <p:sldId id="279" r:id="rId19"/>
    <p:sldId id="294" r:id="rId20"/>
    <p:sldId id="298"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94978" autoAdjust="0"/>
  </p:normalViewPr>
  <p:slideViewPr>
    <p:cSldViewPr snapToGrid="0" snapToObjects="1">
      <p:cViewPr varScale="1">
        <p:scale>
          <a:sx n="97" d="100"/>
          <a:sy n="97" d="100"/>
        </p:scale>
        <p:origin x="78" y="3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896-45C4-83C0-A4CD279FBCDC}"/>
            </c:ext>
          </c:extLst>
        </c:ser>
        <c:ser>
          <c:idx val="1"/>
          <c:order val="1"/>
          <c:tx>
            <c:strRef>
              <c:f>Sheet1!$C$1</c:f>
              <c:strCache>
                <c:ptCount val="1"/>
                <c:pt idx="0">
                  <c:v>Series 2</c:v>
                </c:pt>
              </c:strCache>
            </c:strRef>
          </c:tx>
          <c:spPr>
            <a:ln w="28575" cap="rnd">
              <a:solidFill>
                <a:schemeClr val="accent6"/>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896-45C4-83C0-A4CD279FBCDC}"/>
            </c:ext>
          </c:extLst>
        </c:ser>
        <c:ser>
          <c:idx val="2"/>
          <c:order val="2"/>
          <c:tx>
            <c:strRef>
              <c:f>Sheet1!$D$1</c:f>
              <c:strCache>
                <c:ptCount val="1"/>
                <c:pt idx="0">
                  <c:v>Series 3</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896-45C4-83C0-A4CD279FBCDC}"/>
            </c:ext>
          </c:extLst>
        </c:ser>
        <c:dLbls>
          <c:showLegendKey val="0"/>
          <c:showVal val="0"/>
          <c:showCatName val="0"/>
          <c:showSerName val="0"/>
          <c:showPercent val="0"/>
          <c:showBubbleSize val="0"/>
        </c:dLbls>
        <c:smooth val="0"/>
        <c:axId val="-1233217776"/>
        <c:axId val="-1233247120"/>
      </c:lineChart>
      <c:catAx>
        <c:axId val="-123321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47120"/>
        <c:crosses val="autoZero"/>
        <c:auto val="1"/>
        <c:lblAlgn val="ctr"/>
        <c:lblOffset val="100"/>
        <c:noMultiLvlLbl val="0"/>
      </c:catAx>
      <c:valAx>
        <c:axId val="-123324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217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05D-477D-8A68-9DDD7B83C9DB}"/>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05D-477D-8A68-9DDD7B83C9DB}"/>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05D-477D-8A68-9DDD7B83C9DB}"/>
            </c:ext>
          </c:extLst>
        </c:ser>
        <c:dLbls>
          <c:showLegendKey val="0"/>
          <c:showVal val="0"/>
          <c:showCatName val="0"/>
          <c:showSerName val="0"/>
          <c:showPercent val="0"/>
          <c:showBubbleSize val="0"/>
        </c:dLbls>
        <c:gapWidth val="219"/>
        <c:overlap val="-27"/>
        <c:axId val="-1197821120"/>
        <c:axId val="-1197807232"/>
      </c:barChart>
      <c:catAx>
        <c:axId val="-119782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07232"/>
        <c:crosses val="autoZero"/>
        <c:auto val="1"/>
        <c:lblAlgn val="ctr"/>
        <c:lblOffset val="100"/>
        <c:noMultiLvlLbl val="0"/>
      </c:catAx>
      <c:valAx>
        <c:axId val="-119780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21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27B-4C11-83A1-96571F4C595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27B-4C11-83A1-96571F4C595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27B-4C11-83A1-96571F4C595F}"/>
            </c:ext>
          </c:extLst>
        </c:ser>
        <c:dLbls>
          <c:showLegendKey val="0"/>
          <c:showVal val="0"/>
          <c:showCatName val="0"/>
          <c:showSerName val="0"/>
          <c:showPercent val="0"/>
          <c:showBubbleSize val="0"/>
        </c:dLbls>
        <c:gapWidth val="219"/>
        <c:overlap val="-27"/>
        <c:axId val="-1082775712"/>
        <c:axId val="-1083032320"/>
      </c:barChart>
      <c:catAx>
        <c:axId val="-108277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032320"/>
        <c:crosses val="autoZero"/>
        <c:auto val="1"/>
        <c:lblAlgn val="ctr"/>
        <c:lblOffset val="100"/>
        <c:noMultiLvlLbl val="0"/>
      </c:catAx>
      <c:valAx>
        <c:axId val="-1083032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277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text with graph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1883570"/>
            <a:ext cx="4189417" cy="497443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46962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8244840"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564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12369"/>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7906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36084"/>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20512"/>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21949"/>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21949"/>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21949"/>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21949"/>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21949"/>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138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80506"/>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21949"/>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48550"/>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48550"/>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48550"/>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48550"/>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48550"/>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404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07107"/>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48550"/>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138051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7.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24" r:id="rId10"/>
    <p:sldLayoutId id="2147483836" r:id="rId11"/>
    <p:sldLayoutId id="2147483837" r:id="rId12"/>
    <p:sldLayoutId id="2147483838" r:id="rId13"/>
    <p:sldLayoutId id="2147483828" r:id="rId14"/>
    <p:sldLayoutId id="2147483829" r:id="rId15"/>
    <p:sldLayoutId id="214748383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bit.ly/NCSBrandCentral" TargetMode="External"/><Relationship Id="rId2" Type="http://schemas.openxmlformats.org/officeDocument/2006/relationships/hyperlink" Target="mailto:brandguru@ncs.com.s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510816" y="2653257"/>
            <a:ext cx="5810591" cy="1551486"/>
          </a:xfrm>
        </p:spPr>
        <p:txBody>
          <a:bodyPr/>
          <a:lstStyle/>
          <a:p>
            <a:r>
              <a:rPr lang="en-US" sz="8800" dirty="0" err="1">
                <a:latin typeface="MV Boli" panose="02000500030200090000" pitchFamily="2" charset="0"/>
                <a:cs typeface="MV Boli" panose="02000500030200090000" pitchFamily="2" charset="0"/>
              </a:rPr>
              <a:t>H</a:t>
            </a:r>
            <a:r>
              <a:rPr lang="en-US" altLang="zh-CN" sz="8800" dirty="0" err="1">
                <a:latin typeface="MV Boli" panose="02000500030200090000" pitchFamily="2" charset="0"/>
                <a:cs typeface="MV Boli" panose="02000500030200090000" pitchFamily="2" charset="0"/>
              </a:rPr>
              <a:t>azelcast</a:t>
            </a:r>
            <a:endParaRPr lang="en-US" sz="8800" dirty="0">
              <a:latin typeface="MV Boli" panose="02000500030200090000" pitchFamily="2"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latin typeface="Agency FB" panose="020B0503020202020204" pitchFamily="34" charset="0"/>
              </a:rPr>
              <a:t>Damien </a:t>
            </a:r>
            <a:r>
              <a:rPr lang="en-SG" dirty="0">
                <a:solidFill>
                  <a:srgbClr val="FF0000"/>
                </a:solidFill>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a:p>
            <a:endParaRPr lang="en-US" dirty="0"/>
          </a:p>
          <a:p>
            <a:endParaRPr lang="en-US" dirty="0"/>
          </a:p>
        </p:txBody>
      </p:sp>
      <p:sp>
        <p:nvSpPr>
          <p:cNvPr id="7" name="Title 6"/>
          <p:cNvSpPr>
            <a:spLocks noGrp="1"/>
          </p:cNvSpPr>
          <p:nvPr>
            <p:ph type="title"/>
          </p:nvPr>
        </p:nvSpPr>
        <p:spPr/>
        <p:txBody>
          <a:bodyPr/>
          <a:lstStyle/>
          <a:p>
            <a:endParaRPr lang="en-US" dirty="0"/>
          </a:p>
        </p:txBody>
      </p:sp>
      <p:sp>
        <p:nvSpPr>
          <p:cNvPr id="11" name="Content Placeholder 10"/>
          <p:cNvSpPr>
            <a:spLocks noGrp="1"/>
          </p:cNvSpPr>
          <p:nvPr>
            <p:ph sz="half" idx="12"/>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a:p>
            <a:endParaRPr lang="en-US" dirty="0"/>
          </a:p>
        </p:txBody>
      </p:sp>
      <p:graphicFrame>
        <p:nvGraphicFramePr>
          <p:cNvPr id="20" name="Content Placeholder 19"/>
          <p:cNvGraphicFramePr>
            <a:graphicFrameLocks noGrp="1"/>
          </p:cNvGraphicFramePr>
          <p:nvPr>
            <p:ph sz="half" idx="1"/>
            <p:extLst>
              <p:ext uri="{D42A27DB-BD31-4B8C-83A1-F6EECF244321}">
                <p14:modId xmlns:p14="http://schemas.microsoft.com/office/powerpoint/2010/main" val="175410848"/>
              </p:ext>
            </p:extLst>
          </p:nvPr>
        </p:nvGraphicFramePr>
        <p:xfrm>
          <a:off x="8002588" y="1884363"/>
          <a:ext cx="4189412" cy="4973637"/>
        </p:xfrm>
        <a:graphic>
          <a:graphicData uri="http://schemas.openxmlformats.org/drawingml/2006/chart">
            <c:chart xmlns:c="http://schemas.openxmlformats.org/drawingml/2006/chart" xmlns:r="http://schemas.openxmlformats.org/officeDocument/2006/relationships" r:id="rId2"/>
          </a:graphicData>
        </a:graphic>
      </p:graphicFrame>
      <p:sp>
        <p:nvSpPr>
          <p:cNvPr id="2" name="Subtitle 1"/>
          <p:cNvSpPr>
            <a:spLocks noGrp="1"/>
          </p:cNvSpPr>
          <p:nvPr>
            <p:ph type="subTitle" idx="10"/>
          </p:nvPr>
        </p:nvSpPr>
        <p:spPr/>
        <p:txBody>
          <a:bodyPr/>
          <a:lstStyle/>
          <a:p>
            <a:endParaRPr lang="en-US"/>
          </a:p>
        </p:txBody>
      </p:sp>
    </p:spTree>
    <p:extLst>
      <p:ext uri="{BB962C8B-B14F-4D97-AF65-F5344CB8AC3E}">
        <p14:creationId xmlns:p14="http://schemas.microsoft.com/office/powerpoint/2010/main" val="527612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tables to compare data</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38995129"/>
              </p:ext>
            </p:extLst>
          </p:nvPr>
        </p:nvGraphicFramePr>
        <p:xfrm>
          <a:off x="966809" y="1555750"/>
          <a:ext cx="10426700" cy="4042590"/>
        </p:xfrm>
        <a:graphic>
          <a:graphicData uri="http://schemas.openxmlformats.org/drawingml/2006/table">
            <a:tbl>
              <a:tblPr firstRow="1" bandRow="1">
                <a:tableStyleId>{5C22544A-7EE6-4342-B048-85BDC9FD1C3A}</a:tableStyleId>
              </a:tblPr>
              <a:tblGrid>
                <a:gridCol w="2085340">
                  <a:extLst>
                    <a:ext uri="{9D8B030D-6E8A-4147-A177-3AD203B41FA5}">
                      <a16:colId xmlns:a16="http://schemas.microsoft.com/office/drawing/2014/main" val="20000"/>
                    </a:ext>
                  </a:extLst>
                </a:gridCol>
                <a:gridCol w="2085340">
                  <a:extLst>
                    <a:ext uri="{9D8B030D-6E8A-4147-A177-3AD203B41FA5}">
                      <a16:colId xmlns:a16="http://schemas.microsoft.com/office/drawing/2014/main" val="20001"/>
                    </a:ext>
                  </a:extLst>
                </a:gridCol>
                <a:gridCol w="2085340">
                  <a:extLst>
                    <a:ext uri="{9D8B030D-6E8A-4147-A177-3AD203B41FA5}">
                      <a16:colId xmlns:a16="http://schemas.microsoft.com/office/drawing/2014/main" val="20002"/>
                    </a:ext>
                  </a:extLst>
                </a:gridCol>
                <a:gridCol w="2085340">
                  <a:extLst>
                    <a:ext uri="{9D8B030D-6E8A-4147-A177-3AD203B41FA5}">
                      <a16:colId xmlns:a16="http://schemas.microsoft.com/office/drawing/2014/main" val="20003"/>
                    </a:ext>
                  </a:extLst>
                </a:gridCol>
                <a:gridCol w="2085340">
                  <a:extLst>
                    <a:ext uri="{9D8B030D-6E8A-4147-A177-3AD203B41FA5}">
                      <a16:colId xmlns:a16="http://schemas.microsoft.com/office/drawing/2014/main" val="20004"/>
                    </a:ext>
                  </a:extLst>
                </a:gridCol>
              </a:tblGrid>
              <a:tr h="673765">
                <a:tc>
                  <a:txBody>
                    <a:bodyPr/>
                    <a:lstStyle/>
                    <a:p>
                      <a:pPr lvl="0" algn="ctr"/>
                      <a:r>
                        <a:rPr lang="en-US" dirty="0"/>
                        <a:t>Nunc id ipsum</a:t>
                      </a:r>
                    </a:p>
                  </a:txBody>
                  <a:tcPr>
                    <a:solidFill>
                      <a:schemeClr val="accent4"/>
                    </a:solidFill>
                  </a:tcPr>
                </a:tc>
                <a:tc>
                  <a:txBody>
                    <a:bodyPr/>
                    <a:lstStyle/>
                    <a:p>
                      <a:pPr lvl="0" algn="ctr"/>
                      <a:r>
                        <a:rPr lang="en-US" dirty="0"/>
                        <a:t>Nunc id ipsum</a:t>
                      </a: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Nunc id ipsum</a:t>
                      </a:r>
                    </a:p>
                    <a:p>
                      <a:pPr lvl="0" algn="ctr"/>
                      <a:endParaRPr lang="en-US" dirty="0"/>
                    </a:p>
                  </a:txBody>
                  <a:tcPr>
                    <a:solidFill>
                      <a:schemeClr val="accent4"/>
                    </a:solidFill>
                  </a:tcPr>
                </a:tc>
                <a:extLst>
                  <a:ext uri="{0D108BD9-81ED-4DB2-BD59-A6C34878D82A}">
                    <a16:rowId xmlns:a16="http://schemas.microsoft.com/office/drawing/2014/main" val="10000"/>
                  </a:ext>
                </a:extLst>
              </a:tr>
              <a:tr h="673765">
                <a:tc>
                  <a:txBody>
                    <a:bodyPr/>
                    <a:lstStyle/>
                    <a:p>
                      <a:pPr lvl="0" algn="ctr"/>
                      <a:r>
                        <a:rPr lang="en-US" dirty="0"/>
                        <a:t>1</a:t>
                      </a:r>
                    </a:p>
                  </a:txBody>
                  <a:tcPr/>
                </a:tc>
                <a:tc>
                  <a:txBody>
                    <a:bodyPr/>
                    <a:lstStyle/>
                    <a:p>
                      <a:pPr lvl="0" algn="ctr"/>
                      <a:r>
                        <a:rPr lang="en-US" dirty="0"/>
                        <a:t>2</a:t>
                      </a:r>
                    </a:p>
                  </a:txBody>
                  <a:tcPr/>
                </a:tc>
                <a:tc>
                  <a:txBody>
                    <a:bodyPr/>
                    <a:lstStyle/>
                    <a:p>
                      <a:pPr lvl="0" algn="ctr"/>
                      <a:r>
                        <a:rPr lang="en-US" dirty="0"/>
                        <a:t>3</a:t>
                      </a:r>
                    </a:p>
                  </a:txBody>
                  <a:tcPr/>
                </a:tc>
                <a:tc>
                  <a:txBody>
                    <a:bodyPr/>
                    <a:lstStyle/>
                    <a:p>
                      <a:pPr lvl="0" algn="ctr"/>
                      <a:r>
                        <a:rPr lang="en-US" dirty="0"/>
                        <a:t>4</a:t>
                      </a:r>
                    </a:p>
                  </a:txBody>
                  <a:tcPr/>
                </a:tc>
                <a:tc>
                  <a:txBody>
                    <a:bodyPr/>
                    <a:lstStyle/>
                    <a:p>
                      <a:pPr lvl="0" algn="ctr"/>
                      <a:r>
                        <a:rPr lang="en-US" dirty="0"/>
                        <a:t>5</a:t>
                      </a:r>
                    </a:p>
                  </a:txBody>
                  <a:tcPr/>
                </a:tc>
                <a:extLst>
                  <a:ext uri="{0D108BD9-81ED-4DB2-BD59-A6C34878D82A}">
                    <a16:rowId xmlns:a16="http://schemas.microsoft.com/office/drawing/2014/main" val="10001"/>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2"/>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tc>
                  <a:txBody>
                    <a:bodyPr/>
                    <a:lstStyle/>
                    <a:p>
                      <a:pPr lvl="0" algn="ctr"/>
                      <a:endParaRPr lang="en-US" dirty="0"/>
                    </a:p>
                  </a:txBody>
                  <a:tcPr/>
                </a:tc>
                <a:extLst>
                  <a:ext uri="{0D108BD9-81ED-4DB2-BD59-A6C34878D82A}">
                    <a16:rowId xmlns:a16="http://schemas.microsoft.com/office/drawing/2014/main" val="10003"/>
                  </a:ext>
                </a:extLst>
              </a:tr>
              <a:tr h="673765">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4"/>
                  </a:ext>
                </a:extLst>
              </a:tr>
              <a:tr h="673765">
                <a:tc>
                  <a:txBody>
                    <a:bodyPr/>
                    <a:lstStyle/>
                    <a:p>
                      <a:pPr lvl="0" algn="ctr"/>
                      <a:endParaRPr lang="en-US"/>
                    </a:p>
                  </a:txBody>
                  <a:tcPr/>
                </a:tc>
                <a:tc>
                  <a:txBody>
                    <a:bodyPr/>
                    <a:lstStyle/>
                    <a:p>
                      <a:pPr lvl="0" algn="ctr"/>
                      <a:endParaRPr lang="en-US" dirty="0"/>
                    </a:p>
                  </a:txBody>
                  <a:tcPr/>
                </a:tc>
                <a:tc>
                  <a:txBody>
                    <a:bodyPr/>
                    <a:lstStyle/>
                    <a:p>
                      <a:pPr lvl="0" algn="ctr"/>
                      <a:endParaRPr lang="en-US"/>
                    </a:p>
                  </a:txBody>
                  <a:tcPr/>
                </a:tc>
                <a:tc>
                  <a:txBody>
                    <a:bodyPr/>
                    <a:lstStyle/>
                    <a:p>
                      <a:pPr lvl="0" algn="ctr"/>
                      <a:endParaRPr lang="en-US"/>
                    </a:p>
                  </a:txBody>
                  <a:tcPr/>
                </a:tc>
                <a:tc>
                  <a:txBody>
                    <a:bodyPr/>
                    <a:lstStyle/>
                    <a:p>
                      <a:pPr lvl="0"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8674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199" y="568325"/>
            <a:ext cx="9276653" cy="752475"/>
          </a:xfrm>
        </p:spPr>
        <p:txBody>
          <a:bodyPr/>
          <a:lstStyle/>
          <a:p>
            <a:r>
              <a:rPr lang="en-US" dirty="0" err="1"/>
              <a:t>Organisation</a:t>
            </a:r>
            <a:r>
              <a:rPr lang="en-US" dirty="0"/>
              <a:t> Chart</a:t>
            </a:r>
          </a:p>
        </p:txBody>
      </p:sp>
      <p:sp>
        <p:nvSpPr>
          <p:cNvPr id="10" name="Subtitle 9"/>
          <p:cNvSpPr>
            <a:spLocks noGrp="1"/>
          </p:cNvSpPr>
          <p:nvPr>
            <p:ph type="subTitle" idx="10"/>
          </p:nvPr>
        </p:nvSpPr>
        <p:spPr/>
        <p:txBody>
          <a:bodyPr>
            <a:normAutofit lnSpcReduction="10000"/>
          </a:bodyPr>
          <a:lstStyle/>
          <a:p>
            <a:endParaRPr lang="en-US" dirty="0"/>
          </a:p>
        </p:txBody>
      </p:sp>
      <p:pic>
        <p:nvPicPr>
          <p:cNvPr id="41" name="Picture Placeholder 40"/>
          <p:cNvPicPr>
            <a:picLocks noGrp="1" noChangeAspect="1"/>
          </p:cNvPicPr>
          <p:nvPr>
            <p:ph type="pic" sz="quarter" idx="24"/>
          </p:nvPr>
        </p:nvPicPr>
        <p:blipFill>
          <a:blip r:embed="rId2" cstate="email">
            <a:extLst>
              <a:ext uri="{28A0092B-C50C-407E-A947-70E740481C1C}">
                <a14:useLocalDpi xmlns:a14="http://schemas.microsoft.com/office/drawing/2010/main"/>
              </a:ext>
            </a:extLst>
          </a:blip>
          <a:srcRect/>
          <a:stretch>
            <a:fillRect/>
          </a:stretch>
        </p:blipFill>
        <p:spPr>
          <a:ln>
            <a:solidFill>
              <a:schemeClr val="accent6"/>
            </a:solidFill>
          </a:ln>
        </p:spPr>
      </p:pic>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Picture Placeholder 3"/>
          <p:cNvSpPr>
            <a:spLocks noGrp="1"/>
          </p:cNvSpPr>
          <p:nvPr>
            <p:ph type="pic" sz="quarter" idx="27"/>
          </p:nvPr>
        </p:nvSpPr>
        <p:spPr/>
      </p:sp>
      <p:sp>
        <p:nvSpPr>
          <p:cNvPr id="5" name="Picture Placeholder 4"/>
          <p:cNvSpPr>
            <a:spLocks noGrp="1"/>
          </p:cNvSpPr>
          <p:nvPr>
            <p:ph type="pic" sz="quarter" idx="28"/>
          </p:nvPr>
        </p:nvSpPr>
        <p:spPr/>
      </p:sp>
      <p:sp>
        <p:nvSpPr>
          <p:cNvPr id="6" name="Picture Placeholder 5"/>
          <p:cNvSpPr>
            <a:spLocks noGrp="1"/>
          </p:cNvSpPr>
          <p:nvPr>
            <p:ph type="pic" sz="quarter" idx="29"/>
          </p:nvPr>
        </p:nvSpPr>
        <p:spPr/>
      </p:sp>
      <p:sp>
        <p:nvSpPr>
          <p:cNvPr id="7" name="Picture Placeholder 6"/>
          <p:cNvSpPr>
            <a:spLocks noGrp="1"/>
          </p:cNvSpPr>
          <p:nvPr>
            <p:ph type="pic" sz="quarter" idx="30"/>
          </p:nvPr>
        </p:nvSpPr>
        <p:spPr/>
      </p:sp>
      <p:sp>
        <p:nvSpPr>
          <p:cNvPr id="8" name="Picture Placeholder 7"/>
          <p:cNvSpPr>
            <a:spLocks noGrp="1"/>
          </p:cNvSpPr>
          <p:nvPr>
            <p:ph type="pic" sz="quarter" idx="31"/>
          </p:nvPr>
        </p:nvSpPr>
        <p:spPr/>
      </p:sp>
      <p:sp>
        <p:nvSpPr>
          <p:cNvPr id="11" name="Picture Placeholder 10"/>
          <p:cNvSpPr>
            <a:spLocks noGrp="1"/>
          </p:cNvSpPr>
          <p:nvPr>
            <p:ph type="pic" sz="quarter" idx="32"/>
          </p:nvPr>
        </p:nvSpPr>
        <p:spPr/>
      </p:sp>
      <p:sp>
        <p:nvSpPr>
          <p:cNvPr id="12" name="Picture Placeholder 11"/>
          <p:cNvSpPr>
            <a:spLocks noGrp="1"/>
          </p:cNvSpPr>
          <p:nvPr>
            <p:ph type="pic" sz="quarter" idx="33"/>
          </p:nvPr>
        </p:nvSpPr>
        <p:spPr/>
      </p:sp>
      <p:sp>
        <p:nvSpPr>
          <p:cNvPr id="13" name="Picture Placeholder 12"/>
          <p:cNvSpPr>
            <a:spLocks noGrp="1"/>
          </p:cNvSpPr>
          <p:nvPr>
            <p:ph type="pic" sz="quarter" idx="34"/>
          </p:nvPr>
        </p:nvSpPr>
        <p:spPr/>
      </p:sp>
      <p:sp>
        <p:nvSpPr>
          <p:cNvPr id="14" name="Picture Placeholder 13"/>
          <p:cNvSpPr>
            <a:spLocks noGrp="1"/>
          </p:cNvSpPr>
          <p:nvPr>
            <p:ph type="pic" sz="quarter" idx="35"/>
          </p:nvPr>
        </p:nvSpPr>
        <p:spPr/>
      </p:sp>
      <p:sp>
        <p:nvSpPr>
          <p:cNvPr id="15" name="Picture Placeholder 14"/>
          <p:cNvSpPr>
            <a:spLocks noGrp="1"/>
          </p:cNvSpPr>
          <p:nvPr>
            <p:ph type="pic" sz="quarter" idx="36"/>
          </p:nvPr>
        </p:nvSpPr>
        <p:spPr/>
      </p:sp>
    </p:spTree>
    <p:extLst>
      <p:ext uri="{BB962C8B-B14F-4D97-AF65-F5344CB8AC3E}">
        <p14:creationId xmlns:p14="http://schemas.microsoft.com/office/powerpoint/2010/main" val="1295333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Thank you</a:t>
            </a:r>
          </a:p>
        </p:txBody>
      </p:sp>
    </p:spTree>
    <p:extLst>
      <p:ext uri="{BB962C8B-B14F-4D97-AF65-F5344CB8AC3E}">
        <p14:creationId xmlns:p14="http://schemas.microsoft.com/office/powerpoint/2010/main" val="8367301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6822" y="276694"/>
            <a:ext cx="9149098" cy="6410812"/>
          </a:xfrm>
          <a:prstGeom prst="rect">
            <a:avLst/>
          </a:prstGeom>
        </p:spPr>
      </p:pic>
    </p:spTree>
    <p:extLst>
      <p:ext uri="{BB962C8B-B14F-4D97-AF65-F5344CB8AC3E}">
        <p14:creationId xmlns:p14="http://schemas.microsoft.com/office/powerpoint/2010/main" val="2301214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93960" y="1714546"/>
            <a:ext cx="9829800" cy="1325563"/>
          </a:xfrm>
          <a:prstGeom prst="rect">
            <a:avLst/>
          </a:prstGeom>
        </p:spPr>
        <p:txBody>
          <a:bodyPr/>
          <a:lstStyle/>
          <a:p>
            <a:r>
              <a:rPr lang="en-US" sz="3200" dirty="0"/>
              <a:t>Contact and support</a:t>
            </a:r>
          </a:p>
        </p:txBody>
      </p:sp>
      <p:sp>
        <p:nvSpPr>
          <p:cNvPr id="4" name="Text Placeholder 3"/>
          <p:cNvSpPr>
            <a:spLocks noGrp="1"/>
          </p:cNvSpPr>
          <p:nvPr>
            <p:ph type="body" sz="quarter" idx="4294967295"/>
          </p:nvPr>
        </p:nvSpPr>
        <p:spPr>
          <a:xfrm>
            <a:off x="3193960" y="2525759"/>
            <a:ext cx="6568226" cy="3092450"/>
          </a:xfrm>
          <a:prstGeom prst="rect">
            <a:avLst/>
          </a:prstGeom>
        </p:spPr>
        <p:txBody>
          <a:bodyPr/>
          <a:lstStyle/>
          <a:p>
            <a:r>
              <a:rPr lang="en-US" sz="1800" b="1" dirty="0"/>
              <a:t>Email: </a:t>
            </a:r>
            <a:r>
              <a:rPr lang="en-US" sz="1800" b="1" dirty="0">
                <a:hlinkClick r:id="rId2"/>
              </a:rPr>
              <a:t>brandguru@ncs.com.sg</a:t>
            </a:r>
            <a:endParaRPr lang="en-US" sz="1800" b="1" dirty="0"/>
          </a:p>
          <a:p>
            <a:endParaRPr lang="en-US" sz="1800" b="1" dirty="0"/>
          </a:p>
          <a:p>
            <a:r>
              <a:rPr lang="en-US" sz="1800" b="1" dirty="0"/>
              <a:t>Lync: </a:t>
            </a:r>
            <a:r>
              <a:rPr lang="en-US" sz="1800" dirty="0"/>
              <a:t>@</a:t>
            </a:r>
            <a:r>
              <a:rPr lang="en-US" sz="1800" dirty="0" err="1"/>
              <a:t>brandguru</a:t>
            </a:r>
            <a:r>
              <a:rPr lang="en-US" sz="1800" dirty="0"/>
              <a:t> </a:t>
            </a:r>
            <a:br>
              <a:rPr lang="en-US" sz="1800" dirty="0"/>
            </a:br>
            <a:r>
              <a:rPr lang="en-US" sz="1800" dirty="0"/>
              <a:t>(Live chat available from 9am – 12pm, Monday-Friday)</a:t>
            </a:r>
          </a:p>
          <a:p>
            <a:endParaRPr lang="en-US" sz="1800" dirty="0"/>
          </a:p>
          <a:p>
            <a:r>
              <a:rPr lang="en-US" sz="1800" dirty="0"/>
              <a:t>More PowerPoint templates and information is available on the corporate identity style guide at </a:t>
            </a:r>
            <a:r>
              <a:rPr lang="en-US" sz="1800" b="1" u="sng" dirty="0">
                <a:solidFill>
                  <a:srgbClr val="000000"/>
                </a:solidFill>
                <a:hlinkClick r:id="rId3"/>
              </a:rPr>
              <a:t>http://bit.ly/NCSBrandCentral</a:t>
            </a:r>
            <a:r>
              <a:rPr lang="en-US" sz="1800" b="1" dirty="0">
                <a:solidFill>
                  <a:srgbClr val="000000"/>
                </a:solidFill>
              </a:rPr>
              <a:t> </a:t>
            </a:r>
            <a:r>
              <a:rPr lang="en-US" sz="1800" dirty="0"/>
              <a:t>on Espresso</a:t>
            </a:r>
          </a:p>
          <a:p>
            <a:pPr marL="0" indent="0">
              <a:buNone/>
            </a:pPr>
            <a:endParaRPr lang="en-US" sz="1800" dirty="0"/>
          </a:p>
        </p:txBody>
      </p:sp>
    </p:spTree>
    <p:extLst>
      <p:ext uri="{BB962C8B-B14F-4D97-AF65-F5344CB8AC3E}">
        <p14:creationId xmlns:p14="http://schemas.microsoft.com/office/powerpoint/2010/main" val="752543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latin typeface="Agency FB" panose="020B0503020202020204" pitchFamily="34" charset="0"/>
              </a:rPr>
              <a:t>Directory</a:t>
            </a:r>
          </a:p>
        </p:txBody>
      </p:sp>
      <p:sp>
        <p:nvSpPr>
          <p:cNvPr id="3" name="Text Placeholder 2"/>
          <p:cNvSpPr>
            <a:spLocks noGrp="1"/>
          </p:cNvSpPr>
          <p:nvPr>
            <p:ph type="body" sz="quarter" idx="10"/>
          </p:nvPr>
        </p:nvSpPr>
        <p:spPr>
          <a:xfrm>
            <a:off x="3149681" y="1682192"/>
            <a:ext cx="6597633" cy="4726079"/>
          </a:xfrm>
        </p:spPr>
        <p:txBody>
          <a:bodyPr/>
          <a:lstStyle/>
          <a:p>
            <a:pPr algn="just">
              <a:lnSpc>
                <a:spcPct val="4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数据储存机制</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SG"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集群发现机制</a:t>
            </a:r>
            <a:endParaRPr lang="en-SG" altLang="zh-CN" dirty="0">
              <a:latin typeface="微软雅黑" panose="020B0503020204020204" pitchFamily="34" charset="-122"/>
              <a:ea typeface="微软雅黑" panose="020B0503020204020204" pitchFamily="34" charset="-122"/>
            </a:endParaRPr>
          </a:p>
          <a:p>
            <a:pPr algn="just">
              <a:lnSpc>
                <a:spcPct val="400000"/>
              </a:lnSpc>
            </a:pPr>
            <a:r>
              <a:rPr lang="en-US" dirty="0">
                <a:latin typeface="微软雅黑" panose="020B0503020204020204" pitchFamily="34" charset="-122"/>
                <a:ea typeface="微软雅黑" panose="020B0503020204020204" pitchFamily="34" charset="-122"/>
              </a:rPr>
              <a:t>Spring Boot Cache </a:t>
            </a:r>
            <a:r>
              <a:rPr lang="zh-CN" altLang="en-US" dirty="0">
                <a:latin typeface="微软雅黑" panose="020B0503020204020204" pitchFamily="34" charset="-122"/>
                <a:ea typeface="微软雅黑" panose="020B0503020204020204" pitchFamily="34" charset="-122"/>
              </a:rPr>
              <a:t>使用</a:t>
            </a:r>
            <a:endParaRPr lang="en-US"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latin typeface="Agency FB" panose="020B0503020202020204" pitchFamily="34" charset="0"/>
              </a:rPr>
              <a:t>Introduction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latin typeface="Agency FB" panose="020B0503020202020204" pitchFamily="34" charset="0"/>
              </a:rPr>
              <a:t>O</a:t>
            </a:r>
            <a:r>
              <a:rPr lang="en-SG" sz="2400" dirty="0">
                <a:solidFill>
                  <a:srgbClr val="FFFF00"/>
                </a:solidFill>
                <a:latin typeface="Agency FB" panose="020B0503020202020204" pitchFamily="34" charset="0"/>
              </a:rPr>
              <a:t>f</a:t>
            </a:r>
          </a:p>
          <a:p>
            <a:pPr algn="ctr"/>
            <a:r>
              <a:rPr lang="zh-CN" altLang="en-US" sz="2400" dirty="0">
                <a:latin typeface="Agency FB" panose="020B0503020202020204" pitchFamily="34" charset="0"/>
              </a:rPr>
              <a:t> </a:t>
            </a:r>
            <a:endParaRPr lang="en-SG" altLang="zh-CN" sz="2400" dirty="0">
              <a:latin typeface="Agency FB" panose="020B0503020202020204" pitchFamily="34" charset="0"/>
            </a:endParaRPr>
          </a:p>
          <a:p>
            <a:pPr algn="ctr"/>
            <a:r>
              <a:rPr lang="en-SG" altLang="zh-CN" sz="2400" dirty="0" err="1">
                <a:solidFill>
                  <a:srgbClr val="FFC000"/>
                </a:solidFill>
                <a:latin typeface="Agency FB" panose="020B0503020202020204" pitchFamily="34" charset="0"/>
              </a:rPr>
              <a:t>Hazelcast</a:t>
            </a:r>
            <a:endParaRPr lang="en-US" sz="2400" dirty="0">
              <a:solidFill>
                <a:srgbClr val="FFC000"/>
              </a:solidFill>
              <a:latin typeface="Agency FB" panose="020B0503020202020204" pitchFamily="34" charset="0"/>
            </a:endParaRPr>
          </a:p>
        </p:txBody>
      </p:sp>
      <p:sp>
        <p:nvSpPr>
          <p:cNvPr id="2" name="TextBox 1">
            <a:extLst>
              <a:ext uri="{FF2B5EF4-FFF2-40B4-BE49-F238E27FC236}">
                <a16:creationId xmlns:a16="http://schemas.microsoft.com/office/drawing/2014/main" id="{3D814FC2-A9CC-4480-84F2-A440BCD73355}"/>
              </a:ext>
            </a:extLst>
          </p:cNvPr>
          <p:cNvSpPr txBox="1"/>
          <p:nvPr/>
        </p:nvSpPr>
        <p:spPr>
          <a:xfrm>
            <a:off x="3701988" y="550417"/>
            <a:ext cx="8389398" cy="7935506"/>
          </a:xfrm>
          <a:prstGeom prst="rect">
            <a:avLst/>
          </a:prstGeom>
          <a:noFill/>
        </p:spPr>
        <p:txBody>
          <a:bodyPr wrap="square" rtlCol="0">
            <a:spAutoFit/>
          </a:bodyPr>
          <a:lstStyle/>
          <a:p>
            <a:pPr algn="l">
              <a:lnSpc>
                <a:spcPct val="150000"/>
              </a:lnSpc>
            </a:pPr>
            <a:r>
              <a:rPr lang="en-SG" altLang="zh-CN" b="0" i="0" dirty="0">
                <a:solidFill>
                  <a:schemeClr val="bg1"/>
                </a:solidFill>
                <a:effectLst/>
                <a:latin typeface="-apple-system"/>
              </a:rPr>
              <a:t>	</a:t>
            </a:r>
            <a:r>
              <a:rPr lang="zh-CN" altLang="en-US" sz="1400" b="0" i="0" dirty="0">
                <a:solidFill>
                  <a:schemeClr val="bg1"/>
                </a:solidFill>
                <a:effectLst/>
                <a:latin typeface="微软雅黑" panose="020B0503020204020204" pitchFamily="34" charset="-122"/>
                <a:ea typeface="微软雅黑" panose="020B0503020204020204" pitchFamily="34" charset="-122"/>
              </a:rPr>
              <a:t>“分布式”、“集群服务”、“网格式内存数据”、“分布式缓存“、“弹性可伸缩服务”</a:t>
            </a:r>
            <a:r>
              <a:rPr lang="en-US" altLang="zh-CN" sz="1400" b="0" i="0" dirty="0">
                <a:solidFill>
                  <a:schemeClr val="bg1"/>
                </a:solidFill>
                <a:effectLst/>
                <a:latin typeface="微软雅黑" panose="020B0503020204020204" pitchFamily="34" charset="-122"/>
                <a:ea typeface="微软雅黑" panose="020B0503020204020204" pitchFamily="34" charset="-122"/>
              </a:rPr>
              <a:t>——</a:t>
            </a:r>
            <a:r>
              <a:rPr lang="zh-CN" altLang="en-US" sz="1400" b="0" i="0" dirty="0">
                <a:solidFill>
                  <a:schemeClr val="bg1"/>
                </a:solidFill>
                <a:effectLst/>
                <a:latin typeface="微软雅黑" panose="020B0503020204020204" pitchFamily="34" charset="-122"/>
                <a:ea typeface="微软雅黑" panose="020B0503020204020204" pitchFamily="34" charset="-122"/>
              </a:rPr>
              <a:t>这些牛逼闪闪的名词拿到哪都是</a:t>
            </a:r>
            <a:r>
              <a:rPr lang="en-US" altLang="zh-CN" sz="1400" b="0" i="0" dirty="0" err="1">
                <a:solidFill>
                  <a:schemeClr val="bg1"/>
                </a:solidFill>
                <a:effectLst/>
                <a:latin typeface="微软雅黑" panose="020B0503020204020204" pitchFamily="34" charset="-122"/>
                <a:ea typeface="微软雅黑" panose="020B0503020204020204" pitchFamily="34" charset="-122"/>
              </a:rPr>
              <a:t>ITer</a:t>
            </a:r>
            <a:r>
              <a:rPr lang="zh-CN" altLang="en-US" sz="1400" b="0" i="0" dirty="0">
                <a:solidFill>
                  <a:schemeClr val="bg1"/>
                </a:solidFill>
                <a:effectLst/>
                <a:latin typeface="微软雅黑" panose="020B0503020204020204" pitchFamily="34" charset="-122"/>
                <a:ea typeface="微软雅黑" panose="020B0503020204020204" pitchFamily="34" charset="-122"/>
              </a:rPr>
              <a:t>装逼的不二之选。在</a:t>
            </a:r>
            <a:r>
              <a:rPr lang="en-US" altLang="zh-CN" sz="1400" b="0" i="0" dirty="0" err="1">
                <a:solidFill>
                  <a:schemeClr val="bg1"/>
                </a:solidFill>
                <a:effectLst/>
                <a:latin typeface="微软雅黑" panose="020B0503020204020204" pitchFamily="34" charset="-122"/>
                <a:ea typeface="微软雅黑" panose="020B0503020204020204" pitchFamily="34" charset="-122"/>
              </a:rPr>
              <a:t>Javaer</a:t>
            </a:r>
            <a:r>
              <a:rPr lang="zh-CN" altLang="en-US" sz="1400" b="0" i="0" dirty="0">
                <a:solidFill>
                  <a:schemeClr val="bg1"/>
                </a:solidFill>
                <a:effectLst/>
                <a:latin typeface="微软雅黑" panose="020B0503020204020204" pitchFamily="34" charset="-122"/>
                <a:ea typeface="微软雅黑" panose="020B0503020204020204" pitchFamily="34" charset="-122"/>
              </a:rPr>
              <a:t>的世界，有这样一个开源项目，只需要引入一个</a:t>
            </a:r>
            <a:r>
              <a:rPr lang="en-US" altLang="zh-CN" sz="1400" b="0" i="0" dirty="0">
                <a:solidFill>
                  <a:schemeClr val="bg1"/>
                </a:solidFill>
                <a:effectLst/>
                <a:latin typeface="微软雅黑" panose="020B0503020204020204" pitchFamily="34" charset="-122"/>
                <a:ea typeface="微软雅黑" panose="020B0503020204020204" pitchFamily="34" charset="-122"/>
              </a:rPr>
              <a:t>jar</a:t>
            </a:r>
            <a:r>
              <a:rPr lang="zh-CN" altLang="en-US" sz="1400" b="0" i="0" dirty="0">
                <a:solidFill>
                  <a:schemeClr val="bg1"/>
                </a:solidFill>
                <a:effectLst/>
                <a:latin typeface="微软雅黑" panose="020B0503020204020204" pitchFamily="34" charset="-122"/>
                <a:ea typeface="微软雅黑" panose="020B0503020204020204" pitchFamily="34" charset="-122"/>
              </a:rPr>
              <a:t>包、只需简单的配置和编码即可实现以上高端技能，他就是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a:t>
            </a:r>
          </a:p>
          <a:p>
            <a:pPr algn="l">
              <a:lnSpc>
                <a:spcPct val="150000"/>
              </a:lnSpc>
            </a:pPr>
            <a:r>
              <a:rPr lang="zh-CN" altLang="en-US" sz="1400" b="0" i="0" dirty="0">
                <a:solidFill>
                  <a:schemeClr val="bg1"/>
                </a:solidFill>
                <a:effectLst/>
                <a:latin typeface="微软雅黑" panose="020B0503020204020204" pitchFamily="34" charset="-122"/>
                <a:ea typeface="微软雅黑" panose="020B0503020204020204" pitchFamily="34" charset="-122"/>
              </a:rPr>
              <a:t>    </a:t>
            </a:r>
            <a:r>
              <a:rPr lang="en-SG" altLang="zh-CN" sz="1400" b="0" i="0" dirty="0">
                <a:solidFill>
                  <a:schemeClr val="bg1"/>
                </a:solidFill>
                <a:effectLst/>
                <a:latin typeface="微软雅黑" panose="020B0503020204020204" pitchFamily="34" charset="-122"/>
                <a:ea typeface="微软雅黑" panose="020B0503020204020204" pitchFamily="34" charset="-122"/>
              </a:rPr>
              <a:t>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是由</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公司（没错，这公司也叫</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！）开发和维护的开源产品，可以为基于</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环境运行的各种应用提供分布式集群和分布式缓存服务。</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可以嵌入到任何使用</a:t>
            </a:r>
            <a:r>
              <a:rPr lang="en-US" altLang="zh-CN" sz="1400" b="0" i="0" dirty="0">
                <a:solidFill>
                  <a:schemeClr val="bg1"/>
                </a:solidFill>
                <a:effectLst/>
                <a:latin typeface="微软雅黑" panose="020B0503020204020204" pitchFamily="34" charset="-122"/>
                <a:ea typeface="微软雅黑" panose="020B0503020204020204" pitchFamily="34" charset="-122"/>
              </a:rPr>
              <a:t>Java</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C++</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.NET</a:t>
            </a:r>
            <a:r>
              <a:rPr lang="zh-CN" altLang="en-US" sz="1400" b="0" i="0" dirty="0">
                <a:solidFill>
                  <a:schemeClr val="bg1"/>
                </a:solidFill>
                <a:effectLst/>
                <a:latin typeface="微软雅黑" panose="020B0503020204020204" pitchFamily="34" charset="-122"/>
                <a:ea typeface="微软雅黑" panose="020B0503020204020204" pitchFamily="34" charset="-122"/>
              </a:rPr>
              <a:t>开发的产品中（</a:t>
            </a:r>
            <a:r>
              <a:rPr lang="en-US" altLang="zh-CN" sz="1400" b="0" i="0" dirty="0">
                <a:solidFill>
                  <a:schemeClr val="bg1"/>
                </a:solidFill>
                <a:effectLst/>
                <a:latin typeface="微软雅黑" panose="020B0503020204020204" pitchFamily="34" charset="-122"/>
                <a:ea typeface="微软雅黑" panose="020B0503020204020204" pitchFamily="34" charset="-122"/>
              </a:rPr>
              <a:t>C++</a:t>
            </a:r>
            <a:r>
              <a:rPr lang="zh-CN" altLang="en-US" sz="1400" b="0" i="0" dirty="0">
                <a:solidFill>
                  <a:schemeClr val="bg1"/>
                </a:solidFill>
                <a:effectLst/>
                <a:latin typeface="微软雅黑" panose="020B0503020204020204" pitchFamily="34" charset="-122"/>
                <a:ea typeface="微软雅黑" panose="020B0503020204020204" pitchFamily="34" charset="-122"/>
              </a:rPr>
              <a:t>、</a:t>
            </a:r>
            <a:r>
              <a:rPr lang="en-US" altLang="zh-CN" sz="1400" b="0" i="0" dirty="0">
                <a:solidFill>
                  <a:schemeClr val="bg1"/>
                </a:solidFill>
                <a:effectLst/>
                <a:latin typeface="微软雅黑" panose="020B0503020204020204" pitchFamily="34" charset="-122"/>
                <a:ea typeface="微软雅黑" panose="020B0503020204020204" pitchFamily="34" charset="-122"/>
              </a:rPr>
              <a:t>.NET</a:t>
            </a:r>
            <a:r>
              <a:rPr lang="zh-CN" altLang="en-US" sz="1400" b="0" i="0" dirty="0">
                <a:solidFill>
                  <a:schemeClr val="bg1"/>
                </a:solidFill>
                <a:effectLst/>
                <a:latin typeface="微软雅黑" panose="020B0503020204020204" pitchFamily="34" charset="-122"/>
                <a:ea typeface="微软雅黑" panose="020B0503020204020204" pitchFamily="34" charset="-122"/>
              </a:rPr>
              <a:t>只提供客户端接入）。</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目前已经更新到</a:t>
            </a:r>
            <a:r>
              <a:rPr lang="en-US" altLang="zh-CN" sz="1400" b="0" i="0" dirty="0">
                <a:solidFill>
                  <a:schemeClr val="bg1"/>
                </a:solidFill>
                <a:effectLst/>
                <a:latin typeface="微软雅黑" panose="020B0503020204020204" pitchFamily="34" charset="-122"/>
                <a:ea typeface="微软雅黑" panose="020B0503020204020204" pitchFamily="34" charset="-122"/>
              </a:rPr>
              <a:t>3.X</a:t>
            </a:r>
            <a:r>
              <a:rPr lang="zh-CN" altLang="en-US" sz="1400" b="0" i="0" dirty="0">
                <a:solidFill>
                  <a:schemeClr val="bg1"/>
                </a:solidFill>
                <a:effectLst/>
                <a:latin typeface="微软雅黑" panose="020B0503020204020204" pitchFamily="34" charset="-122"/>
                <a:ea typeface="微软雅黑" panose="020B0503020204020204" pitchFamily="34" charset="-122"/>
              </a:rPr>
              <a:t>版本，</a:t>
            </a:r>
            <a:r>
              <a:rPr lang="en-US" altLang="zh-CN" sz="1400" b="0" i="0" dirty="0">
                <a:solidFill>
                  <a:schemeClr val="bg1"/>
                </a:solidFill>
                <a:effectLst/>
                <a:latin typeface="微软雅黑" panose="020B0503020204020204" pitchFamily="34" charset="-122"/>
                <a:ea typeface="微软雅黑" panose="020B0503020204020204" pitchFamily="34" charset="-122"/>
              </a:rPr>
              <a:t>Java</a:t>
            </a:r>
            <a:r>
              <a:rPr lang="zh-CN" altLang="en-US" sz="1400" b="0" i="0" dirty="0">
                <a:solidFill>
                  <a:schemeClr val="bg1"/>
                </a:solidFill>
                <a:effectLst/>
                <a:latin typeface="微软雅黑" panose="020B0503020204020204" pitchFamily="34" charset="-122"/>
                <a:ea typeface="微软雅黑" panose="020B0503020204020204" pitchFamily="34" charset="-122"/>
              </a:rPr>
              <a:t>中绝大部分数据结构都被其以为分布式的方式实现。比如</a:t>
            </a:r>
            <a:r>
              <a:rPr lang="en-US" altLang="zh-CN" sz="1400" b="0" i="0" dirty="0" err="1">
                <a:solidFill>
                  <a:schemeClr val="bg1"/>
                </a:solidFill>
                <a:effectLst/>
                <a:latin typeface="微软雅黑" panose="020B0503020204020204" pitchFamily="34" charset="-122"/>
                <a:ea typeface="微软雅黑" panose="020B0503020204020204" pitchFamily="34" charset="-122"/>
              </a:rPr>
              <a:t>Javaer</a:t>
            </a:r>
            <a:r>
              <a:rPr lang="zh-CN" altLang="en-US" sz="1400" b="0" i="0" dirty="0">
                <a:solidFill>
                  <a:schemeClr val="bg1"/>
                </a:solidFill>
                <a:effectLst/>
                <a:latin typeface="微软雅黑" panose="020B0503020204020204" pitchFamily="34" charset="-122"/>
                <a:ea typeface="微软雅黑" panose="020B0503020204020204" pitchFamily="34" charset="-122"/>
              </a:rPr>
              <a:t>熟悉的</a:t>
            </a:r>
            <a:r>
              <a:rPr lang="en-US" altLang="zh-CN" sz="1400" b="0" i="0" dirty="0">
                <a:solidFill>
                  <a:schemeClr val="bg1"/>
                </a:solidFill>
                <a:effectLst/>
                <a:latin typeface="微软雅黑" panose="020B0503020204020204" pitchFamily="34" charset="-122"/>
                <a:ea typeface="微软雅黑" panose="020B0503020204020204" pitchFamily="34" charset="-122"/>
              </a:rPr>
              <a:t>Map</a:t>
            </a:r>
            <a:r>
              <a:rPr lang="zh-CN" altLang="en-US" sz="1400" b="0" i="0" dirty="0">
                <a:solidFill>
                  <a:schemeClr val="bg1"/>
                </a:solidFill>
                <a:effectLst/>
                <a:latin typeface="微软雅黑" panose="020B0503020204020204" pitchFamily="34" charset="-122"/>
                <a:ea typeface="微软雅黑" panose="020B0503020204020204" pitchFamily="34" charset="-122"/>
              </a:rPr>
              <a:t>接口，当通过</a:t>
            </a:r>
            <a:r>
              <a:rPr lang="en-US" altLang="zh-CN" sz="1400" b="0" i="0"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创建一个</a:t>
            </a:r>
            <a:r>
              <a:rPr lang="en-US" altLang="zh-CN" sz="1400" b="0" i="0" dirty="0">
                <a:solidFill>
                  <a:schemeClr val="bg1"/>
                </a:solidFill>
                <a:effectLst/>
                <a:latin typeface="微软雅黑" panose="020B0503020204020204" pitchFamily="34" charset="-122"/>
                <a:ea typeface="微软雅黑" panose="020B0503020204020204" pitchFamily="34" charset="-122"/>
              </a:rPr>
              <a:t>Map</a:t>
            </a:r>
            <a:r>
              <a:rPr lang="zh-CN" altLang="en-US" sz="1400" b="0" i="0" dirty="0">
                <a:solidFill>
                  <a:schemeClr val="bg1"/>
                </a:solidFill>
                <a:effectLst/>
                <a:latin typeface="微软雅黑" panose="020B0503020204020204" pitchFamily="34" charset="-122"/>
                <a:ea typeface="微软雅黑" panose="020B0503020204020204" pitchFamily="34" charset="-122"/>
              </a:rPr>
              <a:t>实例后，在节点</a:t>
            </a:r>
            <a:r>
              <a:rPr lang="en-US" altLang="zh-CN" sz="1400" b="0" i="0" dirty="0">
                <a:solidFill>
                  <a:schemeClr val="bg1"/>
                </a:solidFill>
                <a:effectLst/>
                <a:latin typeface="微软雅黑" panose="020B0503020204020204" pitchFamily="34" charset="-122"/>
                <a:ea typeface="微软雅黑" panose="020B0503020204020204" pitchFamily="34" charset="-122"/>
              </a:rPr>
              <a:t>A</a:t>
            </a:r>
            <a:r>
              <a:rPr lang="zh-CN" altLang="en-US" sz="1400" b="0" i="0" dirty="0">
                <a:solidFill>
                  <a:schemeClr val="bg1"/>
                </a:solidFill>
                <a:effectLst/>
                <a:latin typeface="微软雅黑" panose="020B0503020204020204" pitchFamily="34" charset="-122"/>
                <a:ea typeface="微软雅黑" panose="020B0503020204020204" pitchFamily="34" charset="-122"/>
              </a:rPr>
              <a:t>调用 </a:t>
            </a:r>
            <a:r>
              <a:rPr lang="en-US" altLang="zh-CN" sz="1400" b="0" i="1" dirty="0">
                <a:solidFill>
                  <a:schemeClr val="bg1"/>
                </a:solidFill>
                <a:effectLst/>
                <a:latin typeface="微软雅黑" panose="020B0503020204020204" pitchFamily="34" charset="-122"/>
                <a:ea typeface="微软雅黑" panose="020B0503020204020204" pitchFamily="34" charset="-122"/>
              </a:rPr>
              <a:t>Map::put("A","A_DATA") </a:t>
            </a:r>
            <a:r>
              <a:rPr lang="zh-CN" altLang="en-US" sz="1400" b="0" i="0" dirty="0">
                <a:solidFill>
                  <a:schemeClr val="bg1"/>
                </a:solidFill>
                <a:effectLst/>
                <a:latin typeface="微软雅黑" panose="020B0503020204020204" pitchFamily="34" charset="-122"/>
                <a:ea typeface="微软雅黑" panose="020B0503020204020204" pitchFamily="34" charset="-122"/>
              </a:rPr>
              <a:t>方法添加数据，节点</a:t>
            </a:r>
            <a:r>
              <a:rPr lang="en-US" altLang="zh-CN" sz="1400" b="0" i="0" dirty="0">
                <a:solidFill>
                  <a:schemeClr val="bg1"/>
                </a:solidFill>
                <a:effectLst/>
                <a:latin typeface="微软雅黑" panose="020B0503020204020204" pitchFamily="34" charset="-122"/>
                <a:ea typeface="微软雅黑" panose="020B0503020204020204" pitchFamily="34" charset="-122"/>
              </a:rPr>
              <a:t>B</a:t>
            </a:r>
            <a:r>
              <a:rPr lang="zh-CN" altLang="en-US" sz="1400" b="0" i="0" dirty="0">
                <a:solidFill>
                  <a:schemeClr val="bg1"/>
                </a:solidFill>
                <a:effectLst/>
                <a:latin typeface="微软雅黑" panose="020B0503020204020204" pitchFamily="34" charset="-122"/>
                <a:ea typeface="微软雅黑" panose="020B0503020204020204" pitchFamily="34" charset="-122"/>
              </a:rPr>
              <a:t>使用 </a:t>
            </a:r>
            <a:r>
              <a:rPr lang="en-US" altLang="zh-CN" sz="1400" b="0" i="1" dirty="0">
                <a:solidFill>
                  <a:schemeClr val="bg1"/>
                </a:solidFill>
                <a:effectLst/>
                <a:latin typeface="微软雅黑" panose="020B0503020204020204" pitchFamily="34" charset="-122"/>
                <a:ea typeface="微软雅黑" panose="020B0503020204020204" pitchFamily="34" charset="-122"/>
              </a:rPr>
              <a:t>Map::get("A") </a:t>
            </a:r>
            <a:r>
              <a:rPr lang="zh-CN" altLang="en-US" sz="1400" b="0" i="0" dirty="0">
                <a:solidFill>
                  <a:schemeClr val="bg1"/>
                </a:solidFill>
                <a:effectLst/>
                <a:latin typeface="微软雅黑" panose="020B0503020204020204" pitchFamily="34" charset="-122"/>
                <a:ea typeface="微软雅黑" panose="020B0503020204020204" pitchFamily="34" charset="-122"/>
              </a:rPr>
              <a:t>可以获到值为</a:t>
            </a:r>
            <a:r>
              <a:rPr lang="en-US" altLang="zh-CN" sz="1400" b="0" i="1" dirty="0">
                <a:solidFill>
                  <a:schemeClr val="bg1"/>
                </a:solidFill>
                <a:effectLst/>
                <a:latin typeface="微软雅黑" panose="020B0503020204020204" pitchFamily="34" charset="-122"/>
                <a:ea typeface="微软雅黑" panose="020B0503020204020204" pitchFamily="34" charset="-122"/>
              </a:rPr>
              <a:t>"A_DATA" </a:t>
            </a:r>
            <a:r>
              <a:rPr lang="zh-CN" altLang="en-US" sz="1400" b="0" i="0" dirty="0">
                <a:solidFill>
                  <a:schemeClr val="bg1"/>
                </a:solidFill>
                <a:effectLst/>
                <a:latin typeface="微软雅黑" panose="020B0503020204020204" pitchFamily="34" charset="-122"/>
                <a:ea typeface="微软雅黑" panose="020B0503020204020204" pitchFamily="34" charset="-122"/>
              </a:rPr>
              <a:t>的数据</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提供了 </a:t>
            </a:r>
            <a:r>
              <a:rPr lang="en-US" altLang="zh-CN" sz="1400" b="0" i="1" dirty="0">
                <a:solidFill>
                  <a:schemeClr val="bg1"/>
                </a:solidFill>
                <a:effectLst/>
                <a:latin typeface="微软雅黑" panose="020B0503020204020204" pitchFamily="34" charset="-122"/>
                <a:ea typeface="微软雅黑" panose="020B0503020204020204" pitchFamily="34" charset="-122"/>
              </a:rPr>
              <a:t>Map</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Queue</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err="1">
                <a:solidFill>
                  <a:schemeClr val="bg1"/>
                </a:solidFill>
                <a:effectLst/>
                <a:latin typeface="微软雅黑" panose="020B0503020204020204" pitchFamily="34" charset="-122"/>
                <a:ea typeface="微软雅黑" panose="020B0503020204020204" pitchFamily="34" charset="-122"/>
              </a:rPr>
              <a:t>MultiMap</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Set</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List</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Semaphore</a:t>
            </a:r>
            <a:r>
              <a:rPr lang="zh-CN" altLang="en-US" sz="1400" b="0" i="1" dirty="0">
                <a:solidFill>
                  <a:schemeClr val="bg1"/>
                </a:solidFill>
                <a:effectLst/>
                <a:latin typeface="微软雅黑" panose="020B0503020204020204" pitchFamily="34" charset="-122"/>
                <a:ea typeface="微软雅黑" panose="020B0503020204020204" pitchFamily="34" charset="-122"/>
              </a:rPr>
              <a:t>、</a:t>
            </a:r>
            <a:r>
              <a:rPr lang="en-US" altLang="zh-CN" sz="1400" b="0" i="1" dirty="0">
                <a:solidFill>
                  <a:schemeClr val="bg1"/>
                </a:solidFill>
                <a:effectLst/>
                <a:latin typeface="微软雅黑" panose="020B0503020204020204" pitchFamily="34" charset="-122"/>
                <a:ea typeface="微软雅黑" panose="020B0503020204020204" pitchFamily="34" charset="-122"/>
              </a:rPr>
              <a:t>Atomic </a:t>
            </a:r>
            <a:r>
              <a:rPr lang="zh-CN" altLang="en-US" sz="1400" b="0" i="0" dirty="0">
                <a:solidFill>
                  <a:schemeClr val="bg1"/>
                </a:solidFill>
                <a:effectLst/>
                <a:latin typeface="微软雅黑" panose="020B0503020204020204" pitchFamily="34" charset="-122"/>
                <a:ea typeface="微软雅黑" panose="020B0503020204020204" pitchFamily="34" charset="-122"/>
              </a:rPr>
              <a:t>等接口的分布式实现；提供了基于</a:t>
            </a:r>
            <a:r>
              <a:rPr lang="en-US" altLang="zh-CN" sz="1400" b="0" i="1" dirty="0">
                <a:solidFill>
                  <a:schemeClr val="bg1"/>
                </a:solidFill>
                <a:effectLst/>
                <a:latin typeface="微软雅黑" panose="020B0503020204020204" pitchFamily="34" charset="-122"/>
                <a:ea typeface="微软雅黑" panose="020B0503020204020204" pitchFamily="34" charset="-122"/>
              </a:rPr>
              <a:t>Topic </a:t>
            </a:r>
            <a:r>
              <a:rPr lang="zh-CN" altLang="en-US" sz="1400" b="0" i="0" dirty="0">
                <a:solidFill>
                  <a:schemeClr val="bg1"/>
                </a:solidFill>
                <a:effectLst/>
                <a:latin typeface="微软雅黑" panose="020B0503020204020204" pitchFamily="34" charset="-122"/>
                <a:ea typeface="微软雅黑" panose="020B0503020204020204" pitchFamily="34" charset="-122"/>
              </a:rPr>
              <a:t>实现的消息队列或订阅</a:t>
            </a:r>
            <a:r>
              <a:rPr lang="en-US" altLang="zh-CN" sz="1400" b="0" i="0" dirty="0">
                <a:solidFill>
                  <a:schemeClr val="bg1"/>
                </a:solidFill>
                <a:effectLst/>
                <a:latin typeface="微软雅黑" panose="020B0503020204020204" pitchFamily="34" charset="-122"/>
                <a:ea typeface="微软雅黑" panose="020B0503020204020204" pitchFamily="34" charset="-122"/>
              </a:rPr>
              <a:t>\</a:t>
            </a:r>
            <a:r>
              <a:rPr lang="zh-CN" altLang="en-US" sz="1400" b="0" i="0" dirty="0">
                <a:solidFill>
                  <a:schemeClr val="bg1"/>
                </a:solidFill>
                <a:effectLst/>
                <a:latin typeface="微软雅黑" panose="020B0503020204020204" pitchFamily="34" charset="-122"/>
                <a:ea typeface="微软雅黑" panose="020B0503020204020204" pitchFamily="34" charset="-122"/>
              </a:rPr>
              <a:t>发布模式；提供了分布式</a:t>
            </a:r>
            <a:r>
              <a:rPr lang="en-US" altLang="zh-CN" sz="1400" b="0" i="0" dirty="0">
                <a:solidFill>
                  <a:schemeClr val="bg1"/>
                </a:solidFill>
                <a:effectLst/>
                <a:latin typeface="微软雅黑" panose="020B0503020204020204" pitchFamily="34" charset="-122"/>
                <a:ea typeface="微软雅黑" panose="020B0503020204020204" pitchFamily="34" charset="-122"/>
              </a:rPr>
              <a:t>id</a:t>
            </a:r>
            <a:r>
              <a:rPr lang="zh-CN" altLang="en-US" sz="1400" b="0" i="0" dirty="0">
                <a:solidFill>
                  <a:schemeClr val="bg1"/>
                </a:solidFill>
                <a:effectLst/>
                <a:latin typeface="微软雅黑" panose="020B0503020204020204" pitchFamily="34" charset="-122"/>
                <a:ea typeface="微软雅黑" panose="020B0503020204020204" pitchFamily="34" charset="-122"/>
              </a:rPr>
              <a:t>生成器（</a:t>
            </a:r>
            <a:r>
              <a:rPr lang="en-US" altLang="zh-CN" sz="1400" b="0" i="1" dirty="0" err="1">
                <a:solidFill>
                  <a:schemeClr val="bg1"/>
                </a:solidFill>
                <a:effectLst/>
                <a:latin typeface="微软雅黑" panose="020B0503020204020204" pitchFamily="34" charset="-122"/>
                <a:ea typeface="微软雅黑" panose="020B0503020204020204" pitchFamily="34" charset="-122"/>
              </a:rPr>
              <a:t>IdGenerator</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）；提供了分布式事件驱动（</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Events</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）；提供了分布式计算（</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Computing</a:t>
            </a:r>
            <a:r>
              <a:rPr lang="zh-CN" altLang="en-US" sz="1400" b="0" i="0" dirty="0">
                <a:solidFill>
                  <a:schemeClr val="bg1"/>
                </a:solidFill>
                <a:effectLst/>
                <a:latin typeface="微软雅黑" panose="020B0503020204020204" pitchFamily="34" charset="-122"/>
                <a:ea typeface="微软雅黑" panose="020B0503020204020204" pitchFamily="34" charset="-122"/>
              </a:rPr>
              <a:t>）；提供了分布式查询（</a:t>
            </a:r>
            <a:r>
              <a:rPr lang="en-US" altLang="zh-CN" sz="1400" b="0" i="1" dirty="0">
                <a:solidFill>
                  <a:schemeClr val="bg1"/>
                </a:solidFill>
                <a:effectLst/>
                <a:latin typeface="微软雅黑" panose="020B0503020204020204" pitchFamily="34" charset="-122"/>
                <a:ea typeface="微软雅黑" panose="020B0503020204020204" pitchFamily="34" charset="-122"/>
              </a:rPr>
              <a:t>Distributed Query</a:t>
            </a:r>
            <a:r>
              <a:rPr lang="zh-CN" altLang="en-US" sz="1400" b="0" i="0" dirty="0">
                <a:solidFill>
                  <a:schemeClr val="bg1"/>
                </a:solidFill>
                <a:effectLst/>
                <a:latin typeface="微软雅黑" panose="020B0503020204020204" pitchFamily="34" charset="-122"/>
                <a:ea typeface="微软雅黑" panose="020B0503020204020204" pitchFamily="34" charset="-122"/>
              </a:rPr>
              <a:t>）。总的来说在独立</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经常使用数据结果或模型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都提供了分布式集群的实现。</a:t>
            </a:r>
          </a:p>
          <a:p>
            <a:pPr algn="l">
              <a:lnSpc>
                <a:spcPct val="150000"/>
              </a:lnSpc>
            </a:pPr>
            <a:r>
              <a:rPr lang="zh-CN" altLang="en-US" sz="1400" b="0" i="0" dirty="0">
                <a:solidFill>
                  <a:schemeClr val="bg1"/>
                </a:solidFill>
                <a:effectLst/>
                <a:latin typeface="微软雅黑" panose="020B0503020204020204" pitchFamily="34" charset="-122"/>
                <a:ea typeface="微软雅黑" panose="020B0503020204020204" pitchFamily="34" charset="-122"/>
              </a:rPr>
              <a:t>    </a:t>
            </a:r>
            <a:r>
              <a:rPr lang="en-SG" altLang="zh-CN" sz="1400" b="0" i="0" dirty="0">
                <a:solidFill>
                  <a:schemeClr val="bg1"/>
                </a:solidFill>
                <a:effectLst/>
                <a:latin typeface="微软雅黑" panose="020B0503020204020204" pitchFamily="34" charset="-122"/>
                <a:ea typeface="微软雅黑" panose="020B0503020204020204" pitchFamily="34" charset="-122"/>
              </a:rPr>
              <a:t>	</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en-US" altLang="zh-CN" sz="1400" b="0" i="1" dirty="0">
                <a:solidFill>
                  <a:schemeClr val="bg1"/>
                </a:solidFill>
                <a:effectLst/>
                <a:latin typeface="微软雅黑" panose="020B0503020204020204" pitchFamily="34" charset="-122"/>
                <a:ea typeface="微软雅黑" panose="020B0503020204020204" pitchFamily="34" charset="-122"/>
              </a:rPr>
              <a:t> </a:t>
            </a:r>
            <a:r>
              <a:rPr lang="zh-CN" altLang="en-US" sz="1400" b="0" i="0" dirty="0">
                <a:solidFill>
                  <a:schemeClr val="bg1"/>
                </a:solidFill>
                <a:effectLst/>
                <a:latin typeface="微软雅黑" panose="020B0503020204020204" pitchFamily="34" charset="-122"/>
                <a:ea typeface="微软雅黑" panose="020B0503020204020204" pitchFamily="34" charset="-122"/>
              </a:rPr>
              <a:t>有开源版本和商用版本。开源版本遵循 </a:t>
            </a:r>
            <a:r>
              <a:rPr lang="en-US" altLang="zh-CN" sz="1400" b="0" i="1" dirty="0">
                <a:solidFill>
                  <a:schemeClr val="bg1"/>
                </a:solidFill>
                <a:effectLst/>
                <a:latin typeface="微软雅黑" panose="020B0503020204020204" pitchFamily="34" charset="-122"/>
                <a:ea typeface="微软雅黑" panose="020B0503020204020204" pitchFamily="34" charset="-122"/>
              </a:rPr>
              <a:t>Apache License 2.0 </a:t>
            </a:r>
            <a:r>
              <a:rPr lang="zh-CN" altLang="en-US" sz="1400" b="0" i="0" dirty="0">
                <a:solidFill>
                  <a:schemeClr val="bg1"/>
                </a:solidFill>
                <a:effectLst/>
                <a:latin typeface="微软雅黑" panose="020B0503020204020204" pitchFamily="34" charset="-122"/>
                <a:ea typeface="微软雅黑" panose="020B0503020204020204" pitchFamily="34" charset="-122"/>
              </a:rPr>
              <a:t>开源协议免费使用。商用版本需要获取特定的</a:t>
            </a:r>
            <a:r>
              <a:rPr lang="en-US" altLang="zh-CN" sz="1400" b="0" i="0" dirty="0">
                <a:solidFill>
                  <a:schemeClr val="bg1"/>
                </a:solidFill>
                <a:effectLst/>
                <a:latin typeface="微软雅黑" panose="020B0503020204020204" pitchFamily="34" charset="-122"/>
                <a:ea typeface="微软雅黑" panose="020B0503020204020204" pitchFamily="34" charset="-122"/>
              </a:rPr>
              <a:t>License</a:t>
            </a:r>
            <a:r>
              <a:rPr lang="zh-CN" altLang="en-US" sz="1400" b="0" i="0" dirty="0">
                <a:solidFill>
                  <a:schemeClr val="bg1"/>
                </a:solidFill>
                <a:effectLst/>
                <a:latin typeface="微软雅黑" panose="020B0503020204020204" pitchFamily="34" charset="-122"/>
                <a:ea typeface="微软雅黑" panose="020B0503020204020204" pitchFamily="34" charset="-122"/>
              </a:rPr>
              <a:t>，两者之间最大的区别在于：商用版本提供了数据高密度存储。我们都知道</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有自己特定的</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机制，无论数据是在堆还是栈中，只要发现无效引用的数据块，就有可能被回收。而</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的分布式数据都存放在</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的内存中，频繁的读写数据会导致大量的</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开销。使用商业版的</a:t>
            </a:r>
            <a:r>
              <a:rPr lang="en-US" altLang="zh-CN" sz="1400" b="0" i="1" dirty="0" err="1">
                <a:solidFill>
                  <a:schemeClr val="bg1"/>
                </a:solidFill>
                <a:effectLst/>
                <a:latin typeface="微软雅黑" panose="020B0503020204020204" pitchFamily="34" charset="-122"/>
                <a:ea typeface="微软雅黑" panose="020B0503020204020204" pitchFamily="34" charset="-122"/>
              </a:rPr>
              <a:t>Hazelcast</a:t>
            </a:r>
            <a:r>
              <a:rPr lang="zh-CN" altLang="en-US" sz="1400" b="0" i="0" dirty="0">
                <a:solidFill>
                  <a:schemeClr val="bg1"/>
                </a:solidFill>
                <a:effectLst/>
                <a:latin typeface="微软雅黑" panose="020B0503020204020204" pitchFamily="34" charset="-122"/>
                <a:ea typeface="微软雅黑" panose="020B0503020204020204" pitchFamily="34" charset="-122"/>
              </a:rPr>
              <a:t>会拥有高密度存储的特性，大大降低</a:t>
            </a:r>
            <a:r>
              <a:rPr lang="en-US" altLang="zh-CN" sz="1400" b="0" i="0" dirty="0" err="1">
                <a:solidFill>
                  <a:schemeClr val="bg1"/>
                </a:solidFill>
                <a:effectLst/>
                <a:latin typeface="微软雅黑" panose="020B0503020204020204" pitchFamily="34" charset="-122"/>
                <a:ea typeface="微软雅黑" panose="020B0503020204020204" pitchFamily="34" charset="-122"/>
              </a:rPr>
              <a:t>Jvm</a:t>
            </a:r>
            <a:r>
              <a:rPr lang="zh-CN" altLang="en-US" sz="1400" b="0" i="0" dirty="0">
                <a:solidFill>
                  <a:schemeClr val="bg1"/>
                </a:solidFill>
                <a:effectLst/>
                <a:latin typeface="微软雅黑" panose="020B0503020204020204" pitchFamily="34" charset="-122"/>
                <a:ea typeface="微软雅黑" panose="020B0503020204020204" pitchFamily="34" charset="-122"/>
              </a:rPr>
              <a:t>的内存开销，从而降低</a:t>
            </a:r>
            <a:r>
              <a:rPr lang="en-US" altLang="zh-CN" sz="1400" b="0" i="0" dirty="0">
                <a:solidFill>
                  <a:schemeClr val="bg1"/>
                </a:solidFill>
                <a:effectLst/>
                <a:latin typeface="微软雅黑" panose="020B0503020204020204" pitchFamily="34" charset="-122"/>
                <a:ea typeface="微软雅黑" panose="020B0503020204020204" pitchFamily="34" charset="-122"/>
              </a:rPr>
              <a:t>GC</a:t>
            </a:r>
            <a:r>
              <a:rPr lang="zh-CN" altLang="en-US" sz="1400" b="0" i="0" dirty="0">
                <a:solidFill>
                  <a:schemeClr val="bg1"/>
                </a:solidFill>
                <a:effectLst/>
                <a:latin typeface="微软雅黑" panose="020B0503020204020204" pitchFamily="34" charset="-122"/>
                <a:ea typeface="微软雅黑" panose="020B0503020204020204" pitchFamily="34" charset="-122"/>
              </a:rPr>
              <a:t>开销。</a:t>
            </a:r>
          </a:p>
          <a:p>
            <a:pPr>
              <a:lnSpc>
                <a:spcPct val="150000"/>
              </a:lnSpc>
            </a:pPr>
            <a:r>
              <a:rPr lang="en-SG" sz="1400" dirty="0">
                <a:solidFill>
                  <a:schemeClr val="bg1"/>
                </a:solidFill>
                <a:latin typeface="微软雅黑" panose="020B0503020204020204" pitchFamily="34" charset="-122"/>
                <a:ea typeface="微软雅黑" panose="020B0503020204020204" pitchFamily="34" charset="-122"/>
              </a:rPr>
              <a:t>								</a:t>
            </a:r>
            <a:r>
              <a:rPr lang="en-SG" dirty="0">
                <a:solidFill>
                  <a:schemeClr val="bg1"/>
                </a:solidFill>
              </a:rPr>
              <a:t>																									</a:t>
            </a:r>
          </a:p>
        </p:txBody>
      </p:sp>
    </p:spTree>
    <p:extLst>
      <p:ext uri="{BB962C8B-B14F-4D97-AF65-F5344CB8AC3E}">
        <p14:creationId xmlns:p14="http://schemas.microsoft.com/office/powerpoint/2010/main" val="860858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06772"/>
                </a:solidFill>
                <a:latin typeface="Agency FB" panose="020B0503020202020204" pitchFamily="34" charset="0"/>
                <a:cs typeface="Arial" panose="020B0604020202020204" pitchFamily="34" charset="0"/>
              </a:rPr>
              <a:t>Storage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833B4872-1021-41FF-9426-B07F689CCE9C}"/>
              </a:ext>
            </a:extLst>
          </p:cNvPr>
          <p:cNvSpPr txBox="1"/>
          <p:nvPr/>
        </p:nvSpPr>
        <p:spPr>
          <a:xfrm>
            <a:off x="516384" y="2865500"/>
            <a:ext cx="11159231" cy="1754326"/>
          </a:xfrm>
          <a:prstGeom prst="rect">
            <a:avLst/>
          </a:prstGeom>
          <a:noFill/>
        </p:spPr>
        <p:txBody>
          <a:bodyPr wrap="square" rtlCol="0">
            <a:spAutoFit/>
          </a:bodyPr>
          <a:lstStyle/>
          <a:p>
            <a:pPr marL="0" lvl="1" indent="-285750" fontAlgn="base">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服务之间是端对端的，没有主从之分，因此</a:t>
            </a:r>
            <a:r>
              <a:rPr lang="zh-CN" altLang="en-US" dirty="0">
                <a:solidFill>
                  <a:srgbClr val="4D4D4D"/>
                </a:solidFill>
                <a:latin typeface="Microsoft YaHei" panose="020B0503020204020204" pitchFamily="34" charset="-122"/>
                <a:ea typeface="Microsoft YaHei" panose="020B0503020204020204" pitchFamily="34" charset="-122"/>
              </a:rPr>
              <a:t>基本</a:t>
            </a:r>
            <a:r>
              <a:rPr lang="en-US" altLang="en-US" dirty="0" err="1">
                <a:solidFill>
                  <a:srgbClr val="4D4D4D"/>
                </a:solidFill>
                <a:latin typeface="Microsoft YaHei" panose="020B0503020204020204" pitchFamily="34" charset="-122"/>
                <a:ea typeface="Microsoft YaHei" panose="020B0503020204020204" pitchFamily="34" charset="-122"/>
              </a:rPr>
              <a:t>不存在单点故障。集群中所有的节点都存储等量的数据以及进行等量的计算</a:t>
            </a:r>
            <a:r>
              <a:rPr lang="en-US" altLang="en-US" dirty="0">
                <a:solidFill>
                  <a:srgbClr val="4D4D4D"/>
                </a:solidFill>
                <a:latin typeface="Microsoft YaHei" panose="020B0503020204020204" pitchFamily="34" charset="-122"/>
                <a:ea typeface="Microsoft YaHei" panose="020B0503020204020204" pitchFamily="34" charset="-122"/>
              </a:rPr>
              <a:t>。</a:t>
            </a:r>
            <a:br>
              <a:rPr lang="en-US" altLang="en-US" dirty="0">
                <a:solidFill>
                  <a:srgbClr val="4D4D4D"/>
                </a:solidFill>
                <a:latin typeface="Microsoft YaHei" panose="020B0503020204020204" pitchFamily="34" charset="-122"/>
                <a:ea typeface="Microsoft YaHei" panose="020B0503020204020204" pitchFamily="34" charset="-122"/>
              </a:rPr>
            </a:br>
            <a:endParaRPr lang="en-US" altLang="en-US" dirty="0">
              <a:solidFill>
                <a:srgbClr val="4D4D4D"/>
              </a:solidFill>
              <a:latin typeface="Microsoft YaHei" panose="020B0503020204020204" pitchFamily="34" charset="-122"/>
              <a:ea typeface="Microsoft YaHei" panose="020B0503020204020204" pitchFamily="34" charset="-122"/>
            </a:endParaRPr>
          </a:p>
          <a:p>
            <a:pPr marL="0" lvl="1" indent="-285750" fontAlgn="base">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缺省情况下把数据分为</a:t>
            </a:r>
            <a:r>
              <a:rPr lang="en-US" altLang="en-US" dirty="0">
                <a:solidFill>
                  <a:srgbClr val="4D4D4D"/>
                </a:solidFill>
                <a:latin typeface="Microsoft YaHei" panose="020B0503020204020204" pitchFamily="34" charset="-122"/>
                <a:ea typeface="Microsoft YaHei" panose="020B0503020204020204" pitchFamily="34" charset="-122"/>
              </a:rPr>
              <a:t> 271 个区。对于一个给定的键，在经过序列号、哈希并对分区总数取模之后能得到此键对应的分区号。所有的分区等量的分布与集群中所有的节点中，每个分区对应的备份也同样分布在集群中</a:t>
            </a:r>
          </a:p>
          <a:p>
            <a:endParaRPr lang="en-SG" dirty="0">
              <a:solidFill>
                <a:srgbClr val="4D4D4D"/>
              </a:solidFill>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9B54AD-31B9-4AD0-9B26-BC07789E1DF3}"/>
              </a:ext>
            </a:extLst>
          </p:cNvPr>
          <p:cNvPicPr>
            <a:picLocks noChangeAspect="1"/>
          </p:cNvPicPr>
          <p:nvPr/>
        </p:nvPicPr>
        <p:blipFill>
          <a:blip r:embed="rId2"/>
          <a:stretch>
            <a:fillRect/>
          </a:stretch>
        </p:blipFill>
        <p:spPr>
          <a:xfrm>
            <a:off x="926468" y="1970841"/>
            <a:ext cx="3038475" cy="3705225"/>
          </a:xfrm>
          <a:prstGeom prst="rect">
            <a:avLst/>
          </a:prstGeom>
        </p:spPr>
      </p:pic>
      <p:sp>
        <p:nvSpPr>
          <p:cNvPr id="7" name="TextBox 6">
            <a:extLst>
              <a:ext uri="{FF2B5EF4-FFF2-40B4-BE49-F238E27FC236}">
                <a16:creationId xmlns:a16="http://schemas.microsoft.com/office/drawing/2014/main" id="{526141A6-FEF6-4DB3-9B16-C1EE5179C5C6}"/>
              </a:ext>
            </a:extLst>
          </p:cNvPr>
          <p:cNvSpPr txBox="1"/>
          <p:nvPr/>
        </p:nvSpPr>
        <p:spPr>
          <a:xfrm>
            <a:off x="4270870" y="2492961"/>
            <a:ext cx="6968835" cy="2778774"/>
          </a:xfrm>
          <a:prstGeom prst="rect">
            <a:avLst/>
          </a:prstGeom>
          <a:noFill/>
        </p:spPr>
        <p:txBody>
          <a:bodyPr wrap="square" rtlCol="0">
            <a:spAutoFit/>
          </a:bodyPr>
          <a:lstStyle/>
          <a:p>
            <a:pPr>
              <a:lnSpc>
                <a:spcPct val="200000"/>
              </a:lnSpc>
            </a:pPr>
            <a:r>
              <a:rPr lang="zh-CN" altLang="en-US" dirty="0">
                <a:solidFill>
                  <a:srgbClr val="4D4D4D"/>
                </a:solidFill>
                <a:latin typeface="Microsoft YaHei" panose="020B0503020204020204" pitchFamily="34" charset="-122"/>
                <a:ea typeface="Microsoft YaHei" panose="020B0503020204020204" pitchFamily="34" charset="-122"/>
              </a:rPr>
              <a:t>这</a:t>
            </a:r>
            <a:r>
              <a:rPr lang="zh-CN" altLang="en-US" b="0" i="0" dirty="0">
                <a:solidFill>
                  <a:srgbClr val="4D4D4D"/>
                </a:solidFill>
                <a:effectLst/>
                <a:latin typeface="Microsoft YaHei" panose="020B0503020204020204" pitchFamily="34" charset="-122"/>
                <a:ea typeface="Microsoft YaHei" panose="020B0503020204020204" pitchFamily="34" charset="-122"/>
              </a:rPr>
              <a:t>是拥有</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个节点的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集群</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zh-CN" altLang="en-US" b="0" i="0" dirty="0">
                <a:solidFill>
                  <a:srgbClr val="4D4D4D"/>
                </a:solidFill>
                <a:effectLst/>
                <a:latin typeface="Microsoft YaHei" panose="020B0503020204020204" pitchFamily="34" charset="-122"/>
                <a:ea typeface="Microsoft YaHei" panose="020B0503020204020204" pitchFamily="34" charset="-122"/>
              </a:rPr>
              <a:t>黑色字体表示分区，蓝色字体表示备份。节点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135</a:t>
            </a:r>
            <a:r>
              <a:rPr lang="zh-CN" altLang="en-US" b="0" i="0" dirty="0">
                <a:solidFill>
                  <a:srgbClr val="4D4D4D"/>
                </a:solidFill>
                <a:effectLst/>
                <a:latin typeface="Microsoft YaHei" panose="020B0503020204020204" pitchFamily="34" charset="-122"/>
                <a:ea typeface="Microsoft YaHei" panose="020B0503020204020204" pitchFamily="34" charset="-122"/>
              </a:rPr>
              <a:t>分区，这些分区同时备份在节点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中。节点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136</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271</a:t>
            </a:r>
            <a:r>
              <a:rPr lang="zh-CN" altLang="en-US" b="0" i="0" dirty="0">
                <a:solidFill>
                  <a:srgbClr val="4D4D4D"/>
                </a:solidFill>
                <a:effectLst/>
                <a:latin typeface="Microsoft YaHei" panose="020B0503020204020204" pitchFamily="34" charset="-122"/>
                <a:ea typeface="Microsoft YaHei" panose="020B0503020204020204" pitchFamily="34" charset="-122"/>
              </a:rPr>
              <a:t>分区，并备份在节点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中。</a:t>
            </a:r>
            <a:endParaRPr lang="en-SG"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1F5C3152-A7EE-40DE-88A9-45743CC26C08}"/>
              </a:ext>
            </a:extLst>
          </p:cNvPr>
          <p:cNvPicPr>
            <a:picLocks noChangeAspect="1"/>
          </p:cNvPicPr>
          <p:nvPr/>
        </p:nvPicPr>
        <p:blipFill>
          <a:blip r:embed="rId3"/>
          <a:stretch>
            <a:fillRect/>
          </a:stretch>
        </p:blipFill>
        <p:spPr>
          <a:xfrm>
            <a:off x="5479857" y="1970841"/>
            <a:ext cx="6400800" cy="3762375"/>
          </a:xfrm>
          <a:prstGeom prst="rect">
            <a:avLst/>
          </a:prstGeom>
        </p:spPr>
      </p:pic>
      <p:sp>
        <p:nvSpPr>
          <p:cNvPr id="10" name="TextBox 9">
            <a:extLst>
              <a:ext uri="{FF2B5EF4-FFF2-40B4-BE49-F238E27FC236}">
                <a16:creationId xmlns:a16="http://schemas.microsoft.com/office/drawing/2014/main" id="{C04919F8-FADD-4FFA-94C4-2C1CA9A7F5AD}"/>
              </a:ext>
            </a:extLst>
          </p:cNvPr>
          <p:cNvSpPr txBox="1"/>
          <p:nvPr/>
        </p:nvSpPr>
        <p:spPr>
          <a:xfrm>
            <a:off x="428949" y="1948667"/>
            <a:ext cx="4845866" cy="4440767"/>
          </a:xfrm>
          <a:prstGeom prst="rect">
            <a:avLst/>
          </a:prstGeom>
          <a:noFill/>
        </p:spPr>
        <p:txBody>
          <a:bodyPr wrap="square" rtlCol="0">
            <a:spAutoFit/>
          </a:bodyPr>
          <a:lstStyle/>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此时如果添加</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个节点到集群中，</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一个一个的移动分区和备份到新的节点，使得集群数据分布平衡</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注意实际中分区并不是有顺序的分布，而是随机分布，上面的示例只是为了方便理解。重要的是理解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平均分布分区以及备份</a:t>
            </a:r>
            <a:endParaRPr lang="en-SG" dirty="0">
              <a:latin typeface="Microsoft YaHei" panose="020B0503020204020204" pitchFamily="34" charset="-122"/>
              <a:ea typeface="Microsoft YaHei" panose="020B0503020204020204" pitchFamily="34" charset="-122"/>
            </a:endParaRPr>
          </a:p>
        </p:txBody>
      </p:sp>
      <p:sp>
        <p:nvSpPr>
          <p:cNvPr id="14" name="TextBox 13">
            <a:extLst>
              <a:ext uri="{FF2B5EF4-FFF2-40B4-BE49-F238E27FC236}">
                <a16:creationId xmlns:a16="http://schemas.microsoft.com/office/drawing/2014/main" id="{38659FB5-6E97-41F0-8623-880B4901FE1C}"/>
              </a:ext>
            </a:extLst>
          </p:cNvPr>
          <p:cNvSpPr txBox="1"/>
          <p:nvPr/>
        </p:nvSpPr>
        <p:spPr>
          <a:xfrm>
            <a:off x="385232" y="1669327"/>
            <a:ext cx="5050908" cy="4999446"/>
          </a:xfrm>
          <a:prstGeom prst="rect">
            <a:avLst/>
          </a:prstGeom>
          <a:noFill/>
        </p:spPr>
        <p:txBody>
          <a:bodyPr wrap="square">
            <a:spAutoFit/>
          </a:bodyPr>
          <a:lstStyle/>
          <a:p>
            <a:pPr algn="l">
              <a:lnSpc>
                <a:spcPct val="200000"/>
              </a:lnSpc>
            </a:pP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使用哈希算法进行数据分区。对于一个给定的键（如</a:t>
            </a:r>
            <a:r>
              <a:rPr lang="en-US" altLang="zh-CN" b="0" i="0" dirty="0">
                <a:solidFill>
                  <a:srgbClr val="4D4D4D"/>
                </a:solidFill>
                <a:effectLst/>
                <a:latin typeface="Microsoft YaHei" panose="020B0503020204020204" pitchFamily="34" charset="-122"/>
                <a:ea typeface="Microsoft YaHei" panose="020B0503020204020204" pitchFamily="34" charset="-122"/>
              </a:rPr>
              <a:t>Map</a:t>
            </a:r>
            <a:r>
              <a:rPr lang="zh-CN" altLang="en-US" b="0" i="0" dirty="0">
                <a:solidFill>
                  <a:srgbClr val="4D4D4D"/>
                </a:solidFill>
                <a:effectLst/>
                <a:latin typeface="Microsoft YaHei" panose="020B0503020204020204" pitchFamily="34" charset="-122"/>
                <a:ea typeface="Microsoft YaHei" panose="020B0503020204020204" pitchFamily="34" charset="-122"/>
              </a:rPr>
              <a:t>）或者对象名称（如</a:t>
            </a:r>
            <a:r>
              <a:rPr lang="en-US" altLang="zh-CN" b="0" i="0" dirty="0">
                <a:solidFill>
                  <a:srgbClr val="4D4D4D"/>
                </a:solidFill>
                <a:effectLst/>
                <a:latin typeface="Microsoft YaHei" panose="020B0503020204020204" pitchFamily="34" charset="-122"/>
                <a:ea typeface="Microsoft YaHei" panose="020B0503020204020204" pitchFamily="34" charset="-122"/>
              </a:rPr>
              <a:t>topic</a:t>
            </a:r>
            <a:r>
              <a:rPr lang="zh-CN" altLang="en-US" b="0" i="0" dirty="0">
                <a:solidFill>
                  <a:srgbClr val="4D4D4D"/>
                </a:solidFill>
                <a:effectLst/>
                <a:latin typeface="Microsoft YaHei" panose="020B0503020204020204" pitchFamily="34" charset="-122"/>
                <a:ea typeface="Microsoft YaHei" panose="020B0503020204020204" pitchFamily="34" charset="-122"/>
              </a:rPr>
              <a:t>和</a:t>
            </a:r>
            <a:r>
              <a:rPr lang="en-US" altLang="zh-CN" b="0" i="0" dirty="0">
                <a:solidFill>
                  <a:srgbClr val="4D4D4D"/>
                </a:solidFill>
                <a:effectLst/>
                <a:latin typeface="Microsoft YaHei" panose="020B0503020204020204" pitchFamily="34" charset="-122"/>
                <a:ea typeface="Microsoft YaHei" panose="020B0503020204020204" pitchFamily="34" charset="-122"/>
              </a:rPr>
              <a:t>list</a:t>
            </a:r>
            <a:r>
              <a:rPr lang="zh-CN" altLang="en-US" b="0" i="0" dirty="0">
                <a:solidFill>
                  <a:srgbClr val="4D4D4D"/>
                </a:solidFill>
                <a:effectLst/>
                <a:latin typeface="Microsoft YaHei" panose="020B0503020204020204" pitchFamily="34" charset="-122"/>
                <a:ea typeface="Microsoft YaHei" panose="020B0503020204020204" pitchFamily="34" charset="-122"/>
              </a:rPr>
              <a:t>）：</a:t>
            </a:r>
          </a:p>
          <a:p>
            <a:pPr algn="l">
              <a:lnSpc>
                <a:spcPct val="200000"/>
              </a:lnSpc>
              <a:buFont typeface="Arial" panose="020B0604020202020204" pitchFamily="34" charset="0"/>
              <a:buChar char="•"/>
            </a:pPr>
            <a:r>
              <a:rPr lang="zh-CN" altLang="en-US" b="0" i="0" dirty="0">
                <a:solidFill>
                  <a:srgbClr val="333333"/>
                </a:solidFill>
                <a:effectLst/>
                <a:latin typeface="Microsoft YaHei" panose="020B0503020204020204" pitchFamily="34" charset="-122"/>
                <a:ea typeface="Microsoft YaHei" panose="020B0503020204020204" pitchFamily="34" charset="-122"/>
              </a:rPr>
              <a:t>序列化此键或对象名称，得到一个</a:t>
            </a:r>
            <a:r>
              <a:rPr lang="en-US" altLang="zh-CN" b="0" i="0" dirty="0">
                <a:solidFill>
                  <a:srgbClr val="333333"/>
                </a:solidFill>
                <a:effectLst/>
                <a:latin typeface="Microsoft YaHei" panose="020B0503020204020204" pitchFamily="34" charset="-122"/>
                <a:ea typeface="Microsoft YaHei" panose="020B0503020204020204" pitchFamily="34" charset="-122"/>
              </a:rPr>
              <a:t>byte</a:t>
            </a:r>
            <a:r>
              <a:rPr lang="zh-CN" altLang="en-US" b="0" i="0" dirty="0">
                <a:solidFill>
                  <a:srgbClr val="333333"/>
                </a:solidFill>
                <a:effectLst/>
                <a:latin typeface="Microsoft YaHei" panose="020B0503020204020204" pitchFamily="34" charset="-122"/>
                <a:ea typeface="Microsoft YaHei" panose="020B0503020204020204" pitchFamily="34" charset="-122"/>
              </a:rPr>
              <a:t>数组。</a:t>
            </a:r>
          </a:p>
          <a:p>
            <a:pPr algn="l">
              <a:lnSpc>
                <a:spcPct val="200000"/>
              </a:lnSpc>
              <a:buFont typeface="Arial" panose="020B0604020202020204" pitchFamily="34" charset="0"/>
              <a:buChar char="•"/>
            </a:pPr>
            <a:r>
              <a:rPr lang="zh-CN" altLang="en-US" b="0" i="0" dirty="0">
                <a:solidFill>
                  <a:srgbClr val="333333"/>
                </a:solidFill>
                <a:effectLst/>
                <a:latin typeface="Microsoft YaHei" panose="020B0503020204020204" pitchFamily="34" charset="-122"/>
                <a:ea typeface="Microsoft YaHei" panose="020B0503020204020204" pitchFamily="34" charset="-122"/>
              </a:rPr>
              <a:t>对</a:t>
            </a:r>
            <a:r>
              <a:rPr lang="en-US" altLang="zh-CN" b="0" i="0" dirty="0">
                <a:solidFill>
                  <a:srgbClr val="333333"/>
                </a:solidFill>
                <a:effectLst/>
                <a:latin typeface="Microsoft YaHei" panose="020B0503020204020204" pitchFamily="34" charset="-122"/>
                <a:ea typeface="Microsoft YaHei" panose="020B0503020204020204" pitchFamily="34" charset="-122"/>
              </a:rPr>
              <a:t>byte</a:t>
            </a:r>
            <a:r>
              <a:rPr lang="zh-CN" altLang="en-US" b="0" i="0" dirty="0">
                <a:solidFill>
                  <a:srgbClr val="333333"/>
                </a:solidFill>
                <a:effectLst/>
                <a:latin typeface="Microsoft YaHei" panose="020B0503020204020204" pitchFamily="34" charset="-122"/>
                <a:ea typeface="Microsoft YaHei" panose="020B0503020204020204" pitchFamily="34" charset="-122"/>
              </a:rPr>
              <a:t>数组进行哈希。 </a:t>
            </a:r>
          </a:p>
          <a:p>
            <a:pPr algn="l">
              <a:lnSpc>
                <a:spcPct val="200000"/>
              </a:lnSpc>
              <a:buFont typeface="Arial" panose="020B0604020202020204" pitchFamily="34" charset="0"/>
              <a:buChar char="•"/>
            </a:pPr>
            <a:r>
              <a:rPr lang="zh-CN" altLang="en-US" b="0" i="0" dirty="0">
                <a:solidFill>
                  <a:srgbClr val="333333"/>
                </a:solidFill>
                <a:effectLst/>
                <a:latin typeface="Microsoft YaHei" panose="020B0503020204020204" pitchFamily="34" charset="-122"/>
                <a:ea typeface="Microsoft YaHei" panose="020B0503020204020204" pitchFamily="34" charset="-122"/>
              </a:rPr>
              <a:t>取模后的值即为分区号。</a:t>
            </a:r>
          </a:p>
          <a:p>
            <a:pPr algn="l">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每个节点维护一个分区表，存储着分区号与节点之间的对应关系。这样每个节点都知道如何获取数据。</a:t>
            </a:r>
          </a:p>
        </p:txBody>
      </p:sp>
    </p:spTree>
    <p:extLst>
      <p:ext uri="{BB962C8B-B14F-4D97-AF65-F5344CB8AC3E}">
        <p14:creationId xmlns:p14="http://schemas.microsoft.com/office/powerpoint/2010/main" val="1457425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0"/>
                                        </p:tgtEl>
                                        <p:attrNameLst>
                                          <p:attrName>ppt_x</p:attrName>
                                        </p:attrNameLst>
                                      </p:cBhvr>
                                      <p:tavLst>
                                        <p:tav tm="0">
                                          <p:val>
                                            <p:strVal val="ppt_x"/>
                                          </p:val>
                                        </p:tav>
                                        <p:tav tm="100000">
                                          <p:val>
                                            <p:strVal val="ppt_x"/>
                                          </p:val>
                                        </p:tav>
                                      </p:tavLst>
                                    </p:anim>
                                    <p:anim calcmode="lin" valueType="num">
                                      <p:cBhvr additive="base">
                                        <p:cTn id="56" dur="500"/>
                                        <p:tgtEl>
                                          <p:spTgt spid="10"/>
                                        </p:tgtEl>
                                        <p:attrNameLst>
                                          <p:attrName>ppt_y</p:attrName>
                                        </p:attrNameLst>
                                      </p:cBhvr>
                                      <p:tavLst>
                                        <p:tav tm="0">
                                          <p:val>
                                            <p:strVal val="ppt_y"/>
                                          </p:val>
                                        </p:tav>
                                        <p:tav tm="100000">
                                          <p:val>
                                            <p:strVal val="1+ppt_h/2"/>
                                          </p:val>
                                        </p:tav>
                                      </p:tavLst>
                                    </p:anim>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inVertic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7" grpId="0"/>
      <p:bldP spid="7" grpId="1"/>
      <p:bldP spid="10" grpId="0"/>
      <p:bldP spid="10" grpId="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06772"/>
                </a:solidFill>
                <a:latin typeface="Agency FB" panose="020B0503020202020204" pitchFamily="34" charset="0"/>
                <a:cs typeface="Arial" panose="020B0604020202020204" pitchFamily="34" charset="0"/>
              </a:rPr>
              <a:t>Storage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318BA2-42FF-4DD4-8D91-4246EB73B7BB}"/>
              </a:ext>
            </a:extLst>
          </p:cNvPr>
          <p:cNvSpPr txBox="1"/>
          <p:nvPr/>
        </p:nvSpPr>
        <p:spPr>
          <a:xfrm>
            <a:off x="550606" y="1857215"/>
            <a:ext cx="10736826" cy="40472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4F4F4F"/>
                </a:solidFill>
                <a:effectLst/>
                <a:latin typeface="Microsoft YaHei" panose="020B0503020204020204" pitchFamily="34" charset="-122"/>
                <a:ea typeface="Microsoft YaHei" panose="020B0503020204020204" pitchFamily="34" charset="-122"/>
              </a:rPr>
              <a:t>重分区</a:t>
            </a: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集群中最老的节点（或者说最先启动）负责定时发送分区表到其他节点。这样如果有节点加入或者离开集群，所有的节点也能更新分区表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1"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注意</a:t>
            </a:r>
            <a:r>
              <a:rPr kumimoji="0" lang="en-US" altLang="en-US" sz="1800" b="1"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0"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如果最老的节点挂了，次老节点会接手这个任务</a:t>
            </a:r>
            <a:r>
              <a:rPr kumimoji="0" lang="en-US" altLang="en-US" sz="1800" b="0"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这个定时任务时间间隔可配置系统属性</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err="1">
                <a:ln>
                  <a:noFill/>
                </a:ln>
                <a:solidFill>
                  <a:srgbClr val="4D4D4D"/>
                </a:solidFill>
                <a:effectLst/>
                <a:latin typeface="Agency FB" panose="020B0503020202020204" pitchFamily="34" charset="0"/>
                <a:ea typeface="Microsoft YaHei" panose="020B0503020204020204" pitchFamily="34" charset="-122"/>
              </a:rPr>
              <a:t>hazelcast.partition.table.send.interval</a:t>
            </a:r>
            <a:r>
              <a:rPr kumimoji="0" lang="en-US" altLang="en-US" sz="12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缺省值为15秒。</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重分区发生在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节点加入集群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节点离开集群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此时最老节点会更新分区表，分发，接着集群开始移动分区，或者从备份恢复分区</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28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endParaRPr lang="en-SG" dirty="0"/>
          </a:p>
        </p:txBody>
      </p:sp>
    </p:spTree>
    <p:extLst>
      <p:ext uri="{BB962C8B-B14F-4D97-AF65-F5344CB8AC3E}">
        <p14:creationId xmlns:p14="http://schemas.microsoft.com/office/powerpoint/2010/main" val="2922410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06772"/>
                </a:solidFill>
                <a:latin typeface="Agency FB" panose="020B0503020202020204" pitchFamily="34" charset="0"/>
                <a:cs typeface="Arial" panose="020B0604020202020204" pitchFamily="34" charset="0"/>
              </a:rPr>
              <a:t>Storage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3CDFF-1F03-4FC8-9E93-EE10EAAFD53B}"/>
              </a:ext>
            </a:extLst>
          </p:cNvPr>
          <p:cNvSpPr txBox="1"/>
          <p:nvPr/>
        </p:nvSpPr>
        <p:spPr>
          <a:xfrm>
            <a:off x="3048000" y="2961539"/>
            <a:ext cx="6096000" cy="1569660"/>
          </a:xfrm>
          <a:prstGeom prst="rect">
            <a:avLst/>
          </a:prstGeom>
          <a:noFill/>
        </p:spPr>
        <p:txBody>
          <a:bodyPr wrap="square">
            <a:spAutoFit/>
          </a:bodyPr>
          <a:lstStyle/>
          <a:p>
            <a:pPr algn="ctr"/>
            <a:r>
              <a:rPr lang="zh-CN" altLang="en-US" sz="2400" b="1" i="0" dirty="0">
                <a:solidFill>
                  <a:srgbClr val="4F4F4F"/>
                </a:solidFill>
                <a:effectLst/>
                <a:latin typeface="Microsoft YaHei" panose="020B0503020204020204" pitchFamily="34" charset="-122"/>
                <a:ea typeface="Microsoft YaHei" panose="020B0503020204020204" pitchFamily="34" charset="-122"/>
              </a:rPr>
              <a:t>使用方式</a:t>
            </a:r>
            <a:endParaRPr lang="en-SG" altLang="zh-CN" sz="2400" b="1" i="0" dirty="0">
              <a:solidFill>
                <a:srgbClr val="4F4F4F"/>
              </a:solidFill>
              <a:effectLst/>
              <a:latin typeface="Microsoft YaHei" panose="020B0503020204020204" pitchFamily="34" charset="-122"/>
              <a:ea typeface="Microsoft YaHei" panose="020B0503020204020204" pitchFamily="34" charset="-122"/>
            </a:endParaRPr>
          </a:p>
          <a:p>
            <a:pPr algn="ct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a:p>
            <a:pPr algn="ctr"/>
            <a:r>
              <a:rPr lang="zh-CN" altLang="en-US" sz="2400" b="0" i="0" dirty="0">
                <a:solidFill>
                  <a:srgbClr val="4D4D4D"/>
                </a:solidFill>
                <a:effectLst/>
                <a:latin typeface="Microsoft YaHei" panose="020B0503020204020204" pitchFamily="34" charset="-122"/>
                <a:ea typeface="Microsoft YaHei" panose="020B0503020204020204" pitchFamily="34" charset="-122"/>
              </a:rPr>
              <a:t>有两种方式：</a:t>
            </a:r>
            <a:r>
              <a:rPr lang="zh-CN" altLang="en-US" sz="2400" b="0" i="0" dirty="0">
                <a:solidFill>
                  <a:srgbClr val="FF0000"/>
                </a:solidFill>
                <a:effectLst/>
                <a:latin typeface="Microsoft YaHei" panose="020B0503020204020204" pitchFamily="34" charset="-122"/>
                <a:ea typeface="Microsoft YaHei" panose="020B0503020204020204" pitchFamily="34" charset="-122"/>
              </a:rPr>
              <a:t>嵌入式</a:t>
            </a:r>
            <a:r>
              <a:rPr lang="zh-CN" altLang="en-US" sz="2400" b="0" i="0" dirty="0">
                <a:solidFill>
                  <a:srgbClr val="4D4D4D"/>
                </a:solidFill>
                <a:effectLst/>
                <a:latin typeface="Microsoft YaHei" panose="020B0503020204020204" pitchFamily="34" charset="-122"/>
                <a:ea typeface="Microsoft YaHei" panose="020B0503020204020204" pitchFamily="34" charset="-122"/>
              </a:rPr>
              <a:t>和</a:t>
            </a:r>
            <a:r>
              <a:rPr lang="zh-CN" altLang="en-US" sz="2400" b="0" i="0" dirty="0">
                <a:solidFill>
                  <a:srgbClr val="FF0000"/>
                </a:solidFill>
                <a:effectLst/>
                <a:latin typeface="Microsoft YaHei" panose="020B0503020204020204" pitchFamily="34" charset="-122"/>
                <a:ea typeface="Microsoft YaHei" panose="020B0503020204020204" pitchFamily="34" charset="-122"/>
              </a:rPr>
              <a:t>客户端服务器</a:t>
            </a:r>
            <a:r>
              <a:rPr lang="zh-CN" altLang="en-US" sz="2400" b="0" i="0" dirty="0">
                <a:solidFill>
                  <a:srgbClr val="4D4D4D"/>
                </a:solidFill>
                <a:effectLst/>
                <a:latin typeface="Microsoft YaHei" panose="020B0503020204020204" pitchFamily="34" charset="-122"/>
                <a:ea typeface="Microsoft YaHei" panose="020B0503020204020204" pitchFamily="34" charset="-122"/>
              </a:rPr>
              <a:t>。</a:t>
            </a:r>
            <a:endParaRPr lang="en-SG" altLang="zh-CN" sz="2400" b="0" i="0" dirty="0">
              <a:solidFill>
                <a:srgbClr val="4D4D4D"/>
              </a:solidFill>
              <a:effectLst/>
              <a:latin typeface="Microsoft YaHei" panose="020B0503020204020204" pitchFamily="34" charset="-122"/>
              <a:ea typeface="Microsoft YaHei" panose="020B0503020204020204" pitchFamily="34" charset="-122"/>
            </a:endParaRPr>
          </a:p>
          <a:p>
            <a:pPr algn="ct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816B21C9-6AB7-4313-88F7-0A1A05BFC8EF}"/>
              </a:ext>
            </a:extLst>
          </p:cNvPr>
          <p:cNvSpPr txBox="1"/>
          <p:nvPr/>
        </p:nvSpPr>
        <p:spPr>
          <a:xfrm>
            <a:off x="631808" y="2423307"/>
            <a:ext cx="4490799" cy="2744149"/>
          </a:xfrm>
          <a:prstGeom prst="rect">
            <a:avLst/>
          </a:prstGeom>
          <a:noFill/>
        </p:spPr>
        <p:txBody>
          <a:bodyPr wrap="square">
            <a:spAutoFit/>
          </a:bodyPr>
          <a:lstStyle/>
          <a:p>
            <a:pPr algn="l">
              <a:lnSpc>
                <a:spcPct val="25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嵌入式，</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服务器的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包被导入宿主应用程序，服务器启动并存在于各个宿主应用中。优点是可以更低延迟的数据访问。</a:t>
            </a:r>
          </a:p>
        </p:txBody>
      </p:sp>
      <p:pic>
        <p:nvPicPr>
          <p:cNvPr id="12" name="Picture 11">
            <a:extLst>
              <a:ext uri="{FF2B5EF4-FFF2-40B4-BE49-F238E27FC236}">
                <a16:creationId xmlns:a16="http://schemas.microsoft.com/office/drawing/2014/main" id="{D0A759C2-FC2E-4812-82E0-81B5E5FF5BD5}"/>
              </a:ext>
            </a:extLst>
          </p:cNvPr>
          <p:cNvPicPr>
            <a:picLocks noChangeAspect="1"/>
          </p:cNvPicPr>
          <p:nvPr/>
        </p:nvPicPr>
        <p:blipFill>
          <a:blip r:embed="rId2"/>
          <a:stretch>
            <a:fillRect/>
          </a:stretch>
        </p:blipFill>
        <p:spPr>
          <a:xfrm>
            <a:off x="5886296" y="1923718"/>
            <a:ext cx="4371975" cy="3743325"/>
          </a:xfrm>
          <a:prstGeom prst="rect">
            <a:avLst/>
          </a:prstGeom>
        </p:spPr>
      </p:pic>
      <p:pic>
        <p:nvPicPr>
          <p:cNvPr id="15" name="Picture 14">
            <a:extLst>
              <a:ext uri="{FF2B5EF4-FFF2-40B4-BE49-F238E27FC236}">
                <a16:creationId xmlns:a16="http://schemas.microsoft.com/office/drawing/2014/main" id="{E9E728F2-AE8B-4057-BD4D-FAEE1AD49046}"/>
              </a:ext>
            </a:extLst>
          </p:cNvPr>
          <p:cNvPicPr>
            <a:picLocks noChangeAspect="1"/>
          </p:cNvPicPr>
          <p:nvPr/>
        </p:nvPicPr>
        <p:blipFill>
          <a:blip r:embed="rId3"/>
          <a:stretch>
            <a:fillRect/>
          </a:stretch>
        </p:blipFill>
        <p:spPr>
          <a:xfrm>
            <a:off x="184731" y="2356420"/>
            <a:ext cx="7277100" cy="3648075"/>
          </a:xfrm>
          <a:prstGeom prst="rect">
            <a:avLst/>
          </a:prstGeom>
        </p:spPr>
      </p:pic>
      <p:sp>
        <p:nvSpPr>
          <p:cNvPr id="16" name="TextBox 15">
            <a:extLst>
              <a:ext uri="{FF2B5EF4-FFF2-40B4-BE49-F238E27FC236}">
                <a16:creationId xmlns:a16="http://schemas.microsoft.com/office/drawing/2014/main" id="{DD214B67-6547-43EB-A128-4F1FB4F4ACB8}"/>
              </a:ext>
            </a:extLst>
          </p:cNvPr>
          <p:cNvSpPr txBox="1"/>
          <p:nvPr/>
        </p:nvSpPr>
        <p:spPr>
          <a:xfrm>
            <a:off x="8078889" y="1923718"/>
            <a:ext cx="3657600" cy="4524315"/>
          </a:xfrm>
          <a:prstGeom prst="rect">
            <a:avLst/>
          </a:prstGeom>
          <a:noFill/>
        </p:spPr>
        <p:txBody>
          <a:bodyPr wrap="square" rtlCol="0">
            <a:spAutoFit/>
          </a:bodyPr>
          <a:lstStyle/>
          <a:p>
            <a:pPr>
              <a:lnSpc>
                <a:spcPct val="300000"/>
              </a:lnSpc>
            </a:pPr>
            <a:r>
              <a:rPr lang="zh-CN" altLang="en-US" b="0" i="0" dirty="0">
                <a:solidFill>
                  <a:srgbClr val="333333"/>
                </a:solidFill>
                <a:effectLst/>
                <a:latin typeface="-apple-system"/>
              </a:rPr>
              <a:t>客户端服务器，</a:t>
            </a:r>
            <a:r>
              <a:rPr lang="en-US" altLang="zh-CN" b="0" i="0" dirty="0" err="1">
                <a:solidFill>
                  <a:srgbClr val="333333"/>
                </a:solidFill>
                <a:effectLst/>
                <a:latin typeface="-apple-system"/>
              </a:rPr>
              <a:t>Hazelcast</a:t>
            </a:r>
            <a:r>
              <a:rPr lang="en-US" altLang="zh-CN" b="0" i="0" dirty="0">
                <a:solidFill>
                  <a:srgbClr val="333333"/>
                </a:solidFill>
                <a:effectLst/>
                <a:latin typeface="-apple-system"/>
              </a:rPr>
              <a:t> </a:t>
            </a:r>
            <a:r>
              <a:rPr lang="zh-CN" altLang="en-US" b="0" i="0" dirty="0">
                <a:solidFill>
                  <a:srgbClr val="333333"/>
                </a:solidFill>
                <a:effectLst/>
                <a:latin typeface="-apple-system"/>
              </a:rPr>
              <a:t>客户端的 </a:t>
            </a:r>
            <a:r>
              <a:rPr lang="en-US" altLang="zh-CN" b="0" i="0" dirty="0">
                <a:solidFill>
                  <a:srgbClr val="333333"/>
                </a:solidFill>
                <a:effectLst/>
                <a:latin typeface="-apple-system"/>
              </a:rPr>
              <a:t>jar </a:t>
            </a:r>
            <a:r>
              <a:rPr lang="zh-CN" altLang="en-US" b="0" i="0" dirty="0">
                <a:solidFill>
                  <a:srgbClr val="333333"/>
                </a:solidFill>
                <a:effectLst/>
                <a:latin typeface="-apple-system"/>
              </a:rPr>
              <a:t>包被导入宿主应用程序，服务器 </a:t>
            </a:r>
            <a:r>
              <a:rPr lang="en-US" altLang="zh-CN" b="0" i="0" dirty="0">
                <a:solidFill>
                  <a:srgbClr val="333333"/>
                </a:solidFill>
                <a:effectLst/>
                <a:latin typeface="-apple-system"/>
              </a:rPr>
              <a:t>jar </a:t>
            </a:r>
            <a:r>
              <a:rPr lang="zh-CN" altLang="en-US" b="0" i="0" dirty="0">
                <a:solidFill>
                  <a:srgbClr val="333333"/>
                </a:solidFill>
                <a:effectLst/>
                <a:latin typeface="-apple-system"/>
              </a:rPr>
              <a:t>包独立运行于 </a:t>
            </a:r>
            <a:r>
              <a:rPr lang="en-US" altLang="zh-CN" b="0" i="0" dirty="0">
                <a:solidFill>
                  <a:srgbClr val="333333"/>
                </a:solidFill>
                <a:effectLst/>
                <a:latin typeface="-apple-system"/>
              </a:rPr>
              <a:t>JVM </a:t>
            </a:r>
            <a:r>
              <a:rPr lang="zh-CN" altLang="en-US" b="0" i="0" dirty="0">
                <a:solidFill>
                  <a:srgbClr val="333333"/>
                </a:solidFill>
                <a:effectLst/>
                <a:latin typeface="-apple-system"/>
              </a:rPr>
              <a:t>中。优点是更容易调试以及更可靠的性能，最重要的是更好的扩展性。</a:t>
            </a:r>
          </a:p>
          <a:p>
            <a:endParaRPr lang="en-SG" dirty="0"/>
          </a:p>
        </p:txBody>
      </p:sp>
    </p:spTree>
    <p:extLst>
      <p:ext uri="{BB962C8B-B14F-4D97-AF65-F5344CB8AC3E}">
        <p14:creationId xmlns:p14="http://schemas.microsoft.com/office/powerpoint/2010/main" val="1128112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11"/>
                                        </p:tgtEl>
                                      </p:cBhvr>
                                    </p:animEffect>
                                    <p:anim calcmode="lin" valueType="num">
                                      <p:cBhvr>
                                        <p:cTn id="21" dur="1000"/>
                                        <p:tgtEl>
                                          <p:spTgt spid="11"/>
                                        </p:tgtEl>
                                        <p:attrNameLst>
                                          <p:attrName>ppt_x</p:attrName>
                                        </p:attrNameLst>
                                      </p:cBhvr>
                                      <p:tavLst>
                                        <p:tav tm="0">
                                          <p:val>
                                            <p:strVal val="ppt_x"/>
                                          </p:val>
                                        </p:tav>
                                        <p:tav tm="100000">
                                          <p:val>
                                            <p:strVal val="ppt_x"/>
                                          </p:val>
                                        </p:tav>
                                      </p:tavLst>
                                    </p:anim>
                                    <p:anim calcmode="lin" valueType="num">
                                      <p:cBhvr>
                                        <p:cTn id="22" dur="1000"/>
                                        <p:tgtEl>
                                          <p:spTgt spid="11"/>
                                        </p:tgtEl>
                                        <p:attrNameLst>
                                          <p:attrName>ppt_y</p:attrName>
                                        </p:attrNameLst>
                                      </p:cBhvr>
                                      <p:tavLst>
                                        <p:tav tm="0">
                                          <p:val>
                                            <p:strVal val="ppt_y"/>
                                          </p:val>
                                        </p:tav>
                                        <p:tav tm="100000">
                                          <p:val>
                                            <p:strVal val="ppt_y+.1"/>
                                          </p:val>
                                        </p:tav>
                                      </p:tavLst>
                                    </p:anim>
                                    <p:set>
                                      <p:cBhvr>
                                        <p:cTn id="23" dur="1" fill="hold">
                                          <p:stCondLst>
                                            <p:cond delay="9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2"/>
                                        </p:tgtEl>
                                        <p:attrNameLst>
                                          <p:attrName>ppt_x</p:attrName>
                                        </p:attrNameLst>
                                      </p:cBhvr>
                                      <p:tavLst>
                                        <p:tav tm="0">
                                          <p:val>
                                            <p:strVal val="ppt_x"/>
                                          </p:val>
                                        </p:tav>
                                        <p:tav tm="100000">
                                          <p:val>
                                            <p:strVal val="ppt_x"/>
                                          </p:val>
                                        </p:tav>
                                      </p:tavLst>
                                    </p:anim>
                                    <p:anim calcmode="lin" valueType="num">
                                      <p:cBhvr additive="base">
                                        <p:cTn id="40" dur="500"/>
                                        <p:tgtEl>
                                          <p:spTgt spid="12"/>
                                        </p:tgtEl>
                                        <p:attrNameLst>
                                          <p:attrName>ppt_y</p:attrName>
                                        </p:attrNameLst>
                                      </p:cBhvr>
                                      <p:tavLst>
                                        <p:tav tm="0">
                                          <p:val>
                                            <p:strVal val="ppt_y"/>
                                          </p:val>
                                        </p:tav>
                                        <p:tav tm="100000">
                                          <p:val>
                                            <p:strVal val="1+ppt_h/2"/>
                                          </p:val>
                                        </p:tav>
                                      </p:tavLst>
                                    </p:anim>
                                    <p:set>
                                      <p:cBhvr>
                                        <p:cTn id="41" dur="1" fill="hold">
                                          <p:stCondLst>
                                            <p:cond delay="499"/>
                                          </p:stCondLst>
                                        </p:cTn>
                                        <p:tgtEl>
                                          <p:spTgt spid="12"/>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13"/>
                                        </p:tgtEl>
                                        <p:attrNameLst>
                                          <p:attrName>ppt_x</p:attrName>
                                        </p:attrNameLst>
                                      </p:cBhvr>
                                      <p:tavLst>
                                        <p:tav tm="0">
                                          <p:val>
                                            <p:strVal val="ppt_x"/>
                                          </p:val>
                                        </p:tav>
                                        <p:tav tm="100000">
                                          <p:val>
                                            <p:strVal val="ppt_x"/>
                                          </p:val>
                                        </p:tav>
                                      </p:tavLst>
                                    </p:anim>
                                    <p:anim calcmode="lin" valueType="num">
                                      <p:cBhvr additive="base">
                                        <p:cTn id="44" dur="500"/>
                                        <p:tgtEl>
                                          <p:spTgt spid="13"/>
                                        </p:tgtEl>
                                        <p:attrNameLst>
                                          <p:attrName>ppt_y</p:attrName>
                                        </p:attrNameLst>
                                      </p:cBhvr>
                                      <p:tavLst>
                                        <p:tav tm="0">
                                          <p:val>
                                            <p:strVal val="ppt_y"/>
                                          </p:val>
                                        </p:tav>
                                        <p:tav tm="100000">
                                          <p:val>
                                            <p:strVal val="1+ppt_h/2"/>
                                          </p:val>
                                        </p:tav>
                                      </p:tavLst>
                                    </p:anim>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1" grpId="0"/>
      <p:bldP spid="11" grpId="1"/>
      <p:bldP spid="13" grpId="0"/>
      <p:bldP spid="13"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Big Concept</a:t>
            </a:r>
          </a:p>
        </p:txBody>
      </p:sp>
      <p:sp>
        <p:nvSpPr>
          <p:cNvPr id="8" name="Subtitle 7"/>
          <p:cNvSpPr>
            <a:spLocks noGrp="1"/>
          </p:cNvSpPr>
          <p:nvPr>
            <p:ph type="subTitle" idx="10"/>
          </p:nvPr>
        </p:nvSpPr>
        <p:spPr>
          <a:xfrm>
            <a:off x="838200" y="1393429"/>
            <a:ext cx="5029200" cy="1000917"/>
          </a:xfrm>
        </p:spPr>
        <p:txBody>
          <a:bodyPr/>
          <a:lstStyle/>
          <a:p>
            <a:r>
              <a:rPr lang="en-US" dirty="0"/>
              <a:t>Bring the attention of your audience over a key concept using images or illustrations</a:t>
            </a:r>
          </a:p>
        </p:txBody>
      </p:sp>
      <p:sp>
        <p:nvSpPr>
          <p:cNvPr id="7" name="Content Placeholder 6"/>
          <p:cNvSpPr>
            <a:spLocks noGrp="1"/>
          </p:cNvSpPr>
          <p:nvPr>
            <p:ph sz="half" idx="1"/>
          </p:nvPr>
        </p:nvSpPr>
        <p:spPr>
          <a:xfrm>
            <a:off x="838200" y="2607734"/>
            <a:ext cx="4838700" cy="3164147"/>
          </a:xfrm>
        </p:spPr>
        <p:txBody>
          <a:bodyPr/>
          <a:lstStyle/>
          <a:p>
            <a:pPr>
              <a:buSzPct val="25000"/>
            </a:pPr>
            <a:r>
              <a:rPr lang="en-US" kern="0" dirty="0">
                <a:ea typeface="Arial"/>
                <a:cs typeface="Arial"/>
                <a:sym typeface="Arial"/>
              </a:rPr>
              <a:t>A picture is worth a thousand words.</a:t>
            </a:r>
          </a:p>
          <a:p>
            <a:pPr>
              <a:buSzPct val="25000"/>
            </a:pPr>
            <a:r>
              <a:rPr lang="en-US" kern="0" dirty="0">
                <a:ea typeface="Arial"/>
                <a:cs typeface="Arial"/>
                <a:sym typeface="Arial"/>
              </a:rPr>
              <a:t>A complex idea can be conveyed with just a single image.</a:t>
            </a:r>
          </a:p>
        </p:txBody>
      </p:sp>
      <p:pic>
        <p:nvPicPr>
          <p:cNvPr id="3" name="Picture Placeholder 2"/>
          <p:cNvPicPr>
            <a:picLocks noGrp="1" noChangeAspect="1"/>
          </p:cNvPicPr>
          <p:nvPr>
            <p:ph type="pic" idx="11"/>
          </p:nvPr>
        </p:nvPicPr>
        <p:blipFill>
          <a:blip r:embed="rId2" cstate="screen">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51630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Use charts to explain key figures and statistics</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629783035"/>
              </p:ext>
            </p:extLst>
          </p:nvPr>
        </p:nvGraphicFramePr>
        <p:xfrm>
          <a:off x="838200" y="3084513"/>
          <a:ext cx="5181600" cy="3092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p:cNvGraphicFramePr>
            <a:graphicFrameLocks noGrp="1"/>
          </p:cNvGraphicFramePr>
          <p:nvPr>
            <p:ph sz="half" idx="2"/>
            <p:extLst>
              <p:ext uri="{D42A27DB-BD31-4B8C-83A1-F6EECF244321}">
                <p14:modId xmlns:p14="http://schemas.microsoft.com/office/powerpoint/2010/main" val="1904597290"/>
              </p:ext>
            </p:extLst>
          </p:nvPr>
        </p:nvGraphicFramePr>
        <p:xfrm>
          <a:off x="6172200" y="3084513"/>
          <a:ext cx="5181600" cy="3092450"/>
        </p:xfrm>
        <a:graphic>
          <a:graphicData uri="http://schemas.openxmlformats.org/drawingml/2006/chart">
            <c:chart xmlns:c="http://schemas.openxmlformats.org/drawingml/2006/chart" xmlns:r="http://schemas.openxmlformats.org/officeDocument/2006/relationships" r:id="rId3"/>
          </a:graphicData>
        </a:graphic>
      </p:graphicFrame>
      <p:sp>
        <p:nvSpPr>
          <p:cNvPr id="9" name="Subtitle 8"/>
          <p:cNvSpPr>
            <a:spLocks noGrp="1"/>
          </p:cNvSpPr>
          <p:nvPr>
            <p:ph type="subTitle" idx="10"/>
          </p:nvPr>
        </p:nvSpPr>
        <p:spPr/>
        <p:txBody>
          <a:bodyPr/>
          <a:lstStyle/>
          <a:p>
            <a:endParaRPr lang="en-US" dirty="0"/>
          </a:p>
        </p:txBody>
      </p:sp>
    </p:spTree>
    <p:extLst>
      <p:ext uri="{BB962C8B-B14F-4D97-AF65-F5344CB8AC3E}">
        <p14:creationId xmlns:p14="http://schemas.microsoft.com/office/powerpoint/2010/main" val="8564673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can use a mix of light and dark backgrounds for your slides</a:t>
            </a:r>
          </a:p>
        </p:txBody>
      </p:sp>
      <p:sp>
        <p:nvSpPr>
          <p:cNvPr id="5" name="Subtitle 4"/>
          <p:cNvSpPr>
            <a:spLocks noGrp="1"/>
          </p:cNvSpPr>
          <p:nvPr>
            <p:ph type="subTitle" idx="10"/>
          </p:nvPr>
        </p:nvSpPr>
        <p:spPr/>
        <p:txBody>
          <a:bodyPr/>
          <a:lstStyle/>
          <a:p>
            <a:r>
              <a:rPr lang="en-US" dirty="0"/>
              <a:t>To break the monotony</a:t>
            </a:r>
          </a:p>
        </p:txBody>
      </p:sp>
      <p:sp>
        <p:nvSpPr>
          <p:cNvPr id="6" name="Text Placeholder 5"/>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 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r>
              <a:rPr lang="en-US" dirty="0"/>
              <a:t> </a:t>
            </a:r>
            <a:r>
              <a:rPr lang="en-US" dirty="0" err="1"/>
              <a:t>metus</a:t>
            </a:r>
            <a:r>
              <a:rPr lang="en-US" dirty="0"/>
              <a:t>. </a:t>
            </a:r>
            <a:r>
              <a:rPr lang="en-US" dirty="0" err="1"/>
              <a:t>Aenean</a:t>
            </a:r>
            <a:r>
              <a:rPr lang="en-US" dirty="0"/>
              <a:t> in </a:t>
            </a:r>
            <a:r>
              <a:rPr lang="en-US" dirty="0" err="1"/>
              <a:t>sem</a:t>
            </a:r>
            <a:r>
              <a:rPr lang="en-US" dirty="0"/>
              <a:t> </a:t>
            </a:r>
            <a:r>
              <a:rPr lang="en-US" dirty="0" err="1"/>
              <a:t>accumsan</a:t>
            </a:r>
            <a:r>
              <a:rPr lang="en-US" dirty="0"/>
              <a:t>, </a:t>
            </a:r>
            <a:r>
              <a:rPr lang="en-US" dirty="0" err="1"/>
              <a:t>tempor</a:t>
            </a:r>
            <a:r>
              <a:rPr lang="en-US" dirty="0"/>
              <a:t> quam a, </a:t>
            </a:r>
            <a:r>
              <a:rPr lang="en-US" dirty="0" err="1"/>
              <a:t>laoreet</a:t>
            </a:r>
            <a:r>
              <a:rPr lang="en-US" dirty="0"/>
              <a:t> </a:t>
            </a:r>
            <a:r>
              <a:rPr lang="en-US" dirty="0" err="1"/>
              <a:t>nibh</a:t>
            </a:r>
            <a:r>
              <a:rPr lang="en-US" dirty="0"/>
              <a:t>. </a:t>
            </a:r>
            <a:r>
              <a:rPr lang="en-US" dirty="0" err="1"/>
              <a:t>Vivamus</a:t>
            </a:r>
            <a:r>
              <a:rPr lang="en-US" dirty="0"/>
              <a:t> id </a:t>
            </a:r>
            <a:r>
              <a:rPr lang="en-US" dirty="0" err="1"/>
              <a:t>justo</a:t>
            </a:r>
            <a:r>
              <a:rPr lang="en-US" dirty="0"/>
              <a:t> in magna </a:t>
            </a:r>
            <a:r>
              <a:rPr lang="en-US" dirty="0" err="1"/>
              <a:t>ullamcorper</a:t>
            </a:r>
            <a:r>
              <a:rPr lang="en-US" dirty="0"/>
              <a:t> </a:t>
            </a:r>
            <a:r>
              <a:rPr lang="en-US" dirty="0" err="1"/>
              <a:t>posuere</a:t>
            </a:r>
            <a:r>
              <a:rPr lang="en-US" dirty="0"/>
              <a:t> </a:t>
            </a:r>
            <a:r>
              <a:rPr lang="en-US" dirty="0" err="1"/>
              <a:t>ut</a:t>
            </a:r>
            <a:r>
              <a:rPr lang="en-US" dirty="0"/>
              <a:t> </a:t>
            </a:r>
            <a:r>
              <a:rPr lang="en-US" dirty="0" err="1"/>
              <a:t>eu</a:t>
            </a:r>
            <a:r>
              <a:rPr lang="en-US" dirty="0"/>
              <a:t> </a:t>
            </a:r>
            <a:r>
              <a:rPr lang="en-US" dirty="0" err="1"/>
              <a:t>augue</a:t>
            </a:r>
            <a:r>
              <a:rPr lang="en-US" dirty="0"/>
              <a:t>. </a:t>
            </a:r>
            <a:r>
              <a:rPr lang="en-US" dirty="0" err="1"/>
              <a:t>Suspendisse</a:t>
            </a:r>
            <a:r>
              <a:rPr lang="en-US" dirty="0"/>
              <a:t> sit </a:t>
            </a:r>
            <a:r>
              <a:rPr lang="en-US" dirty="0" err="1"/>
              <a:t>amet</a:t>
            </a:r>
            <a:r>
              <a:rPr lang="en-US" dirty="0"/>
              <a:t> </a:t>
            </a:r>
            <a:r>
              <a:rPr lang="en-US" dirty="0" err="1"/>
              <a:t>nisl</a:t>
            </a:r>
            <a:r>
              <a:rPr lang="en-US" dirty="0"/>
              <a:t> diam. </a:t>
            </a:r>
          </a:p>
        </p:txBody>
      </p:sp>
      <p:sp>
        <p:nvSpPr>
          <p:cNvPr id="7" name="Text Placeholder 6"/>
          <p:cNvSpPr>
            <a:spLocks noGrp="1"/>
          </p:cNvSpPr>
          <p:nvPr>
            <p:ph type="body" sz="quarter" idx="19"/>
          </p:nvPr>
        </p:nvSpPr>
        <p:spPr/>
        <p:txBody>
          <a:bodyPr/>
          <a:lstStyle/>
          <a:p>
            <a:r>
              <a:rPr lang="en-US" dirty="0" err="1"/>
              <a:t>Suspendisse</a:t>
            </a:r>
            <a:r>
              <a:rPr lang="en-US" dirty="0"/>
              <a:t> sit </a:t>
            </a:r>
            <a:r>
              <a:rPr lang="en-US" dirty="0" err="1"/>
              <a:t>amet</a:t>
            </a:r>
            <a:r>
              <a:rPr lang="en-US" dirty="0"/>
              <a:t> </a:t>
            </a:r>
            <a:r>
              <a:rPr lang="en-US" dirty="0" err="1"/>
              <a:t>nisl</a:t>
            </a:r>
            <a:r>
              <a:rPr lang="en-US" dirty="0"/>
              <a:t> </a:t>
            </a:r>
            <a:r>
              <a:rPr lang="en-US" dirty="0" err="1"/>
              <a:t>diam</a:t>
            </a:r>
            <a:r>
              <a:rPr lang="en-US" dirty="0"/>
              <a:t> </a:t>
            </a:r>
            <a:r>
              <a:rPr lang="en-US" dirty="0" err="1"/>
              <a:t>consectetur</a:t>
            </a:r>
            <a:r>
              <a:rPr lang="en-US" dirty="0"/>
              <a:t> </a:t>
            </a:r>
            <a:r>
              <a:rPr lang="en-US" dirty="0" err="1"/>
              <a:t>adipiscing</a:t>
            </a:r>
            <a:endParaRPr lang="en-US" dirty="0"/>
          </a:p>
          <a:p>
            <a:r>
              <a:rPr lang="en-US" dirty="0"/>
              <a:t>Nunc </a:t>
            </a:r>
            <a:r>
              <a:rPr lang="en-US" dirty="0" err="1"/>
              <a:t>risus</a:t>
            </a:r>
            <a:r>
              <a:rPr lang="en-US" dirty="0"/>
              <a:t> non </a:t>
            </a:r>
            <a:r>
              <a:rPr lang="en-US" dirty="0" err="1"/>
              <a:t>nulla</a:t>
            </a:r>
            <a:r>
              <a:rPr lang="en-US" dirty="0"/>
              <a:t>, </a:t>
            </a:r>
            <a:r>
              <a:rPr lang="en-US" dirty="0" err="1"/>
              <a:t>rutrum</a:t>
            </a:r>
            <a:r>
              <a:rPr lang="en-US" dirty="0"/>
              <a:t> in </a:t>
            </a:r>
            <a:r>
              <a:rPr lang="en-US" dirty="0" err="1"/>
              <a:t>nunc</a:t>
            </a:r>
            <a:r>
              <a:rPr lang="en-US" dirty="0"/>
              <a:t> </a:t>
            </a:r>
            <a:r>
              <a:rPr lang="en-US" dirty="0" err="1"/>
              <a:t>ut</a:t>
            </a:r>
            <a:r>
              <a:rPr lang="en-US" dirty="0"/>
              <a:t>, </a:t>
            </a:r>
            <a:r>
              <a:rPr lang="en-US" dirty="0" err="1"/>
              <a:t>vehicula</a:t>
            </a:r>
            <a:r>
              <a:rPr lang="en-US" dirty="0"/>
              <a:t> </a:t>
            </a:r>
            <a:r>
              <a:rPr lang="en-US" dirty="0" err="1"/>
              <a:t>dapibus</a:t>
            </a:r>
            <a:r>
              <a:rPr lang="en-US" dirty="0"/>
              <a:t> </a:t>
            </a:r>
            <a:r>
              <a:rPr lang="en-US" dirty="0" err="1"/>
              <a:t>amet</a:t>
            </a:r>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id </a:t>
            </a:r>
            <a:r>
              <a:rPr lang="en-US" dirty="0" err="1"/>
              <a:t>congue</a:t>
            </a:r>
            <a:r>
              <a:rPr lang="en-US" dirty="0"/>
              <a:t> ipsum, </a:t>
            </a:r>
            <a:r>
              <a:rPr lang="en-US" dirty="0" err="1"/>
              <a:t>vel</a:t>
            </a:r>
            <a:r>
              <a:rPr lang="en-US" dirty="0"/>
              <a:t> </a:t>
            </a:r>
            <a:r>
              <a:rPr lang="en-US" dirty="0" err="1"/>
              <a:t>ornare</a:t>
            </a:r>
            <a:r>
              <a:rPr lang="en-US" dirty="0"/>
              <a:t> </a:t>
            </a:r>
            <a:r>
              <a:rPr lang="en-US" dirty="0" err="1"/>
              <a:t>orci</a:t>
            </a:r>
            <a:r>
              <a:rPr lang="en-US" dirty="0"/>
              <a:t>.</a:t>
            </a:r>
          </a:p>
          <a:p>
            <a:endParaRPr lang="en-US" dirty="0"/>
          </a:p>
        </p:txBody>
      </p:sp>
      <p:sp>
        <p:nvSpPr>
          <p:cNvPr id="8" name="Text Placeholder 7"/>
          <p:cNvSpPr>
            <a:spLocks noGrp="1"/>
          </p:cNvSpPr>
          <p:nvPr>
            <p:ph type="body" sz="quarter" idx="20"/>
          </p:nvPr>
        </p:nvSpPr>
        <p:spPr/>
        <p:txBody>
          <a:bodyPr/>
          <a:lstStyle/>
          <a:p>
            <a:pPr lvl="0"/>
            <a:r>
              <a:rPr lang="en-US" dirty="0" err="1"/>
              <a:t>Aenean</a:t>
            </a:r>
            <a:r>
              <a:rPr lang="en-US" dirty="0"/>
              <a:t> </a:t>
            </a:r>
            <a:r>
              <a:rPr lang="en-US" dirty="0" err="1"/>
              <a:t>sem</a:t>
            </a:r>
            <a:r>
              <a:rPr lang="en-US" dirty="0"/>
              <a:t> ipsum dolor </a:t>
            </a:r>
            <a:r>
              <a:rPr lang="en-US" dirty="0" err="1"/>
              <a:t>risus</a:t>
            </a:r>
            <a:r>
              <a:rPr lang="en-US" dirty="0"/>
              <a:t> non </a:t>
            </a:r>
            <a:r>
              <a:rPr lang="en-US" dirty="0" err="1"/>
              <a:t>nulla</a:t>
            </a:r>
            <a:r>
              <a:rPr lang="en-US" dirty="0"/>
              <a:t>, </a:t>
            </a:r>
            <a:r>
              <a:rPr lang="en-US" dirty="0" err="1"/>
              <a:t>rutrum</a:t>
            </a:r>
            <a:r>
              <a:rPr lang="en-US" dirty="0"/>
              <a:t> </a:t>
            </a:r>
            <a:r>
              <a:rPr lang="en-US" dirty="0" err="1"/>
              <a:t>sem</a:t>
            </a:r>
            <a:r>
              <a:rPr lang="en-US" dirty="0"/>
              <a:t> non </a:t>
            </a:r>
            <a:r>
              <a:rPr lang="en-US" dirty="0" err="1"/>
              <a:t>accumsan</a:t>
            </a:r>
            <a:r>
              <a:rPr lang="en-US" dirty="0"/>
              <a:t>, </a:t>
            </a:r>
            <a:r>
              <a:rPr lang="en-US" dirty="0" err="1"/>
              <a:t>tempor</a:t>
            </a:r>
            <a:r>
              <a:rPr lang="en-US" dirty="0"/>
              <a:t> quam </a:t>
            </a:r>
            <a:r>
              <a:rPr lang="en-US" dirty="0" err="1"/>
              <a:t>sem</a:t>
            </a:r>
            <a:r>
              <a:rPr lang="en-US" dirty="0"/>
              <a:t> </a:t>
            </a:r>
            <a:r>
              <a:rPr lang="en-US" dirty="0" err="1"/>
              <a:t>consectetur</a:t>
            </a:r>
            <a:r>
              <a:rPr lang="en-US" dirty="0"/>
              <a:t> </a:t>
            </a:r>
            <a:r>
              <a:rPr lang="en-US" dirty="0" err="1"/>
              <a:t>vel</a:t>
            </a:r>
            <a:endParaRPr lang="en-US" dirty="0"/>
          </a:p>
          <a:p>
            <a:pPr lvl="1"/>
            <a:r>
              <a:rPr lang="en-US" dirty="0" err="1"/>
              <a:t>Vehicula</a:t>
            </a:r>
            <a:r>
              <a:rPr lang="en-US" dirty="0"/>
              <a:t> </a:t>
            </a:r>
            <a:r>
              <a:rPr lang="en-US" dirty="0" err="1"/>
              <a:t>dapibus</a:t>
            </a:r>
            <a:endParaRPr lang="en-US" dirty="0"/>
          </a:p>
          <a:p>
            <a:pPr lvl="1"/>
            <a:r>
              <a:rPr lang="en-US" dirty="0" err="1"/>
              <a:t>Vel</a:t>
            </a:r>
            <a:r>
              <a:rPr lang="en-US" dirty="0"/>
              <a:t> </a:t>
            </a:r>
            <a:r>
              <a:rPr lang="en-US" dirty="0" err="1"/>
              <a:t>ornare</a:t>
            </a:r>
            <a:endParaRPr lang="en-US" dirty="0"/>
          </a:p>
          <a:p>
            <a:pPr lvl="1"/>
            <a:r>
              <a:rPr lang="en-US" dirty="0"/>
              <a:t>Nunc id </a:t>
            </a:r>
            <a:r>
              <a:rPr lang="en-US" dirty="0" err="1"/>
              <a:t>conque</a:t>
            </a:r>
            <a:endParaRPr lang="en-US" dirty="0"/>
          </a:p>
          <a:p>
            <a:pPr lvl="1"/>
            <a:endParaRPr lang="en-US" dirty="0"/>
          </a:p>
        </p:txBody>
      </p:sp>
    </p:spTree>
    <p:extLst>
      <p:ext uri="{BB962C8B-B14F-4D97-AF65-F5344CB8AC3E}">
        <p14:creationId xmlns:p14="http://schemas.microsoft.com/office/powerpoint/2010/main" val="1524491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2.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5451</TotalTime>
  <Words>1256</Words>
  <Application>Microsoft Office PowerPoint</Application>
  <PresentationFormat>Widescreen</PresentationFormat>
  <Paragraphs>90</Paragraphs>
  <Slides>16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-apple-system</vt:lpstr>
      <vt:lpstr>Microsoft YaHei</vt:lpstr>
      <vt:lpstr>Microsoft YaHei</vt:lpstr>
      <vt:lpstr>Agency FB</vt:lpstr>
      <vt:lpstr>Arial</vt:lpstr>
      <vt:lpstr>Calibri</vt:lpstr>
      <vt:lpstr>Century Gothic</vt:lpstr>
      <vt:lpstr>Courier New</vt:lpstr>
      <vt:lpstr>MV Boli</vt:lpstr>
      <vt:lpstr>Office Theme</vt:lpstr>
      <vt:lpstr>1_Office Theme</vt:lpstr>
      <vt:lpstr>1_150119 PowerPoint Template</vt:lpstr>
      <vt:lpstr>Hazelcast</vt:lpstr>
      <vt:lpstr>PowerPoint Presentation</vt:lpstr>
      <vt:lpstr>Introduction</vt:lpstr>
      <vt:lpstr>PowerPoint Presentation</vt:lpstr>
      <vt:lpstr>PowerPoint Presentation</vt:lpstr>
      <vt:lpstr>PowerPoint Presentation</vt:lpstr>
      <vt:lpstr>Big Concept</vt:lpstr>
      <vt:lpstr>Use charts to explain key figures and statistics</vt:lpstr>
      <vt:lpstr>You can use a mix of light and dark backgrounds for your slides</vt:lpstr>
      <vt:lpstr>PowerPoint Presentation</vt:lpstr>
      <vt:lpstr>Use tables to compare data</vt:lpstr>
      <vt:lpstr>Organisation Chart</vt:lpstr>
      <vt:lpstr>Thank you</vt:lpstr>
      <vt:lpstr>PowerPoint Presentation</vt:lpstr>
      <vt:lpstr>PowerPoint Presentation</vt:lpstr>
      <vt:lpstr>Contact and support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289</cp:revision>
  <cp:lastPrinted>2017-10-04T03:29:40Z</cp:lastPrinted>
  <dcterms:created xsi:type="dcterms:W3CDTF">2017-09-22T04:04:52Z</dcterms:created>
  <dcterms:modified xsi:type="dcterms:W3CDTF">2021-05-21T09:57:43Z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