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21"/>
  </p:notesMasterIdLst>
  <p:handoutMasterIdLst>
    <p:handoutMasterId r:id="rId22"/>
  </p:handoutMasterIdLst>
  <p:sldIdLst>
    <p:sldId id="295" r:id="rId7"/>
    <p:sldId id="296" r:id="rId8"/>
    <p:sldId id="300" r:id="rId9"/>
    <p:sldId id="268" r:id="rId10"/>
    <p:sldId id="269" r:id="rId11"/>
    <p:sldId id="270" r:id="rId12"/>
    <p:sldId id="272" r:id="rId13"/>
    <p:sldId id="274" r:id="rId14"/>
    <p:sldId id="297" r:id="rId15"/>
    <p:sldId id="278" r:id="rId16"/>
    <p:sldId id="279" r:id="rId17"/>
    <p:sldId id="294" r:id="rId18"/>
    <p:sldId id="298"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1A3D"/>
    <a:srgbClr val="0095A5"/>
    <a:srgbClr val="006772"/>
    <a:srgbClr val="A0DF4C"/>
    <a:srgbClr val="0DC25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94978" autoAdjust="0"/>
  </p:normalViewPr>
  <p:slideViewPr>
    <p:cSldViewPr snapToGrid="0" snapToObjects="1">
      <p:cViewPr varScale="1">
        <p:scale>
          <a:sx n="108" d="100"/>
          <a:sy n="108" d="100"/>
        </p:scale>
        <p:origin x="540" y="108"/>
      </p:cViewPr>
      <p:guideLst/>
    </p:cSldViewPr>
  </p:slideViewPr>
  <p:notesTextViewPr>
    <p:cViewPr>
      <p:scale>
        <a:sx n="1" d="1"/>
        <a:sy n="1" d="1"/>
      </p:scale>
      <p:origin x="0" y="0"/>
    </p:cViewPr>
  </p:notesTextViewPr>
  <p:notesViewPr>
    <p:cSldViewPr snapToGrid="0" snapToObjects="1">
      <p:cViewPr varScale="1">
        <p:scale>
          <a:sx n="80" d="100"/>
          <a:sy n="80" d="100"/>
        </p:scale>
        <p:origin x="23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896-45C4-83C0-A4CD279FBCDC}"/>
            </c:ext>
          </c:extLst>
        </c:ser>
        <c:ser>
          <c:idx val="1"/>
          <c:order val="1"/>
          <c:tx>
            <c:strRef>
              <c:f>Sheet1!$C$1</c:f>
              <c:strCache>
                <c:ptCount val="1"/>
                <c:pt idx="0">
                  <c:v>Series 2</c:v>
                </c:pt>
              </c:strCache>
            </c:strRef>
          </c:tx>
          <c:spPr>
            <a:ln w="28575" cap="rnd">
              <a:solidFill>
                <a:schemeClr val="accent6"/>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896-45C4-83C0-A4CD279FBCDC}"/>
            </c:ext>
          </c:extLst>
        </c:ser>
        <c:ser>
          <c:idx val="2"/>
          <c:order val="2"/>
          <c:tx>
            <c:strRef>
              <c:f>Sheet1!$D$1</c:f>
              <c:strCache>
                <c:ptCount val="1"/>
                <c:pt idx="0">
                  <c:v>Series 3</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896-45C4-83C0-A4CD279FBCDC}"/>
            </c:ext>
          </c:extLst>
        </c:ser>
        <c:dLbls>
          <c:showLegendKey val="0"/>
          <c:showVal val="0"/>
          <c:showCatName val="0"/>
          <c:showSerName val="0"/>
          <c:showPercent val="0"/>
          <c:showBubbleSize val="0"/>
        </c:dLbls>
        <c:smooth val="0"/>
        <c:axId val="-1233217776"/>
        <c:axId val="-1233247120"/>
      </c:lineChart>
      <c:catAx>
        <c:axId val="-123321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247120"/>
        <c:crosses val="autoZero"/>
        <c:auto val="1"/>
        <c:lblAlgn val="ctr"/>
        <c:lblOffset val="100"/>
        <c:noMultiLvlLbl val="0"/>
      </c:catAx>
      <c:valAx>
        <c:axId val="-123324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217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05D-477D-8A68-9DDD7B83C9DB}"/>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05D-477D-8A68-9DDD7B83C9DB}"/>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05D-477D-8A68-9DDD7B83C9DB}"/>
            </c:ext>
          </c:extLst>
        </c:ser>
        <c:dLbls>
          <c:showLegendKey val="0"/>
          <c:showVal val="0"/>
          <c:showCatName val="0"/>
          <c:showSerName val="0"/>
          <c:showPercent val="0"/>
          <c:showBubbleSize val="0"/>
        </c:dLbls>
        <c:gapWidth val="219"/>
        <c:overlap val="-27"/>
        <c:axId val="-1197821120"/>
        <c:axId val="-1197807232"/>
      </c:barChart>
      <c:catAx>
        <c:axId val="-119782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07232"/>
        <c:crosses val="autoZero"/>
        <c:auto val="1"/>
        <c:lblAlgn val="ctr"/>
        <c:lblOffset val="100"/>
        <c:noMultiLvlLbl val="0"/>
      </c:catAx>
      <c:valAx>
        <c:axId val="-119780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21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7B-4C11-83A1-96571F4C5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7B-4C11-83A1-96571F4C5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27B-4C11-83A1-96571F4C595F}"/>
            </c:ext>
          </c:extLst>
        </c:ser>
        <c:dLbls>
          <c:showLegendKey val="0"/>
          <c:showVal val="0"/>
          <c:showCatName val="0"/>
          <c:showSerName val="0"/>
          <c:showPercent val="0"/>
          <c:showBubbleSize val="0"/>
        </c:dLbls>
        <c:gapWidth val="219"/>
        <c:overlap val="-27"/>
        <c:axId val="-1082775712"/>
        <c:axId val="-1083032320"/>
      </c:barChart>
      <c:catAx>
        <c:axId val="-108277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032320"/>
        <c:crosses val="autoZero"/>
        <c:auto val="1"/>
        <c:lblAlgn val="ctr"/>
        <c:lblOffset val="100"/>
        <c:noMultiLvlLbl val="0"/>
      </c:catAx>
      <c:valAx>
        <c:axId val="-10830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277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E5CEA5-7BB2-4154-A0FE-F8B199A845F2}" type="datetimeFigureOut">
              <a:rPr lang="en-US" smtClean="0"/>
              <a:t>5/21/2021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56B9F-1733-404D-B0EC-EE25E87AACAE}" type="slidenum">
              <a:rPr lang="en-US" smtClean="0"/>
              <a:t>‹#›</a:t>
            </a:fld>
            <a:endParaRPr lang="en-US"/>
          </a:p>
        </p:txBody>
      </p:sp>
    </p:spTree>
    <p:extLst>
      <p:ext uri="{BB962C8B-B14F-4D97-AF65-F5344CB8AC3E}">
        <p14:creationId xmlns:p14="http://schemas.microsoft.com/office/powerpoint/2010/main" val="293137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F7C3D-597E-A347-B788-731EFAA400C5}" type="slidenum">
              <a:rPr lang="en-US" smtClean="0"/>
              <a:t>1</a:t>
            </a:fld>
            <a:endParaRPr lang="en-US"/>
          </a:p>
        </p:txBody>
      </p:sp>
    </p:spTree>
    <p:extLst>
      <p:ext uri="{BB962C8B-B14F-4D97-AF65-F5344CB8AC3E}">
        <p14:creationId xmlns:p14="http://schemas.microsoft.com/office/powerpoint/2010/main" val="1002561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33600" y="0"/>
            <a:ext cx="10058400" cy="6848976"/>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tx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tx1"/>
                </a:solidFill>
                <a:latin typeface="Arial" charset="0"/>
                <a:ea typeface="Arial" charset="0"/>
                <a:cs typeface="Arial" charset="0"/>
              </a:defRPr>
            </a:lvl1pPr>
          </a:lstStyle>
          <a:p>
            <a:pPr lvl="0"/>
            <a:r>
              <a:rPr lang="en-US" dirty="0"/>
              <a:t>Your name and designation here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045960" cy="68580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879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text with graph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1883570"/>
            <a:ext cx="4189417" cy="497443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4696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8244840"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56484"/>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12369"/>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7906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36084"/>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20512"/>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21949"/>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21949"/>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21949"/>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21949"/>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21949"/>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21949"/>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48550"/>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48550"/>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48550"/>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48550"/>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48550"/>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48550"/>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138051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st Page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914028" y="3105672"/>
            <a:ext cx="5076258"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US" dirty="0"/>
              <a:t>Thank you.</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84001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headlines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 y="0"/>
            <a:ext cx="4036325" cy="63875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3113926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181766"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686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24561"/>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9126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482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32704"/>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34141"/>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34141"/>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34141"/>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34141"/>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34141"/>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34141"/>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60742"/>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60742"/>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60742"/>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60742"/>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60742"/>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60742"/>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5" name="Freeform 4"/>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sp>
        <p:nvSpPr>
          <p:cNvPr id="7"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9"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 Arch">
    <p:spTree>
      <p:nvGrpSpPr>
        <p:cNvPr id="1" name=""/>
        <p:cNvGrpSpPr/>
        <p:nvPr/>
      </p:nvGrpSpPr>
      <p:grpSpPr>
        <a:xfrm>
          <a:off x="0" y="0"/>
          <a:ext cx="0" cy="0"/>
          <a:chOff x="0" y="0"/>
          <a:chExt cx="0" cy="0"/>
        </a:xfrm>
      </p:grpSpPr>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4" name="Freeform 23"/>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5"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6"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Tree>
    <p:extLst>
      <p:ext uri="{BB962C8B-B14F-4D97-AF65-F5344CB8AC3E}">
        <p14:creationId xmlns:p14="http://schemas.microsoft.com/office/powerpoint/2010/main" val="329366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2739" b="2681"/>
          <a:stretch/>
        </p:blipFill>
        <p:spPr>
          <a:xfrm>
            <a:off x="-6096" y="-6096"/>
            <a:ext cx="12192000" cy="68707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09"/>
            <a:ext cx="2926411" cy="5935128"/>
          </a:xfrm>
          <a:prstGeom prst="rect">
            <a:avLst/>
          </a:prstGeom>
        </p:spPr>
      </p:pic>
      <p:sp>
        <p:nvSpPr>
          <p:cNvPr id="31" name="Title 13"/>
          <p:cNvSpPr>
            <a:spLocks noGrp="1"/>
          </p:cNvSpPr>
          <p:nvPr userDrawn="1">
            <p:ph type="title" hasCustomPrompt="1"/>
          </p:nvPr>
        </p:nvSpPr>
        <p:spPr>
          <a:xfrm>
            <a:off x="7096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7096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27996" y="170801"/>
            <a:ext cx="942428" cy="32297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pic>
        <p:nvPicPr>
          <p:cNvPr id="19"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flipV="1">
            <a:off x="1" y="-4"/>
            <a:ext cx="729418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8" name="Rectangle 7"/>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 </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127740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14" r:id="rId1"/>
    <p:sldLayoutId id="2147483684" r:id="rId2"/>
    <p:sldLayoutId id="2147483711" r:id="rId3"/>
    <p:sldLayoutId id="2147483703" r:id="rId4"/>
    <p:sldLayoutId id="2147483669" r:id="rId5"/>
    <p:sldLayoutId id="2147483820" r:id="rId6"/>
    <p:sldLayoutId id="2147483819" r:id="rId7"/>
    <p:sldLayoutId id="2147483835" r:id="rId8"/>
    <p:sldLayoutId id="2147483822" r:id="rId9"/>
    <p:sldLayoutId id="2147483824" r:id="rId10"/>
    <p:sldLayoutId id="2147483836" r:id="rId11"/>
    <p:sldLayoutId id="2147483837" r:id="rId12"/>
    <p:sldLayoutId id="2147483838" r:id="rId13"/>
    <p:sldLayoutId id="2147483828" r:id="rId14"/>
    <p:sldLayoutId id="2147483829" r:id="rId15"/>
    <p:sldLayoutId id="214748383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8" r:id="rId5"/>
    <p:sldLayoutId id="2147483890" r:id="rId6"/>
    <p:sldLayoutId id="2147483891" r:id="rId7"/>
    <p:sldLayoutId id="2147483892" r:id="rId8"/>
    <p:sldLayoutId id="2147483893" r:id="rId9"/>
    <p:sldLayoutId id="21474838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bit.ly/NCSBrandCentral" TargetMode="External"/><Relationship Id="rId2" Type="http://schemas.openxmlformats.org/officeDocument/2006/relationships/hyperlink" Target="mailto:brandguru@ncs.com.s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510816" y="2653257"/>
            <a:ext cx="5810591" cy="1551486"/>
          </a:xfrm>
        </p:spPr>
        <p:txBody>
          <a:bodyPr/>
          <a:lstStyle/>
          <a:p>
            <a:r>
              <a:rPr lang="en-US" sz="8800" dirty="0" err="1">
                <a:latin typeface="MV Boli" panose="02000500030200090000" pitchFamily="2" charset="0"/>
                <a:cs typeface="MV Boli" panose="02000500030200090000" pitchFamily="2" charset="0"/>
              </a:rPr>
              <a:t>H</a:t>
            </a:r>
            <a:r>
              <a:rPr lang="en-US" altLang="zh-CN" sz="8800" dirty="0" err="1">
                <a:latin typeface="MV Boli" panose="02000500030200090000" pitchFamily="2" charset="0"/>
                <a:cs typeface="MV Boli" panose="02000500030200090000" pitchFamily="2" charset="0"/>
              </a:rPr>
              <a:t>azelcast</a:t>
            </a:r>
            <a:endParaRPr lang="en-US" sz="8800" dirty="0">
              <a:latin typeface="MV Boli" panose="02000500030200090000" pitchFamily="2" charset="0"/>
              <a:cs typeface="MV Boli" panose="02000500030200090000" pitchFamily="2" charset="0"/>
            </a:endParaRPr>
          </a:p>
        </p:txBody>
      </p:sp>
      <p:sp>
        <p:nvSpPr>
          <p:cNvPr id="3" name="Text Placeholder 2">
            <a:extLst>
              <a:ext uri="{FF2B5EF4-FFF2-40B4-BE49-F238E27FC236}">
                <a16:creationId xmlns:a16="http://schemas.microsoft.com/office/drawing/2014/main" id="{B036FE0C-7E73-4912-866C-AD834C3B28ED}"/>
              </a:ext>
            </a:extLst>
          </p:cNvPr>
          <p:cNvSpPr>
            <a:spLocks noGrp="1"/>
          </p:cNvSpPr>
          <p:nvPr>
            <p:ph type="body" sz="quarter" idx="12"/>
          </p:nvPr>
        </p:nvSpPr>
        <p:spPr>
          <a:xfrm>
            <a:off x="10597683" y="6007625"/>
            <a:ext cx="4352423" cy="530225"/>
          </a:xfrm>
        </p:spPr>
        <p:txBody>
          <a:bodyPr/>
          <a:lstStyle/>
          <a:p>
            <a:r>
              <a:rPr lang="en-SG" dirty="0">
                <a:latin typeface="Agency FB" panose="020B0503020202020204" pitchFamily="34" charset="0"/>
              </a:rPr>
              <a:t>Damien </a:t>
            </a:r>
            <a:r>
              <a:rPr lang="en-SG" dirty="0">
                <a:solidFill>
                  <a:srgbClr val="FF0000"/>
                </a:solidFill>
                <a:latin typeface="Agency FB" panose="020B0503020202020204" pitchFamily="34" charset="0"/>
              </a:rPr>
              <a:t>J</a:t>
            </a:r>
          </a:p>
        </p:txBody>
      </p:sp>
    </p:spTree>
    <p:extLst>
      <p:ext uri="{BB962C8B-B14F-4D97-AF65-F5344CB8AC3E}">
        <p14:creationId xmlns:p14="http://schemas.microsoft.com/office/powerpoint/2010/main" val="210910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199" y="568325"/>
            <a:ext cx="9276653" cy="752475"/>
          </a:xfrm>
        </p:spPr>
        <p:txBody>
          <a:bodyPr/>
          <a:lstStyle/>
          <a:p>
            <a:r>
              <a:rPr lang="en-US" dirty="0" err="1"/>
              <a:t>Organisation</a:t>
            </a:r>
            <a:r>
              <a:rPr lang="en-US" dirty="0"/>
              <a:t> Chart</a:t>
            </a:r>
          </a:p>
        </p:txBody>
      </p:sp>
      <p:sp>
        <p:nvSpPr>
          <p:cNvPr id="10" name="Subtitle 9"/>
          <p:cNvSpPr>
            <a:spLocks noGrp="1"/>
          </p:cNvSpPr>
          <p:nvPr>
            <p:ph type="subTitle" idx="10"/>
          </p:nvPr>
        </p:nvSpPr>
        <p:spPr/>
        <p:txBody>
          <a:bodyPr>
            <a:normAutofit lnSpcReduction="10000"/>
          </a:bodyPr>
          <a:lstStyle/>
          <a:p>
            <a:endParaRPr lang="en-US" dirty="0"/>
          </a:p>
        </p:txBody>
      </p:sp>
      <p:pic>
        <p:nvPicPr>
          <p:cNvPr id="41" name="Picture Placeholder 40"/>
          <p:cNvPicPr>
            <a:picLocks noGrp="1" noChangeAspect="1"/>
          </p:cNvPicPr>
          <p:nvPr>
            <p:ph type="pic" sz="quarter" idx="24"/>
          </p:nvPr>
        </p:nvPicPr>
        <p:blipFill>
          <a:blip r:embed="rId2" cstate="email">
            <a:extLst>
              <a:ext uri="{28A0092B-C50C-407E-A947-70E740481C1C}">
                <a14:useLocalDpi xmlns:a14="http://schemas.microsoft.com/office/drawing/2010/main"/>
              </a:ext>
            </a:extLst>
          </a:blip>
          <a:srcRect/>
          <a:stretch>
            <a:fillRect/>
          </a:stretch>
        </p:blipFill>
        <p:spPr>
          <a:ln>
            <a:solidFill>
              <a:schemeClr val="accent6"/>
            </a:solidFill>
          </a:ln>
        </p:spPr>
      </p:pic>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Picture Placeholder 3"/>
          <p:cNvSpPr>
            <a:spLocks noGrp="1"/>
          </p:cNvSpPr>
          <p:nvPr>
            <p:ph type="pic" sz="quarter" idx="27"/>
          </p:nvPr>
        </p:nvSpPr>
        <p:spPr/>
      </p:sp>
      <p:sp>
        <p:nvSpPr>
          <p:cNvPr id="5" name="Picture Placeholder 4"/>
          <p:cNvSpPr>
            <a:spLocks noGrp="1"/>
          </p:cNvSpPr>
          <p:nvPr>
            <p:ph type="pic" sz="quarter" idx="28"/>
          </p:nvPr>
        </p:nvSpPr>
        <p:spPr/>
      </p:sp>
      <p:sp>
        <p:nvSpPr>
          <p:cNvPr id="6" name="Picture Placeholder 5"/>
          <p:cNvSpPr>
            <a:spLocks noGrp="1"/>
          </p:cNvSpPr>
          <p:nvPr>
            <p:ph type="pic" sz="quarter" idx="29"/>
          </p:nvPr>
        </p:nvSpPr>
        <p:spPr/>
      </p:sp>
      <p:sp>
        <p:nvSpPr>
          <p:cNvPr id="7" name="Picture Placeholder 6"/>
          <p:cNvSpPr>
            <a:spLocks noGrp="1"/>
          </p:cNvSpPr>
          <p:nvPr>
            <p:ph type="pic" sz="quarter" idx="30"/>
          </p:nvPr>
        </p:nvSpPr>
        <p:spPr/>
      </p:sp>
      <p:sp>
        <p:nvSpPr>
          <p:cNvPr id="8" name="Picture Placeholder 7"/>
          <p:cNvSpPr>
            <a:spLocks noGrp="1"/>
          </p:cNvSpPr>
          <p:nvPr>
            <p:ph type="pic" sz="quarter" idx="31"/>
          </p:nvPr>
        </p:nvSpPr>
        <p:spPr/>
      </p:sp>
      <p:sp>
        <p:nvSpPr>
          <p:cNvPr id="11" name="Picture Placeholder 10"/>
          <p:cNvSpPr>
            <a:spLocks noGrp="1"/>
          </p:cNvSpPr>
          <p:nvPr>
            <p:ph type="pic" sz="quarter" idx="32"/>
          </p:nvPr>
        </p:nvSpPr>
        <p:spPr/>
      </p:sp>
      <p:sp>
        <p:nvSpPr>
          <p:cNvPr id="12" name="Picture Placeholder 11"/>
          <p:cNvSpPr>
            <a:spLocks noGrp="1"/>
          </p:cNvSpPr>
          <p:nvPr>
            <p:ph type="pic" sz="quarter" idx="33"/>
          </p:nvPr>
        </p:nvSpPr>
        <p:spPr/>
      </p:sp>
      <p:sp>
        <p:nvSpPr>
          <p:cNvPr id="13" name="Picture Placeholder 12"/>
          <p:cNvSpPr>
            <a:spLocks noGrp="1"/>
          </p:cNvSpPr>
          <p:nvPr>
            <p:ph type="pic" sz="quarter" idx="34"/>
          </p:nvPr>
        </p:nvSpPr>
        <p:spPr/>
      </p:sp>
      <p:sp>
        <p:nvSpPr>
          <p:cNvPr id="14" name="Picture Placeholder 13"/>
          <p:cNvSpPr>
            <a:spLocks noGrp="1"/>
          </p:cNvSpPr>
          <p:nvPr>
            <p:ph type="pic" sz="quarter" idx="35"/>
          </p:nvPr>
        </p:nvSpPr>
        <p:spPr/>
      </p:sp>
      <p:sp>
        <p:nvSpPr>
          <p:cNvPr id="15" name="Picture Placeholder 14"/>
          <p:cNvSpPr>
            <a:spLocks noGrp="1"/>
          </p:cNvSpPr>
          <p:nvPr>
            <p:ph type="pic" sz="quarter" idx="36"/>
          </p:nvPr>
        </p:nvSpPr>
        <p:spPr/>
      </p:sp>
    </p:spTree>
    <p:extLst>
      <p:ext uri="{BB962C8B-B14F-4D97-AF65-F5344CB8AC3E}">
        <p14:creationId xmlns:p14="http://schemas.microsoft.com/office/powerpoint/2010/main" val="129533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Thank you</a:t>
            </a:r>
          </a:p>
        </p:txBody>
      </p:sp>
    </p:spTree>
    <p:extLst>
      <p:ext uri="{BB962C8B-B14F-4D97-AF65-F5344CB8AC3E}">
        <p14:creationId xmlns:p14="http://schemas.microsoft.com/office/powerpoint/2010/main" val="83673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7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6822" y="276694"/>
            <a:ext cx="9149098" cy="6410812"/>
          </a:xfrm>
          <a:prstGeom prst="rect">
            <a:avLst/>
          </a:prstGeom>
        </p:spPr>
      </p:pic>
    </p:spTree>
    <p:extLst>
      <p:ext uri="{BB962C8B-B14F-4D97-AF65-F5344CB8AC3E}">
        <p14:creationId xmlns:p14="http://schemas.microsoft.com/office/powerpoint/2010/main" val="230121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93960" y="1714546"/>
            <a:ext cx="9829800" cy="1325563"/>
          </a:xfrm>
          <a:prstGeom prst="rect">
            <a:avLst/>
          </a:prstGeom>
        </p:spPr>
        <p:txBody>
          <a:bodyPr/>
          <a:lstStyle/>
          <a:p>
            <a:r>
              <a:rPr lang="en-US" sz="3200" dirty="0"/>
              <a:t>Contact and support</a:t>
            </a:r>
          </a:p>
        </p:txBody>
      </p:sp>
      <p:sp>
        <p:nvSpPr>
          <p:cNvPr id="4" name="Text Placeholder 3"/>
          <p:cNvSpPr>
            <a:spLocks noGrp="1"/>
          </p:cNvSpPr>
          <p:nvPr>
            <p:ph type="body" sz="quarter" idx="4294967295"/>
          </p:nvPr>
        </p:nvSpPr>
        <p:spPr>
          <a:xfrm>
            <a:off x="3193960" y="2525759"/>
            <a:ext cx="6568226" cy="3092450"/>
          </a:xfrm>
          <a:prstGeom prst="rect">
            <a:avLst/>
          </a:prstGeom>
        </p:spPr>
        <p:txBody>
          <a:bodyPr/>
          <a:lstStyle/>
          <a:p>
            <a:r>
              <a:rPr lang="en-US" sz="1800" b="1" dirty="0"/>
              <a:t>Email: </a:t>
            </a:r>
            <a:r>
              <a:rPr lang="en-US" sz="1800" b="1" dirty="0">
                <a:hlinkClick r:id="rId2"/>
              </a:rPr>
              <a:t>brandguru@ncs.com.sg</a:t>
            </a:r>
            <a:endParaRPr lang="en-US" sz="1800" b="1" dirty="0"/>
          </a:p>
          <a:p>
            <a:endParaRPr lang="en-US" sz="1800" b="1" dirty="0"/>
          </a:p>
          <a:p>
            <a:r>
              <a:rPr lang="en-US" sz="1800" b="1" dirty="0"/>
              <a:t>Lync: </a:t>
            </a:r>
            <a:r>
              <a:rPr lang="en-US" sz="1800" dirty="0"/>
              <a:t>@</a:t>
            </a:r>
            <a:r>
              <a:rPr lang="en-US" sz="1800" dirty="0" err="1"/>
              <a:t>brandguru</a:t>
            </a:r>
            <a:r>
              <a:rPr lang="en-US" sz="1800" dirty="0"/>
              <a:t> </a:t>
            </a:r>
            <a:br>
              <a:rPr lang="en-US" sz="1800" dirty="0"/>
            </a:br>
            <a:r>
              <a:rPr lang="en-US" sz="1800" dirty="0"/>
              <a:t>(Live chat available from 9am – 12pm, Monday-Friday)</a:t>
            </a:r>
          </a:p>
          <a:p>
            <a:endParaRPr lang="en-US" sz="1800" dirty="0"/>
          </a:p>
          <a:p>
            <a:r>
              <a:rPr lang="en-US" sz="1800" dirty="0"/>
              <a:t>More PowerPoint templates and information is available on the corporate identity style guide at </a:t>
            </a:r>
            <a:r>
              <a:rPr lang="en-US" sz="1800" b="1" u="sng" dirty="0">
                <a:solidFill>
                  <a:srgbClr val="000000"/>
                </a:solidFill>
                <a:hlinkClick r:id="rId3"/>
              </a:rPr>
              <a:t>http://bit.ly/NCSBrandCentral</a:t>
            </a:r>
            <a:r>
              <a:rPr lang="en-US" sz="1800" b="1" dirty="0">
                <a:solidFill>
                  <a:srgbClr val="000000"/>
                </a:solidFill>
              </a:rPr>
              <a:t> </a:t>
            </a:r>
            <a:r>
              <a:rPr lang="en-US" sz="1800" dirty="0"/>
              <a:t>on Espresso</a:t>
            </a:r>
          </a:p>
          <a:p>
            <a:pPr marL="0" indent="0">
              <a:buNone/>
            </a:pPr>
            <a:endParaRPr lang="en-US" sz="1800" dirty="0"/>
          </a:p>
        </p:txBody>
      </p:sp>
    </p:spTree>
    <p:extLst>
      <p:ext uri="{BB962C8B-B14F-4D97-AF65-F5344CB8AC3E}">
        <p14:creationId xmlns:p14="http://schemas.microsoft.com/office/powerpoint/2010/main" val="75254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741471" y="754601"/>
            <a:ext cx="6519395" cy="929798"/>
          </a:xfrm>
        </p:spPr>
        <p:txBody>
          <a:bodyPr>
            <a:normAutofit/>
          </a:bodyPr>
          <a:lstStyle/>
          <a:p>
            <a:r>
              <a:rPr lang="en-US" sz="6000" dirty="0">
                <a:latin typeface="Agency FB" panose="020B0503020202020204" pitchFamily="34" charset="0"/>
              </a:rPr>
              <a:t>Directory</a:t>
            </a:r>
          </a:p>
        </p:txBody>
      </p:sp>
      <p:sp>
        <p:nvSpPr>
          <p:cNvPr id="3" name="Text Placeholder 2"/>
          <p:cNvSpPr>
            <a:spLocks noGrp="1"/>
          </p:cNvSpPr>
          <p:nvPr>
            <p:ph type="body" sz="quarter" idx="10"/>
          </p:nvPr>
        </p:nvSpPr>
        <p:spPr>
          <a:xfrm>
            <a:off x="3149681" y="1682192"/>
            <a:ext cx="6597633" cy="4726079"/>
          </a:xfrm>
        </p:spPr>
        <p:txBody>
          <a:bodyPr/>
          <a:lstStyle/>
          <a:p>
            <a:pPr algn="just">
              <a:lnSpc>
                <a:spcPct val="4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简介</a:t>
            </a:r>
            <a:endParaRPr lang="en-SG" altLang="zh-CN" dirty="0">
              <a:latin typeface="微软雅黑" panose="020B0503020204020204" pitchFamily="34" charset="-122"/>
              <a:ea typeface="微软雅黑" panose="020B0503020204020204" pitchFamily="34" charset="-122"/>
            </a:endParaRPr>
          </a:p>
          <a:p>
            <a:pPr algn="just">
              <a:lnSpc>
                <a:spcPct val="4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数据储存机制</a:t>
            </a:r>
            <a:endParaRPr lang="en-SG" altLang="zh-CN" dirty="0">
              <a:latin typeface="微软雅黑" panose="020B0503020204020204" pitchFamily="34" charset="-122"/>
              <a:ea typeface="微软雅黑" panose="020B0503020204020204" pitchFamily="34" charset="-122"/>
            </a:endParaRPr>
          </a:p>
          <a:p>
            <a:pPr algn="just">
              <a:lnSpc>
                <a:spcPct val="400000"/>
              </a:lnSpc>
            </a:pPr>
            <a:r>
              <a:rPr lang="en-SG"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azelcast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集群发现机制</a:t>
            </a:r>
            <a:endParaRPr lang="en-SG" altLang="zh-CN" dirty="0">
              <a:latin typeface="微软雅黑" panose="020B0503020204020204" pitchFamily="34" charset="-122"/>
              <a:ea typeface="微软雅黑" panose="020B0503020204020204" pitchFamily="34" charset="-122"/>
            </a:endParaRPr>
          </a:p>
          <a:p>
            <a:pPr algn="just">
              <a:lnSpc>
                <a:spcPct val="400000"/>
              </a:lnSpc>
            </a:pPr>
            <a:r>
              <a:rPr lang="en-US" dirty="0">
                <a:latin typeface="微软雅黑" panose="020B0503020204020204" pitchFamily="34" charset="-122"/>
                <a:ea typeface="微软雅黑" panose="020B0503020204020204" pitchFamily="34" charset="-122"/>
              </a:rPr>
              <a:t>Spring Boot Cache </a:t>
            </a:r>
            <a:r>
              <a:rPr lang="zh-CN" altLang="en-US" dirty="0">
                <a:latin typeface="微软雅黑" panose="020B0503020204020204" pitchFamily="34" charset="-122"/>
                <a:ea typeface="微软雅黑" panose="020B0503020204020204" pitchFamily="34" charset="-122"/>
              </a:rPr>
              <a:t>使用</a:t>
            </a:r>
            <a:endParaRPr lang="en-US" dirty="0">
              <a:latin typeface="微软雅黑" panose="020B0503020204020204" pitchFamily="34" charset="-122"/>
              <a:ea typeface="微软雅黑" panose="020B0503020204020204" pitchFamily="34" charset="-122"/>
            </a:endParaRPr>
          </a:p>
        </p:txBody>
      </p:sp>
      <p:cxnSp>
        <p:nvCxnSpPr>
          <p:cNvPr id="5" name="Straight Connector 4">
            <a:extLst>
              <a:ext uri="{FF2B5EF4-FFF2-40B4-BE49-F238E27FC236}">
                <a16:creationId xmlns:a16="http://schemas.microsoft.com/office/drawing/2014/main" id="{FBD8A1EB-C6A0-4043-BDF3-7A174525BC2B}"/>
              </a:ext>
            </a:extLst>
          </p:cNvPr>
          <p:cNvCxnSpPr>
            <a:cxnSpLocks/>
          </p:cNvCxnSpPr>
          <p:nvPr/>
        </p:nvCxnSpPr>
        <p:spPr>
          <a:xfrm>
            <a:off x="3149681" y="1828496"/>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26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723" y="2707037"/>
            <a:ext cx="3134409" cy="1327863"/>
          </a:xfrm>
        </p:spPr>
        <p:txBody>
          <a:bodyPr/>
          <a:lstStyle/>
          <a:p>
            <a:r>
              <a:rPr lang="en-US" sz="5400" dirty="0">
                <a:latin typeface="Agency FB" panose="020B0503020202020204" pitchFamily="34" charset="0"/>
              </a:rPr>
              <a:t>Introduction</a:t>
            </a:r>
          </a:p>
        </p:txBody>
      </p:sp>
      <p:sp>
        <p:nvSpPr>
          <p:cNvPr id="6" name="Text Placeholder 5"/>
          <p:cNvSpPr>
            <a:spLocks noGrp="1"/>
          </p:cNvSpPr>
          <p:nvPr>
            <p:ph type="body" sz="quarter" idx="12"/>
          </p:nvPr>
        </p:nvSpPr>
        <p:spPr>
          <a:xfrm>
            <a:off x="1207141" y="4163953"/>
            <a:ext cx="1659976" cy="1122191"/>
          </a:xfrm>
        </p:spPr>
        <p:txBody>
          <a:bodyPr/>
          <a:lstStyle/>
          <a:p>
            <a:pPr algn="ctr"/>
            <a:r>
              <a:rPr lang="en-US" sz="2400" dirty="0">
                <a:solidFill>
                  <a:srgbClr val="FFFF00"/>
                </a:solidFill>
                <a:latin typeface="Agency FB" panose="020B0503020202020204" pitchFamily="34" charset="0"/>
              </a:rPr>
              <a:t>O</a:t>
            </a:r>
            <a:r>
              <a:rPr lang="en-SG" sz="2400" dirty="0">
                <a:solidFill>
                  <a:srgbClr val="FFFF00"/>
                </a:solidFill>
                <a:latin typeface="Agency FB" panose="020B0503020202020204" pitchFamily="34" charset="0"/>
              </a:rPr>
              <a:t>f</a:t>
            </a:r>
          </a:p>
          <a:p>
            <a:pPr algn="ctr"/>
            <a:r>
              <a:rPr lang="zh-CN" altLang="en-US" sz="2400" dirty="0">
                <a:latin typeface="Agency FB" panose="020B0503020202020204" pitchFamily="34" charset="0"/>
              </a:rPr>
              <a:t> </a:t>
            </a:r>
            <a:endParaRPr lang="en-SG" altLang="zh-CN" sz="2400" dirty="0">
              <a:latin typeface="Agency FB" panose="020B0503020202020204" pitchFamily="34" charset="0"/>
            </a:endParaRPr>
          </a:p>
          <a:p>
            <a:pPr algn="ctr"/>
            <a:r>
              <a:rPr lang="en-SG" altLang="zh-CN" sz="2400" dirty="0" err="1">
                <a:solidFill>
                  <a:srgbClr val="FFC000"/>
                </a:solidFill>
                <a:latin typeface="Agency FB" panose="020B0503020202020204" pitchFamily="34" charset="0"/>
              </a:rPr>
              <a:t>Hazelcast</a:t>
            </a:r>
            <a:endParaRPr lang="en-US" sz="2400" dirty="0">
              <a:solidFill>
                <a:srgbClr val="FFC000"/>
              </a:solidFill>
              <a:latin typeface="Agency FB" panose="020B0503020202020204" pitchFamily="34" charset="0"/>
            </a:endParaRPr>
          </a:p>
        </p:txBody>
      </p:sp>
      <p:sp>
        <p:nvSpPr>
          <p:cNvPr id="2" name="TextBox 1">
            <a:extLst>
              <a:ext uri="{FF2B5EF4-FFF2-40B4-BE49-F238E27FC236}">
                <a16:creationId xmlns:a16="http://schemas.microsoft.com/office/drawing/2014/main" id="{3D814FC2-A9CC-4480-84F2-A440BCD73355}"/>
              </a:ext>
            </a:extLst>
          </p:cNvPr>
          <p:cNvSpPr txBox="1"/>
          <p:nvPr/>
        </p:nvSpPr>
        <p:spPr>
          <a:xfrm>
            <a:off x="3701988" y="550417"/>
            <a:ext cx="8389398" cy="7935506"/>
          </a:xfrm>
          <a:prstGeom prst="rect">
            <a:avLst/>
          </a:prstGeom>
          <a:noFill/>
        </p:spPr>
        <p:txBody>
          <a:bodyPr wrap="square" rtlCol="0">
            <a:spAutoFit/>
          </a:bodyPr>
          <a:lstStyle/>
          <a:p>
            <a:pPr algn="l">
              <a:lnSpc>
                <a:spcPct val="150000"/>
              </a:lnSpc>
            </a:pPr>
            <a:r>
              <a:rPr lang="en-SG" altLang="zh-CN" b="0" i="0" dirty="0">
                <a:solidFill>
                  <a:schemeClr val="bg1"/>
                </a:solidFill>
                <a:effectLst/>
                <a:latin typeface="-apple-system"/>
              </a:rPr>
              <a:t>	</a:t>
            </a:r>
            <a:r>
              <a:rPr lang="zh-CN" altLang="en-US" sz="1400" b="0" i="0" dirty="0">
                <a:solidFill>
                  <a:schemeClr val="bg1"/>
                </a:solidFill>
                <a:effectLst/>
                <a:latin typeface="微软雅黑" panose="020B0503020204020204" pitchFamily="34" charset="-122"/>
                <a:ea typeface="微软雅黑" panose="020B0503020204020204" pitchFamily="34" charset="-122"/>
              </a:rPr>
              <a:t>“分布式”、“集群服务”、“网格式内存数据”、“分布式缓存“、“弹性可伸缩服务”</a:t>
            </a:r>
            <a:r>
              <a:rPr lang="en-US" altLang="zh-CN" sz="1400" b="0" i="0" dirty="0">
                <a:solidFill>
                  <a:schemeClr val="bg1"/>
                </a:solidFill>
                <a:effectLst/>
                <a:latin typeface="微软雅黑" panose="020B0503020204020204" pitchFamily="34" charset="-122"/>
                <a:ea typeface="微软雅黑" panose="020B0503020204020204" pitchFamily="34" charset="-122"/>
              </a:rPr>
              <a:t>——</a:t>
            </a:r>
            <a:r>
              <a:rPr lang="zh-CN" altLang="en-US" sz="1400" b="0" i="0" dirty="0">
                <a:solidFill>
                  <a:schemeClr val="bg1"/>
                </a:solidFill>
                <a:effectLst/>
                <a:latin typeface="微软雅黑" panose="020B0503020204020204" pitchFamily="34" charset="-122"/>
                <a:ea typeface="微软雅黑" panose="020B0503020204020204" pitchFamily="34" charset="-122"/>
              </a:rPr>
              <a:t>这些牛逼闪闪的名词拿到哪都是</a:t>
            </a:r>
            <a:r>
              <a:rPr lang="en-US" altLang="zh-CN" sz="1400" b="0" i="0" dirty="0" err="1">
                <a:solidFill>
                  <a:schemeClr val="bg1"/>
                </a:solidFill>
                <a:effectLst/>
                <a:latin typeface="微软雅黑" panose="020B0503020204020204" pitchFamily="34" charset="-122"/>
                <a:ea typeface="微软雅黑" panose="020B0503020204020204" pitchFamily="34" charset="-122"/>
              </a:rPr>
              <a:t>ITer</a:t>
            </a:r>
            <a:r>
              <a:rPr lang="zh-CN" altLang="en-US" sz="1400" b="0" i="0" dirty="0">
                <a:solidFill>
                  <a:schemeClr val="bg1"/>
                </a:solidFill>
                <a:effectLst/>
                <a:latin typeface="微软雅黑" panose="020B0503020204020204" pitchFamily="34" charset="-122"/>
                <a:ea typeface="微软雅黑" panose="020B0503020204020204" pitchFamily="34" charset="-122"/>
              </a:rPr>
              <a:t>装逼的不二之选。在</a:t>
            </a:r>
            <a:r>
              <a:rPr lang="en-US" altLang="zh-CN" sz="1400" b="0" i="0" dirty="0" err="1">
                <a:solidFill>
                  <a:schemeClr val="bg1"/>
                </a:solidFill>
                <a:effectLst/>
                <a:latin typeface="微软雅黑" panose="020B0503020204020204" pitchFamily="34" charset="-122"/>
                <a:ea typeface="微软雅黑" panose="020B0503020204020204" pitchFamily="34" charset="-122"/>
              </a:rPr>
              <a:t>Javaer</a:t>
            </a:r>
            <a:r>
              <a:rPr lang="zh-CN" altLang="en-US" sz="1400" b="0" i="0" dirty="0">
                <a:solidFill>
                  <a:schemeClr val="bg1"/>
                </a:solidFill>
                <a:effectLst/>
                <a:latin typeface="微软雅黑" panose="020B0503020204020204" pitchFamily="34" charset="-122"/>
                <a:ea typeface="微软雅黑" panose="020B0503020204020204" pitchFamily="34" charset="-122"/>
              </a:rPr>
              <a:t>的世界，有这样一个开源项目，只需要引入一个</a:t>
            </a:r>
            <a:r>
              <a:rPr lang="en-US" altLang="zh-CN" sz="1400" b="0" i="0" dirty="0">
                <a:solidFill>
                  <a:schemeClr val="bg1"/>
                </a:solidFill>
                <a:effectLst/>
                <a:latin typeface="微软雅黑" panose="020B0503020204020204" pitchFamily="34" charset="-122"/>
                <a:ea typeface="微软雅黑" panose="020B0503020204020204" pitchFamily="34" charset="-122"/>
              </a:rPr>
              <a:t>jar</a:t>
            </a:r>
            <a:r>
              <a:rPr lang="zh-CN" altLang="en-US" sz="1400" b="0" i="0" dirty="0">
                <a:solidFill>
                  <a:schemeClr val="bg1"/>
                </a:solidFill>
                <a:effectLst/>
                <a:latin typeface="微软雅黑" panose="020B0503020204020204" pitchFamily="34" charset="-122"/>
                <a:ea typeface="微软雅黑" panose="020B0503020204020204" pitchFamily="34" charset="-122"/>
              </a:rPr>
              <a:t>包、只需简单的配置和编码即可实现以上高端技能，他就是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a:t>
            </a:r>
          </a:p>
          <a:p>
            <a:pPr algn="l">
              <a:lnSpc>
                <a:spcPct val="150000"/>
              </a:lnSpc>
            </a:pPr>
            <a:r>
              <a:rPr lang="zh-CN" altLang="en-US" sz="1400" b="0" i="0" dirty="0">
                <a:solidFill>
                  <a:schemeClr val="bg1"/>
                </a:solidFill>
                <a:effectLst/>
                <a:latin typeface="微软雅黑" panose="020B0503020204020204" pitchFamily="34" charset="-122"/>
                <a:ea typeface="微软雅黑" panose="020B0503020204020204" pitchFamily="34" charset="-122"/>
              </a:rPr>
              <a:t>    </a:t>
            </a:r>
            <a:r>
              <a:rPr lang="en-SG" altLang="zh-CN" sz="1400" b="0" i="0" dirty="0">
                <a:solidFill>
                  <a:schemeClr val="bg1"/>
                </a:solidFill>
                <a:effectLst/>
                <a:latin typeface="微软雅黑" panose="020B0503020204020204" pitchFamily="34" charset="-122"/>
                <a:ea typeface="微软雅黑" panose="020B0503020204020204" pitchFamily="34" charset="-122"/>
              </a:rPr>
              <a:t>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是由</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公司（没错，这公司也叫</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！）开发和维护的开源产品，可以为基于</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环境运行的各种应用提供分布式集群和分布式缓存服务。</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可以嵌入到任何使用</a:t>
            </a:r>
            <a:r>
              <a:rPr lang="en-US" altLang="zh-CN" sz="1400" b="0" i="0" dirty="0">
                <a:solidFill>
                  <a:schemeClr val="bg1"/>
                </a:solidFill>
                <a:effectLst/>
                <a:latin typeface="微软雅黑" panose="020B0503020204020204" pitchFamily="34" charset="-122"/>
                <a:ea typeface="微软雅黑" panose="020B0503020204020204" pitchFamily="34" charset="-122"/>
              </a:rPr>
              <a:t>Java</a:t>
            </a:r>
            <a:r>
              <a:rPr lang="zh-CN" altLang="en-US" sz="1400" b="0" i="0" dirty="0">
                <a:solidFill>
                  <a:schemeClr val="bg1"/>
                </a:solidFill>
                <a:effectLst/>
                <a:latin typeface="微软雅黑" panose="020B0503020204020204" pitchFamily="34" charset="-122"/>
                <a:ea typeface="微软雅黑" panose="020B0503020204020204" pitchFamily="34" charset="-122"/>
              </a:rPr>
              <a:t>、</a:t>
            </a:r>
            <a:r>
              <a:rPr lang="en-US" altLang="zh-CN" sz="1400" b="0" i="0" dirty="0">
                <a:solidFill>
                  <a:schemeClr val="bg1"/>
                </a:solidFill>
                <a:effectLst/>
                <a:latin typeface="微软雅黑" panose="020B0503020204020204" pitchFamily="34" charset="-122"/>
                <a:ea typeface="微软雅黑" panose="020B0503020204020204" pitchFamily="34" charset="-122"/>
              </a:rPr>
              <a:t>C++</a:t>
            </a:r>
            <a:r>
              <a:rPr lang="zh-CN" altLang="en-US" sz="1400" b="0" i="0" dirty="0">
                <a:solidFill>
                  <a:schemeClr val="bg1"/>
                </a:solidFill>
                <a:effectLst/>
                <a:latin typeface="微软雅黑" panose="020B0503020204020204" pitchFamily="34" charset="-122"/>
                <a:ea typeface="微软雅黑" panose="020B0503020204020204" pitchFamily="34" charset="-122"/>
              </a:rPr>
              <a:t>、</a:t>
            </a:r>
            <a:r>
              <a:rPr lang="en-US" altLang="zh-CN" sz="1400" b="0" i="0" dirty="0">
                <a:solidFill>
                  <a:schemeClr val="bg1"/>
                </a:solidFill>
                <a:effectLst/>
                <a:latin typeface="微软雅黑" panose="020B0503020204020204" pitchFamily="34" charset="-122"/>
                <a:ea typeface="微软雅黑" panose="020B0503020204020204" pitchFamily="34" charset="-122"/>
              </a:rPr>
              <a:t>.NET</a:t>
            </a:r>
            <a:r>
              <a:rPr lang="zh-CN" altLang="en-US" sz="1400" b="0" i="0" dirty="0">
                <a:solidFill>
                  <a:schemeClr val="bg1"/>
                </a:solidFill>
                <a:effectLst/>
                <a:latin typeface="微软雅黑" panose="020B0503020204020204" pitchFamily="34" charset="-122"/>
                <a:ea typeface="微软雅黑" panose="020B0503020204020204" pitchFamily="34" charset="-122"/>
              </a:rPr>
              <a:t>开发的产品中（</a:t>
            </a:r>
            <a:r>
              <a:rPr lang="en-US" altLang="zh-CN" sz="1400" b="0" i="0" dirty="0">
                <a:solidFill>
                  <a:schemeClr val="bg1"/>
                </a:solidFill>
                <a:effectLst/>
                <a:latin typeface="微软雅黑" panose="020B0503020204020204" pitchFamily="34" charset="-122"/>
                <a:ea typeface="微软雅黑" panose="020B0503020204020204" pitchFamily="34" charset="-122"/>
              </a:rPr>
              <a:t>C++</a:t>
            </a:r>
            <a:r>
              <a:rPr lang="zh-CN" altLang="en-US" sz="1400" b="0" i="0" dirty="0">
                <a:solidFill>
                  <a:schemeClr val="bg1"/>
                </a:solidFill>
                <a:effectLst/>
                <a:latin typeface="微软雅黑" panose="020B0503020204020204" pitchFamily="34" charset="-122"/>
                <a:ea typeface="微软雅黑" panose="020B0503020204020204" pitchFamily="34" charset="-122"/>
              </a:rPr>
              <a:t>、</a:t>
            </a:r>
            <a:r>
              <a:rPr lang="en-US" altLang="zh-CN" sz="1400" b="0" i="0" dirty="0">
                <a:solidFill>
                  <a:schemeClr val="bg1"/>
                </a:solidFill>
                <a:effectLst/>
                <a:latin typeface="微软雅黑" panose="020B0503020204020204" pitchFamily="34" charset="-122"/>
                <a:ea typeface="微软雅黑" panose="020B0503020204020204" pitchFamily="34" charset="-122"/>
              </a:rPr>
              <a:t>.NET</a:t>
            </a:r>
            <a:r>
              <a:rPr lang="zh-CN" altLang="en-US" sz="1400" b="0" i="0" dirty="0">
                <a:solidFill>
                  <a:schemeClr val="bg1"/>
                </a:solidFill>
                <a:effectLst/>
                <a:latin typeface="微软雅黑" panose="020B0503020204020204" pitchFamily="34" charset="-122"/>
                <a:ea typeface="微软雅黑" panose="020B0503020204020204" pitchFamily="34" charset="-122"/>
              </a:rPr>
              <a:t>只提供客户端接入）。</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目前已经更新到</a:t>
            </a:r>
            <a:r>
              <a:rPr lang="en-US" altLang="zh-CN" sz="1400" b="0" i="0" dirty="0">
                <a:solidFill>
                  <a:schemeClr val="bg1"/>
                </a:solidFill>
                <a:effectLst/>
                <a:latin typeface="微软雅黑" panose="020B0503020204020204" pitchFamily="34" charset="-122"/>
                <a:ea typeface="微软雅黑" panose="020B0503020204020204" pitchFamily="34" charset="-122"/>
              </a:rPr>
              <a:t>3.X</a:t>
            </a:r>
            <a:r>
              <a:rPr lang="zh-CN" altLang="en-US" sz="1400" b="0" i="0" dirty="0">
                <a:solidFill>
                  <a:schemeClr val="bg1"/>
                </a:solidFill>
                <a:effectLst/>
                <a:latin typeface="微软雅黑" panose="020B0503020204020204" pitchFamily="34" charset="-122"/>
                <a:ea typeface="微软雅黑" panose="020B0503020204020204" pitchFamily="34" charset="-122"/>
              </a:rPr>
              <a:t>版本，</a:t>
            </a:r>
            <a:r>
              <a:rPr lang="en-US" altLang="zh-CN" sz="1400" b="0" i="0" dirty="0">
                <a:solidFill>
                  <a:schemeClr val="bg1"/>
                </a:solidFill>
                <a:effectLst/>
                <a:latin typeface="微软雅黑" panose="020B0503020204020204" pitchFamily="34" charset="-122"/>
                <a:ea typeface="微软雅黑" panose="020B0503020204020204" pitchFamily="34" charset="-122"/>
              </a:rPr>
              <a:t>Java</a:t>
            </a:r>
            <a:r>
              <a:rPr lang="zh-CN" altLang="en-US" sz="1400" b="0" i="0" dirty="0">
                <a:solidFill>
                  <a:schemeClr val="bg1"/>
                </a:solidFill>
                <a:effectLst/>
                <a:latin typeface="微软雅黑" panose="020B0503020204020204" pitchFamily="34" charset="-122"/>
                <a:ea typeface="微软雅黑" panose="020B0503020204020204" pitchFamily="34" charset="-122"/>
              </a:rPr>
              <a:t>中绝大部分数据结构都被其以为分布式的方式实现。比如</a:t>
            </a:r>
            <a:r>
              <a:rPr lang="en-US" altLang="zh-CN" sz="1400" b="0" i="0" dirty="0" err="1">
                <a:solidFill>
                  <a:schemeClr val="bg1"/>
                </a:solidFill>
                <a:effectLst/>
                <a:latin typeface="微软雅黑" panose="020B0503020204020204" pitchFamily="34" charset="-122"/>
                <a:ea typeface="微软雅黑" panose="020B0503020204020204" pitchFamily="34" charset="-122"/>
              </a:rPr>
              <a:t>Javaer</a:t>
            </a:r>
            <a:r>
              <a:rPr lang="zh-CN" altLang="en-US" sz="1400" b="0" i="0" dirty="0">
                <a:solidFill>
                  <a:schemeClr val="bg1"/>
                </a:solidFill>
                <a:effectLst/>
                <a:latin typeface="微软雅黑" panose="020B0503020204020204" pitchFamily="34" charset="-122"/>
                <a:ea typeface="微软雅黑" panose="020B0503020204020204" pitchFamily="34" charset="-122"/>
              </a:rPr>
              <a:t>熟悉的</a:t>
            </a:r>
            <a:r>
              <a:rPr lang="en-US" altLang="zh-CN" sz="1400" b="0" i="0" dirty="0">
                <a:solidFill>
                  <a:schemeClr val="bg1"/>
                </a:solidFill>
                <a:effectLst/>
                <a:latin typeface="微软雅黑" panose="020B0503020204020204" pitchFamily="34" charset="-122"/>
                <a:ea typeface="微软雅黑" panose="020B0503020204020204" pitchFamily="34" charset="-122"/>
              </a:rPr>
              <a:t>Map</a:t>
            </a:r>
            <a:r>
              <a:rPr lang="zh-CN" altLang="en-US" sz="1400" b="0" i="0" dirty="0">
                <a:solidFill>
                  <a:schemeClr val="bg1"/>
                </a:solidFill>
                <a:effectLst/>
                <a:latin typeface="微软雅黑" panose="020B0503020204020204" pitchFamily="34" charset="-122"/>
                <a:ea typeface="微软雅黑" panose="020B0503020204020204" pitchFamily="34" charset="-122"/>
              </a:rPr>
              <a:t>接口，当通过</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创建一个</a:t>
            </a:r>
            <a:r>
              <a:rPr lang="en-US" altLang="zh-CN" sz="1400" b="0" i="0" dirty="0">
                <a:solidFill>
                  <a:schemeClr val="bg1"/>
                </a:solidFill>
                <a:effectLst/>
                <a:latin typeface="微软雅黑" panose="020B0503020204020204" pitchFamily="34" charset="-122"/>
                <a:ea typeface="微软雅黑" panose="020B0503020204020204" pitchFamily="34" charset="-122"/>
              </a:rPr>
              <a:t>Map</a:t>
            </a:r>
            <a:r>
              <a:rPr lang="zh-CN" altLang="en-US" sz="1400" b="0" i="0" dirty="0">
                <a:solidFill>
                  <a:schemeClr val="bg1"/>
                </a:solidFill>
                <a:effectLst/>
                <a:latin typeface="微软雅黑" panose="020B0503020204020204" pitchFamily="34" charset="-122"/>
                <a:ea typeface="微软雅黑" panose="020B0503020204020204" pitchFamily="34" charset="-122"/>
              </a:rPr>
              <a:t>实例后，在节点</a:t>
            </a:r>
            <a:r>
              <a:rPr lang="en-US" altLang="zh-CN" sz="1400" b="0" i="0" dirty="0">
                <a:solidFill>
                  <a:schemeClr val="bg1"/>
                </a:solidFill>
                <a:effectLst/>
                <a:latin typeface="微软雅黑" panose="020B0503020204020204" pitchFamily="34" charset="-122"/>
                <a:ea typeface="微软雅黑" panose="020B0503020204020204" pitchFamily="34" charset="-122"/>
              </a:rPr>
              <a:t>A</a:t>
            </a:r>
            <a:r>
              <a:rPr lang="zh-CN" altLang="en-US" sz="1400" b="0" i="0" dirty="0">
                <a:solidFill>
                  <a:schemeClr val="bg1"/>
                </a:solidFill>
                <a:effectLst/>
                <a:latin typeface="微软雅黑" panose="020B0503020204020204" pitchFamily="34" charset="-122"/>
                <a:ea typeface="微软雅黑" panose="020B0503020204020204" pitchFamily="34" charset="-122"/>
              </a:rPr>
              <a:t>调用 </a:t>
            </a:r>
            <a:r>
              <a:rPr lang="en-US" altLang="zh-CN" sz="1400" b="0" i="1" dirty="0">
                <a:solidFill>
                  <a:schemeClr val="bg1"/>
                </a:solidFill>
                <a:effectLst/>
                <a:latin typeface="微软雅黑" panose="020B0503020204020204" pitchFamily="34" charset="-122"/>
                <a:ea typeface="微软雅黑" panose="020B0503020204020204" pitchFamily="34" charset="-122"/>
              </a:rPr>
              <a:t>Map::put("A","A_DATA") </a:t>
            </a:r>
            <a:r>
              <a:rPr lang="zh-CN" altLang="en-US" sz="1400" b="0" i="0" dirty="0">
                <a:solidFill>
                  <a:schemeClr val="bg1"/>
                </a:solidFill>
                <a:effectLst/>
                <a:latin typeface="微软雅黑" panose="020B0503020204020204" pitchFamily="34" charset="-122"/>
                <a:ea typeface="微软雅黑" panose="020B0503020204020204" pitchFamily="34" charset="-122"/>
              </a:rPr>
              <a:t>方法添加数据，节点</a:t>
            </a:r>
            <a:r>
              <a:rPr lang="en-US" altLang="zh-CN" sz="1400" b="0" i="0" dirty="0">
                <a:solidFill>
                  <a:schemeClr val="bg1"/>
                </a:solidFill>
                <a:effectLst/>
                <a:latin typeface="微软雅黑" panose="020B0503020204020204" pitchFamily="34" charset="-122"/>
                <a:ea typeface="微软雅黑" panose="020B0503020204020204" pitchFamily="34" charset="-122"/>
              </a:rPr>
              <a:t>B</a:t>
            </a:r>
            <a:r>
              <a:rPr lang="zh-CN" altLang="en-US" sz="1400" b="0" i="0" dirty="0">
                <a:solidFill>
                  <a:schemeClr val="bg1"/>
                </a:solidFill>
                <a:effectLst/>
                <a:latin typeface="微软雅黑" panose="020B0503020204020204" pitchFamily="34" charset="-122"/>
                <a:ea typeface="微软雅黑" panose="020B0503020204020204" pitchFamily="34" charset="-122"/>
              </a:rPr>
              <a:t>使用 </a:t>
            </a:r>
            <a:r>
              <a:rPr lang="en-US" altLang="zh-CN" sz="1400" b="0" i="1" dirty="0">
                <a:solidFill>
                  <a:schemeClr val="bg1"/>
                </a:solidFill>
                <a:effectLst/>
                <a:latin typeface="微软雅黑" panose="020B0503020204020204" pitchFamily="34" charset="-122"/>
                <a:ea typeface="微软雅黑" panose="020B0503020204020204" pitchFamily="34" charset="-122"/>
              </a:rPr>
              <a:t>Map::get("A") </a:t>
            </a:r>
            <a:r>
              <a:rPr lang="zh-CN" altLang="en-US" sz="1400" b="0" i="0" dirty="0">
                <a:solidFill>
                  <a:schemeClr val="bg1"/>
                </a:solidFill>
                <a:effectLst/>
                <a:latin typeface="微软雅黑" panose="020B0503020204020204" pitchFamily="34" charset="-122"/>
                <a:ea typeface="微软雅黑" panose="020B0503020204020204" pitchFamily="34" charset="-122"/>
              </a:rPr>
              <a:t>可以获到值为</a:t>
            </a:r>
            <a:r>
              <a:rPr lang="en-US" altLang="zh-CN" sz="1400" b="0" i="1" dirty="0">
                <a:solidFill>
                  <a:schemeClr val="bg1"/>
                </a:solidFill>
                <a:effectLst/>
                <a:latin typeface="微软雅黑" panose="020B0503020204020204" pitchFamily="34" charset="-122"/>
                <a:ea typeface="微软雅黑" panose="020B0503020204020204" pitchFamily="34" charset="-122"/>
              </a:rPr>
              <a:t>"A_DATA" </a:t>
            </a:r>
            <a:r>
              <a:rPr lang="zh-CN" altLang="en-US" sz="1400" b="0" i="0" dirty="0">
                <a:solidFill>
                  <a:schemeClr val="bg1"/>
                </a:solidFill>
                <a:effectLst/>
                <a:latin typeface="微软雅黑" panose="020B0503020204020204" pitchFamily="34" charset="-122"/>
                <a:ea typeface="微软雅黑" panose="020B0503020204020204" pitchFamily="34" charset="-122"/>
              </a:rPr>
              <a:t>的数据</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提供了 </a:t>
            </a:r>
            <a:r>
              <a:rPr lang="en-US" altLang="zh-CN" sz="1400" b="0" i="1" dirty="0">
                <a:solidFill>
                  <a:schemeClr val="bg1"/>
                </a:solidFill>
                <a:effectLst/>
                <a:latin typeface="微软雅黑" panose="020B0503020204020204" pitchFamily="34" charset="-122"/>
                <a:ea typeface="微软雅黑" panose="020B0503020204020204" pitchFamily="34" charset="-122"/>
              </a:rPr>
              <a:t>Map</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Queue</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err="1">
                <a:solidFill>
                  <a:schemeClr val="bg1"/>
                </a:solidFill>
                <a:effectLst/>
                <a:latin typeface="微软雅黑" panose="020B0503020204020204" pitchFamily="34" charset="-122"/>
                <a:ea typeface="微软雅黑" panose="020B0503020204020204" pitchFamily="34" charset="-122"/>
              </a:rPr>
              <a:t>MultiMap</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Set</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List</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Semaphore</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Atomic </a:t>
            </a:r>
            <a:r>
              <a:rPr lang="zh-CN" altLang="en-US" sz="1400" b="0" i="0" dirty="0">
                <a:solidFill>
                  <a:schemeClr val="bg1"/>
                </a:solidFill>
                <a:effectLst/>
                <a:latin typeface="微软雅黑" panose="020B0503020204020204" pitchFamily="34" charset="-122"/>
                <a:ea typeface="微软雅黑" panose="020B0503020204020204" pitchFamily="34" charset="-122"/>
              </a:rPr>
              <a:t>等接口的分布式实现；提供了基于</a:t>
            </a:r>
            <a:r>
              <a:rPr lang="en-US" altLang="zh-CN" sz="1400" b="0" i="1" dirty="0">
                <a:solidFill>
                  <a:schemeClr val="bg1"/>
                </a:solidFill>
                <a:effectLst/>
                <a:latin typeface="微软雅黑" panose="020B0503020204020204" pitchFamily="34" charset="-122"/>
                <a:ea typeface="微软雅黑" panose="020B0503020204020204" pitchFamily="34" charset="-122"/>
              </a:rPr>
              <a:t>Topic </a:t>
            </a:r>
            <a:r>
              <a:rPr lang="zh-CN" altLang="en-US" sz="1400" b="0" i="0" dirty="0">
                <a:solidFill>
                  <a:schemeClr val="bg1"/>
                </a:solidFill>
                <a:effectLst/>
                <a:latin typeface="微软雅黑" panose="020B0503020204020204" pitchFamily="34" charset="-122"/>
                <a:ea typeface="微软雅黑" panose="020B0503020204020204" pitchFamily="34" charset="-122"/>
              </a:rPr>
              <a:t>实现的消息队列或订阅</a:t>
            </a:r>
            <a:r>
              <a:rPr lang="en-US" altLang="zh-CN" sz="1400" b="0" i="0" dirty="0">
                <a:solidFill>
                  <a:schemeClr val="bg1"/>
                </a:solidFill>
                <a:effectLst/>
                <a:latin typeface="微软雅黑" panose="020B0503020204020204" pitchFamily="34" charset="-122"/>
                <a:ea typeface="微软雅黑" panose="020B0503020204020204" pitchFamily="34" charset="-122"/>
              </a:rPr>
              <a:t>\</a:t>
            </a:r>
            <a:r>
              <a:rPr lang="zh-CN" altLang="en-US" sz="1400" b="0" i="0" dirty="0">
                <a:solidFill>
                  <a:schemeClr val="bg1"/>
                </a:solidFill>
                <a:effectLst/>
                <a:latin typeface="微软雅黑" panose="020B0503020204020204" pitchFamily="34" charset="-122"/>
                <a:ea typeface="微软雅黑" panose="020B0503020204020204" pitchFamily="34" charset="-122"/>
              </a:rPr>
              <a:t>发布模式；提供了分布式</a:t>
            </a:r>
            <a:r>
              <a:rPr lang="en-US" altLang="zh-CN" sz="1400" b="0" i="0" dirty="0">
                <a:solidFill>
                  <a:schemeClr val="bg1"/>
                </a:solidFill>
                <a:effectLst/>
                <a:latin typeface="微软雅黑" panose="020B0503020204020204" pitchFamily="34" charset="-122"/>
                <a:ea typeface="微软雅黑" panose="020B0503020204020204" pitchFamily="34" charset="-122"/>
              </a:rPr>
              <a:t>id</a:t>
            </a:r>
            <a:r>
              <a:rPr lang="zh-CN" altLang="en-US" sz="1400" b="0" i="0" dirty="0">
                <a:solidFill>
                  <a:schemeClr val="bg1"/>
                </a:solidFill>
                <a:effectLst/>
                <a:latin typeface="微软雅黑" panose="020B0503020204020204" pitchFamily="34" charset="-122"/>
                <a:ea typeface="微软雅黑" panose="020B0503020204020204" pitchFamily="34" charset="-122"/>
              </a:rPr>
              <a:t>生成器（</a:t>
            </a:r>
            <a:r>
              <a:rPr lang="en-US" altLang="zh-CN" sz="1400" b="0" i="1" dirty="0" err="1">
                <a:solidFill>
                  <a:schemeClr val="bg1"/>
                </a:solidFill>
                <a:effectLst/>
                <a:latin typeface="微软雅黑" panose="020B0503020204020204" pitchFamily="34" charset="-122"/>
                <a:ea typeface="微软雅黑" panose="020B0503020204020204" pitchFamily="34" charset="-122"/>
              </a:rPr>
              <a:t>IdGenerator</a:t>
            </a:r>
            <a:r>
              <a:rPr lang="zh-CN" altLang="en-US" sz="1400" b="0" i="0" dirty="0">
                <a:solidFill>
                  <a:schemeClr val="bg1"/>
                </a:solidFill>
                <a:effectLst/>
                <a:latin typeface="微软雅黑" panose="020B0503020204020204" pitchFamily="34" charset="-122"/>
                <a:ea typeface="微软雅黑" panose="020B0503020204020204" pitchFamily="34" charset="-122"/>
              </a:rPr>
              <a:t>）；提供了分布式事件驱动（</a:t>
            </a:r>
            <a:r>
              <a:rPr lang="en-US" altLang="zh-CN" sz="1400" b="0" i="1" dirty="0">
                <a:solidFill>
                  <a:schemeClr val="bg1"/>
                </a:solidFill>
                <a:effectLst/>
                <a:latin typeface="微软雅黑" panose="020B0503020204020204" pitchFamily="34" charset="-122"/>
                <a:ea typeface="微软雅黑" panose="020B0503020204020204" pitchFamily="34" charset="-122"/>
              </a:rPr>
              <a:t>Distributed Events</a:t>
            </a:r>
            <a:r>
              <a:rPr lang="zh-CN" altLang="en-US" sz="1400" b="0" i="0" dirty="0">
                <a:solidFill>
                  <a:schemeClr val="bg1"/>
                </a:solidFill>
                <a:effectLst/>
                <a:latin typeface="微软雅黑" panose="020B0503020204020204" pitchFamily="34" charset="-122"/>
                <a:ea typeface="微软雅黑" panose="020B0503020204020204" pitchFamily="34" charset="-122"/>
              </a:rPr>
              <a:t>）；提供了分布式计算（</a:t>
            </a:r>
            <a:r>
              <a:rPr lang="en-US" altLang="zh-CN" sz="1400" b="0" i="1" dirty="0">
                <a:solidFill>
                  <a:schemeClr val="bg1"/>
                </a:solidFill>
                <a:effectLst/>
                <a:latin typeface="微软雅黑" panose="020B0503020204020204" pitchFamily="34" charset="-122"/>
                <a:ea typeface="微软雅黑" panose="020B0503020204020204" pitchFamily="34" charset="-122"/>
              </a:rPr>
              <a:t>Distributed Computing</a:t>
            </a:r>
            <a:r>
              <a:rPr lang="zh-CN" altLang="en-US" sz="1400" b="0" i="0" dirty="0">
                <a:solidFill>
                  <a:schemeClr val="bg1"/>
                </a:solidFill>
                <a:effectLst/>
                <a:latin typeface="微软雅黑" panose="020B0503020204020204" pitchFamily="34" charset="-122"/>
                <a:ea typeface="微软雅黑" panose="020B0503020204020204" pitchFamily="34" charset="-122"/>
              </a:rPr>
              <a:t>）；提供了分布式查询（</a:t>
            </a:r>
            <a:r>
              <a:rPr lang="en-US" altLang="zh-CN" sz="1400" b="0" i="1" dirty="0">
                <a:solidFill>
                  <a:schemeClr val="bg1"/>
                </a:solidFill>
                <a:effectLst/>
                <a:latin typeface="微软雅黑" panose="020B0503020204020204" pitchFamily="34" charset="-122"/>
                <a:ea typeface="微软雅黑" panose="020B0503020204020204" pitchFamily="34" charset="-122"/>
              </a:rPr>
              <a:t>Distributed Query</a:t>
            </a:r>
            <a:r>
              <a:rPr lang="zh-CN" altLang="en-US" sz="1400" b="0" i="0" dirty="0">
                <a:solidFill>
                  <a:schemeClr val="bg1"/>
                </a:solidFill>
                <a:effectLst/>
                <a:latin typeface="微软雅黑" panose="020B0503020204020204" pitchFamily="34" charset="-122"/>
                <a:ea typeface="微软雅黑" panose="020B0503020204020204" pitchFamily="34" charset="-122"/>
              </a:rPr>
              <a:t>）。总的来说在独立</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经常使用数据结果或模型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都提供了分布式集群的实现。</a:t>
            </a:r>
          </a:p>
          <a:p>
            <a:pPr algn="l">
              <a:lnSpc>
                <a:spcPct val="150000"/>
              </a:lnSpc>
            </a:pPr>
            <a:r>
              <a:rPr lang="zh-CN" altLang="en-US" sz="1400" b="0" i="0" dirty="0">
                <a:solidFill>
                  <a:schemeClr val="bg1"/>
                </a:solidFill>
                <a:effectLst/>
                <a:latin typeface="微软雅黑" panose="020B0503020204020204" pitchFamily="34" charset="-122"/>
                <a:ea typeface="微软雅黑" panose="020B0503020204020204" pitchFamily="34" charset="-122"/>
              </a:rPr>
              <a:t>    </a:t>
            </a:r>
            <a:r>
              <a:rPr lang="en-SG" altLang="zh-CN" sz="1400" b="0" i="0" dirty="0">
                <a:solidFill>
                  <a:schemeClr val="bg1"/>
                </a:solidFill>
                <a:effectLst/>
                <a:latin typeface="微软雅黑" panose="020B0503020204020204" pitchFamily="34" charset="-122"/>
                <a:ea typeface="微软雅黑" panose="020B0503020204020204" pitchFamily="34" charset="-122"/>
              </a:rPr>
              <a:t>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有开源版本和商用版本。开源版本遵循 </a:t>
            </a:r>
            <a:r>
              <a:rPr lang="en-US" altLang="zh-CN" sz="1400" b="0" i="1" dirty="0">
                <a:solidFill>
                  <a:schemeClr val="bg1"/>
                </a:solidFill>
                <a:effectLst/>
                <a:latin typeface="微软雅黑" panose="020B0503020204020204" pitchFamily="34" charset="-122"/>
                <a:ea typeface="微软雅黑" panose="020B0503020204020204" pitchFamily="34" charset="-122"/>
              </a:rPr>
              <a:t>Apache License 2.0 </a:t>
            </a:r>
            <a:r>
              <a:rPr lang="zh-CN" altLang="en-US" sz="1400" b="0" i="0" dirty="0">
                <a:solidFill>
                  <a:schemeClr val="bg1"/>
                </a:solidFill>
                <a:effectLst/>
                <a:latin typeface="微软雅黑" panose="020B0503020204020204" pitchFamily="34" charset="-122"/>
                <a:ea typeface="微软雅黑" panose="020B0503020204020204" pitchFamily="34" charset="-122"/>
              </a:rPr>
              <a:t>开源协议免费使用。商用版本需要获取特定的</a:t>
            </a:r>
            <a:r>
              <a:rPr lang="en-US" altLang="zh-CN" sz="1400" b="0" i="0" dirty="0">
                <a:solidFill>
                  <a:schemeClr val="bg1"/>
                </a:solidFill>
                <a:effectLst/>
                <a:latin typeface="微软雅黑" panose="020B0503020204020204" pitchFamily="34" charset="-122"/>
                <a:ea typeface="微软雅黑" panose="020B0503020204020204" pitchFamily="34" charset="-122"/>
              </a:rPr>
              <a:t>License</a:t>
            </a:r>
            <a:r>
              <a:rPr lang="zh-CN" altLang="en-US" sz="1400" b="0" i="0" dirty="0">
                <a:solidFill>
                  <a:schemeClr val="bg1"/>
                </a:solidFill>
                <a:effectLst/>
                <a:latin typeface="微软雅黑" panose="020B0503020204020204" pitchFamily="34" charset="-122"/>
                <a:ea typeface="微软雅黑" panose="020B0503020204020204" pitchFamily="34" charset="-122"/>
              </a:rPr>
              <a:t>，两者之间最大的区别在于：商用版本提供了数据高密度存储。我们都知道</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有自己特定的</a:t>
            </a:r>
            <a:r>
              <a:rPr lang="en-US" altLang="zh-CN" sz="1400" b="0" i="0" dirty="0">
                <a:solidFill>
                  <a:schemeClr val="bg1"/>
                </a:solidFill>
                <a:effectLst/>
                <a:latin typeface="微软雅黑" panose="020B0503020204020204" pitchFamily="34" charset="-122"/>
                <a:ea typeface="微软雅黑" panose="020B0503020204020204" pitchFamily="34" charset="-122"/>
              </a:rPr>
              <a:t>GC</a:t>
            </a:r>
            <a:r>
              <a:rPr lang="zh-CN" altLang="en-US" sz="1400" b="0" i="0" dirty="0">
                <a:solidFill>
                  <a:schemeClr val="bg1"/>
                </a:solidFill>
                <a:effectLst/>
                <a:latin typeface="微软雅黑" panose="020B0503020204020204" pitchFamily="34" charset="-122"/>
                <a:ea typeface="微软雅黑" panose="020B0503020204020204" pitchFamily="34" charset="-122"/>
              </a:rPr>
              <a:t>机制，无论数据是在堆还是栈中，只要发现无效引用的数据块，就有可能被回收。而</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的分布式数据都存放在</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的内存中，频繁的读写数据会导致大量的</a:t>
            </a:r>
            <a:r>
              <a:rPr lang="en-US" altLang="zh-CN" sz="1400" b="0" i="0" dirty="0">
                <a:solidFill>
                  <a:schemeClr val="bg1"/>
                </a:solidFill>
                <a:effectLst/>
                <a:latin typeface="微软雅黑" panose="020B0503020204020204" pitchFamily="34" charset="-122"/>
                <a:ea typeface="微软雅黑" panose="020B0503020204020204" pitchFamily="34" charset="-122"/>
              </a:rPr>
              <a:t>GC</a:t>
            </a:r>
            <a:r>
              <a:rPr lang="zh-CN" altLang="en-US" sz="1400" b="0" i="0" dirty="0">
                <a:solidFill>
                  <a:schemeClr val="bg1"/>
                </a:solidFill>
                <a:effectLst/>
                <a:latin typeface="微软雅黑" panose="020B0503020204020204" pitchFamily="34" charset="-122"/>
                <a:ea typeface="微软雅黑" panose="020B0503020204020204" pitchFamily="34" charset="-122"/>
              </a:rPr>
              <a:t>开销。使用商业版的</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会拥有高密度存储的特性，大大降低</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的内存开销，从而降低</a:t>
            </a:r>
            <a:r>
              <a:rPr lang="en-US" altLang="zh-CN" sz="1400" b="0" i="0" dirty="0">
                <a:solidFill>
                  <a:schemeClr val="bg1"/>
                </a:solidFill>
                <a:effectLst/>
                <a:latin typeface="微软雅黑" panose="020B0503020204020204" pitchFamily="34" charset="-122"/>
                <a:ea typeface="微软雅黑" panose="020B0503020204020204" pitchFamily="34" charset="-122"/>
              </a:rPr>
              <a:t>GC</a:t>
            </a:r>
            <a:r>
              <a:rPr lang="zh-CN" altLang="en-US" sz="1400" b="0" i="0" dirty="0">
                <a:solidFill>
                  <a:schemeClr val="bg1"/>
                </a:solidFill>
                <a:effectLst/>
                <a:latin typeface="微软雅黑" panose="020B0503020204020204" pitchFamily="34" charset="-122"/>
                <a:ea typeface="微软雅黑" panose="020B0503020204020204" pitchFamily="34" charset="-122"/>
              </a:rPr>
              <a:t>开销。</a:t>
            </a:r>
          </a:p>
          <a:p>
            <a:pPr>
              <a:lnSpc>
                <a:spcPct val="150000"/>
              </a:lnSpc>
            </a:pPr>
            <a:r>
              <a:rPr lang="en-SG" sz="1400" dirty="0">
                <a:solidFill>
                  <a:schemeClr val="bg1"/>
                </a:solidFill>
                <a:latin typeface="微软雅黑" panose="020B0503020204020204" pitchFamily="34" charset="-122"/>
                <a:ea typeface="微软雅黑" panose="020B0503020204020204" pitchFamily="34" charset="-122"/>
              </a:rPr>
              <a:t>								</a:t>
            </a:r>
            <a:r>
              <a:rPr lang="en-SG" dirty="0">
                <a:solidFill>
                  <a:schemeClr val="bg1"/>
                </a:solidFill>
              </a:rPr>
              <a:t>																									</a:t>
            </a:r>
          </a:p>
        </p:txBody>
      </p:sp>
    </p:spTree>
    <p:extLst>
      <p:ext uri="{BB962C8B-B14F-4D97-AF65-F5344CB8AC3E}">
        <p14:creationId xmlns:p14="http://schemas.microsoft.com/office/powerpoint/2010/main" val="86085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06772"/>
                </a:solidFill>
                <a:latin typeface="Agency FB" panose="020B0503020202020204" pitchFamily="34" charset="0"/>
                <a:cs typeface="Arial" panose="020B0604020202020204" pitchFamily="34" charset="0"/>
              </a:rPr>
              <a:t>Storage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42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Big Concept</a:t>
            </a:r>
          </a:p>
        </p:txBody>
      </p:sp>
      <p:sp>
        <p:nvSpPr>
          <p:cNvPr id="8" name="Subtitle 7"/>
          <p:cNvSpPr>
            <a:spLocks noGrp="1"/>
          </p:cNvSpPr>
          <p:nvPr>
            <p:ph type="subTitle" idx="10"/>
          </p:nvPr>
        </p:nvSpPr>
        <p:spPr>
          <a:xfrm>
            <a:off x="838200" y="1393429"/>
            <a:ext cx="5029200" cy="1000917"/>
          </a:xfrm>
        </p:spPr>
        <p:txBody>
          <a:bodyPr/>
          <a:lstStyle/>
          <a:p>
            <a:r>
              <a:rPr lang="en-US" dirty="0"/>
              <a:t>Bring the attention of your audience over a key concept using images or illustrations</a:t>
            </a:r>
          </a:p>
        </p:txBody>
      </p:sp>
      <p:sp>
        <p:nvSpPr>
          <p:cNvPr id="7" name="Content Placeholder 6"/>
          <p:cNvSpPr>
            <a:spLocks noGrp="1"/>
          </p:cNvSpPr>
          <p:nvPr>
            <p:ph sz="half" idx="1"/>
          </p:nvPr>
        </p:nvSpPr>
        <p:spPr>
          <a:xfrm>
            <a:off x="838200" y="2607734"/>
            <a:ext cx="4838700" cy="3164147"/>
          </a:xfrm>
        </p:spPr>
        <p:txBody>
          <a:bodyPr/>
          <a:lstStyle/>
          <a:p>
            <a:pPr>
              <a:buSzPct val="25000"/>
            </a:pPr>
            <a:r>
              <a:rPr lang="en-US" kern="0" dirty="0">
                <a:ea typeface="Arial"/>
                <a:cs typeface="Arial"/>
                <a:sym typeface="Arial"/>
              </a:rPr>
              <a:t>A picture is worth a thousand words.</a:t>
            </a:r>
          </a:p>
          <a:p>
            <a:pPr>
              <a:buSzPct val="25000"/>
            </a:pPr>
            <a:r>
              <a:rPr lang="en-US" kern="0" dirty="0">
                <a:ea typeface="Arial"/>
                <a:cs typeface="Arial"/>
                <a:sym typeface="Arial"/>
              </a:rPr>
              <a:t>A complex idea can be conveyed with just a single image.</a:t>
            </a:r>
          </a:p>
        </p:txBody>
      </p:sp>
      <p:pic>
        <p:nvPicPr>
          <p:cNvPr id="3" name="Picture Placeholder 2"/>
          <p:cNvPicPr>
            <a:picLocks noGrp="1" noChangeAspect="1"/>
          </p:cNvPicPr>
          <p:nvPr>
            <p:ph type="pic" idx="11"/>
          </p:nvPr>
        </p:nvPicPr>
        <p:blipFill>
          <a:blip r:embed="rId2" cstate="screen">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5163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Use charts to explain key figures and statistics</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1629783035"/>
              </p:ext>
            </p:extLst>
          </p:nvPr>
        </p:nvGraphicFramePr>
        <p:xfrm>
          <a:off x="838200" y="3084513"/>
          <a:ext cx="5181600" cy="3092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p:cNvGraphicFramePr>
            <a:graphicFrameLocks noGrp="1"/>
          </p:cNvGraphicFramePr>
          <p:nvPr>
            <p:ph sz="half" idx="2"/>
            <p:extLst>
              <p:ext uri="{D42A27DB-BD31-4B8C-83A1-F6EECF244321}">
                <p14:modId xmlns:p14="http://schemas.microsoft.com/office/powerpoint/2010/main" val="1904597290"/>
              </p:ext>
            </p:extLst>
          </p:nvPr>
        </p:nvGraphicFramePr>
        <p:xfrm>
          <a:off x="6172200" y="3084513"/>
          <a:ext cx="5181600" cy="3092450"/>
        </p:xfrm>
        <a:graphic>
          <a:graphicData uri="http://schemas.openxmlformats.org/drawingml/2006/chart">
            <c:chart xmlns:c="http://schemas.openxmlformats.org/drawingml/2006/chart" xmlns:r="http://schemas.openxmlformats.org/officeDocument/2006/relationships" r:id="rId3"/>
          </a:graphicData>
        </a:graphic>
      </p:graphicFrame>
      <p:sp>
        <p:nvSpPr>
          <p:cNvPr id="9" name="Subtitle 8"/>
          <p:cNvSpPr>
            <a:spLocks noGrp="1"/>
          </p:cNvSpPr>
          <p:nvPr>
            <p:ph type="subTitle" idx="10"/>
          </p:nvPr>
        </p:nvSpPr>
        <p:spPr/>
        <p:txBody>
          <a:bodyPr/>
          <a:lstStyle/>
          <a:p>
            <a:endParaRPr lang="en-US" dirty="0"/>
          </a:p>
        </p:txBody>
      </p:sp>
    </p:spTree>
    <p:extLst>
      <p:ext uri="{BB962C8B-B14F-4D97-AF65-F5344CB8AC3E}">
        <p14:creationId xmlns:p14="http://schemas.microsoft.com/office/powerpoint/2010/main" val="85646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can use a mix of light and dark backgrounds for your slides</a:t>
            </a:r>
          </a:p>
        </p:txBody>
      </p:sp>
      <p:sp>
        <p:nvSpPr>
          <p:cNvPr id="5" name="Subtitle 4"/>
          <p:cNvSpPr>
            <a:spLocks noGrp="1"/>
          </p:cNvSpPr>
          <p:nvPr>
            <p:ph type="subTitle" idx="10"/>
          </p:nvPr>
        </p:nvSpPr>
        <p:spPr/>
        <p:txBody>
          <a:bodyPr/>
          <a:lstStyle/>
          <a:p>
            <a:r>
              <a:rPr lang="en-US" dirty="0"/>
              <a:t>To break the monotony</a:t>
            </a:r>
          </a:p>
        </p:txBody>
      </p:sp>
      <p:sp>
        <p:nvSpPr>
          <p:cNvPr id="6" name="Text Placeholder 5"/>
          <p:cNvSpPr>
            <a:spLocks noGrp="1"/>
          </p:cNvSpPr>
          <p:nvPr>
            <p:ph type="body" sz="quarter"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 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r>
              <a:rPr lang="en-US" dirty="0"/>
              <a:t> </a:t>
            </a:r>
            <a:r>
              <a:rPr lang="en-US" dirty="0" err="1"/>
              <a:t>metus</a:t>
            </a:r>
            <a:r>
              <a:rPr lang="en-US" dirty="0"/>
              <a:t>. </a:t>
            </a:r>
            <a:r>
              <a:rPr lang="en-US" dirty="0" err="1"/>
              <a:t>Aenean</a:t>
            </a:r>
            <a:r>
              <a:rPr lang="en-US" dirty="0"/>
              <a:t> in </a:t>
            </a:r>
            <a:r>
              <a:rPr lang="en-US" dirty="0" err="1"/>
              <a:t>sem</a:t>
            </a:r>
            <a:r>
              <a:rPr lang="en-US" dirty="0"/>
              <a:t> </a:t>
            </a:r>
            <a:r>
              <a:rPr lang="en-US" dirty="0" err="1"/>
              <a:t>accumsan</a:t>
            </a:r>
            <a:r>
              <a:rPr lang="en-US" dirty="0"/>
              <a:t>, </a:t>
            </a:r>
            <a:r>
              <a:rPr lang="en-US" dirty="0" err="1"/>
              <a:t>tempor</a:t>
            </a:r>
            <a:r>
              <a:rPr lang="en-US" dirty="0"/>
              <a:t> quam a, </a:t>
            </a:r>
            <a:r>
              <a:rPr lang="en-US" dirty="0" err="1"/>
              <a:t>laoreet</a:t>
            </a:r>
            <a:r>
              <a:rPr lang="en-US" dirty="0"/>
              <a:t> </a:t>
            </a:r>
            <a:r>
              <a:rPr lang="en-US" dirty="0" err="1"/>
              <a:t>nibh</a:t>
            </a:r>
            <a:r>
              <a:rPr lang="en-US" dirty="0"/>
              <a:t>. </a:t>
            </a:r>
            <a:r>
              <a:rPr lang="en-US" dirty="0" err="1"/>
              <a:t>Vivamus</a:t>
            </a:r>
            <a:r>
              <a:rPr lang="en-US" dirty="0"/>
              <a:t> id </a:t>
            </a:r>
            <a:r>
              <a:rPr lang="en-US" dirty="0" err="1"/>
              <a:t>justo</a:t>
            </a:r>
            <a:r>
              <a:rPr lang="en-US" dirty="0"/>
              <a:t> in magna </a:t>
            </a:r>
            <a:r>
              <a:rPr lang="en-US" dirty="0" err="1"/>
              <a:t>ullamcorper</a:t>
            </a:r>
            <a:r>
              <a:rPr lang="en-US" dirty="0"/>
              <a:t> </a:t>
            </a:r>
            <a:r>
              <a:rPr lang="en-US" dirty="0" err="1"/>
              <a:t>posuere</a:t>
            </a:r>
            <a:r>
              <a:rPr lang="en-US" dirty="0"/>
              <a:t> </a:t>
            </a:r>
            <a:r>
              <a:rPr lang="en-US" dirty="0" err="1"/>
              <a:t>ut</a:t>
            </a:r>
            <a:r>
              <a:rPr lang="en-US" dirty="0"/>
              <a:t> </a:t>
            </a:r>
            <a:r>
              <a:rPr lang="en-US" dirty="0" err="1"/>
              <a:t>eu</a:t>
            </a:r>
            <a:r>
              <a:rPr lang="en-US" dirty="0"/>
              <a:t> </a:t>
            </a:r>
            <a:r>
              <a:rPr lang="en-US" dirty="0" err="1"/>
              <a:t>augue</a:t>
            </a:r>
            <a:r>
              <a:rPr lang="en-US" dirty="0"/>
              <a:t>. </a:t>
            </a:r>
            <a:r>
              <a:rPr lang="en-US" dirty="0" err="1"/>
              <a:t>Suspendisse</a:t>
            </a:r>
            <a:r>
              <a:rPr lang="en-US" dirty="0"/>
              <a:t> sit </a:t>
            </a:r>
            <a:r>
              <a:rPr lang="en-US" dirty="0" err="1"/>
              <a:t>amet</a:t>
            </a:r>
            <a:r>
              <a:rPr lang="en-US" dirty="0"/>
              <a:t> </a:t>
            </a:r>
            <a:r>
              <a:rPr lang="en-US" dirty="0" err="1"/>
              <a:t>nisl</a:t>
            </a:r>
            <a:r>
              <a:rPr lang="en-US" dirty="0"/>
              <a:t> diam. </a:t>
            </a:r>
          </a:p>
        </p:txBody>
      </p:sp>
      <p:sp>
        <p:nvSpPr>
          <p:cNvPr id="7" name="Text Placeholder 6"/>
          <p:cNvSpPr>
            <a:spLocks noGrp="1"/>
          </p:cNvSpPr>
          <p:nvPr>
            <p:ph type="body" sz="quarter" idx="19"/>
          </p:nvPr>
        </p:nvSpPr>
        <p:spPr/>
        <p:txBody>
          <a:bodyPr/>
          <a:lstStyle/>
          <a:p>
            <a:r>
              <a:rPr lang="en-US" dirty="0" err="1"/>
              <a:t>Suspendisse</a:t>
            </a:r>
            <a:r>
              <a:rPr lang="en-US" dirty="0"/>
              <a:t> sit </a:t>
            </a:r>
            <a:r>
              <a:rPr lang="en-US" dirty="0" err="1"/>
              <a:t>amet</a:t>
            </a:r>
            <a:r>
              <a:rPr lang="en-US" dirty="0"/>
              <a:t> </a:t>
            </a:r>
            <a:r>
              <a:rPr lang="en-US" dirty="0" err="1"/>
              <a:t>nisl</a:t>
            </a:r>
            <a:r>
              <a:rPr lang="en-US" dirty="0"/>
              <a:t> </a:t>
            </a:r>
            <a:r>
              <a:rPr lang="en-US" dirty="0" err="1"/>
              <a:t>diam</a:t>
            </a:r>
            <a:r>
              <a:rPr lang="en-US" dirty="0"/>
              <a:t> </a:t>
            </a:r>
            <a:r>
              <a:rPr lang="en-US" dirty="0" err="1"/>
              <a:t>consectetur</a:t>
            </a:r>
            <a:r>
              <a:rPr lang="en-US" dirty="0"/>
              <a:t> </a:t>
            </a:r>
            <a:r>
              <a:rPr lang="en-US" dirty="0" err="1"/>
              <a:t>adipiscing</a:t>
            </a:r>
            <a:endParaRPr lang="en-US" dirty="0"/>
          </a:p>
          <a:p>
            <a:r>
              <a:rPr lang="en-US" dirty="0"/>
              <a:t>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a:t>
            </a:r>
          </a:p>
          <a:p>
            <a:endParaRPr lang="en-US" dirty="0"/>
          </a:p>
        </p:txBody>
      </p:sp>
      <p:sp>
        <p:nvSpPr>
          <p:cNvPr id="8" name="Text Placeholder 7"/>
          <p:cNvSpPr>
            <a:spLocks noGrp="1"/>
          </p:cNvSpPr>
          <p:nvPr>
            <p:ph type="body" sz="quarter" idx="20"/>
          </p:nvPr>
        </p:nvSpPr>
        <p:spPr/>
        <p:txBody>
          <a:bodyPr/>
          <a:lstStyle/>
          <a:p>
            <a:pPr lvl="0"/>
            <a:r>
              <a:rPr lang="en-US" dirty="0" err="1"/>
              <a:t>Aenean</a:t>
            </a:r>
            <a:r>
              <a:rPr lang="en-US" dirty="0"/>
              <a:t> </a:t>
            </a:r>
            <a:r>
              <a:rPr lang="en-US" dirty="0" err="1"/>
              <a:t>sem</a:t>
            </a:r>
            <a:r>
              <a:rPr lang="en-US" dirty="0"/>
              <a:t> ipsum dolor </a:t>
            </a:r>
            <a:r>
              <a:rPr lang="en-US" dirty="0" err="1"/>
              <a:t>risus</a:t>
            </a:r>
            <a:r>
              <a:rPr lang="en-US" dirty="0"/>
              <a:t> non </a:t>
            </a:r>
            <a:r>
              <a:rPr lang="en-US" dirty="0" err="1"/>
              <a:t>nulla</a:t>
            </a:r>
            <a:r>
              <a:rPr lang="en-US" dirty="0"/>
              <a:t>, </a:t>
            </a:r>
            <a:r>
              <a:rPr lang="en-US" dirty="0" err="1"/>
              <a:t>rutrum</a:t>
            </a:r>
            <a:r>
              <a:rPr lang="en-US" dirty="0"/>
              <a:t> </a:t>
            </a:r>
            <a:r>
              <a:rPr lang="en-US" dirty="0" err="1"/>
              <a:t>sem</a:t>
            </a:r>
            <a:r>
              <a:rPr lang="en-US" dirty="0"/>
              <a:t> non </a:t>
            </a:r>
            <a:r>
              <a:rPr lang="en-US" dirty="0" err="1"/>
              <a:t>accumsan</a:t>
            </a:r>
            <a:r>
              <a:rPr lang="en-US" dirty="0"/>
              <a:t>, </a:t>
            </a:r>
            <a:r>
              <a:rPr lang="en-US" dirty="0" err="1"/>
              <a:t>tempor</a:t>
            </a:r>
            <a:r>
              <a:rPr lang="en-US" dirty="0"/>
              <a:t> quam </a:t>
            </a:r>
            <a:r>
              <a:rPr lang="en-US" dirty="0" err="1"/>
              <a:t>sem</a:t>
            </a:r>
            <a:r>
              <a:rPr lang="en-US" dirty="0"/>
              <a:t> </a:t>
            </a:r>
            <a:r>
              <a:rPr lang="en-US" dirty="0" err="1"/>
              <a:t>consectetur</a:t>
            </a:r>
            <a:r>
              <a:rPr lang="en-US" dirty="0"/>
              <a:t> </a:t>
            </a:r>
            <a:r>
              <a:rPr lang="en-US" dirty="0" err="1"/>
              <a:t>vel</a:t>
            </a:r>
            <a:endParaRPr lang="en-US" dirty="0"/>
          </a:p>
          <a:p>
            <a:pPr lvl="1"/>
            <a:r>
              <a:rPr lang="en-US" dirty="0" err="1"/>
              <a:t>Vehicula</a:t>
            </a:r>
            <a:r>
              <a:rPr lang="en-US" dirty="0"/>
              <a:t> </a:t>
            </a:r>
            <a:r>
              <a:rPr lang="en-US" dirty="0" err="1"/>
              <a:t>dapibus</a:t>
            </a:r>
            <a:endParaRPr lang="en-US" dirty="0"/>
          </a:p>
          <a:p>
            <a:pPr lvl="1"/>
            <a:r>
              <a:rPr lang="en-US" dirty="0" err="1"/>
              <a:t>Vel</a:t>
            </a:r>
            <a:r>
              <a:rPr lang="en-US" dirty="0"/>
              <a:t> </a:t>
            </a:r>
            <a:r>
              <a:rPr lang="en-US" dirty="0" err="1"/>
              <a:t>ornare</a:t>
            </a:r>
            <a:endParaRPr lang="en-US" dirty="0"/>
          </a:p>
          <a:p>
            <a:pPr lvl="1"/>
            <a:r>
              <a:rPr lang="en-US" dirty="0"/>
              <a:t>Nunc id </a:t>
            </a:r>
            <a:r>
              <a:rPr lang="en-US" dirty="0" err="1"/>
              <a:t>conque</a:t>
            </a:r>
            <a:endParaRPr lang="en-US" dirty="0"/>
          </a:p>
          <a:p>
            <a:pPr lvl="1"/>
            <a:endParaRPr lang="en-US" dirty="0"/>
          </a:p>
        </p:txBody>
      </p:sp>
    </p:spTree>
    <p:extLst>
      <p:ext uri="{BB962C8B-B14F-4D97-AF65-F5344CB8AC3E}">
        <p14:creationId xmlns:p14="http://schemas.microsoft.com/office/powerpoint/2010/main" val="152449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 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r>
              <a:rPr lang="en-US" dirty="0"/>
              <a:t> </a:t>
            </a:r>
            <a:r>
              <a:rPr lang="en-US" dirty="0" err="1"/>
              <a:t>metus</a:t>
            </a:r>
            <a:r>
              <a:rPr lang="en-US" dirty="0"/>
              <a:t>. </a:t>
            </a:r>
            <a:r>
              <a:rPr lang="en-US" dirty="0" err="1"/>
              <a:t>Aenean</a:t>
            </a:r>
            <a:r>
              <a:rPr lang="en-US" dirty="0"/>
              <a:t> in </a:t>
            </a:r>
            <a:r>
              <a:rPr lang="en-US" dirty="0" err="1"/>
              <a:t>sem</a:t>
            </a:r>
            <a:r>
              <a:rPr lang="en-US" dirty="0"/>
              <a:t> </a:t>
            </a:r>
            <a:r>
              <a:rPr lang="en-US" dirty="0" err="1"/>
              <a:t>accumsan</a:t>
            </a:r>
            <a:r>
              <a:rPr lang="en-US" dirty="0"/>
              <a:t>, </a:t>
            </a:r>
            <a:r>
              <a:rPr lang="en-US" dirty="0" err="1"/>
              <a:t>tempor</a:t>
            </a:r>
            <a:r>
              <a:rPr lang="en-US" dirty="0"/>
              <a:t> quam a, </a:t>
            </a:r>
            <a:r>
              <a:rPr lang="en-US" dirty="0" err="1"/>
              <a:t>laoreet</a:t>
            </a:r>
            <a:r>
              <a:rPr lang="en-US" dirty="0"/>
              <a:t> </a:t>
            </a:r>
            <a:r>
              <a:rPr lang="en-US" dirty="0" err="1"/>
              <a:t>nibh</a:t>
            </a:r>
            <a:r>
              <a:rPr lang="en-US" dirty="0"/>
              <a:t>. </a:t>
            </a:r>
            <a:r>
              <a:rPr lang="en-US" dirty="0" err="1"/>
              <a:t>Vivamus</a:t>
            </a:r>
            <a:r>
              <a:rPr lang="en-US" dirty="0"/>
              <a:t> id </a:t>
            </a:r>
            <a:r>
              <a:rPr lang="en-US" dirty="0" err="1"/>
              <a:t>justo</a:t>
            </a:r>
            <a:r>
              <a:rPr lang="en-US" dirty="0"/>
              <a:t> in magna </a:t>
            </a:r>
            <a:r>
              <a:rPr lang="en-US" dirty="0" err="1"/>
              <a:t>ullamcorper</a:t>
            </a:r>
            <a:r>
              <a:rPr lang="en-US" dirty="0"/>
              <a:t> </a:t>
            </a:r>
            <a:r>
              <a:rPr lang="en-US" dirty="0" err="1"/>
              <a:t>posuere</a:t>
            </a:r>
            <a:r>
              <a:rPr lang="en-US" dirty="0"/>
              <a:t> </a:t>
            </a:r>
            <a:r>
              <a:rPr lang="en-US" dirty="0" err="1"/>
              <a:t>ut</a:t>
            </a:r>
            <a:r>
              <a:rPr lang="en-US" dirty="0"/>
              <a:t> </a:t>
            </a:r>
            <a:r>
              <a:rPr lang="en-US" dirty="0" err="1"/>
              <a:t>eu</a:t>
            </a:r>
            <a:r>
              <a:rPr lang="en-US" dirty="0"/>
              <a:t> </a:t>
            </a:r>
            <a:r>
              <a:rPr lang="en-US" dirty="0" err="1"/>
              <a:t>augue</a:t>
            </a:r>
            <a:r>
              <a:rPr lang="en-US" dirty="0"/>
              <a:t>. </a:t>
            </a:r>
            <a:r>
              <a:rPr lang="en-US" dirty="0" err="1"/>
              <a:t>Suspendisse</a:t>
            </a:r>
            <a:r>
              <a:rPr lang="en-US" dirty="0"/>
              <a:t> sit </a:t>
            </a:r>
            <a:r>
              <a:rPr lang="en-US" dirty="0" err="1"/>
              <a:t>amet</a:t>
            </a:r>
            <a:r>
              <a:rPr lang="en-US" dirty="0"/>
              <a:t> </a:t>
            </a:r>
            <a:r>
              <a:rPr lang="en-US" dirty="0" err="1"/>
              <a:t>nisl</a:t>
            </a:r>
            <a:r>
              <a:rPr lang="en-US" dirty="0"/>
              <a:t> diam. </a:t>
            </a:r>
          </a:p>
          <a:p>
            <a:endParaRPr lang="en-US" dirty="0"/>
          </a:p>
          <a:p>
            <a:endParaRPr lang="en-US" dirty="0"/>
          </a:p>
        </p:txBody>
      </p:sp>
      <p:sp>
        <p:nvSpPr>
          <p:cNvPr id="7" name="Title 6"/>
          <p:cNvSpPr>
            <a:spLocks noGrp="1"/>
          </p:cNvSpPr>
          <p:nvPr>
            <p:ph type="title"/>
          </p:nvPr>
        </p:nvSpPr>
        <p:spPr/>
        <p:txBody>
          <a:bodyPr/>
          <a:lstStyle/>
          <a:p>
            <a:endParaRPr lang="en-US" dirty="0"/>
          </a:p>
        </p:txBody>
      </p:sp>
      <p:sp>
        <p:nvSpPr>
          <p:cNvPr id="11" name="Content Placeholder 10"/>
          <p:cNvSpPr>
            <a:spLocks noGrp="1"/>
          </p:cNvSpPr>
          <p:nvPr>
            <p:ph sz="half" idx="12"/>
          </p:nvPr>
        </p:nvSpPr>
        <p:spPr/>
        <p:txBody>
          <a:bodyPr/>
          <a:lstStyle/>
          <a:p>
            <a:r>
              <a:rPr lang="en-US" dirty="0" err="1"/>
              <a:t>Suspendisse</a:t>
            </a:r>
            <a:r>
              <a:rPr lang="en-US" dirty="0"/>
              <a:t> sit </a:t>
            </a:r>
            <a:r>
              <a:rPr lang="en-US" dirty="0" err="1"/>
              <a:t>amet</a:t>
            </a:r>
            <a:r>
              <a:rPr lang="en-US" dirty="0"/>
              <a:t> </a:t>
            </a:r>
            <a:r>
              <a:rPr lang="en-US" dirty="0" err="1"/>
              <a:t>nisl</a:t>
            </a:r>
            <a:r>
              <a:rPr lang="en-US" dirty="0"/>
              <a:t> </a:t>
            </a:r>
            <a:r>
              <a:rPr lang="en-US" dirty="0" err="1"/>
              <a:t>diam</a:t>
            </a:r>
            <a:r>
              <a:rPr lang="en-US" dirty="0"/>
              <a:t> </a:t>
            </a:r>
            <a:r>
              <a:rPr lang="en-US" dirty="0" err="1"/>
              <a:t>consectetur</a:t>
            </a:r>
            <a:r>
              <a:rPr lang="en-US" dirty="0"/>
              <a:t> </a:t>
            </a:r>
            <a:r>
              <a:rPr lang="en-US" dirty="0" err="1"/>
              <a:t>adipiscing</a:t>
            </a:r>
            <a:endParaRPr lang="en-US" dirty="0"/>
          </a:p>
          <a:p>
            <a:r>
              <a:rPr lang="en-US" dirty="0"/>
              <a:t>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a:t>
            </a:r>
          </a:p>
          <a:p>
            <a:endParaRPr lang="en-US" dirty="0"/>
          </a:p>
          <a:p>
            <a:endParaRPr lang="en-US" dirty="0"/>
          </a:p>
        </p:txBody>
      </p:sp>
      <p:graphicFrame>
        <p:nvGraphicFramePr>
          <p:cNvPr id="20" name="Content Placeholder 19"/>
          <p:cNvGraphicFramePr>
            <a:graphicFrameLocks noGrp="1"/>
          </p:cNvGraphicFramePr>
          <p:nvPr>
            <p:ph sz="half" idx="1"/>
            <p:extLst>
              <p:ext uri="{D42A27DB-BD31-4B8C-83A1-F6EECF244321}">
                <p14:modId xmlns:p14="http://schemas.microsoft.com/office/powerpoint/2010/main" val="175410848"/>
              </p:ext>
            </p:extLst>
          </p:nvPr>
        </p:nvGraphicFramePr>
        <p:xfrm>
          <a:off x="8002588" y="1884363"/>
          <a:ext cx="4189412" cy="4973637"/>
        </p:xfrm>
        <a:graphic>
          <a:graphicData uri="http://schemas.openxmlformats.org/drawingml/2006/chart">
            <c:chart xmlns:c="http://schemas.openxmlformats.org/drawingml/2006/chart" xmlns:r="http://schemas.openxmlformats.org/officeDocument/2006/relationships" r:id="rId2"/>
          </a:graphicData>
        </a:graphic>
      </p:graphicFrame>
      <p:sp>
        <p:nvSpPr>
          <p:cNvPr id="2" name="Subtitle 1"/>
          <p:cNvSpPr>
            <a:spLocks noGrp="1"/>
          </p:cNvSpPr>
          <p:nvPr>
            <p:ph type="subTitle" idx="10"/>
          </p:nvPr>
        </p:nvSpPr>
        <p:spPr/>
        <p:txBody>
          <a:bodyPr/>
          <a:lstStyle/>
          <a:p>
            <a:endParaRPr lang="en-US"/>
          </a:p>
        </p:txBody>
      </p:sp>
    </p:spTree>
    <p:extLst>
      <p:ext uri="{BB962C8B-B14F-4D97-AF65-F5344CB8AC3E}">
        <p14:creationId xmlns:p14="http://schemas.microsoft.com/office/powerpoint/2010/main" val="5276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tables to compare data</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038995129"/>
              </p:ext>
            </p:extLst>
          </p:nvPr>
        </p:nvGraphicFramePr>
        <p:xfrm>
          <a:off x="966809" y="1555750"/>
          <a:ext cx="10426700" cy="4042590"/>
        </p:xfrm>
        <a:graphic>
          <a:graphicData uri="http://schemas.openxmlformats.org/drawingml/2006/table">
            <a:tbl>
              <a:tblPr firstRow="1" bandRow="1">
                <a:tableStyleId>{5C22544A-7EE6-4342-B048-85BDC9FD1C3A}</a:tableStyleId>
              </a:tblPr>
              <a:tblGrid>
                <a:gridCol w="2085340">
                  <a:extLst>
                    <a:ext uri="{9D8B030D-6E8A-4147-A177-3AD203B41FA5}">
                      <a16:colId xmlns:a16="http://schemas.microsoft.com/office/drawing/2014/main" val="20000"/>
                    </a:ext>
                  </a:extLst>
                </a:gridCol>
                <a:gridCol w="2085340">
                  <a:extLst>
                    <a:ext uri="{9D8B030D-6E8A-4147-A177-3AD203B41FA5}">
                      <a16:colId xmlns:a16="http://schemas.microsoft.com/office/drawing/2014/main" val="20001"/>
                    </a:ext>
                  </a:extLst>
                </a:gridCol>
                <a:gridCol w="2085340">
                  <a:extLst>
                    <a:ext uri="{9D8B030D-6E8A-4147-A177-3AD203B41FA5}">
                      <a16:colId xmlns:a16="http://schemas.microsoft.com/office/drawing/2014/main" val="20002"/>
                    </a:ext>
                  </a:extLst>
                </a:gridCol>
                <a:gridCol w="2085340">
                  <a:extLst>
                    <a:ext uri="{9D8B030D-6E8A-4147-A177-3AD203B41FA5}">
                      <a16:colId xmlns:a16="http://schemas.microsoft.com/office/drawing/2014/main" val="20003"/>
                    </a:ext>
                  </a:extLst>
                </a:gridCol>
                <a:gridCol w="2085340">
                  <a:extLst>
                    <a:ext uri="{9D8B030D-6E8A-4147-A177-3AD203B41FA5}">
                      <a16:colId xmlns:a16="http://schemas.microsoft.com/office/drawing/2014/main" val="20004"/>
                    </a:ext>
                  </a:extLst>
                </a:gridCol>
              </a:tblGrid>
              <a:tr h="673765">
                <a:tc>
                  <a:txBody>
                    <a:bodyPr/>
                    <a:lstStyle/>
                    <a:p>
                      <a:pPr lvl="0" algn="ctr"/>
                      <a:r>
                        <a:rPr lang="en-US" dirty="0"/>
                        <a:t>Nunc id ipsum</a:t>
                      </a:r>
                    </a:p>
                  </a:txBody>
                  <a:tcPr>
                    <a:solidFill>
                      <a:schemeClr val="accent4"/>
                    </a:solidFill>
                  </a:tcPr>
                </a:tc>
                <a:tc>
                  <a:txBody>
                    <a:bodyPr/>
                    <a:lstStyle/>
                    <a:p>
                      <a:pPr lvl="0" algn="ctr"/>
                      <a:r>
                        <a:rPr lang="en-US" dirty="0"/>
                        <a:t>Nunc id ipsum</a:t>
                      </a: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extLst>
                  <a:ext uri="{0D108BD9-81ED-4DB2-BD59-A6C34878D82A}">
                    <a16:rowId xmlns:a16="http://schemas.microsoft.com/office/drawing/2014/main" val="10000"/>
                  </a:ext>
                </a:extLst>
              </a:tr>
              <a:tr h="673765">
                <a:tc>
                  <a:txBody>
                    <a:bodyPr/>
                    <a:lstStyle/>
                    <a:p>
                      <a:pPr lvl="0" algn="ctr"/>
                      <a:r>
                        <a:rPr lang="en-US" dirty="0"/>
                        <a:t>1</a:t>
                      </a:r>
                    </a:p>
                  </a:txBody>
                  <a:tcPr/>
                </a:tc>
                <a:tc>
                  <a:txBody>
                    <a:bodyPr/>
                    <a:lstStyle/>
                    <a:p>
                      <a:pPr lvl="0" algn="ctr"/>
                      <a:r>
                        <a:rPr lang="en-US" dirty="0"/>
                        <a:t>2</a:t>
                      </a:r>
                    </a:p>
                  </a:txBody>
                  <a:tcPr/>
                </a:tc>
                <a:tc>
                  <a:txBody>
                    <a:bodyPr/>
                    <a:lstStyle/>
                    <a:p>
                      <a:pPr lvl="0" algn="ctr"/>
                      <a:r>
                        <a:rPr lang="en-US" dirty="0"/>
                        <a:t>3</a:t>
                      </a:r>
                    </a:p>
                  </a:txBody>
                  <a:tcPr/>
                </a:tc>
                <a:tc>
                  <a:txBody>
                    <a:bodyPr/>
                    <a:lstStyle/>
                    <a:p>
                      <a:pPr lvl="0" algn="ctr"/>
                      <a:r>
                        <a:rPr lang="en-US" dirty="0"/>
                        <a:t>4</a:t>
                      </a:r>
                    </a:p>
                  </a:txBody>
                  <a:tcPr/>
                </a:tc>
                <a:tc>
                  <a:txBody>
                    <a:bodyPr/>
                    <a:lstStyle/>
                    <a:p>
                      <a:pPr lvl="0" algn="ctr"/>
                      <a:r>
                        <a:rPr lang="en-US" dirty="0"/>
                        <a:t>5</a:t>
                      </a:r>
                    </a:p>
                  </a:txBody>
                  <a:tcPr/>
                </a:tc>
                <a:extLst>
                  <a:ext uri="{0D108BD9-81ED-4DB2-BD59-A6C34878D82A}">
                    <a16:rowId xmlns:a16="http://schemas.microsoft.com/office/drawing/2014/main" val="10001"/>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2"/>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tc>
                  <a:txBody>
                    <a:bodyPr/>
                    <a:lstStyle/>
                    <a:p>
                      <a:pPr lvl="0" algn="ctr"/>
                      <a:endParaRPr lang="en-US" dirty="0"/>
                    </a:p>
                  </a:txBody>
                  <a:tcPr/>
                </a:tc>
                <a:extLst>
                  <a:ext uri="{0D108BD9-81ED-4DB2-BD59-A6C34878D82A}">
                    <a16:rowId xmlns:a16="http://schemas.microsoft.com/office/drawing/2014/main" val="10003"/>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4"/>
                  </a:ext>
                </a:extLst>
              </a:tr>
              <a:tr h="673765">
                <a:tc>
                  <a:txBody>
                    <a:bodyPr/>
                    <a:lstStyle/>
                    <a:p>
                      <a:pPr lvl="0" algn="ctr"/>
                      <a:endParaRPr lang="en-US"/>
                    </a:p>
                  </a:txBody>
                  <a:tcPr/>
                </a:tc>
                <a:tc>
                  <a:txBody>
                    <a:bodyPr/>
                    <a:lstStyle/>
                    <a:p>
                      <a:pPr lvl="0" algn="ctr"/>
                      <a:endParaRPr lang="en-US" dirty="0"/>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8674020"/>
      </p:ext>
    </p:extLst>
  </p:cSld>
  <p:clrMapOvr>
    <a:masterClrMapping/>
  </p:clrMapOvr>
</p:sld>
</file>

<file path=ppt/theme/theme1.xml><?xml version="1.0" encoding="utf-8"?>
<a:theme xmlns:a="http://schemas.openxmlformats.org/drawingml/2006/main" name="Office Theme">
  <a:themeElements>
    <a:clrScheme name="NCS Corporate Teal - Light">
      <a:dk1>
        <a:srgbClr val="000000"/>
      </a:dk1>
      <a:lt1>
        <a:srgbClr val="FFFFFF"/>
      </a:lt1>
      <a:dk2>
        <a:srgbClr val="303030"/>
      </a:dk2>
      <a:lt2>
        <a:srgbClr val="FFFFFF"/>
      </a:lt2>
      <a:accent1>
        <a:srgbClr val="006772"/>
      </a:accent1>
      <a:accent2>
        <a:srgbClr val="0095A5"/>
      </a:accent2>
      <a:accent3>
        <a:srgbClr val="81C07F"/>
      </a:accent3>
      <a:accent4>
        <a:srgbClr val="55B9A1"/>
      </a:accent4>
      <a:accent5>
        <a:srgbClr val="08BAEE"/>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4">
      <a:dk1>
        <a:srgbClr val="000000"/>
      </a:dk1>
      <a:lt1>
        <a:srgbClr val="FFFFFF"/>
      </a:lt1>
      <a:dk2>
        <a:srgbClr val="303030"/>
      </a:dk2>
      <a:lt2>
        <a:srgbClr val="FFFFFF"/>
      </a:lt2>
      <a:accent1>
        <a:srgbClr val="006771"/>
      </a:accent1>
      <a:accent2>
        <a:srgbClr val="08BAEE"/>
      </a:accent2>
      <a:accent3>
        <a:srgbClr val="55B9A1"/>
      </a:accent3>
      <a:accent4>
        <a:srgbClr val="81C07F"/>
      </a:accent4>
      <a:accent5>
        <a:srgbClr val="0095A5"/>
      </a:accent5>
      <a:accent6>
        <a:srgbClr val="868686"/>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6B227F500C264491E08EE57B3120DD" ma:contentTypeVersion="4" ma:contentTypeDescription="Create a new document." ma:contentTypeScope="" ma:versionID="65564e1bdfe2ee9cff145c2ec904620c">
  <xsd:schema xmlns:xsd="http://www.w3.org/2001/XMLSchema" xmlns:xs="http://www.w3.org/2001/XMLSchema" xmlns:p="http://schemas.microsoft.com/office/2006/metadata/properties" xmlns:ns2="b5c8b3e3-29ce-4368-8fc7-0dfe665a8b04" targetNamespace="http://schemas.microsoft.com/office/2006/metadata/properties" ma:root="true" ma:fieldsID="65ac8813818423bacd7c82c70d0a8b25" ns2:_="">
    <xsd:import namespace="b5c8b3e3-29ce-4368-8fc7-0dfe665a8b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8b3e3-29ce-4368-8fc7-0dfe665a8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9B8BA-3F84-4A1A-9382-CBDB9B3CE567}">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081dd882-9aee-4208-9025-07f150264876"/>
    <ds:schemaRef ds:uri="http://purl.org/dc/dcmitype/"/>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4F75C850-AE33-4DC5-BEA4-DE46F0E49C26}">
  <ds:schemaRefs>
    <ds:schemaRef ds:uri="http://schemas.microsoft.com/sharepoint/v3/contenttype/forms"/>
  </ds:schemaRefs>
</ds:datastoreItem>
</file>

<file path=customXml/itemProps3.xml><?xml version="1.0" encoding="utf-8"?>
<ds:datastoreItem xmlns:ds="http://schemas.openxmlformats.org/officeDocument/2006/customXml" ds:itemID="{F65930A8-C173-40A9-B378-7220D1B15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8b3e3-29ce-4368-8fc7-0dfe665a8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5421</TotalTime>
  <Words>894</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-apple-system</vt:lpstr>
      <vt:lpstr>微软雅黑</vt:lpstr>
      <vt:lpstr>Agency FB</vt:lpstr>
      <vt:lpstr>Arial</vt:lpstr>
      <vt:lpstr>Calibri</vt:lpstr>
      <vt:lpstr>Century Gothic</vt:lpstr>
      <vt:lpstr>Courier New</vt:lpstr>
      <vt:lpstr>MV Boli</vt:lpstr>
      <vt:lpstr>Office Theme</vt:lpstr>
      <vt:lpstr>1_Office Theme</vt:lpstr>
      <vt:lpstr>1_150119 PowerPoint Template</vt:lpstr>
      <vt:lpstr>Hazelcast</vt:lpstr>
      <vt:lpstr>PowerPoint Presentation</vt:lpstr>
      <vt:lpstr>Introduction</vt:lpstr>
      <vt:lpstr>PowerPoint Presentation</vt:lpstr>
      <vt:lpstr>Big Concept</vt:lpstr>
      <vt:lpstr>Use charts to explain key figures and statistics</vt:lpstr>
      <vt:lpstr>You can use a mix of light and dark backgrounds for your slides</vt:lpstr>
      <vt:lpstr>PowerPoint Presentation</vt:lpstr>
      <vt:lpstr>Use tables to compare data</vt:lpstr>
      <vt:lpstr>Organisation Chart</vt:lpstr>
      <vt:lpstr>Thank you</vt:lpstr>
      <vt:lpstr>PowerPoint Presentation</vt:lpstr>
      <vt:lpstr>PowerPoint Presentation</vt:lpstr>
      <vt:lpstr>Contact and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Zi Yang Ji  (NCS)</cp:lastModifiedBy>
  <cp:revision>281</cp:revision>
  <cp:lastPrinted>2017-10-04T03:29:40Z</cp:lastPrinted>
  <dcterms:created xsi:type="dcterms:W3CDTF">2017-09-22T04:04:52Z</dcterms:created>
  <dcterms:modified xsi:type="dcterms:W3CDTF">2021-05-21T09:24:27Z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0x010100706B227F500C264491E08EE57B3120DD</vt:lpwstr>
  </property>
</Properties>
</file>