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29"/>
  </p:notesMasterIdLst>
  <p:handoutMasterIdLst>
    <p:handoutMasterId r:id="rId30"/>
  </p:handoutMasterIdLst>
  <p:sldIdLst>
    <p:sldId id="295" r:id="rId7"/>
    <p:sldId id="296" r:id="rId8"/>
    <p:sldId id="300" r:id="rId9"/>
    <p:sldId id="268" r:id="rId10"/>
    <p:sldId id="313" r:id="rId11"/>
    <p:sldId id="312" r:id="rId12"/>
    <p:sldId id="314" r:id="rId13"/>
    <p:sldId id="315" r:id="rId14"/>
    <p:sldId id="316" r:id="rId15"/>
    <p:sldId id="317" r:id="rId16"/>
    <p:sldId id="303" r:id="rId17"/>
    <p:sldId id="302" r:id="rId18"/>
    <p:sldId id="304" r:id="rId19"/>
    <p:sldId id="305" r:id="rId20"/>
    <p:sldId id="306" r:id="rId21"/>
    <p:sldId id="307" r:id="rId22"/>
    <p:sldId id="308" r:id="rId23"/>
    <p:sldId id="309" r:id="rId24"/>
    <p:sldId id="310" r:id="rId25"/>
    <p:sldId id="311" r:id="rId26"/>
    <p:sldId id="279"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1A3D"/>
    <a:srgbClr val="0095A5"/>
    <a:srgbClr val="006772"/>
    <a:srgbClr val="A0DF4C"/>
    <a:srgbClr val="0DC25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92949" autoAdjust="0"/>
  </p:normalViewPr>
  <p:slideViewPr>
    <p:cSldViewPr snapToGrid="0" snapToObjects="1">
      <p:cViewPr>
        <p:scale>
          <a:sx n="100" d="100"/>
          <a:sy n="100" d="100"/>
        </p:scale>
        <p:origin x="186" y="2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231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E5CEA5-7BB2-4154-A0FE-F8B199A845F2}" type="datetimeFigureOut">
              <a:rPr lang="en-US" smtClean="0"/>
              <a:t>5/27/2021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56B9F-1733-404D-B0EC-EE25E87AACAE}" type="slidenum">
              <a:rPr lang="en-US" smtClean="0"/>
              <a:t>‹#›</a:t>
            </a:fld>
            <a:endParaRPr lang="en-US"/>
          </a:p>
        </p:txBody>
      </p:sp>
    </p:spTree>
    <p:extLst>
      <p:ext uri="{BB962C8B-B14F-4D97-AF65-F5344CB8AC3E}">
        <p14:creationId xmlns:p14="http://schemas.microsoft.com/office/powerpoint/2010/main" val="293137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F7C3D-597E-A347-B788-731EFAA400C5}" type="slidenum">
              <a:rPr lang="en-US" smtClean="0"/>
              <a:t>1</a:t>
            </a:fld>
            <a:endParaRPr lang="en-US"/>
          </a:p>
        </p:txBody>
      </p:sp>
    </p:spTree>
    <p:extLst>
      <p:ext uri="{BB962C8B-B14F-4D97-AF65-F5344CB8AC3E}">
        <p14:creationId xmlns:p14="http://schemas.microsoft.com/office/powerpoint/2010/main" val="100256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4</a:t>
            </a:fld>
            <a:endParaRPr lang="en-US"/>
          </a:p>
        </p:txBody>
      </p:sp>
    </p:spTree>
    <p:extLst>
      <p:ext uri="{BB962C8B-B14F-4D97-AF65-F5344CB8AC3E}">
        <p14:creationId xmlns:p14="http://schemas.microsoft.com/office/powerpoint/2010/main" val="45699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5</a:t>
            </a:fld>
            <a:endParaRPr lang="en-US"/>
          </a:p>
        </p:txBody>
      </p:sp>
    </p:spTree>
    <p:extLst>
      <p:ext uri="{BB962C8B-B14F-4D97-AF65-F5344CB8AC3E}">
        <p14:creationId xmlns:p14="http://schemas.microsoft.com/office/powerpoint/2010/main" val="124176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6</a:t>
            </a:fld>
            <a:endParaRPr lang="en-US"/>
          </a:p>
        </p:txBody>
      </p:sp>
    </p:spTree>
    <p:extLst>
      <p:ext uri="{BB962C8B-B14F-4D97-AF65-F5344CB8AC3E}">
        <p14:creationId xmlns:p14="http://schemas.microsoft.com/office/powerpoint/2010/main" val="99099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7</a:t>
            </a:fld>
            <a:endParaRPr lang="en-US"/>
          </a:p>
        </p:txBody>
      </p:sp>
    </p:spTree>
    <p:extLst>
      <p:ext uri="{BB962C8B-B14F-4D97-AF65-F5344CB8AC3E}">
        <p14:creationId xmlns:p14="http://schemas.microsoft.com/office/powerpoint/2010/main" val="423598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8</a:t>
            </a:fld>
            <a:endParaRPr lang="en-US"/>
          </a:p>
        </p:txBody>
      </p:sp>
    </p:spTree>
    <p:extLst>
      <p:ext uri="{BB962C8B-B14F-4D97-AF65-F5344CB8AC3E}">
        <p14:creationId xmlns:p14="http://schemas.microsoft.com/office/powerpoint/2010/main" val="62177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9</a:t>
            </a:fld>
            <a:endParaRPr lang="en-US"/>
          </a:p>
        </p:txBody>
      </p:sp>
    </p:spTree>
    <p:extLst>
      <p:ext uri="{BB962C8B-B14F-4D97-AF65-F5344CB8AC3E}">
        <p14:creationId xmlns:p14="http://schemas.microsoft.com/office/powerpoint/2010/main" val="189362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10</a:t>
            </a:fld>
            <a:endParaRPr lang="en-US"/>
          </a:p>
        </p:txBody>
      </p:sp>
    </p:spTree>
    <p:extLst>
      <p:ext uri="{BB962C8B-B14F-4D97-AF65-F5344CB8AC3E}">
        <p14:creationId xmlns:p14="http://schemas.microsoft.com/office/powerpoint/2010/main" val="3264612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33600" y="0"/>
            <a:ext cx="10058400" cy="6848976"/>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tx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tx1"/>
                </a:solidFill>
                <a:latin typeface="Arial" charset="0"/>
                <a:ea typeface="Arial" charset="0"/>
                <a:cs typeface="Arial" charset="0"/>
              </a:defRPr>
            </a:lvl1pPr>
          </a:lstStyle>
          <a:p>
            <a:pPr lvl="0"/>
            <a:r>
              <a:rPr lang="en-US" dirty="0"/>
              <a:t>Your name and designation here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045960" cy="68580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879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st Page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914028" y="3105672"/>
            <a:ext cx="5076258"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US" dirty="0"/>
              <a:t>Thank you.</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84001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headlines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3113926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 y="0"/>
            <a:ext cx="4036325" cy="63875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181766"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686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24561"/>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9126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482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32704"/>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34141"/>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34141"/>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34141"/>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34141"/>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34141"/>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34141"/>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60742"/>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60742"/>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60742"/>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60742"/>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60742"/>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60742"/>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5" name="Freeform 4"/>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sp>
        <p:nvSpPr>
          <p:cNvPr id="7"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9"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 Arch">
    <p:spTree>
      <p:nvGrpSpPr>
        <p:cNvPr id="1" name=""/>
        <p:cNvGrpSpPr/>
        <p:nvPr/>
      </p:nvGrpSpPr>
      <p:grpSpPr>
        <a:xfrm>
          <a:off x="0" y="0"/>
          <a:ext cx="0" cy="0"/>
          <a:chOff x="0" y="0"/>
          <a:chExt cx="0" cy="0"/>
        </a:xfrm>
      </p:grpSpPr>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4" name="Freeform 23"/>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5"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6"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Tree>
    <p:extLst>
      <p:ext uri="{BB962C8B-B14F-4D97-AF65-F5344CB8AC3E}">
        <p14:creationId xmlns:p14="http://schemas.microsoft.com/office/powerpoint/2010/main" val="329366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pic>
        <p:nvPicPr>
          <p:cNvPr id="19"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flipV="1">
            <a:off x="1" y="-4"/>
            <a:ext cx="729418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2739" b="2681"/>
          <a:stretch/>
        </p:blipFill>
        <p:spPr>
          <a:xfrm>
            <a:off x="-6096" y="-6096"/>
            <a:ext cx="12192000" cy="68707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09"/>
            <a:ext cx="2926411" cy="5935128"/>
          </a:xfrm>
          <a:prstGeom prst="rect">
            <a:avLst/>
          </a:prstGeom>
        </p:spPr>
      </p:pic>
      <p:sp>
        <p:nvSpPr>
          <p:cNvPr id="31" name="Title 13"/>
          <p:cNvSpPr>
            <a:spLocks noGrp="1"/>
          </p:cNvSpPr>
          <p:nvPr userDrawn="1">
            <p:ph type="title" hasCustomPrompt="1"/>
          </p:nvPr>
        </p:nvSpPr>
        <p:spPr>
          <a:xfrm>
            <a:off x="7096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7096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27996" y="170801"/>
            <a:ext cx="942428" cy="32297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8" name="Rectangle 7"/>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 </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127740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14" r:id="rId1"/>
    <p:sldLayoutId id="2147483684" r:id="rId2"/>
    <p:sldLayoutId id="2147483711" r:id="rId3"/>
    <p:sldLayoutId id="2147483703" r:id="rId4"/>
    <p:sldLayoutId id="2147483669" r:id="rId5"/>
    <p:sldLayoutId id="2147483820" r:id="rId6"/>
    <p:sldLayoutId id="2147483819" r:id="rId7"/>
    <p:sldLayoutId id="2147483835" r:id="rId8"/>
    <p:sldLayoutId id="2147483822" r:id="rId9"/>
    <p:sldLayoutId id="2147483836" r:id="rId10"/>
    <p:sldLayoutId id="2147483837" r:id="rId11"/>
    <p:sldLayoutId id="2147483838" r:id="rId12"/>
    <p:sldLayoutId id="2147483829" r:id="rId13"/>
    <p:sldLayoutId id="214748383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8" r:id="rId5"/>
    <p:sldLayoutId id="2147483890" r:id="rId6"/>
    <p:sldLayoutId id="2147483891" r:id="rId7"/>
    <p:sldLayoutId id="2147483892" r:id="rId8"/>
    <p:sldLayoutId id="2147483893" r:id="rId9"/>
    <p:sldLayoutId id="21474838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hyperlink" Target="https://hazelcast.org/imdg/download/archives/#management-center" TargetMode="Externa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60755" y="1987235"/>
            <a:ext cx="7091055" cy="1551486"/>
          </a:xfrm>
        </p:spPr>
        <p:txBody>
          <a:bodyPr/>
          <a:lstStyle/>
          <a:p>
            <a:pPr algn="dist"/>
            <a:r>
              <a:rPr lang="en-US" sz="15000" b="1" dirty="0" err="1">
                <a:solidFill>
                  <a:srgbClr val="FF0000"/>
                </a:solidFill>
                <a:effectLst>
                  <a:outerShdw blurRad="38100" dist="38100" dir="2700000" algn="tl">
                    <a:srgbClr val="000000">
                      <a:alpha val="43137"/>
                    </a:srgbClr>
                  </a:outerShdw>
                </a:effectLst>
                <a:latin typeface="Agency FB" panose="020B0503020202020204" pitchFamily="34" charset="0"/>
                <a:cs typeface="MV Boli" panose="02000500030200090000" pitchFamily="2" charset="0"/>
              </a:rPr>
              <a:t>EHC</a:t>
            </a:r>
            <a:r>
              <a:rPr lang="en-US" altLang="zh-CN" sz="15000" b="1" dirty="0" err="1">
                <a:effectLst>
                  <a:outerShdw blurRad="38100" dist="38100" dir="2700000" algn="tl">
                    <a:srgbClr val="000000">
                      <a:alpha val="43137"/>
                    </a:srgbClr>
                  </a:outerShdw>
                </a:effectLst>
                <a:latin typeface="Agency FB" panose="020B0503020202020204" pitchFamily="34" charset="0"/>
                <a:cs typeface="MV Boli" panose="02000500030200090000" pitchFamily="2" charset="0"/>
              </a:rPr>
              <a:t>ache</a:t>
            </a:r>
            <a:endParaRPr lang="en-US" sz="15000" b="1" dirty="0">
              <a:effectLst>
                <a:outerShdw blurRad="38100" dist="38100" dir="2700000" algn="tl">
                  <a:srgbClr val="000000">
                    <a:alpha val="43137"/>
                  </a:srgbClr>
                </a:outerShdw>
              </a:effectLst>
              <a:latin typeface="Agency FB" panose="020B0503020202020204" pitchFamily="34" charset="0"/>
              <a:cs typeface="MV Boli" panose="02000500030200090000" pitchFamily="2" charset="0"/>
            </a:endParaRPr>
          </a:p>
        </p:txBody>
      </p:sp>
      <p:sp>
        <p:nvSpPr>
          <p:cNvPr id="3" name="Text Placeholder 2">
            <a:extLst>
              <a:ext uri="{FF2B5EF4-FFF2-40B4-BE49-F238E27FC236}">
                <a16:creationId xmlns:a16="http://schemas.microsoft.com/office/drawing/2014/main" id="{B036FE0C-7E73-4912-866C-AD834C3B28ED}"/>
              </a:ext>
            </a:extLst>
          </p:cNvPr>
          <p:cNvSpPr>
            <a:spLocks noGrp="1"/>
          </p:cNvSpPr>
          <p:nvPr>
            <p:ph type="body" sz="quarter" idx="12"/>
          </p:nvPr>
        </p:nvSpPr>
        <p:spPr>
          <a:xfrm>
            <a:off x="10597683" y="6007625"/>
            <a:ext cx="4352423" cy="530225"/>
          </a:xfrm>
        </p:spPr>
        <p:txBody>
          <a:bodyPr/>
          <a:lstStyle/>
          <a:p>
            <a:r>
              <a:rPr lang="en-SG" dirty="0">
                <a:effectLst>
                  <a:outerShdw blurRad="38100" dist="38100" dir="2700000" algn="tl">
                    <a:srgbClr val="000000">
                      <a:alpha val="43137"/>
                    </a:srgbClr>
                  </a:outerShdw>
                </a:effectLst>
                <a:latin typeface="Agency FB" panose="020B0503020202020204" pitchFamily="34" charset="0"/>
              </a:rPr>
              <a:t>Damien </a:t>
            </a:r>
            <a:r>
              <a:rPr lang="en-SG" dirty="0">
                <a:solidFill>
                  <a:srgbClr val="FF0000"/>
                </a:solidFill>
                <a:effectLst>
                  <a:outerShdw blurRad="38100" dist="38100" dir="2700000" algn="tl">
                    <a:srgbClr val="000000">
                      <a:alpha val="43137"/>
                    </a:srgbClr>
                  </a:outerShdw>
                </a:effectLst>
                <a:latin typeface="Agency FB" panose="020B0503020202020204" pitchFamily="34" charset="0"/>
              </a:rPr>
              <a:t>J</a:t>
            </a:r>
          </a:p>
        </p:txBody>
      </p:sp>
    </p:spTree>
    <p:extLst>
      <p:ext uri="{BB962C8B-B14F-4D97-AF65-F5344CB8AC3E}">
        <p14:creationId xmlns:p14="http://schemas.microsoft.com/office/powerpoint/2010/main" val="2109100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441294" y="1754136"/>
            <a:ext cx="11309412" cy="2524858"/>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RESOURCE POOLS</a:t>
            </a:r>
            <a:endParaRPr lang="en-SG" dirty="0"/>
          </a:p>
          <a:p>
            <a:pPr algn="ctr"/>
            <a:endParaRPr lang="en-SG" dirty="0"/>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en-US" altLang="en-US" dirty="0" err="1"/>
              <a:t>使用资源池配置层。大多数情况下使用</a:t>
            </a:r>
            <a:r>
              <a:rPr lang="en-US" altLang="en-US" dirty="0"/>
              <a:t> </a:t>
            </a:r>
            <a:r>
              <a:rPr lang="en-US" altLang="en-US" sz="2400" b="1" i="1" dirty="0" err="1">
                <a:solidFill>
                  <a:srgbClr val="FF0000"/>
                </a:solidFill>
                <a:latin typeface="Microsoft YaHei" panose="020B0503020204020204" pitchFamily="34" charset="-122"/>
                <a:ea typeface="Microsoft YaHei" panose="020B0503020204020204" pitchFamily="34" charset="-122"/>
              </a:rPr>
              <a:t>ResourcePoolsBuilder</a:t>
            </a:r>
            <a:r>
              <a:rPr lang="en-US" altLang="en-US" sz="2400" b="1" i="1" dirty="0">
                <a:solidFill>
                  <a:srgbClr val="FF0000"/>
                </a:solidFill>
                <a:latin typeface="Microsoft YaHei" panose="020B0503020204020204" pitchFamily="34" charset="-122"/>
                <a:ea typeface="Microsoft YaHei" panose="020B0503020204020204" pitchFamily="34" charset="-122"/>
              </a:rPr>
              <a:t> </a:t>
            </a:r>
            <a:endParaRPr lang="en-US" altLang="zh-CN" b="1" i="1" dirty="0">
              <a:solidFill>
                <a:srgbClr val="FF0000"/>
              </a:solidFill>
              <a:latin typeface="Microsoft YaHei" panose="020B0503020204020204" pitchFamily="34" charset="-122"/>
              <a:ea typeface="Microsoft YaHei" panose="020B0503020204020204" pitchFamily="34" charset="-122"/>
            </a:endParaRP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B404C374-7CBD-48B6-9B93-FEA70FE0C0F5}"/>
              </a:ext>
            </a:extLst>
          </p:cNvPr>
          <p:cNvPicPr>
            <a:picLocks noChangeAspect="1"/>
          </p:cNvPicPr>
          <p:nvPr/>
        </p:nvPicPr>
        <p:blipFill>
          <a:blip r:embed="rId3"/>
          <a:stretch>
            <a:fillRect/>
          </a:stretch>
        </p:blipFill>
        <p:spPr>
          <a:xfrm>
            <a:off x="441294" y="3870089"/>
            <a:ext cx="11378921" cy="2524858"/>
          </a:xfrm>
          <a:prstGeom prst="rect">
            <a:avLst/>
          </a:prstGeom>
        </p:spPr>
      </p:pic>
      <p:pic>
        <p:nvPicPr>
          <p:cNvPr id="11" name="Picture 10">
            <a:extLst>
              <a:ext uri="{FF2B5EF4-FFF2-40B4-BE49-F238E27FC236}">
                <a16:creationId xmlns:a16="http://schemas.microsoft.com/office/drawing/2014/main" id="{20D16575-BF5A-476A-966D-053078E3089D}"/>
              </a:ext>
            </a:extLst>
          </p:cNvPr>
          <p:cNvPicPr>
            <a:picLocks noChangeAspect="1"/>
          </p:cNvPicPr>
          <p:nvPr/>
        </p:nvPicPr>
        <p:blipFill>
          <a:blip r:embed="rId4"/>
          <a:stretch>
            <a:fillRect/>
          </a:stretch>
        </p:blipFill>
        <p:spPr>
          <a:xfrm>
            <a:off x="1383506" y="1771638"/>
            <a:ext cx="9424988" cy="1930581"/>
          </a:xfrm>
          <a:prstGeom prst="rect">
            <a:avLst/>
          </a:prstGeom>
        </p:spPr>
      </p:pic>
      <p:sp>
        <p:nvSpPr>
          <p:cNvPr id="12" name="TextBox 11">
            <a:extLst>
              <a:ext uri="{FF2B5EF4-FFF2-40B4-BE49-F238E27FC236}">
                <a16:creationId xmlns:a16="http://schemas.microsoft.com/office/drawing/2014/main" id="{D9D02DB5-74BF-41FA-A856-F96AAAE0E19F}"/>
              </a:ext>
            </a:extLst>
          </p:cNvPr>
          <p:cNvSpPr txBox="1"/>
          <p:nvPr/>
        </p:nvSpPr>
        <p:spPr>
          <a:xfrm>
            <a:off x="1493043" y="3906675"/>
            <a:ext cx="9315451" cy="1550553"/>
          </a:xfrm>
          <a:prstGeom prst="rect">
            <a:avLst/>
          </a:prstGeom>
          <a:noFill/>
        </p:spPr>
        <p:txBody>
          <a:bodyPr wrap="square" rtlCol="0">
            <a:spAutoFit/>
          </a:bodyPr>
          <a:lstStyle/>
          <a:p>
            <a:pPr>
              <a:lnSpc>
                <a:spcPct val="250000"/>
              </a:lnSpc>
            </a:pPr>
            <a:r>
              <a:rPr lang="en-US" altLang="zh-CN" dirty="0">
                <a:solidFill>
                  <a:srgbClr val="111111"/>
                </a:solidFill>
                <a:latin typeface="Microsoft YaHei" panose="020B0503020204020204" pitchFamily="34" charset="-122"/>
                <a:ea typeface="Microsoft YaHei" panose="020B0503020204020204" pitchFamily="34" charset="-122"/>
              </a:rPr>
              <a:t>	</a:t>
            </a:r>
            <a:r>
              <a:rPr lang="zh-CN" altLang="en-US" b="0" i="0" dirty="0">
                <a:solidFill>
                  <a:srgbClr val="111111"/>
                </a:solidFill>
                <a:effectLst/>
                <a:latin typeface="Microsoft YaHei" panose="020B0503020204020204" pitchFamily="34" charset="-122"/>
                <a:ea typeface="Microsoft YaHei" panose="020B0503020204020204" pitchFamily="34" charset="-122"/>
              </a:rPr>
              <a:t>将得到两个缓存，每个缓存都有</a:t>
            </a:r>
            <a:r>
              <a:rPr lang="en-US" altLang="zh-CN" b="0" i="0" dirty="0">
                <a:solidFill>
                  <a:srgbClr val="111111"/>
                </a:solidFill>
                <a:effectLst/>
                <a:latin typeface="Microsoft YaHei" panose="020B0503020204020204" pitchFamily="34" charset="-122"/>
                <a:ea typeface="Microsoft YaHei" panose="020B0503020204020204" pitchFamily="34" charset="-122"/>
              </a:rPr>
              <a:t>10</a:t>
            </a:r>
            <a:r>
              <a:rPr lang="zh-CN" altLang="en-US" b="0" i="0" dirty="0">
                <a:solidFill>
                  <a:srgbClr val="111111"/>
                </a:solidFill>
                <a:effectLst/>
                <a:latin typeface="Microsoft YaHei" panose="020B0503020204020204" pitchFamily="34" charset="-122"/>
                <a:ea typeface="Microsoft YaHei" panose="020B0503020204020204" pitchFamily="34" charset="-122"/>
              </a:rPr>
              <a:t>个条目。并不是</a:t>
            </a:r>
            <a:r>
              <a:rPr lang="en-US" altLang="zh-CN" b="0" i="0" dirty="0">
                <a:solidFill>
                  <a:srgbClr val="111111"/>
                </a:solidFill>
                <a:effectLst/>
                <a:latin typeface="Microsoft YaHei" panose="020B0503020204020204" pitchFamily="34" charset="-122"/>
                <a:ea typeface="Microsoft YaHei" panose="020B0503020204020204" pitchFamily="34" charset="-122"/>
              </a:rPr>
              <a:t>10</a:t>
            </a:r>
            <a:r>
              <a:rPr lang="zh-CN" altLang="en-US" b="0" i="0" dirty="0">
                <a:solidFill>
                  <a:srgbClr val="111111"/>
                </a:solidFill>
                <a:effectLst/>
                <a:latin typeface="Microsoft YaHei" panose="020B0503020204020204" pitchFamily="34" charset="-122"/>
                <a:ea typeface="Microsoft YaHei" panose="020B0503020204020204" pitchFamily="34" charset="-122"/>
              </a:rPr>
              <a:t>个共享条目。池永远不会在缓存之间共享。</a:t>
            </a:r>
            <a:r>
              <a:rPr lang="en-US" altLang="zh-CN" sz="2400" b="1" i="1" dirty="0">
                <a:solidFill>
                  <a:srgbClr val="FF0000"/>
                </a:solidFill>
                <a:latin typeface="Microsoft YaHei" panose="020B0503020204020204" pitchFamily="34" charset="-122"/>
                <a:ea typeface="Microsoft YaHei" panose="020B0503020204020204" pitchFamily="34" charset="-122"/>
              </a:rPr>
              <a:t>CLUSTERED</a:t>
            </a:r>
            <a:r>
              <a:rPr lang="zh-CN" alt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solidFill>
                  <a:srgbClr val="111111"/>
                </a:solidFill>
                <a:latin typeface="Microsoft YaHei" panose="020B0503020204020204" pitchFamily="34" charset="-122"/>
                <a:ea typeface="Microsoft YaHei" panose="020B0503020204020204" pitchFamily="34" charset="-122"/>
              </a:rPr>
              <a:t>除外</a:t>
            </a:r>
            <a:r>
              <a:rPr lang="zh-CN" altLang="en-US" b="0" i="0" dirty="0">
                <a:solidFill>
                  <a:srgbClr val="111111"/>
                </a:solidFill>
                <a:effectLst/>
                <a:latin typeface="Microsoft YaHei" panose="020B0503020204020204" pitchFamily="34" charset="-122"/>
                <a:ea typeface="Microsoft YaHei" panose="020B0503020204020204" pitchFamily="34" charset="-122"/>
              </a:rPr>
              <a:t>，可以共享或专用</a:t>
            </a:r>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8898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87415E-7815-43CB-A1D2-B0B9DF157ECE}"/>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B318BA2-42FF-4DD4-8D91-4246EB73B7BB}"/>
              </a:ext>
            </a:extLst>
          </p:cNvPr>
          <p:cNvSpPr txBox="1"/>
          <p:nvPr/>
        </p:nvSpPr>
        <p:spPr>
          <a:xfrm>
            <a:off x="550606" y="1857215"/>
            <a:ext cx="10736826" cy="40472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重</a:t>
            </a:r>
            <a:r>
              <a:rPr kumimoji="0" lang="en-US" altLang="en-US" sz="2800" b="1" i="0" u="none" strike="noStrike" cap="none" normalizeH="0" baseline="0" dirty="0" err="1">
                <a:ln>
                  <a:noFill/>
                </a:ln>
                <a:solidFill>
                  <a:srgbClr val="4F4F4F"/>
                </a:solidFill>
                <a:effectLst/>
                <a:latin typeface="Microsoft YaHei" panose="020B0503020204020204" pitchFamily="34" charset="-122"/>
                <a:ea typeface="Microsoft YaHei" panose="020B0503020204020204" pitchFamily="34" charset="-122"/>
              </a:rPr>
              <a:t>分区</a:t>
            </a: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集群中最老的节点（或者说最先启动）负责定时发送分区表到其他节点。这样如果有节点加入或者离开集群，所有的节点也能更新分区表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1"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注意</a:t>
            </a:r>
            <a:r>
              <a:rPr kumimoji="0" lang="en-US" altLang="en-US" sz="1800" b="1"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0"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如果最老的节点挂了，次老节点会接手这个任务</a:t>
            </a:r>
            <a:r>
              <a:rPr kumimoji="0" lang="en-US" altLang="en-US" sz="1800" b="0"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这个定时任务时间间隔可配置系统属性</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hazelcast.partition.table.send.interval</a:t>
            </a:r>
            <a:r>
              <a:rPr kumimoji="0" lang="en-US" altLang="en-US" sz="12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缺省值为15秒。</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重分区发生在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节点加入集群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节点离开集群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此时最老节点会更新分区表，分发，接着集群开始移动分区，或者从备份恢复分区</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28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2241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023CDFF-1F03-4FC8-9E93-EE10EAAFD53B}"/>
              </a:ext>
            </a:extLst>
          </p:cNvPr>
          <p:cNvSpPr txBox="1"/>
          <p:nvPr/>
        </p:nvSpPr>
        <p:spPr>
          <a:xfrm>
            <a:off x="3048000" y="2961539"/>
            <a:ext cx="6096000" cy="1569660"/>
          </a:xfrm>
          <a:prstGeom prst="rect">
            <a:avLst/>
          </a:prstGeom>
          <a:noFill/>
        </p:spPr>
        <p:txBody>
          <a:bodyPr wrap="square">
            <a:spAutoFit/>
          </a:bodyPr>
          <a:lstStyle/>
          <a:p>
            <a:pPr algn="ctr"/>
            <a:r>
              <a:rPr lang="zh-CN" altLang="en-US" sz="2400" b="1" i="0" dirty="0">
                <a:solidFill>
                  <a:srgbClr val="4F4F4F"/>
                </a:solidFill>
                <a:effectLst/>
                <a:latin typeface="Microsoft YaHei" panose="020B0503020204020204" pitchFamily="34" charset="-122"/>
                <a:ea typeface="Microsoft YaHei" panose="020B0503020204020204" pitchFamily="34" charset="-122"/>
              </a:rPr>
              <a:t>使用方式</a:t>
            </a:r>
            <a:endParaRPr lang="en-SG" altLang="zh-CN" sz="2400" b="1" i="0" dirty="0">
              <a:solidFill>
                <a:srgbClr val="4F4F4F"/>
              </a:solidFill>
              <a:effectLst/>
              <a:latin typeface="Microsoft YaHei" panose="020B0503020204020204" pitchFamily="34" charset="-122"/>
              <a:ea typeface="Microsoft YaHei" panose="020B0503020204020204" pitchFamily="34" charset="-122"/>
            </a:endParaRPr>
          </a:p>
          <a:p>
            <a:pPr algn="ctr"/>
            <a:endParaRPr lang="zh-CN" altLang="en-US" sz="2400" b="1" i="0" dirty="0">
              <a:solidFill>
                <a:srgbClr val="4F4F4F"/>
              </a:solidFill>
              <a:effectLst/>
              <a:latin typeface="Microsoft YaHei" panose="020B0503020204020204" pitchFamily="34" charset="-122"/>
              <a:ea typeface="Microsoft YaHei" panose="020B0503020204020204" pitchFamily="34" charset="-122"/>
            </a:endParaRPr>
          </a:p>
          <a:p>
            <a:pPr algn="ctr"/>
            <a:r>
              <a:rPr lang="zh-CN" altLang="en-US" sz="2400" b="0" i="0" dirty="0">
                <a:solidFill>
                  <a:srgbClr val="4D4D4D"/>
                </a:solidFill>
                <a:effectLst/>
                <a:latin typeface="Microsoft YaHei" panose="020B0503020204020204" pitchFamily="34" charset="-122"/>
                <a:ea typeface="Microsoft YaHei" panose="020B0503020204020204" pitchFamily="34" charset="-122"/>
              </a:rPr>
              <a:t>有两种方式：</a:t>
            </a:r>
            <a:r>
              <a:rPr lang="zh-CN" altLang="en-US" sz="2400" b="0" i="0" dirty="0">
                <a:solidFill>
                  <a:srgbClr val="FF0000"/>
                </a:solidFill>
                <a:effectLst/>
                <a:latin typeface="Microsoft YaHei" panose="020B0503020204020204" pitchFamily="34" charset="-122"/>
                <a:ea typeface="Microsoft YaHei" panose="020B0503020204020204" pitchFamily="34" charset="-122"/>
              </a:rPr>
              <a:t>嵌入式</a:t>
            </a:r>
            <a:r>
              <a:rPr lang="zh-CN" altLang="en-US" sz="2400" b="0" i="0" dirty="0">
                <a:solidFill>
                  <a:srgbClr val="4D4D4D"/>
                </a:solidFill>
                <a:effectLst/>
                <a:latin typeface="Microsoft YaHei" panose="020B0503020204020204" pitchFamily="34" charset="-122"/>
                <a:ea typeface="Microsoft YaHei" panose="020B0503020204020204" pitchFamily="34" charset="-122"/>
              </a:rPr>
              <a:t>和</a:t>
            </a:r>
            <a:r>
              <a:rPr lang="zh-CN" altLang="en-US" sz="2400" b="0" i="0" dirty="0">
                <a:solidFill>
                  <a:srgbClr val="FF0000"/>
                </a:solidFill>
                <a:effectLst/>
                <a:latin typeface="Microsoft YaHei" panose="020B0503020204020204" pitchFamily="34" charset="-122"/>
                <a:ea typeface="Microsoft YaHei" panose="020B0503020204020204" pitchFamily="34" charset="-122"/>
              </a:rPr>
              <a:t>客户端服务器</a:t>
            </a:r>
            <a:r>
              <a:rPr lang="zh-CN" altLang="en-US" sz="2400" b="0" i="0" dirty="0">
                <a:solidFill>
                  <a:srgbClr val="4D4D4D"/>
                </a:solidFill>
                <a:effectLst/>
                <a:latin typeface="Microsoft YaHei" panose="020B0503020204020204" pitchFamily="34" charset="-122"/>
                <a:ea typeface="Microsoft YaHei" panose="020B0503020204020204" pitchFamily="34" charset="-122"/>
              </a:rPr>
              <a:t>。</a:t>
            </a:r>
            <a:endParaRPr lang="en-SG" altLang="zh-CN" sz="2400" b="0" i="0" dirty="0">
              <a:solidFill>
                <a:srgbClr val="4D4D4D"/>
              </a:solidFill>
              <a:effectLst/>
              <a:latin typeface="Microsoft YaHei" panose="020B0503020204020204" pitchFamily="34" charset="-122"/>
              <a:ea typeface="Microsoft YaHei" panose="020B0503020204020204" pitchFamily="34" charset="-122"/>
            </a:endParaRPr>
          </a:p>
          <a:p>
            <a:pPr algn="ct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816B21C9-6AB7-4313-88F7-0A1A05BFC8EF}"/>
              </a:ext>
            </a:extLst>
          </p:cNvPr>
          <p:cNvSpPr txBox="1"/>
          <p:nvPr/>
        </p:nvSpPr>
        <p:spPr>
          <a:xfrm>
            <a:off x="631808" y="2423307"/>
            <a:ext cx="4490799" cy="2744149"/>
          </a:xfrm>
          <a:prstGeom prst="rect">
            <a:avLst/>
          </a:prstGeom>
          <a:noFill/>
        </p:spPr>
        <p:txBody>
          <a:bodyPr wrap="square">
            <a:spAutoFit/>
          </a:bodyPr>
          <a:lstStyle/>
          <a:p>
            <a:pPr algn="l">
              <a:lnSpc>
                <a:spcPct val="25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嵌入式，</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服务器的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包被导入宿主应用程序，服务器启动并存在于各个宿主应用中。优点是可以更低延迟的数据访问。</a:t>
            </a:r>
          </a:p>
        </p:txBody>
      </p:sp>
      <p:pic>
        <p:nvPicPr>
          <p:cNvPr id="12" name="Picture 11">
            <a:extLst>
              <a:ext uri="{FF2B5EF4-FFF2-40B4-BE49-F238E27FC236}">
                <a16:creationId xmlns:a16="http://schemas.microsoft.com/office/drawing/2014/main" id="{D0A759C2-FC2E-4812-82E0-81B5E5FF5BD5}"/>
              </a:ext>
            </a:extLst>
          </p:cNvPr>
          <p:cNvPicPr>
            <a:picLocks noChangeAspect="1"/>
          </p:cNvPicPr>
          <p:nvPr/>
        </p:nvPicPr>
        <p:blipFill>
          <a:blip r:embed="rId2"/>
          <a:stretch>
            <a:fillRect/>
          </a:stretch>
        </p:blipFill>
        <p:spPr>
          <a:xfrm>
            <a:off x="5886296" y="1923718"/>
            <a:ext cx="4371975" cy="3743325"/>
          </a:xfrm>
          <a:prstGeom prst="rect">
            <a:avLst/>
          </a:prstGeom>
        </p:spPr>
      </p:pic>
      <p:pic>
        <p:nvPicPr>
          <p:cNvPr id="15" name="Picture 14">
            <a:extLst>
              <a:ext uri="{FF2B5EF4-FFF2-40B4-BE49-F238E27FC236}">
                <a16:creationId xmlns:a16="http://schemas.microsoft.com/office/drawing/2014/main" id="{E9E728F2-AE8B-4057-BD4D-FAEE1AD49046}"/>
              </a:ext>
            </a:extLst>
          </p:cNvPr>
          <p:cNvPicPr>
            <a:picLocks noChangeAspect="1"/>
          </p:cNvPicPr>
          <p:nvPr/>
        </p:nvPicPr>
        <p:blipFill>
          <a:blip r:embed="rId3"/>
          <a:stretch>
            <a:fillRect/>
          </a:stretch>
        </p:blipFill>
        <p:spPr>
          <a:xfrm>
            <a:off x="184731" y="2356420"/>
            <a:ext cx="7277100" cy="3648075"/>
          </a:xfrm>
          <a:prstGeom prst="rect">
            <a:avLst/>
          </a:prstGeom>
        </p:spPr>
      </p:pic>
      <p:sp>
        <p:nvSpPr>
          <p:cNvPr id="16" name="TextBox 15">
            <a:extLst>
              <a:ext uri="{FF2B5EF4-FFF2-40B4-BE49-F238E27FC236}">
                <a16:creationId xmlns:a16="http://schemas.microsoft.com/office/drawing/2014/main" id="{DD214B67-6547-43EB-A128-4F1FB4F4ACB8}"/>
              </a:ext>
            </a:extLst>
          </p:cNvPr>
          <p:cNvSpPr txBox="1"/>
          <p:nvPr/>
        </p:nvSpPr>
        <p:spPr>
          <a:xfrm>
            <a:off x="8078889" y="1923718"/>
            <a:ext cx="3657600" cy="4524315"/>
          </a:xfrm>
          <a:prstGeom prst="rect">
            <a:avLst/>
          </a:prstGeom>
          <a:noFill/>
        </p:spPr>
        <p:txBody>
          <a:bodyPr wrap="square" rtlCol="0">
            <a:spAutoFit/>
          </a:bodyPr>
          <a:lstStyle/>
          <a:p>
            <a:pPr>
              <a:lnSpc>
                <a:spcPct val="30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客户端服务器，</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客户端的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包独立运行于 </a:t>
            </a:r>
            <a:r>
              <a:rPr lang="en-US" altLang="zh-CN" b="0" i="0" dirty="0">
                <a:solidFill>
                  <a:srgbClr val="333333"/>
                </a:solidFill>
                <a:effectLst/>
                <a:latin typeface="Microsoft YaHei" panose="020B0503020204020204" pitchFamily="34" charset="-122"/>
                <a:ea typeface="Microsoft YaHei" panose="020B0503020204020204" pitchFamily="34" charset="-122"/>
              </a:rPr>
              <a:t>JVM </a:t>
            </a:r>
            <a:r>
              <a:rPr lang="zh-CN" altLang="en-US" b="0" i="0" dirty="0">
                <a:solidFill>
                  <a:srgbClr val="333333"/>
                </a:solidFill>
                <a:effectLst/>
                <a:latin typeface="Microsoft YaHei" panose="020B0503020204020204" pitchFamily="34" charset="-122"/>
                <a:ea typeface="Microsoft YaHei" panose="020B0503020204020204" pitchFamily="34" charset="-122"/>
              </a:rPr>
              <a:t>中。优点是更容易调试以及更可靠的性能，最重要的是更好的扩展性。</a:t>
            </a:r>
          </a:p>
          <a:p>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28112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11"/>
                                        </p:tgtEl>
                                      </p:cBhvr>
                                    </p:animEffect>
                                    <p:anim calcmode="lin" valueType="num">
                                      <p:cBhvr>
                                        <p:cTn id="21" dur="1000"/>
                                        <p:tgtEl>
                                          <p:spTgt spid="11"/>
                                        </p:tgtEl>
                                        <p:attrNameLst>
                                          <p:attrName>ppt_x</p:attrName>
                                        </p:attrNameLst>
                                      </p:cBhvr>
                                      <p:tavLst>
                                        <p:tav tm="0">
                                          <p:val>
                                            <p:strVal val="ppt_x"/>
                                          </p:val>
                                        </p:tav>
                                        <p:tav tm="100000">
                                          <p:val>
                                            <p:strVal val="ppt_x"/>
                                          </p:val>
                                        </p:tav>
                                      </p:tavLst>
                                    </p:anim>
                                    <p:anim calcmode="lin" valueType="num">
                                      <p:cBhvr>
                                        <p:cTn id="22" dur="1000"/>
                                        <p:tgtEl>
                                          <p:spTgt spid="11"/>
                                        </p:tgtEl>
                                        <p:attrNameLst>
                                          <p:attrName>ppt_y</p:attrName>
                                        </p:attrNameLst>
                                      </p:cBhvr>
                                      <p:tavLst>
                                        <p:tav tm="0">
                                          <p:val>
                                            <p:strVal val="ppt_y"/>
                                          </p:val>
                                        </p:tav>
                                        <p:tav tm="100000">
                                          <p:val>
                                            <p:strVal val="ppt_y+.1"/>
                                          </p:val>
                                        </p:tav>
                                      </p:tavLst>
                                    </p:anim>
                                    <p:set>
                                      <p:cBhvr>
                                        <p:cTn id="23" dur="1" fill="hold">
                                          <p:stCondLst>
                                            <p:cond delay="9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2"/>
                                        </p:tgtEl>
                                        <p:attrNameLst>
                                          <p:attrName>ppt_x</p:attrName>
                                        </p:attrNameLst>
                                      </p:cBhvr>
                                      <p:tavLst>
                                        <p:tav tm="0">
                                          <p:val>
                                            <p:strVal val="ppt_x"/>
                                          </p:val>
                                        </p:tav>
                                        <p:tav tm="100000">
                                          <p:val>
                                            <p:strVal val="ppt_x"/>
                                          </p:val>
                                        </p:tav>
                                      </p:tavLst>
                                    </p:anim>
                                    <p:anim calcmode="lin" valueType="num">
                                      <p:cBhvr additive="base">
                                        <p:cTn id="40" dur="500"/>
                                        <p:tgtEl>
                                          <p:spTgt spid="12"/>
                                        </p:tgtEl>
                                        <p:attrNameLst>
                                          <p:attrName>ppt_y</p:attrName>
                                        </p:attrNameLst>
                                      </p:cBhvr>
                                      <p:tavLst>
                                        <p:tav tm="0">
                                          <p:val>
                                            <p:strVal val="ppt_y"/>
                                          </p:val>
                                        </p:tav>
                                        <p:tav tm="100000">
                                          <p:val>
                                            <p:strVal val="1+ppt_h/2"/>
                                          </p:val>
                                        </p:tav>
                                      </p:tavLst>
                                    </p:anim>
                                    <p:set>
                                      <p:cBhvr>
                                        <p:cTn id="41" dur="1" fill="hold">
                                          <p:stCondLst>
                                            <p:cond delay="499"/>
                                          </p:stCondLst>
                                        </p:cTn>
                                        <p:tgtEl>
                                          <p:spTgt spid="12"/>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13"/>
                                        </p:tgtEl>
                                        <p:attrNameLst>
                                          <p:attrName>ppt_x</p:attrName>
                                        </p:attrNameLst>
                                      </p:cBhvr>
                                      <p:tavLst>
                                        <p:tav tm="0">
                                          <p:val>
                                            <p:strVal val="ppt_x"/>
                                          </p:val>
                                        </p:tav>
                                        <p:tav tm="100000">
                                          <p:val>
                                            <p:strVal val="ppt_x"/>
                                          </p:val>
                                        </p:tav>
                                      </p:tavLst>
                                    </p:anim>
                                    <p:anim calcmode="lin" valueType="num">
                                      <p:cBhvr additive="base">
                                        <p:cTn id="44" dur="500"/>
                                        <p:tgtEl>
                                          <p:spTgt spid="13"/>
                                        </p:tgtEl>
                                        <p:attrNameLst>
                                          <p:attrName>ppt_y</p:attrName>
                                        </p:attrNameLst>
                                      </p:cBhvr>
                                      <p:tavLst>
                                        <p:tav tm="0">
                                          <p:val>
                                            <p:strVal val="ppt_y"/>
                                          </p:val>
                                        </p:tav>
                                        <p:tav tm="100000">
                                          <p:val>
                                            <p:strVal val="1+ppt_h/2"/>
                                          </p:val>
                                        </p:tav>
                                      </p:tavLst>
                                    </p:anim>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1" grpId="0"/>
      <p:bldP spid="11" grpId="1"/>
      <p:bldP spid="13" grpId="0"/>
      <p:bldP spid="13" grpId="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195A66E-BFF2-412F-9516-B45B26E80628}"/>
              </a:ext>
            </a:extLst>
          </p:cNvPr>
          <p:cNvSpPr txBox="1"/>
          <p:nvPr/>
        </p:nvSpPr>
        <p:spPr>
          <a:xfrm>
            <a:off x="2105347" y="1857215"/>
            <a:ext cx="7298676" cy="5355312"/>
          </a:xfrm>
          <a:prstGeom prst="rect">
            <a:avLst/>
          </a:prstGeom>
          <a:noFill/>
        </p:spPr>
        <p:txBody>
          <a:bodyPr wrap="square" rtlCol="0">
            <a:spAutoFit/>
          </a:bodyPr>
          <a:lstStyle/>
          <a:p>
            <a:pPr algn="l">
              <a:lnSpc>
                <a:spcPct val="200000"/>
              </a:lnSpc>
            </a:pPr>
            <a:r>
              <a:rPr lang="en-US" altLang="zh-CN" b="0" i="1" dirty="0">
                <a:solidFill>
                  <a:srgbClr val="333333"/>
                </a:solidFill>
                <a:effectLst/>
                <a:latin typeface="Microsoft YaHei" panose="020B0503020204020204" pitchFamily="34" charset="-122"/>
                <a:ea typeface="Microsoft YaHei" panose="020B0503020204020204" pitchFamily="34" charset="-122"/>
              </a:rPr>
              <a:t>	</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自称</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分布式数据网格”，那他最基本、最重要的功能就是时时刻刻都在多台服务器之间工作，这样必须有网络环境对其分布式功能提供支持。</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在网络环境中工作分为</a:t>
            </a:r>
            <a:r>
              <a:rPr lang="en-US" altLang="zh-CN" b="0" i="0" dirty="0">
                <a:solidFill>
                  <a:srgbClr val="333333"/>
                </a:solidFill>
                <a:effectLst/>
                <a:latin typeface="Microsoft YaHei" panose="020B0503020204020204" pitchFamily="34" charset="-122"/>
                <a:ea typeface="Microsoft YaHei" panose="020B0503020204020204" pitchFamily="34" charset="-122"/>
              </a:rPr>
              <a:t>2</a:t>
            </a:r>
            <a:r>
              <a:rPr lang="zh-CN" altLang="en-US" b="0" i="0" dirty="0">
                <a:solidFill>
                  <a:srgbClr val="333333"/>
                </a:solidFill>
                <a:effectLst/>
                <a:latin typeface="Microsoft YaHei" panose="020B0503020204020204" pitchFamily="34" charset="-122"/>
                <a:ea typeface="Microsoft YaHei" panose="020B0503020204020204" pitchFamily="34" charset="-122"/>
              </a:rPr>
              <a:t>个阶段：首先是</a:t>
            </a:r>
            <a:r>
              <a:rPr lang="zh-CN" altLang="en-US" b="0" i="0" dirty="0">
                <a:solidFill>
                  <a:srgbClr val="FF0000"/>
                </a:solidFill>
                <a:effectLst/>
                <a:latin typeface="Microsoft YaHei" panose="020B0503020204020204" pitchFamily="34" charset="-122"/>
                <a:ea typeface="Microsoft YaHei" panose="020B0503020204020204" pitchFamily="34" charset="-122"/>
              </a:rPr>
              <a:t>组网阶段</a:t>
            </a:r>
            <a:r>
              <a:rPr lang="zh-CN" altLang="en-US" b="0" i="0" dirty="0">
                <a:solidFill>
                  <a:srgbClr val="333333"/>
                </a:solidFill>
                <a:effectLst/>
                <a:latin typeface="Microsoft YaHei" panose="020B0503020204020204" pitchFamily="34" charset="-122"/>
                <a:ea typeface="Microsoft YaHei" panose="020B0503020204020204" pitchFamily="34" charset="-122"/>
              </a:rPr>
              <a:t>，随后是</a:t>
            </a:r>
            <a:r>
              <a:rPr lang="zh-CN" altLang="en-US" b="0" i="0" dirty="0">
                <a:solidFill>
                  <a:srgbClr val="FF0000"/>
                </a:solidFill>
                <a:effectLst/>
                <a:latin typeface="Microsoft YaHei" panose="020B0503020204020204" pitchFamily="34" charset="-122"/>
                <a:ea typeface="Microsoft YaHei" panose="020B0503020204020204" pitchFamily="34" charset="-122"/>
              </a:rPr>
              <a:t>数据传输阶段</a:t>
            </a:r>
            <a:r>
              <a:rPr lang="zh-CN" altLang="en-US" b="0" i="0" dirty="0">
                <a:solidFill>
                  <a:srgbClr val="333333"/>
                </a:solidFill>
                <a:effectLst/>
                <a:latin typeface="Microsoft YaHei" panose="020B0503020204020204" pitchFamily="34" charset="-122"/>
                <a:ea typeface="Microsoft YaHei" panose="020B0503020204020204" pitchFamily="34" charset="-122"/>
              </a:rPr>
              <a:t>。</a:t>
            </a:r>
          </a:p>
          <a:p>
            <a:pPr algn="l">
              <a:lnSpc>
                <a:spcPct val="20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    </a:t>
            </a:r>
            <a:r>
              <a:rPr lang="en-SG"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组网是指每个</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节点启动时，都会搜寻是否有</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节点可以连接，组网过程支持多种协议。完成组网后，节点会和其他组建成集群的节点进行通信，这个阶段就是数据传输阶段，此时只支持使用</a:t>
            </a:r>
            <a:r>
              <a:rPr lang="en-US" altLang="zh-CN" b="0" i="0" dirty="0">
                <a:solidFill>
                  <a:srgbClr val="333333"/>
                </a:solidFill>
                <a:effectLst/>
                <a:latin typeface="Microsoft YaHei" panose="020B0503020204020204" pitchFamily="34" charset="-122"/>
                <a:ea typeface="Microsoft YaHei" panose="020B0503020204020204" pitchFamily="34" charset="-122"/>
              </a:rPr>
              <a:t>TCP/IP</a:t>
            </a:r>
            <a:r>
              <a:rPr lang="zh-CN" altLang="en-US" b="0" i="0" dirty="0">
                <a:solidFill>
                  <a:srgbClr val="333333"/>
                </a:solidFill>
                <a:effectLst/>
                <a:latin typeface="Microsoft YaHei" panose="020B0503020204020204" pitchFamily="34" charset="-122"/>
                <a:ea typeface="Microsoft YaHei" panose="020B0503020204020204" pitchFamily="34" charset="-122"/>
              </a:rPr>
              <a:t>协议来传递数据。</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pPr>
              <a:lnSpc>
                <a:spcPct val="200000"/>
              </a:lnSpc>
            </a:pPr>
            <a:r>
              <a:rPr lang="zh-CN" altLang="en-US" dirty="0"/>
              <a:t> </a:t>
            </a:r>
            <a:r>
              <a:rPr lang="en-US" altLang="zh-CN" dirty="0"/>
              <a:t>	</a:t>
            </a:r>
            <a:endParaRPr lang="zh-CN" altLang="en-US" dirty="0">
              <a:solidFill>
                <a:srgbClr val="333333"/>
              </a:solidFill>
              <a:latin typeface="Microsoft YaHei" panose="020B0503020204020204" pitchFamily="34" charset="-122"/>
              <a:ea typeface="Microsoft YaHei" panose="020B0503020204020204" pitchFamily="34" charset="-122"/>
            </a:endParaRPr>
          </a:p>
          <a:p>
            <a:endParaRPr lang="en-SG"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C8F6BA8B-8B1B-4D9E-A41A-C3BF54E0B4DC}"/>
              </a:ext>
            </a:extLst>
          </p:cNvPr>
          <p:cNvSpPr txBox="1"/>
          <p:nvPr/>
        </p:nvSpPr>
        <p:spPr>
          <a:xfrm>
            <a:off x="2730748" y="2006511"/>
            <a:ext cx="6047874" cy="4247317"/>
          </a:xfrm>
          <a:prstGeom prst="rect">
            <a:avLst/>
          </a:prstGeom>
          <a:noFill/>
        </p:spPr>
        <p:txBody>
          <a:bodyPr wrap="none" rtlCol="0">
            <a:spAutoFit/>
          </a:bodyPr>
          <a:lstStyle/>
          <a:p>
            <a:pPr algn="ctr"/>
            <a:r>
              <a:rPr lang="zh-CN" altLang="en-US" sz="3200" dirty="0">
                <a:solidFill>
                  <a:srgbClr val="FF0000"/>
                </a:solidFill>
                <a:latin typeface="Microsoft YaHei" panose="020B0503020204020204" pitchFamily="34" charset="-122"/>
                <a:ea typeface="Microsoft YaHei" panose="020B0503020204020204" pitchFamily="34" charset="-122"/>
              </a:rPr>
              <a:t>组网 </a:t>
            </a:r>
            <a:r>
              <a:rPr lang="zh-CN" altLang="en-US" sz="3200" dirty="0">
                <a:solidFill>
                  <a:srgbClr val="333333"/>
                </a:solidFill>
                <a:latin typeface="Microsoft YaHei" panose="020B0503020204020204" pitchFamily="34" charset="-122"/>
                <a:ea typeface="Microsoft YaHei" panose="020B0503020204020204" pitchFamily="34" charset="-122"/>
              </a:rPr>
              <a:t>阶段配置</a:t>
            </a: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US" altLang="zh-CN" sz="3200" dirty="0">
              <a:solidFill>
                <a:srgbClr val="333333"/>
              </a:solidFill>
              <a:latin typeface="Microsoft YaHei" panose="020B0503020204020204" pitchFamily="34" charset="-122"/>
              <a:ea typeface="Microsoft YaHei" panose="020B0503020204020204" pitchFamily="34" charset="-122"/>
            </a:endParaRPr>
          </a:p>
          <a:p>
            <a:r>
              <a:rPr lang="zh-CN" altLang="en-US" sz="3200" dirty="0">
                <a:solidFill>
                  <a:srgbClr val="333333"/>
                </a:solidFill>
                <a:latin typeface="Microsoft YaHei" panose="020B0503020204020204" pitchFamily="34" charset="-122"/>
                <a:ea typeface="Microsoft YaHei" panose="020B0503020204020204" pitchFamily="34" charset="-122"/>
              </a:rPr>
              <a:t>主要介绍  </a:t>
            </a:r>
            <a:r>
              <a:rPr lang="en-SG" sz="3200" dirty="0">
                <a:solidFill>
                  <a:srgbClr val="FF0000"/>
                </a:solidFill>
                <a:latin typeface="Microsoft YaHei" panose="020B0503020204020204" pitchFamily="34" charset="-122"/>
                <a:ea typeface="Microsoft YaHei" panose="020B0503020204020204" pitchFamily="34" charset="-122"/>
              </a:rPr>
              <a:t>Multicast</a:t>
            </a:r>
            <a:r>
              <a:rPr lang="en-SG" sz="3200" dirty="0">
                <a:solidFill>
                  <a:srgbClr val="333333"/>
                </a:solidFill>
                <a:latin typeface="Microsoft YaHei" panose="020B0503020204020204" pitchFamily="34" charset="-122"/>
                <a:ea typeface="Microsoft YaHei" panose="020B0503020204020204" pitchFamily="34" charset="-122"/>
              </a:rPr>
              <a:t> </a:t>
            </a:r>
            <a:r>
              <a:rPr lang="zh-CN" altLang="en-US" sz="3200" dirty="0">
                <a:solidFill>
                  <a:srgbClr val="333333"/>
                </a:solidFill>
                <a:latin typeface="Microsoft YaHei" panose="020B0503020204020204" pitchFamily="34" charset="-122"/>
                <a:ea typeface="Microsoft YaHei" panose="020B0503020204020204" pitchFamily="34" charset="-122"/>
              </a:rPr>
              <a:t>以及 </a:t>
            </a:r>
            <a:r>
              <a:rPr lang="en-SG" altLang="zh-CN" sz="3200" dirty="0">
                <a:solidFill>
                  <a:srgbClr val="FF0000"/>
                </a:solidFill>
                <a:latin typeface="Microsoft YaHei" panose="020B0503020204020204" pitchFamily="34" charset="-122"/>
                <a:ea typeface="Microsoft YaHei" panose="020B0503020204020204" pitchFamily="34" charset="-122"/>
              </a:rPr>
              <a:t>TCPIP</a:t>
            </a:r>
          </a:p>
          <a:p>
            <a:endParaRPr lang="en-SG" sz="3200" dirty="0">
              <a:solidFill>
                <a:srgbClr val="FF0000"/>
              </a:solidFill>
              <a:latin typeface="Microsoft YaHei" panose="020B0503020204020204" pitchFamily="34" charset="-122"/>
              <a:ea typeface="Microsoft YaHei" panose="020B0503020204020204" pitchFamily="34" charset="-122"/>
            </a:endParaRPr>
          </a:p>
          <a:p>
            <a:endParaRPr lang="en-SG" sz="3200" dirty="0">
              <a:solidFill>
                <a:srgbClr val="FF0000"/>
              </a:solidFill>
              <a:latin typeface="Microsoft YaHei" panose="020B0503020204020204" pitchFamily="34" charset="-122"/>
              <a:ea typeface="Microsoft YaHei" panose="020B0503020204020204" pitchFamily="34" charset="-122"/>
            </a:endParaRPr>
          </a:p>
          <a:p>
            <a:endParaRPr lang="en-SG" sz="3200" dirty="0">
              <a:solidFill>
                <a:srgbClr val="FF0000"/>
              </a:solidFill>
              <a:latin typeface="Microsoft YaHei" panose="020B0503020204020204" pitchFamily="34" charset="-122"/>
              <a:ea typeface="Microsoft YaHei" panose="020B0503020204020204" pitchFamily="34" charset="-122"/>
            </a:endParaRPr>
          </a:p>
          <a:p>
            <a:pPr algn="ctr"/>
            <a:r>
              <a:rPr lang="zh-CN" altLang="en-US" sz="1400" b="1" i="1" dirty="0">
                <a:solidFill>
                  <a:srgbClr val="333333"/>
                </a:solidFill>
                <a:latin typeface="Microsoft YaHei" panose="020B0503020204020204" pitchFamily="34" charset="-122"/>
                <a:ea typeface="Microsoft YaHei" panose="020B0503020204020204" pitchFamily="34" charset="-122"/>
              </a:rPr>
              <a:t>组网功能的配置由 </a:t>
            </a:r>
            <a:r>
              <a:rPr lang="en-US" altLang="zh-CN" sz="1400" b="1" i="1" dirty="0">
                <a:solidFill>
                  <a:srgbClr val="333333"/>
                </a:solidFill>
                <a:latin typeface="Microsoft YaHei" panose="020B0503020204020204" pitchFamily="34" charset="-122"/>
                <a:ea typeface="Microsoft YaHei" panose="020B0503020204020204" pitchFamily="34" charset="-122"/>
              </a:rPr>
              <a:t>&lt;</a:t>
            </a:r>
            <a:r>
              <a:rPr lang="en-SG" sz="1400" b="1" i="1" dirty="0">
                <a:solidFill>
                  <a:srgbClr val="333333"/>
                </a:solidFill>
                <a:latin typeface="Microsoft YaHei" panose="020B0503020204020204" pitchFamily="34" charset="-122"/>
                <a:ea typeface="Microsoft YaHei" panose="020B0503020204020204" pitchFamily="34" charset="-122"/>
              </a:rPr>
              <a:t>join&gt; </a:t>
            </a:r>
            <a:r>
              <a:rPr lang="zh-CN" altLang="en-US" sz="1400" b="1" i="1" dirty="0">
                <a:solidFill>
                  <a:srgbClr val="333333"/>
                </a:solidFill>
                <a:latin typeface="Microsoft YaHei" panose="020B0503020204020204" pitchFamily="34" charset="-122"/>
                <a:ea typeface="Microsoft YaHei" panose="020B0503020204020204" pitchFamily="34" charset="-122"/>
              </a:rPr>
              <a:t>及其子元素来确定</a:t>
            </a:r>
            <a:endParaRPr lang="en-SG" sz="1400" b="1" i="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2317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3"/>
                                        </p:tgtEl>
                                      </p:cBhvr>
                                    </p:animEffect>
                                    <p:anim calcmode="lin" valueType="num">
                                      <p:cBhvr>
                                        <p:cTn id="22" dur="1000"/>
                                        <p:tgtEl>
                                          <p:spTgt spid="3"/>
                                        </p:tgtEl>
                                        <p:attrNameLst>
                                          <p:attrName>ppt_x</p:attrName>
                                        </p:attrNameLst>
                                      </p:cBhvr>
                                      <p:tavLst>
                                        <p:tav tm="0">
                                          <p:val>
                                            <p:strVal val="ppt_x"/>
                                          </p:val>
                                        </p:tav>
                                        <p:tav tm="100000">
                                          <p:val>
                                            <p:strVal val="ppt_x"/>
                                          </p:val>
                                        </p:tav>
                                      </p:tavLst>
                                    </p:anim>
                                    <p:anim calcmode="lin" valueType="num">
                                      <p:cBhvr>
                                        <p:cTn id="23" dur="1000"/>
                                        <p:tgtEl>
                                          <p:spTgt spid="3"/>
                                        </p:tgtEl>
                                        <p:attrNameLst>
                                          <p:attrName>ppt_y</p:attrName>
                                        </p:attrNameLst>
                                      </p:cBhvr>
                                      <p:tavLst>
                                        <p:tav tm="0">
                                          <p:val>
                                            <p:strVal val="ppt_y"/>
                                          </p:val>
                                        </p:tav>
                                        <p:tav tm="100000">
                                          <p:val>
                                            <p:strVal val="ppt_y+.1"/>
                                          </p:val>
                                        </p:tav>
                                      </p:tavLst>
                                    </p:anim>
                                    <p:set>
                                      <p:cBhvr>
                                        <p:cTn id="24" dur="1" fill="hold">
                                          <p:stCondLst>
                                            <p:cond delay="9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1" nodeType="clickEffect">
                                  <p:stCondLst>
                                    <p:cond delay="0"/>
                                  </p:stCondLst>
                                  <p:childTnLst>
                                    <p:animEffect transition="out" filter="randombar(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CC550-3F7F-4AD9-B201-42EDEABA2699}"/>
              </a:ext>
            </a:extLst>
          </p:cNvPr>
          <p:cNvSpPr txBox="1"/>
          <p:nvPr/>
        </p:nvSpPr>
        <p:spPr>
          <a:xfrm>
            <a:off x="1209318" y="1997475"/>
            <a:ext cx="9090734" cy="3171189"/>
          </a:xfrm>
          <a:prstGeom prst="rect">
            <a:avLst/>
          </a:prstGeom>
          <a:noFill/>
        </p:spPr>
        <p:txBody>
          <a:bodyPr wrap="square" rtlCol="0">
            <a:spAutoFit/>
          </a:bodyPr>
          <a:lstStyle/>
          <a:p>
            <a:pPr algn="ctr"/>
            <a:r>
              <a:rPr lang="en-SG" sz="2400" b="1" i="1" dirty="0">
                <a:solidFill>
                  <a:srgbClr val="FF0000"/>
                </a:solidFill>
                <a:latin typeface="Microsoft YaHei" panose="020B0503020204020204" pitchFamily="34" charset="-122"/>
                <a:ea typeface="Microsoft YaHei" panose="020B0503020204020204" pitchFamily="34" charset="-122"/>
              </a:rPr>
              <a:t>MULTICAST</a:t>
            </a:r>
          </a:p>
          <a:p>
            <a:endParaRPr lang="en-SG"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dirty="0">
                <a:solidFill>
                  <a:srgbClr val="FF0000"/>
                </a:solidFill>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在使用组播协议（</a:t>
            </a:r>
            <a:r>
              <a:rPr lang="en-US" altLang="zh-CN" b="0" i="1" dirty="0">
                <a:solidFill>
                  <a:srgbClr val="333333"/>
                </a:solidFill>
                <a:effectLst/>
                <a:latin typeface="Microsoft YaHei" panose="020B0503020204020204" pitchFamily="34" charset="-122"/>
                <a:ea typeface="Microsoft YaHei" panose="020B0503020204020204" pitchFamily="34" charset="-122"/>
              </a:rPr>
              <a:t>Multicast</a:t>
            </a:r>
            <a:r>
              <a:rPr lang="zh-CN" altLang="en-US" b="0" i="0" dirty="0">
                <a:solidFill>
                  <a:srgbClr val="333333"/>
                </a:solidFill>
                <a:effectLst/>
                <a:latin typeface="Microsoft YaHei" panose="020B0503020204020204" pitchFamily="34" charset="-122"/>
                <a:ea typeface="Microsoft YaHei" panose="020B0503020204020204" pitchFamily="34" charset="-122"/>
              </a:rPr>
              <a:t>）作为自动组建集群机制时，集群中的成员不需要知道其他成员的详细地址（</a:t>
            </a:r>
            <a:r>
              <a:rPr lang="en-US" altLang="zh-CN" b="0" i="1" dirty="0">
                <a:solidFill>
                  <a:srgbClr val="333333"/>
                </a:solidFill>
                <a:effectLst/>
                <a:latin typeface="Microsoft YaHei" panose="020B0503020204020204" pitchFamily="34" charset="-122"/>
                <a:ea typeface="Microsoft YaHei" panose="020B0503020204020204" pitchFamily="34" charset="-122"/>
              </a:rPr>
              <a:t>IP</a:t>
            </a:r>
            <a:r>
              <a:rPr lang="zh-CN" altLang="en-US" b="0" i="0" dirty="0">
                <a:solidFill>
                  <a:srgbClr val="333333"/>
                </a:solidFill>
                <a:effectLst/>
                <a:latin typeface="Microsoft YaHei" panose="020B0503020204020204" pitchFamily="34" charset="-122"/>
                <a:ea typeface="Microsoft YaHei" panose="020B0503020204020204" pitchFamily="34" charset="-122"/>
              </a:rPr>
              <a:t>），他们仅仅是通过组播将信号广播到其他成员的监听端口中。使用之前确保网络环境支持 </a:t>
            </a:r>
            <a:r>
              <a:rPr lang="en-US" altLang="zh-CN" b="0" i="1" dirty="0">
                <a:solidFill>
                  <a:srgbClr val="333333"/>
                </a:solidFill>
                <a:effectLst/>
                <a:latin typeface="Microsoft YaHei" panose="020B0503020204020204" pitchFamily="34" charset="-122"/>
                <a:ea typeface="Microsoft YaHei" panose="020B0503020204020204" pitchFamily="34" charset="-122"/>
              </a:rPr>
              <a:t>Multicast</a:t>
            </a:r>
            <a:r>
              <a:rPr lang="zh-CN" altLang="en-US" b="0" i="0" dirty="0">
                <a:solidFill>
                  <a:srgbClr val="333333"/>
                </a:solidFill>
                <a:effectLst/>
                <a:latin typeface="Microsoft YaHei" panose="020B0503020204020204" pitchFamily="34" charset="-122"/>
                <a:ea typeface="Microsoft YaHei" panose="020B0503020204020204" pitchFamily="34" charset="-122"/>
              </a:rPr>
              <a:t>。</a:t>
            </a:r>
            <a:endParaRPr lang="en-SG" dirty="0">
              <a:solidFill>
                <a:srgbClr val="FF0000"/>
              </a:solidFill>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21959289-D6F0-4C35-BBC1-3FCB4CA0FE9B}"/>
              </a:ext>
            </a:extLst>
          </p:cNvPr>
          <p:cNvPicPr>
            <a:picLocks noChangeAspect="1"/>
          </p:cNvPicPr>
          <p:nvPr/>
        </p:nvPicPr>
        <p:blipFill>
          <a:blip r:embed="rId2"/>
          <a:stretch>
            <a:fillRect/>
          </a:stretch>
        </p:blipFill>
        <p:spPr>
          <a:xfrm>
            <a:off x="515935" y="2150873"/>
            <a:ext cx="5238750" cy="3429000"/>
          </a:xfrm>
          <a:prstGeom prst="rect">
            <a:avLst/>
          </a:prstGeom>
        </p:spPr>
      </p:pic>
      <p:pic>
        <p:nvPicPr>
          <p:cNvPr id="7" name="Picture 6">
            <a:extLst>
              <a:ext uri="{FF2B5EF4-FFF2-40B4-BE49-F238E27FC236}">
                <a16:creationId xmlns:a16="http://schemas.microsoft.com/office/drawing/2014/main" id="{26314101-FF04-4742-861F-6E9082F22009}"/>
              </a:ext>
            </a:extLst>
          </p:cNvPr>
          <p:cNvPicPr>
            <a:picLocks noChangeAspect="1"/>
          </p:cNvPicPr>
          <p:nvPr/>
        </p:nvPicPr>
        <p:blipFill>
          <a:blip r:embed="rId3"/>
          <a:stretch>
            <a:fillRect/>
          </a:stretch>
        </p:blipFill>
        <p:spPr>
          <a:xfrm>
            <a:off x="6096000" y="2589023"/>
            <a:ext cx="5381625" cy="2552700"/>
          </a:xfrm>
          <a:prstGeom prst="rect">
            <a:avLst/>
          </a:prstGeom>
        </p:spPr>
      </p:pic>
      <p:pic>
        <p:nvPicPr>
          <p:cNvPr id="18" name="Picture 17">
            <a:extLst>
              <a:ext uri="{FF2B5EF4-FFF2-40B4-BE49-F238E27FC236}">
                <a16:creationId xmlns:a16="http://schemas.microsoft.com/office/drawing/2014/main" id="{33F64595-6327-4AA4-970B-49C8B01158D0}"/>
              </a:ext>
            </a:extLst>
          </p:cNvPr>
          <p:cNvPicPr>
            <a:picLocks noChangeAspect="1"/>
          </p:cNvPicPr>
          <p:nvPr/>
        </p:nvPicPr>
        <p:blipFill>
          <a:blip r:embed="rId4"/>
          <a:stretch>
            <a:fillRect/>
          </a:stretch>
        </p:blipFill>
        <p:spPr>
          <a:xfrm>
            <a:off x="1373185" y="1857215"/>
            <a:ext cx="8763000" cy="4543425"/>
          </a:xfrm>
          <a:prstGeom prst="rect">
            <a:avLst/>
          </a:prstGeom>
        </p:spPr>
      </p:pic>
      <p:pic>
        <p:nvPicPr>
          <p:cNvPr id="22" name="Picture 21">
            <a:extLst>
              <a:ext uri="{FF2B5EF4-FFF2-40B4-BE49-F238E27FC236}">
                <a16:creationId xmlns:a16="http://schemas.microsoft.com/office/drawing/2014/main" id="{80CAF3E8-8E9A-4940-977E-C26A6EB7C474}"/>
              </a:ext>
            </a:extLst>
          </p:cNvPr>
          <p:cNvPicPr>
            <a:picLocks noChangeAspect="1"/>
          </p:cNvPicPr>
          <p:nvPr/>
        </p:nvPicPr>
        <p:blipFill>
          <a:blip r:embed="rId5"/>
          <a:stretch>
            <a:fillRect/>
          </a:stretch>
        </p:blipFill>
        <p:spPr>
          <a:xfrm>
            <a:off x="2574691" y="4062650"/>
            <a:ext cx="7209765" cy="856452"/>
          </a:xfrm>
          <a:prstGeom prst="rect">
            <a:avLst/>
          </a:prstGeom>
        </p:spPr>
      </p:pic>
    </p:spTree>
    <p:extLst>
      <p:ext uri="{BB962C8B-B14F-4D97-AF65-F5344CB8AC3E}">
        <p14:creationId xmlns:p14="http://schemas.microsoft.com/office/powerpoint/2010/main" val="3763296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randombar(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randombar(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CC550-3F7F-4AD9-B201-42EDEABA2699}"/>
              </a:ext>
            </a:extLst>
          </p:cNvPr>
          <p:cNvSpPr txBox="1"/>
          <p:nvPr/>
        </p:nvSpPr>
        <p:spPr>
          <a:xfrm>
            <a:off x="1209318" y="2100546"/>
            <a:ext cx="9090734" cy="3171189"/>
          </a:xfrm>
          <a:prstGeom prst="rect">
            <a:avLst/>
          </a:prstGeom>
          <a:noFill/>
        </p:spPr>
        <p:txBody>
          <a:bodyPr wrap="square" rtlCol="0">
            <a:spAutoFit/>
          </a:bodyPr>
          <a:lstStyle/>
          <a:p>
            <a:pPr algn="ctr"/>
            <a:r>
              <a:rPr lang="en-SG" sz="2400" b="1" i="1" dirty="0">
                <a:solidFill>
                  <a:srgbClr val="FF0000"/>
                </a:solidFill>
                <a:latin typeface="Microsoft YaHei" panose="020B0503020204020204" pitchFamily="34" charset="-122"/>
                <a:ea typeface="Microsoft YaHei" panose="020B0503020204020204" pitchFamily="34" charset="-122"/>
              </a:rPr>
              <a:t>TCPIP</a:t>
            </a:r>
          </a:p>
          <a:p>
            <a:endParaRPr lang="en-SG"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dirty="0">
                <a:solidFill>
                  <a:srgbClr val="FF0000"/>
                </a:solidFill>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在</a:t>
            </a:r>
            <a:r>
              <a:rPr lang="zh-CN" altLang="en-US" dirty="0">
                <a:latin typeface="Microsoft YaHei" panose="020B0503020204020204" pitchFamily="34" charset="-122"/>
                <a:ea typeface="Microsoft YaHei" panose="020B0503020204020204" pitchFamily="34" charset="-122"/>
              </a:rPr>
              <a:t>使用</a:t>
            </a:r>
            <a:r>
              <a:rPr lang="en-US" altLang="zh-CN" i="1" dirty="0">
                <a:latin typeface="Microsoft YaHei" panose="020B0503020204020204" pitchFamily="34" charset="-122"/>
                <a:ea typeface="Microsoft YaHei" panose="020B0503020204020204" pitchFamily="34" charset="-122"/>
              </a:rPr>
              <a:t>TCP/IP</a:t>
            </a:r>
            <a:r>
              <a:rPr lang="zh-CN" altLang="en-US" dirty="0">
                <a:latin typeface="Microsoft YaHei" panose="020B0503020204020204" pitchFamily="34" charset="-122"/>
                <a:ea typeface="Microsoft YaHei" panose="020B0503020204020204" pitchFamily="34" charset="-122"/>
              </a:rPr>
              <a:t>协议来组建集群。当使用</a:t>
            </a:r>
            <a:r>
              <a:rPr lang="en-US" altLang="zh-CN" i="1" dirty="0">
                <a:latin typeface="Microsoft YaHei" panose="020B0503020204020204" pitchFamily="34" charset="-122"/>
                <a:ea typeface="Microsoft YaHei" panose="020B0503020204020204" pitchFamily="34" charset="-122"/>
              </a:rPr>
              <a:t>TCP/IP</a:t>
            </a:r>
            <a:r>
              <a:rPr lang="zh-CN" altLang="en-US" dirty="0">
                <a:latin typeface="Microsoft YaHei" panose="020B0503020204020204" pitchFamily="34" charset="-122"/>
                <a:ea typeface="Microsoft YaHei" panose="020B0503020204020204" pitchFamily="34" charset="-122"/>
              </a:rPr>
              <a:t>来组建新集群时，第一个节点必须将所有要加入集群的节点</a:t>
            </a:r>
            <a:r>
              <a:rPr lang="en-US" altLang="zh-CN" dirty="0">
                <a:latin typeface="Microsoft YaHei" panose="020B0503020204020204" pitchFamily="34" charset="-122"/>
                <a:ea typeface="Microsoft YaHei" panose="020B0503020204020204" pitchFamily="34" charset="-122"/>
              </a:rPr>
              <a:t>IP</a:t>
            </a:r>
            <a:r>
              <a:rPr lang="zh-CN" altLang="en-US" dirty="0">
                <a:latin typeface="Microsoft YaHei" panose="020B0503020204020204" pitchFamily="34" charset="-122"/>
                <a:ea typeface="Microsoft YaHei" panose="020B0503020204020204" pitchFamily="34" charset="-122"/>
              </a:rPr>
              <a:t>地址添加到对应列表中。在集群已经运行之后，新加入的节点不必知道所有的集群节点，但是至少要知道并连接到一个已经启动的集群节点。</a:t>
            </a:r>
            <a:endParaRPr lang="en-SG" dirty="0">
              <a:solidFill>
                <a:srgbClr val="FF0000"/>
              </a:solidFill>
              <a:latin typeface="Microsoft YaHei" panose="020B0503020204020204" pitchFamily="34" charset="-122"/>
              <a:ea typeface="Microsoft YaHei" panose="020B0503020204020204" pitchFamily="34" charset="-122"/>
            </a:endParaRPr>
          </a:p>
        </p:txBody>
      </p:sp>
      <p:pic>
        <p:nvPicPr>
          <p:cNvPr id="6" name="Picture 5">
            <a:extLst>
              <a:ext uri="{FF2B5EF4-FFF2-40B4-BE49-F238E27FC236}">
                <a16:creationId xmlns:a16="http://schemas.microsoft.com/office/drawing/2014/main" id="{DFF78FE7-0DBC-4AAD-860F-4253DB675AC1}"/>
              </a:ext>
            </a:extLst>
          </p:cNvPr>
          <p:cNvPicPr>
            <a:picLocks noChangeAspect="1"/>
          </p:cNvPicPr>
          <p:nvPr/>
        </p:nvPicPr>
        <p:blipFill>
          <a:blip r:embed="rId2"/>
          <a:stretch>
            <a:fillRect/>
          </a:stretch>
        </p:blipFill>
        <p:spPr>
          <a:xfrm>
            <a:off x="705246" y="2371496"/>
            <a:ext cx="4991100" cy="2628900"/>
          </a:xfrm>
          <a:prstGeom prst="rect">
            <a:avLst/>
          </a:prstGeom>
        </p:spPr>
      </p:pic>
      <p:pic>
        <p:nvPicPr>
          <p:cNvPr id="11" name="Picture 10">
            <a:extLst>
              <a:ext uri="{FF2B5EF4-FFF2-40B4-BE49-F238E27FC236}">
                <a16:creationId xmlns:a16="http://schemas.microsoft.com/office/drawing/2014/main" id="{00142E97-53FA-49BC-BE85-AD8D6F3BF78B}"/>
              </a:ext>
            </a:extLst>
          </p:cNvPr>
          <p:cNvPicPr>
            <a:picLocks noChangeAspect="1"/>
          </p:cNvPicPr>
          <p:nvPr/>
        </p:nvPicPr>
        <p:blipFill>
          <a:blip r:embed="rId3"/>
          <a:stretch>
            <a:fillRect/>
          </a:stretch>
        </p:blipFill>
        <p:spPr>
          <a:xfrm>
            <a:off x="5973712" y="2504846"/>
            <a:ext cx="5829300" cy="2362200"/>
          </a:xfrm>
          <a:prstGeom prst="rect">
            <a:avLst/>
          </a:prstGeom>
        </p:spPr>
      </p:pic>
      <p:pic>
        <p:nvPicPr>
          <p:cNvPr id="13" name="Picture 12">
            <a:extLst>
              <a:ext uri="{FF2B5EF4-FFF2-40B4-BE49-F238E27FC236}">
                <a16:creationId xmlns:a16="http://schemas.microsoft.com/office/drawing/2014/main" id="{C387B7FF-D7DD-4B96-BCCA-C72B86A6B8D3}"/>
              </a:ext>
            </a:extLst>
          </p:cNvPr>
          <p:cNvPicPr>
            <a:picLocks noChangeAspect="1"/>
          </p:cNvPicPr>
          <p:nvPr/>
        </p:nvPicPr>
        <p:blipFill>
          <a:blip r:embed="rId4"/>
          <a:stretch>
            <a:fillRect/>
          </a:stretch>
        </p:blipFill>
        <p:spPr>
          <a:xfrm>
            <a:off x="1387472" y="2185758"/>
            <a:ext cx="8734425" cy="3000375"/>
          </a:xfrm>
          <a:prstGeom prst="rect">
            <a:avLst/>
          </a:prstGeom>
        </p:spPr>
      </p:pic>
      <p:pic>
        <p:nvPicPr>
          <p:cNvPr id="15" name="Picture 14">
            <a:extLst>
              <a:ext uri="{FF2B5EF4-FFF2-40B4-BE49-F238E27FC236}">
                <a16:creationId xmlns:a16="http://schemas.microsoft.com/office/drawing/2014/main" id="{6C148CE9-B545-4EA7-88A7-6D1366F79634}"/>
              </a:ext>
            </a:extLst>
          </p:cNvPr>
          <p:cNvPicPr>
            <a:picLocks noChangeAspect="1"/>
          </p:cNvPicPr>
          <p:nvPr/>
        </p:nvPicPr>
        <p:blipFill>
          <a:blip r:embed="rId5"/>
          <a:stretch>
            <a:fillRect/>
          </a:stretch>
        </p:blipFill>
        <p:spPr>
          <a:xfrm>
            <a:off x="1656275" y="2414358"/>
            <a:ext cx="8196817" cy="2586038"/>
          </a:xfrm>
          <a:prstGeom prst="rect">
            <a:avLst/>
          </a:prstGeom>
        </p:spPr>
      </p:pic>
    </p:spTree>
    <p:extLst>
      <p:ext uri="{BB962C8B-B14F-4D97-AF65-F5344CB8AC3E}">
        <p14:creationId xmlns:p14="http://schemas.microsoft.com/office/powerpoint/2010/main" val="265776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4" presetClass="exit" presetSubtype="10" fill="hold" nodeType="withEffect">
                                  <p:stCondLst>
                                    <p:cond delay="0"/>
                                  </p:stCondLst>
                                  <p:childTnLst>
                                    <p:animEffect transition="out" filter="randombar(horizontal)">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E65DD22-6B89-4A61-A431-FCD0C7BDA7E0}"/>
              </a:ext>
            </a:extLst>
          </p:cNvPr>
          <p:cNvSpPr txBox="1"/>
          <p:nvPr/>
        </p:nvSpPr>
        <p:spPr>
          <a:xfrm>
            <a:off x="1935590" y="2015613"/>
            <a:ext cx="7638189" cy="4616648"/>
          </a:xfrm>
          <a:prstGeom prst="rect">
            <a:avLst/>
          </a:prstGeom>
          <a:noFill/>
        </p:spPr>
        <p:txBody>
          <a:bodyPr wrap="square" rtlCol="0">
            <a:spAutoFit/>
          </a:bodyPr>
          <a:lstStyle/>
          <a:p>
            <a:pPr algn="ctr"/>
            <a:r>
              <a:rPr lang="zh-CN" altLang="en-US" sz="2800" i="0" dirty="0">
                <a:solidFill>
                  <a:srgbClr val="FF0000"/>
                </a:solidFill>
                <a:effectLst/>
                <a:latin typeface="Microsoft YaHei" panose="020B0503020204020204" pitchFamily="34" charset="-122"/>
                <a:ea typeface="Microsoft YaHei" panose="020B0503020204020204" pitchFamily="34" charset="-122"/>
              </a:rPr>
              <a:t>数据传输 </a:t>
            </a:r>
            <a:r>
              <a:rPr lang="zh-CN" altLang="en-US" sz="2800" dirty="0">
                <a:latin typeface="Microsoft YaHei" panose="020B0503020204020204" pitchFamily="34" charset="-122"/>
                <a:ea typeface="Microsoft YaHei" panose="020B0503020204020204" pitchFamily="34" charset="-122"/>
              </a:rPr>
              <a:t>阶段配置</a:t>
            </a:r>
            <a:endParaRPr lang="en-SG" altLang="zh-CN" sz="2800" dirty="0">
              <a:latin typeface="Microsoft YaHei" panose="020B0503020204020204" pitchFamily="34" charset="-122"/>
              <a:ea typeface="Microsoft YaHei" panose="020B0503020204020204" pitchFamily="34" charset="-122"/>
            </a:endParaRPr>
          </a:p>
          <a:p>
            <a:pPr algn="ctr"/>
            <a:endParaRPr lang="en-US" altLang="zh-CN" sz="2800" i="0" dirty="0">
              <a:effectLst/>
              <a:latin typeface="Microsoft YaHei" panose="020B0503020204020204" pitchFamily="34" charset="-122"/>
              <a:ea typeface="Microsoft YaHei" panose="020B0503020204020204" pitchFamily="34" charset="-122"/>
            </a:endParaRPr>
          </a:p>
          <a:p>
            <a:pPr algn="ctr"/>
            <a:endParaRPr lang="en-US" altLang="zh-CN" sz="2800" i="0" dirty="0">
              <a:effectLst/>
              <a:latin typeface="Microsoft YaHei" panose="020B0503020204020204" pitchFamily="34" charset="-122"/>
              <a:ea typeface="Microsoft YaHei" panose="020B0503020204020204" pitchFamily="34" charset="-122"/>
            </a:endParaRPr>
          </a:p>
          <a:p>
            <a:pPr>
              <a:lnSpc>
                <a:spcPct val="200000"/>
              </a:lnSpc>
            </a:pPr>
            <a:r>
              <a:rPr lang="en-US" altLang="zh-CN" sz="2800" i="0" dirty="0">
                <a:solidFill>
                  <a:srgbClr val="333333"/>
                </a:solidFill>
                <a:effectLst/>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在完成集群组网完成以后</a:t>
            </a:r>
            <a:r>
              <a:rPr lang="en-US" altLang="zh-CN" dirty="0" err="1">
                <a:solidFill>
                  <a:srgbClr val="333333"/>
                </a:solidFill>
                <a:latin typeface="Microsoft YaHei" panose="020B0503020204020204" pitchFamily="34" charset="-122"/>
                <a:ea typeface="Microsoft YaHei" panose="020B0503020204020204" pitchFamily="34" charset="-122"/>
              </a:rPr>
              <a:t>Hazelcast</a:t>
            </a:r>
            <a:r>
              <a:rPr lang="zh-CN" altLang="en-US" dirty="0">
                <a:solidFill>
                  <a:srgbClr val="333333"/>
                </a:solidFill>
                <a:latin typeface="Microsoft YaHei" panose="020B0503020204020204" pitchFamily="34" charset="-122"/>
                <a:ea typeface="Microsoft YaHei" panose="020B0503020204020204" pitchFamily="34" charset="-122"/>
              </a:rPr>
              <a:t>的节点之间就会开始数据通信，因此</a:t>
            </a:r>
            <a:r>
              <a:rPr lang="en-US" altLang="zh-CN" dirty="0" err="1">
                <a:solidFill>
                  <a:srgbClr val="333333"/>
                </a:solidFill>
                <a:latin typeface="Microsoft YaHei" panose="020B0503020204020204" pitchFamily="34" charset="-122"/>
                <a:ea typeface="Microsoft YaHei" panose="020B0503020204020204" pitchFamily="34" charset="-122"/>
              </a:rPr>
              <a:t>Hazelcast</a:t>
            </a:r>
            <a:r>
              <a:rPr lang="zh-CN" altLang="en-US" dirty="0">
                <a:solidFill>
                  <a:srgbClr val="333333"/>
                </a:solidFill>
                <a:latin typeface="Microsoft YaHei" panose="020B0503020204020204" pitchFamily="34" charset="-122"/>
                <a:ea typeface="Microsoft YaHei" panose="020B0503020204020204" pitchFamily="34" charset="-122"/>
              </a:rPr>
              <a:t>还提供了大量的元素来对数据通信进行配置</a:t>
            </a:r>
            <a:r>
              <a:rPr lang="en-US" altLang="zh-CN" dirty="0">
                <a:solidFill>
                  <a:srgbClr val="333333"/>
                </a:solidFill>
                <a:latin typeface="Microsoft YaHei" panose="020B0503020204020204" pitchFamily="34" charset="-122"/>
                <a:ea typeface="Microsoft YaHei" panose="020B0503020204020204" pitchFamily="34" charset="-122"/>
              </a:rPr>
              <a:t>.</a:t>
            </a:r>
          </a:p>
          <a:p>
            <a:pPr>
              <a:lnSpc>
                <a:spcPct val="200000"/>
              </a:lnSpc>
            </a:pPr>
            <a:endParaRPr lang="en-US" altLang="zh-CN" dirty="0">
              <a:solidFill>
                <a:srgbClr val="333333"/>
              </a:solidFill>
              <a:latin typeface="Microsoft YaHei" panose="020B0503020204020204" pitchFamily="34" charset="-122"/>
              <a:ea typeface="Microsoft YaHei" panose="020B0503020204020204" pitchFamily="34" charset="-122"/>
            </a:endParaRPr>
          </a:p>
          <a:p>
            <a:pPr>
              <a:lnSpc>
                <a:spcPct val="200000"/>
              </a:lnSpc>
            </a:pPr>
            <a:endParaRPr lang="en-US" altLang="zh-CN" dirty="0">
              <a:solidFill>
                <a:srgbClr val="333333"/>
              </a:solidFill>
              <a:latin typeface="Microsoft YaHei" panose="020B0503020204020204" pitchFamily="34" charset="-122"/>
              <a:ea typeface="Microsoft YaHei" panose="020B0503020204020204" pitchFamily="34" charset="-122"/>
            </a:endParaRPr>
          </a:p>
          <a:p>
            <a:pPr algn="ctr">
              <a:lnSpc>
                <a:spcPct val="200000"/>
              </a:lnSpc>
            </a:pPr>
            <a:r>
              <a:rPr lang="zh-CN" altLang="en-US" sz="1400" b="1" i="1" dirty="0">
                <a:solidFill>
                  <a:srgbClr val="333333"/>
                </a:solidFill>
                <a:effectLst/>
                <a:latin typeface="Microsoft YaHei" panose="020B0503020204020204" pitchFamily="34" charset="-122"/>
                <a:ea typeface="Microsoft YaHei" panose="020B0503020204020204" pitchFamily="34" charset="-122"/>
              </a:rPr>
              <a:t>除了</a:t>
            </a:r>
            <a:r>
              <a:rPr lang="en-US" altLang="zh-CN" sz="1400" b="1" i="1" dirty="0">
                <a:solidFill>
                  <a:srgbClr val="333333"/>
                </a:solidFill>
                <a:effectLst/>
                <a:latin typeface="Microsoft YaHei" panose="020B0503020204020204" pitchFamily="34" charset="-122"/>
                <a:ea typeface="Microsoft YaHei" panose="020B0503020204020204" pitchFamily="34" charset="-122"/>
              </a:rPr>
              <a:t>&lt;join&gt;</a:t>
            </a:r>
            <a:r>
              <a:rPr lang="zh-CN" altLang="en-US" sz="1400" b="1" i="1" dirty="0">
                <a:solidFill>
                  <a:srgbClr val="333333"/>
                </a:solidFill>
                <a:effectLst/>
                <a:latin typeface="Microsoft YaHei" panose="020B0503020204020204" pitchFamily="34" charset="-122"/>
                <a:ea typeface="Microsoft YaHei" panose="020B0503020204020204" pitchFamily="34" charset="-122"/>
              </a:rPr>
              <a:t>元素，</a:t>
            </a:r>
            <a:r>
              <a:rPr lang="en-US" altLang="zh-CN" sz="1400" b="1"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sz="1400" b="1" i="1" dirty="0">
                <a:solidFill>
                  <a:srgbClr val="333333"/>
                </a:solidFill>
                <a:effectLst/>
                <a:latin typeface="Microsoft YaHei" panose="020B0503020204020204" pitchFamily="34" charset="-122"/>
                <a:ea typeface="Microsoft YaHei" panose="020B0503020204020204" pitchFamily="34" charset="-122"/>
              </a:rPr>
              <a:t>提供了以下会介绍的元素来配置网络数据通信</a:t>
            </a:r>
            <a:endParaRPr lang="zh-CN" altLang="en-US" sz="1400" b="1" i="1" dirty="0">
              <a:solidFill>
                <a:srgbClr val="333333"/>
              </a:solidFill>
              <a:latin typeface="Microsoft YaHei" panose="020B0503020204020204" pitchFamily="34" charset="-122"/>
              <a:ea typeface="Microsoft YaHei" panose="020B0503020204020204" pitchFamily="34" charset="-122"/>
            </a:endParaRPr>
          </a:p>
          <a:p>
            <a:endParaRPr lang="en-SG" dirty="0"/>
          </a:p>
        </p:txBody>
      </p:sp>
      <p:pic>
        <p:nvPicPr>
          <p:cNvPr id="7" name="Picture 6">
            <a:extLst>
              <a:ext uri="{FF2B5EF4-FFF2-40B4-BE49-F238E27FC236}">
                <a16:creationId xmlns:a16="http://schemas.microsoft.com/office/drawing/2014/main" id="{30CB436B-6EC5-4640-96A8-25CB7ADB116B}"/>
              </a:ext>
            </a:extLst>
          </p:cNvPr>
          <p:cNvPicPr>
            <a:picLocks noChangeAspect="1"/>
          </p:cNvPicPr>
          <p:nvPr/>
        </p:nvPicPr>
        <p:blipFill>
          <a:blip r:embed="rId2"/>
          <a:stretch>
            <a:fillRect/>
          </a:stretch>
        </p:blipFill>
        <p:spPr>
          <a:xfrm>
            <a:off x="142429" y="2257424"/>
            <a:ext cx="4951583" cy="3455022"/>
          </a:xfrm>
          <a:prstGeom prst="rect">
            <a:avLst/>
          </a:prstGeom>
        </p:spPr>
      </p:pic>
      <p:pic>
        <p:nvPicPr>
          <p:cNvPr id="12" name="Picture 11">
            <a:extLst>
              <a:ext uri="{FF2B5EF4-FFF2-40B4-BE49-F238E27FC236}">
                <a16:creationId xmlns:a16="http://schemas.microsoft.com/office/drawing/2014/main" id="{5A104630-79B9-4D4A-B640-BA247348C3B9}"/>
              </a:ext>
            </a:extLst>
          </p:cNvPr>
          <p:cNvPicPr>
            <a:picLocks noChangeAspect="1"/>
          </p:cNvPicPr>
          <p:nvPr/>
        </p:nvPicPr>
        <p:blipFill>
          <a:blip r:embed="rId3"/>
          <a:stretch>
            <a:fillRect/>
          </a:stretch>
        </p:blipFill>
        <p:spPr>
          <a:xfrm>
            <a:off x="5390818" y="2637504"/>
            <a:ext cx="6658753" cy="2634232"/>
          </a:xfrm>
          <a:prstGeom prst="rect">
            <a:avLst/>
          </a:prstGeom>
        </p:spPr>
      </p:pic>
      <p:pic>
        <p:nvPicPr>
          <p:cNvPr id="21" name="Picture 20">
            <a:extLst>
              <a:ext uri="{FF2B5EF4-FFF2-40B4-BE49-F238E27FC236}">
                <a16:creationId xmlns:a16="http://schemas.microsoft.com/office/drawing/2014/main" id="{74B8968B-9512-454E-B558-62B7B6885C31}"/>
              </a:ext>
            </a:extLst>
          </p:cNvPr>
          <p:cNvPicPr>
            <a:picLocks noChangeAspect="1"/>
          </p:cNvPicPr>
          <p:nvPr/>
        </p:nvPicPr>
        <p:blipFill>
          <a:blip r:embed="rId4"/>
          <a:stretch>
            <a:fillRect/>
          </a:stretch>
        </p:blipFill>
        <p:spPr>
          <a:xfrm>
            <a:off x="2301871" y="5893627"/>
            <a:ext cx="6905625" cy="695325"/>
          </a:xfrm>
          <a:prstGeom prst="rect">
            <a:avLst/>
          </a:prstGeom>
        </p:spPr>
      </p:pic>
      <p:pic>
        <p:nvPicPr>
          <p:cNvPr id="26" name="Picture 25">
            <a:extLst>
              <a:ext uri="{FF2B5EF4-FFF2-40B4-BE49-F238E27FC236}">
                <a16:creationId xmlns:a16="http://schemas.microsoft.com/office/drawing/2014/main" id="{51B0E0CD-62DB-44AA-8EAB-6B355028DCB4}"/>
              </a:ext>
            </a:extLst>
          </p:cNvPr>
          <p:cNvPicPr>
            <a:picLocks noChangeAspect="1"/>
          </p:cNvPicPr>
          <p:nvPr/>
        </p:nvPicPr>
        <p:blipFill>
          <a:blip r:embed="rId5"/>
          <a:stretch>
            <a:fillRect/>
          </a:stretch>
        </p:blipFill>
        <p:spPr>
          <a:xfrm>
            <a:off x="1609061" y="1746046"/>
            <a:ext cx="8291243" cy="4886215"/>
          </a:xfrm>
          <a:prstGeom prst="rect">
            <a:avLst/>
          </a:prstGeom>
        </p:spPr>
      </p:pic>
    </p:spTree>
    <p:extLst>
      <p:ext uri="{BB962C8B-B14F-4D97-AF65-F5344CB8AC3E}">
        <p14:creationId xmlns:p14="http://schemas.microsoft.com/office/powerpoint/2010/main" val="312937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randombar(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latin typeface="Agency FB" panose="020B0503020202020204" pitchFamily="34" charset="0"/>
                <a:cs typeface="Arial" panose="020B0604020202020204" pitchFamily="34" charset="0"/>
              </a:rPr>
              <a:t>H</a:t>
            </a:r>
            <a:r>
              <a:rPr lang="en-US" sz="6000" b="1" dirty="0" err="1">
                <a:solidFill>
                  <a:srgbClr val="006772"/>
                </a:solidFill>
                <a:latin typeface="Agency FB" panose="020B0503020202020204" pitchFamily="34" charset="0"/>
                <a:cs typeface="Arial" panose="020B0604020202020204" pitchFamily="34" charset="0"/>
              </a:rPr>
              <a:t>a</a:t>
            </a:r>
            <a:r>
              <a:rPr lang="en-US" altLang="zh-CN" sz="6000" b="1" dirty="0" err="1">
                <a:solidFill>
                  <a:srgbClr val="006772"/>
                </a:solidFill>
                <a:latin typeface="Agency FB" panose="020B0503020202020204" pitchFamily="34" charset="0"/>
                <a:cs typeface="Arial" panose="020B0604020202020204" pitchFamily="34" charset="0"/>
              </a:rPr>
              <a:t>zelcast</a:t>
            </a:r>
            <a:r>
              <a:rPr lang="en-US" altLang="zh-CN" sz="6000" b="1" dirty="0">
                <a:solidFill>
                  <a:srgbClr val="006772"/>
                </a:solidFill>
                <a:latin typeface="Agency FB" panose="020B0503020202020204" pitchFamily="34" charset="0"/>
                <a:cs typeface="Arial" panose="020B0604020202020204" pitchFamily="34" charset="0"/>
              </a:rPr>
              <a:t> Management Center</a:t>
            </a:r>
            <a:endParaRPr lang="en-US" sz="6000" b="1" dirty="0">
              <a:solidFill>
                <a:srgbClr val="006772"/>
              </a:solidFill>
              <a:latin typeface="Agency FB" panose="020B0503020202020204"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8512DCE-D002-4BD1-B185-D1A2B75B1E29}"/>
              </a:ext>
            </a:extLst>
          </p:cNvPr>
          <p:cNvSpPr txBox="1"/>
          <p:nvPr/>
        </p:nvSpPr>
        <p:spPr>
          <a:xfrm>
            <a:off x="1400175" y="2409413"/>
            <a:ext cx="6956776" cy="2862322"/>
          </a:xfrm>
          <a:prstGeom prst="rect">
            <a:avLst/>
          </a:prstGeom>
          <a:noFill/>
        </p:spPr>
        <p:txBody>
          <a:bodyPr wrap="none" rtlCol="0">
            <a:spAutoFit/>
          </a:bodyPr>
          <a:lstStyle/>
          <a:p>
            <a:pPr marL="285750" indent="-285750">
              <a:buFont typeface="Arial" panose="020B0604020202020204" pitchFamily="34" charset="0"/>
              <a:buChar char="•"/>
            </a:pPr>
            <a:r>
              <a:rPr lang="zh-CN" altLang="en-US" sz="3600" dirty="0">
                <a:latin typeface="Microsoft YaHei" panose="020B0503020204020204" pitchFamily="34" charset="-122"/>
                <a:ea typeface="Microsoft YaHei" panose="020B0503020204020204" pitchFamily="34" charset="-122"/>
              </a:rPr>
              <a:t>使用</a:t>
            </a:r>
            <a:r>
              <a:rPr lang="en-SG" altLang="zh-CN" sz="3600" dirty="0">
                <a:solidFill>
                  <a:srgbClr val="FF0000"/>
                </a:solidFill>
                <a:latin typeface="Microsoft YaHei" panose="020B0503020204020204" pitchFamily="34" charset="-122"/>
                <a:ea typeface="Microsoft YaHei" panose="020B0503020204020204" pitchFamily="34" charset="-122"/>
              </a:rPr>
              <a:t>D</a:t>
            </a:r>
            <a:r>
              <a:rPr lang="en-US" altLang="zh-CN" sz="3600" dirty="0" err="1">
                <a:solidFill>
                  <a:srgbClr val="FF0000"/>
                </a:solidFill>
                <a:latin typeface="Microsoft YaHei" panose="020B0503020204020204" pitchFamily="34" charset="-122"/>
                <a:ea typeface="Microsoft YaHei" panose="020B0503020204020204" pitchFamily="34" charset="-122"/>
              </a:rPr>
              <a:t>ocker</a:t>
            </a:r>
            <a:r>
              <a:rPr lang="zh-CN" altLang="en-US" sz="3600" dirty="0">
                <a:latin typeface="Microsoft YaHei" panose="020B0503020204020204" pitchFamily="34" charset="-122"/>
                <a:ea typeface="Microsoft YaHei" panose="020B0503020204020204" pitchFamily="34" charset="-122"/>
              </a:rPr>
              <a:t>镜像部署</a:t>
            </a:r>
            <a:endParaRPr lang="en-US" altLang="zh-CN" sz="3600" dirty="0">
              <a:latin typeface="Microsoft YaHei" panose="020B0503020204020204" pitchFamily="34" charset="-122"/>
              <a:ea typeface="Microsoft YaHei" panose="020B0503020204020204" pitchFamily="34" charset="-122"/>
            </a:endParaRPr>
          </a:p>
          <a:p>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3600" dirty="0">
                <a:latin typeface="Microsoft YaHei" panose="020B0503020204020204" pitchFamily="34" charset="-122"/>
                <a:ea typeface="Microsoft YaHei" panose="020B0503020204020204" pitchFamily="34" charset="-122"/>
              </a:rPr>
              <a:t>官网下载</a:t>
            </a:r>
            <a:r>
              <a:rPr lang="en-SG" altLang="zh-CN" sz="3600" dirty="0">
                <a:solidFill>
                  <a:srgbClr val="FF0000"/>
                </a:solidFill>
                <a:latin typeface="Microsoft YaHei" panose="020B0503020204020204" pitchFamily="34" charset="-122"/>
                <a:ea typeface="Microsoft YaHei" panose="020B0503020204020204" pitchFamily="34" charset="-122"/>
              </a:rPr>
              <a:t>ZIP</a:t>
            </a:r>
            <a:r>
              <a:rPr lang="en-US" altLang="zh-CN" sz="3600" dirty="0">
                <a:solidFill>
                  <a:srgbClr val="FF0000"/>
                </a:solidFill>
                <a:latin typeface="Microsoft YaHei" panose="020B0503020204020204" pitchFamily="34" charset="-122"/>
                <a:ea typeface="Microsoft YaHei" panose="020B0503020204020204" pitchFamily="34" charset="-122"/>
              </a:rPr>
              <a:t>/TAR</a:t>
            </a:r>
            <a:r>
              <a:rPr lang="en-US" altLang="zh-CN" sz="3600" dirty="0">
                <a:latin typeface="Microsoft YaHei" panose="020B0503020204020204" pitchFamily="34" charset="-122"/>
                <a:ea typeface="Microsoft YaHei" panose="020B0503020204020204" pitchFamily="34" charset="-122"/>
              </a:rPr>
              <a:t>,</a:t>
            </a:r>
            <a:r>
              <a:rPr lang="zh-CN" altLang="en-US" sz="3600" dirty="0">
                <a:latin typeface="Microsoft YaHei" panose="020B0503020204020204" pitchFamily="34" charset="-122"/>
                <a:ea typeface="Microsoft YaHei" panose="020B0503020204020204" pitchFamily="34" charset="-122"/>
              </a:rPr>
              <a:t>解压本地部署</a:t>
            </a:r>
            <a:endParaRPr lang="en-SG" sz="3600"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6C5BC16A-D6FE-4997-AAF1-6EB19D9B7468}"/>
              </a:ext>
            </a:extLst>
          </p:cNvPr>
          <p:cNvSpPr txBox="1"/>
          <p:nvPr/>
        </p:nvSpPr>
        <p:spPr>
          <a:xfrm>
            <a:off x="2741492" y="1857215"/>
            <a:ext cx="6709016" cy="369332"/>
          </a:xfrm>
          <a:prstGeom prst="rect">
            <a:avLst/>
          </a:prstGeom>
          <a:noFill/>
        </p:spPr>
        <p:txBody>
          <a:bodyPr wrap="none" rtlCol="0">
            <a:spAutoFit/>
          </a:bodyPr>
          <a:lstStyle/>
          <a:p>
            <a:r>
              <a:rPr lang="en-SG" b="0" i="0" u="none" strike="noStrike" dirty="0">
                <a:solidFill>
                  <a:srgbClr val="4EA1DB"/>
                </a:solidFill>
                <a:effectLst/>
                <a:latin typeface="-apple-system"/>
                <a:hlinkClick r:id="rId2"/>
              </a:rPr>
              <a:t>https://hazelcast.org/imdg/download/archives/#management-center</a:t>
            </a:r>
            <a:endParaRPr lang="en-SG" dirty="0"/>
          </a:p>
        </p:txBody>
      </p:sp>
      <p:pic>
        <p:nvPicPr>
          <p:cNvPr id="8" name="Picture 7">
            <a:extLst>
              <a:ext uri="{FF2B5EF4-FFF2-40B4-BE49-F238E27FC236}">
                <a16:creationId xmlns:a16="http://schemas.microsoft.com/office/drawing/2014/main" id="{C752B3C5-77EC-49B5-9DAE-EA5547A7001A}"/>
              </a:ext>
            </a:extLst>
          </p:cNvPr>
          <p:cNvPicPr>
            <a:picLocks noChangeAspect="1"/>
          </p:cNvPicPr>
          <p:nvPr/>
        </p:nvPicPr>
        <p:blipFill>
          <a:blip r:embed="rId3"/>
          <a:stretch>
            <a:fillRect/>
          </a:stretch>
        </p:blipFill>
        <p:spPr>
          <a:xfrm>
            <a:off x="2196392" y="2409413"/>
            <a:ext cx="7799216" cy="3969025"/>
          </a:xfrm>
          <a:prstGeom prst="rect">
            <a:avLst/>
          </a:prstGeom>
        </p:spPr>
      </p:pic>
      <p:pic>
        <p:nvPicPr>
          <p:cNvPr id="10" name="Picture 9">
            <a:extLst>
              <a:ext uri="{FF2B5EF4-FFF2-40B4-BE49-F238E27FC236}">
                <a16:creationId xmlns:a16="http://schemas.microsoft.com/office/drawing/2014/main" id="{939D4A42-986D-46FA-AB63-782A8D0DC1B4}"/>
              </a:ext>
            </a:extLst>
          </p:cNvPr>
          <p:cNvPicPr>
            <a:picLocks noChangeAspect="1"/>
          </p:cNvPicPr>
          <p:nvPr/>
        </p:nvPicPr>
        <p:blipFill>
          <a:blip r:embed="rId4"/>
          <a:stretch>
            <a:fillRect/>
          </a:stretch>
        </p:blipFill>
        <p:spPr>
          <a:xfrm>
            <a:off x="2357437" y="2571750"/>
            <a:ext cx="7477125" cy="3009900"/>
          </a:xfrm>
          <a:prstGeom prst="rect">
            <a:avLst/>
          </a:prstGeom>
        </p:spPr>
      </p:pic>
      <p:pic>
        <p:nvPicPr>
          <p:cNvPr id="13" name="Picture 12">
            <a:extLst>
              <a:ext uri="{FF2B5EF4-FFF2-40B4-BE49-F238E27FC236}">
                <a16:creationId xmlns:a16="http://schemas.microsoft.com/office/drawing/2014/main" id="{9F1E6DBF-CC46-46D1-B49D-42F578B43B7E}"/>
              </a:ext>
            </a:extLst>
          </p:cNvPr>
          <p:cNvPicPr>
            <a:picLocks noChangeAspect="1"/>
          </p:cNvPicPr>
          <p:nvPr/>
        </p:nvPicPr>
        <p:blipFill>
          <a:blip r:embed="rId5"/>
          <a:stretch>
            <a:fillRect/>
          </a:stretch>
        </p:blipFill>
        <p:spPr>
          <a:xfrm>
            <a:off x="2395367" y="1958858"/>
            <a:ext cx="7401263" cy="4513624"/>
          </a:xfrm>
          <a:prstGeom prst="rect">
            <a:avLst/>
          </a:prstGeom>
        </p:spPr>
      </p:pic>
      <p:pic>
        <p:nvPicPr>
          <p:cNvPr id="15" name="Picture 14">
            <a:extLst>
              <a:ext uri="{FF2B5EF4-FFF2-40B4-BE49-F238E27FC236}">
                <a16:creationId xmlns:a16="http://schemas.microsoft.com/office/drawing/2014/main" id="{DF8CF9F0-9CE0-43FE-AA2E-EA1CB51BEB89}"/>
              </a:ext>
            </a:extLst>
          </p:cNvPr>
          <p:cNvPicPr>
            <a:picLocks noChangeAspect="1"/>
          </p:cNvPicPr>
          <p:nvPr/>
        </p:nvPicPr>
        <p:blipFill>
          <a:blip r:embed="rId6"/>
          <a:stretch>
            <a:fillRect/>
          </a:stretch>
        </p:blipFill>
        <p:spPr>
          <a:xfrm>
            <a:off x="1031109" y="2409413"/>
            <a:ext cx="9447152" cy="2769810"/>
          </a:xfrm>
          <a:prstGeom prst="rect">
            <a:avLst/>
          </a:prstGeom>
        </p:spPr>
      </p:pic>
      <p:pic>
        <p:nvPicPr>
          <p:cNvPr id="17" name="Picture 16">
            <a:extLst>
              <a:ext uri="{FF2B5EF4-FFF2-40B4-BE49-F238E27FC236}">
                <a16:creationId xmlns:a16="http://schemas.microsoft.com/office/drawing/2014/main" id="{CADF84DC-E301-4003-B607-0EAC3A8E604C}"/>
              </a:ext>
            </a:extLst>
          </p:cNvPr>
          <p:cNvPicPr>
            <a:picLocks noChangeAspect="1"/>
          </p:cNvPicPr>
          <p:nvPr/>
        </p:nvPicPr>
        <p:blipFill>
          <a:blip r:embed="rId7"/>
          <a:stretch>
            <a:fillRect/>
          </a:stretch>
        </p:blipFill>
        <p:spPr>
          <a:xfrm>
            <a:off x="2625721" y="2822768"/>
            <a:ext cx="6257925" cy="971550"/>
          </a:xfrm>
          <a:prstGeom prst="rect">
            <a:avLst/>
          </a:prstGeom>
        </p:spPr>
      </p:pic>
      <p:pic>
        <p:nvPicPr>
          <p:cNvPr id="19" name="Picture 18">
            <a:extLst>
              <a:ext uri="{FF2B5EF4-FFF2-40B4-BE49-F238E27FC236}">
                <a16:creationId xmlns:a16="http://schemas.microsoft.com/office/drawing/2014/main" id="{D0654329-B3A6-420B-BE7C-C4ADEEBAF1CB}"/>
              </a:ext>
            </a:extLst>
          </p:cNvPr>
          <p:cNvPicPr>
            <a:picLocks noChangeAspect="1"/>
          </p:cNvPicPr>
          <p:nvPr/>
        </p:nvPicPr>
        <p:blipFill>
          <a:blip r:embed="rId8"/>
          <a:stretch>
            <a:fillRect/>
          </a:stretch>
        </p:blipFill>
        <p:spPr>
          <a:xfrm>
            <a:off x="605864" y="5176466"/>
            <a:ext cx="10297641" cy="283050"/>
          </a:xfrm>
          <a:prstGeom prst="rect">
            <a:avLst/>
          </a:prstGeom>
        </p:spPr>
      </p:pic>
      <p:pic>
        <p:nvPicPr>
          <p:cNvPr id="22" name="Picture 21">
            <a:extLst>
              <a:ext uri="{FF2B5EF4-FFF2-40B4-BE49-F238E27FC236}">
                <a16:creationId xmlns:a16="http://schemas.microsoft.com/office/drawing/2014/main" id="{2671AE98-5D09-4098-A381-C06FCB3F3C68}"/>
              </a:ext>
            </a:extLst>
          </p:cNvPr>
          <p:cNvPicPr>
            <a:picLocks noChangeAspect="1"/>
          </p:cNvPicPr>
          <p:nvPr/>
        </p:nvPicPr>
        <p:blipFill>
          <a:blip r:embed="rId9"/>
          <a:stretch>
            <a:fillRect/>
          </a:stretch>
        </p:blipFill>
        <p:spPr>
          <a:xfrm>
            <a:off x="1159800" y="1791390"/>
            <a:ext cx="9189766" cy="4848559"/>
          </a:xfrm>
          <a:prstGeom prst="rect">
            <a:avLst/>
          </a:prstGeom>
        </p:spPr>
      </p:pic>
      <p:pic>
        <p:nvPicPr>
          <p:cNvPr id="27" name="Picture 26">
            <a:extLst>
              <a:ext uri="{FF2B5EF4-FFF2-40B4-BE49-F238E27FC236}">
                <a16:creationId xmlns:a16="http://schemas.microsoft.com/office/drawing/2014/main" id="{2496304A-0239-4074-B2D7-70DD54015EA6}"/>
              </a:ext>
            </a:extLst>
          </p:cNvPr>
          <p:cNvPicPr>
            <a:picLocks noChangeAspect="1"/>
          </p:cNvPicPr>
          <p:nvPr/>
        </p:nvPicPr>
        <p:blipFill>
          <a:blip r:embed="rId10"/>
          <a:stretch>
            <a:fillRect/>
          </a:stretch>
        </p:blipFill>
        <p:spPr>
          <a:xfrm>
            <a:off x="1116098" y="1733387"/>
            <a:ext cx="9265568" cy="4964563"/>
          </a:xfrm>
          <a:prstGeom prst="rect">
            <a:avLst/>
          </a:prstGeom>
        </p:spPr>
      </p:pic>
    </p:spTree>
    <p:extLst>
      <p:ext uri="{BB962C8B-B14F-4D97-AF65-F5344CB8AC3E}">
        <p14:creationId xmlns:p14="http://schemas.microsoft.com/office/powerpoint/2010/main" val="1353207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2" nodeType="clickEffect">
                                  <p:stCondLst>
                                    <p:cond delay="0"/>
                                  </p:stCondLst>
                                  <p:childTnLst>
                                    <p:animEffect transition="out" filter="randombar(horizontal)">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par>
                                <p:cTn id="49" presetID="14" presetClass="exit" presetSubtype="10" fill="hold" grpId="1" nodeType="withEffect">
                                  <p:stCondLst>
                                    <p:cond delay="0"/>
                                  </p:stCondLst>
                                  <p:childTnLst>
                                    <p:animEffect transition="out" filter="randombar(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4" presetClass="exit" presetSubtype="10" fill="hold" nodeType="withEffect">
                                  <p:stCondLst>
                                    <p:cond delay="0"/>
                                  </p:stCondLst>
                                  <p:childTnLst>
                                    <p:animEffect transition="out" filter="randombar(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4" presetClass="exit" presetSubtype="10" fill="hold" nodeType="withEffect">
                                  <p:stCondLst>
                                    <p:cond delay="0"/>
                                  </p:stCondLst>
                                  <p:childTnLst>
                                    <p:animEffect transition="out" filter="randombar(horizontal)">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4" presetClass="exit" presetSubtype="10" fill="hold" nodeType="withEffect">
                                  <p:stCondLst>
                                    <p:cond delay="0"/>
                                  </p:stCondLst>
                                  <p:childTnLst>
                                    <p:animEffect transition="out" filter="randombar(horizontal)">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4" presetClass="exit" presetSubtype="10" fill="hold" nodeType="withEffect">
                                  <p:stCondLst>
                                    <p:cond delay="0"/>
                                  </p:stCondLst>
                                  <p:childTnLst>
                                    <p:animEffect transition="out" filter="randombar(horizontal)">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randombar(horizontal)">
                                      <p:cBhvr>
                                        <p:cTn id="68" dur="500"/>
                                        <p:tgtEl>
                                          <p:spTgt spid="17"/>
                                        </p:tgtEl>
                                      </p:cBhvr>
                                    </p:animEffect>
                                  </p:childTnLst>
                                </p:cTn>
                              </p:par>
                              <p:par>
                                <p:cTn id="69" presetID="14" presetClass="entr" presetSubtype="1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randombar(horizontal)">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nodeType="clickEffect">
                                  <p:stCondLst>
                                    <p:cond delay="0"/>
                                  </p:stCondLst>
                                  <p:childTnLst>
                                    <p:animEffect transition="out" filter="randombar(horizontal)">
                                      <p:cBhvr>
                                        <p:cTn id="75" dur="500"/>
                                        <p:tgtEl>
                                          <p:spTgt spid="17"/>
                                        </p:tgtEl>
                                      </p:cBhvr>
                                    </p:animEffect>
                                    <p:set>
                                      <p:cBhvr>
                                        <p:cTn id="76" dur="1" fill="hold">
                                          <p:stCondLst>
                                            <p:cond delay="499"/>
                                          </p:stCondLst>
                                        </p:cTn>
                                        <p:tgtEl>
                                          <p:spTgt spid="17"/>
                                        </p:tgtEl>
                                        <p:attrNameLst>
                                          <p:attrName>style.visibility</p:attrName>
                                        </p:attrNameLst>
                                      </p:cBhvr>
                                      <p:to>
                                        <p:strVal val="hidden"/>
                                      </p:to>
                                    </p:set>
                                  </p:childTnLst>
                                </p:cTn>
                              </p:par>
                              <p:par>
                                <p:cTn id="77" presetID="14" presetClass="exit" presetSubtype="10" fill="hold" nodeType="withEffect">
                                  <p:stCondLst>
                                    <p:cond delay="0"/>
                                  </p:stCondLst>
                                  <p:childTnLst>
                                    <p:animEffect transition="out" filter="randombar(horizontal)">
                                      <p:cBhvr>
                                        <p:cTn id="78" dur="500"/>
                                        <p:tgtEl>
                                          <p:spTgt spid="19"/>
                                        </p:tgtEl>
                                      </p:cBhvr>
                                    </p:animEffect>
                                    <p:set>
                                      <p:cBhvr>
                                        <p:cTn id="79" dur="1" fill="hold">
                                          <p:stCondLst>
                                            <p:cond delay="499"/>
                                          </p:stCondLst>
                                        </p:cTn>
                                        <p:tgtEl>
                                          <p:spTgt spid="1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randombar(horizontal)">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randombar(horizontal)">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P spid="2" grpId="2"/>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pring Boot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1929737"/>
            <a:ext cx="1880643"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P</a:t>
            </a:r>
            <a:r>
              <a:rPr lang="en-US" altLang="zh-CN" sz="3200" dirty="0">
                <a:latin typeface="Microsoft YaHei" panose="020B0503020204020204" pitchFamily="34" charset="-122"/>
                <a:ea typeface="Microsoft YaHei" panose="020B0503020204020204" pitchFamily="34" charset="-122"/>
              </a:rPr>
              <a:t>OM</a:t>
            </a:r>
            <a:endParaRPr lang="en-SG" sz="3200" dirty="0">
              <a:latin typeface="Microsoft YaHei" panose="020B0503020204020204" pitchFamily="34" charset="-122"/>
              <a:ea typeface="Microsoft YaHei" panose="020B0503020204020204" pitchFamily="34" charset="-122"/>
            </a:endParaRPr>
          </a:p>
        </p:txBody>
      </p:sp>
      <p:pic>
        <p:nvPicPr>
          <p:cNvPr id="8" name="Picture 7">
            <a:extLst>
              <a:ext uri="{FF2B5EF4-FFF2-40B4-BE49-F238E27FC236}">
                <a16:creationId xmlns:a16="http://schemas.microsoft.com/office/drawing/2014/main" id="{D5675FC5-732E-49D9-B165-0AD63555A2D1}"/>
              </a:ext>
            </a:extLst>
          </p:cNvPr>
          <p:cNvPicPr>
            <a:picLocks noChangeAspect="1"/>
          </p:cNvPicPr>
          <p:nvPr/>
        </p:nvPicPr>
        <p:blipFill>
          <a:blip r:embed="rId2"/>
          <a:stretch>
            <a:fillRect/>
          </a:stretch>
        </p:blipFill>
        <p:spPr>
          <a:xfrm>
            <a:off x="2176559" y="3031684"/>
            <a:ext cx="7838882" cy="1436002"/>
          </a:xfrm>
          <a:prstGeom prst="rect">
            <a:avLst/>
          </a:prstGeom>
        </p:spPr>
      </p:pic>
      <p:pic>
        <p:nvPicPr>
          <p:cNvPr id="12" name="Picture 11">
            <a:extLst>
              <a:ext uri="{FF2B5EF4-FFF2-40B4-BE49-F238E27FC236}">
                <a16:creationId xmlns:a16="http://schemas.microsoft.com/office/drawing/2014/main" id="{EDCA9B59-B70F-4F67-80C8-3825ACA09CE8}"/>
              </a:ext>
            </a:extLst>
          </p:cNvPr>
          <p:cNvPicPr>
            <a:picLocks noChangeAspect="1"/>
          </p:cNvPicPr>
          <p:nvPr/>
        </p:nvPicPr>
        <p:blipFill>
          <a:blip r:embed="rId3"/>
          <a:stretch>
            <a:fillRect/>
          </a:stretch>
        </p:blipFill>
        <p:spPr>
          <a:xfrm>
            <a:off x="2062202" y="5369778"/>
            <a:ext cx="8067596" cy="830997"/>
          </a:xfrm>
          <a:prstGeom prst="rect">
            <a:avLst/>
          </a:prstGeom>
        </p:spPr>
      </p:pic>
      <p:pic>
        <p:nvPicPr>
          <p:cNvPr id="15" name="Picture 14">
            <a:extLst>
              <a:ext uri="{FF2B5EF4-FFF2-40B4-BE49-F238E27FC236}">
                <a16:creationId xmlns:a16="http://schemas.microsoft.com/office/drawing/2014/main" id="{BBC4C862-6C56-4CD8-BF11-B40BA69C5F40}"/>
              </a:ext>
            </a:extLst>
          </p:cNvPr>
          <p:cNvPicPr>
            <a:picLocks noChangeAspect="1"/>
          </p:cNvPicPr>
          <p:nvPr/>
        </p:nvPicPr>
        <p:blipFill>
          <a:blip r:embed="rId4"/>
          <a:stretch>
            <a:fillRect/>
          </a:stretch>
        </p:blipFill>
        <p:spPr>
          <a:xfrm>
            <a:off x="1414462" y="2619837"/>
            <a:ext cx="9363075" cy="3800475"/>
          </a:xfrm>
          <a:prstGeom prst="rect">
            <a:avLst/>
          </a:prstGeom>
        </p:spPr>
      </p:pic>
      <p:sp>
        <p:nvSpPr>
          <p:cNvPr id="18" name="TextBox 17">
            <a:extLst>
              <a:ext uri="{FF2B5EF4-FFF2-40B4-BE49-F238E27FC236}">
                <a16:creationId xmlns:a16="http://schemas.microsoft.com/office/drawing/2014/main" id="{721218AD-7C1F-44F6-BA48-E4A49118E315}"/>
              </a:ext>
            </a:extLst>
          </p:cNvPr>
          <p:cNvSpPr txBox="1"/>
          <p:nvPr/>
        </p:nvSpPr>
        <p:spPr>
          <a:xfrm>
            <a:off x="707789" y="1788840"/>
            <a:ext cx="5052986"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A</a:t>
            </a:r>
            <a:r>
              <a:rPr lang="en-US" altLang="zh-CN" sz="3200" dirty="0">
                <a:latin typeface="Microsoft YaHei" panose="020B0503020204020204" pitchFamily="34" charset="-122"/>
                <a:ea typeface="Microsoft YaHei" panose="020B0503020204020204" pitchFamily="34" charset="-122"/>
              </a:rPr>
              <a:t>annotation &amp; </a:t>
            </a:r>
            <a:r>
              <a:rPr lang="en-US" altLang="zh-CN" sz="4800" dirty="0">
                <a:solidFill>
                  <a:srgbClr val="FF0000"/>
                </a:solidFill>
                <a:latin typeface="Microsoft YaHei" panose="020B0503020204020204" pitchFamily="34" charset="-122"/>
                <a:ea typeface="Microsoft YaHei" panose="020B0503020204020204" pitchFamily="34" charset="-122"/>
              </a:rPr>
              <a:t>B</a:t>
            </a:r>
            <a:r>
              <a:rPr lang="en-US" altLang="zh-CN" sz="3200" dirty="0">
                <a:latin typeface="Microsoft YaHei" panose="020B0503020204020204" pitchFamily="34" charset="-122"/>
                <a:ea typeface="Microsoft YaHei" panose="020B0503020204020204" pitchFamily="34" charset="-122"/>
              </a:rPr>
              <a:t>ean</a:t>
            </a:r>
            <a:endParaRPr lang="en-SG" sz="3200" dirty="0">
              <a:latin typeface="Microsoft YaHei" panose="020B0503020204020204" pitchFamily="34" charset="-122"/>
              <a:ea typeface="Microsoft YaHei" panose="020B0503020204020204" pitchFamily="34" charset="-122"/>
            </a:endParaRPr>
          </a:p>
        </p:txBody>
      </p:sp>
      <p:pic>
        <p:nvPicPr>
          <p:cNvPr id="20" name="Picture 19">
            <a:extLst>
              <a:ext uri="{FF2B5EF4-FFF2-40B4-BE49-F238E27FC236}">
                <a16:creationId xmlns:a16="http://schemas.microsoft.com/office/drawing/2014/main" id="{E1ACA815-4D88-4072-8ADB-27DE0179ACF0}"/>
              </a:ext>
            </a:extLst>
          </p:cNvPr>
          <p:cNvPicPr>
            <a:picLocks noChangeAspect="1"/>
          </p:cNvPicPr>
          <p:nvPr/>
        </p:nvPicPr>
        <p:blipFill>
          <a:blip r:embed="rId5"/>
          <a:stretch>
            <a:fillRect/>
          </a:stretch>
        </p:blipFill>
        <p:spPr>
          <a:xfrm>
            <a:off x="2881311" y="3394732"/>
            <a:ext cx="6429375" cy="1524000"/>
          </a:xfrm>
          <a:prstGeom prst="rect">
            <a:avLst/>
          </a:prstGeom>
        </p:spPr>
      </p:pic>
      <p:pic>
        <p:nvPicPr>
          <p:cNvPr id="22" name="Picture 21">
            <a:extLst>
              <a:ext uri="{FF2B5EF4-FFF2-40B4-BE49-F238E27FC236}">
                <a16:creationId xmlns:a16="http://schemas.microsoft.com/office/drawing/2014/main" id="{11D2E4C2-10DF-434E-B965-02D551B8543F}"/>
              </a:ext>
            </a:extLst>
          </p:cNvPr>
          <p:cNvPicPr>
            <a:picLocks noChangeAspect="1"/>
          </p:cNvPicPr>
          <p:nvPr/>
        </p:nvPicPr>
        <p:blipFill>
          <a:blip r:embed="rId6"/>
          <a:stretch>
            <a:fillRect/>
          </a:stretch>
        </p:blipFill>
        <p:spPr>
          <a:xfrm>
            <a:off x="3752850" y="3747364"/>
            <a:ext cx="4686300" cy="866775"/>
          </a:xfrm>
          <a:prstGeom prst="rect">
            <a:avLst/>
          </a:prstGeom>
        </p:spPr>
      </p:pic>
    </p:spTree>
    <p:extLst>
      <p:ext uri="{BB962C8B-B14F-4D97-AF65-F5344CB8AC3E}">
        <p14:creationId xmlns:p14="http://schemas.microsoft.com/office/powerpoint/2010/main" val="964471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4" presetClass="exit" presetSubtype="10" fill="hold" nodeType="withEffect">
                                  <p:stCondLst>
                                    <p:cond delay="0"/>
                                  </p:stCondLst>
                                  <p:childTnLst>
                                    <p:animEffect transition="out" filter="randombar(horizont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par>
                                <p:cTn id="38" presetID="14"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nodeType="clickEffect">
                                  <p:stCondLst>
                                    <p:cond delay="0"/>
                                  </p:stCondLst>
                                  <p:childTnLst>
                                    <p:animEffect transition="out" filter="randombar(horizontal)">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randombar(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nodeType="clickEffect">
                                  <p:stCondLst>
                                    <p:cond delay="0"/>
                                  </p:stCondLst>
                                  <p:childTnLst>
                                    <p:animEffect transition="out" filter="randombar(horizontal)">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pring Boot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3206087"/>
            <a:ext cx="8358378" cy="1323439"/>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C</a:t>
            </a:r>
            <a:r>
              <a:rPr lang="en-SG" sz="3200" dirty="0">
                <a:latin typeface="Microsoft YaHei" panose="020B0503020204020204" pitchFamily="34" charset="-122"/>
                <a:ea typeface="Microsoft YaHei" panose="020B0503020204020204" pitchFamily="34" charset="-122"/>
              </a:rPr>
              <a:t>acheable </a:t>
            </a:r>
            <a:r>
              <a:rPr lang="en-US" altLang="zh-CN" sz="3200" dirty="0">
                <a:latin typeface="Microsoft YaHei" panose="020B0503020204020204" pitchFamily="34" charset="-122"/>
                <a:ea typeface="Microsoft YaHei" panose="020B0503020204020204" pitchFamily="34" charset="-122"/>
              </a:rPr>
              <a:t>&amp; </a:t>
            </a:r>
            <a:r>
              <a:rPr lang="en-SG" sz="4800" dirty="0" err="1">
                <a:solidFill>
                  <a:srgbClr val="FF0000"/>
                </a:solidFill>
                <a:latin typeface="Microsoft YaHei" panose="020B0503020204020204" pitchFamily="34" charset="-122"/>
                <a:ea typeface="Microsoft YaHei" panose="020B0503020204020204" pitchFamily="34" charset="-122"/>
              </a:rPr>
              <a:t>C</a:t>
            </a:r>
            <a:r>
              <a:rPr lang="en-SG" sz="3200" dirty="0" err="1">
                <a:latin typeface="Microsoft YaHei" panose="020B0503020204020204" pitchFamily="34" charset="-122"/>
                <a:ea typeface="Microsoft YaHei" panose="020B0503020204020204" pitchFamily="34" charset="-122"/>
              </a:rPr>
              <a:t>achePut</a:t>
            </a:r>
            <a:r>
              <a:rPr lang="en-SG"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&amp; </a:t>
            </a:r>
            <a:r>
              <a:rPr lang="en-US" altLang="zh-CN" sz="4800" dirty="0">
                <a:solidFill>
                  <a:srgbClr val="FF0000"/>
                </a:solidFill>
                <a:latin typeface="Microsoft YaHei" panose="020B0503020204020204" pitchFamily="34" charset="-122"/>
                <a:ea typeface="Microsoft YaHei" panose="020B0503020204020204" pitchFamily="34" charset="-122"/>
              </a:rPr>
              <a:t>C</a:t>
            </a:r>
            <a:r>
              <a:rPr lang="en-SG" sz="3200" dirty="0" err="1">
                <a:latin typeface="Microsoft YaHei" panose="020B0503020204020204" pitchFamily="34" charset="-122"/>
                <a:ea typeface="Microsoft YaHei" panose="020B0503020204020204" pitchFamily="34" charset="-122"/>
              </a:rPr>
              <a:t>acheEvict</a:t>
            </a:r>
            <a:endParaRPr lang="en-SG" sz="32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endParaRPr lang="en-SG" sz="3200"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C2D7B0F8-8BBE-4192-930A-8AAB6BFFF12F}"/>
              </a:ext>
            </a:extLst>
          </p:cNvPr>
          <p:cNvPicPr>
            <a:picLocks noChangeAspect="1"/>
          </p:cNvPicPr>
          <p:nvPr/>
        </p:nvPicPr>
        <p:blipFill>
          <a:blip r:embed="rId2"/>
          <a:stretch>
            <a:fillRect/>
          </a:stretch>
        </p:blipFill>
        <p:spPr>
          <a:xfrm>
            <a:off x="2105612" y="1642713"/>
            <a:ext cx="7661364" cy="5169675"/>
          </a:xfrm>
          <a:prstGeom prst="rect">
            <a:avLst/>
          </a:prstGeom>
        </p:spPr>
      </p:pic>
      <p:pic>
        <p:nvPicPr>
          <p:cNvPr id="7" name="Picture 6">
            <a:extLst>
              <a:ext uri="{FF2B5EF4-FFF2-40B4-BE49-F238E27FC236}">
                <a16:creationId xmlns:a16="http://schemas.microsoft.com/office/drawing/2014/main" id="{B02B34CF-6489-4747-8173-8C82F329BF0F}"/>
              </a:ext>
            </a:extLst>
          </p:cNvPr>
          <p:cNvPicPr>
            <a:picLocks noChangeAspect="1"/>
          </p:cNvPicPr>
          <p:nvPr/>
        </p:nvPicPr>
        <p:blipFill>
          <a:blip r:embed="rId3"/>
          <a:stretch>
            <a:fillRect/>
          </a:stretch>
        </p:blipFill>
        <p:spPr>
          <a:xfrm>
            <a:off x="2662075" y="2174912"/>
            <a:ext cx="6753225" cy="4105275"/>
          </a:xfrm>
          <a:prstGeom prst="rect">
            <a:avLst/>
          </a:prstGeom>
        </p:spPr>
      </p:pic>
      <p:pic>
        <p:nvPicPr>
          <p:cNvPr id="10" name="Picture 9">
            <a:extLst>
              <a:ext uri="{FF2B5EF4-FFF2-40B4-BE49-F238E27FC236}">
                <a16:creationId xmlns:a16="http://schemas.microsoft.com/office/drawing/2014/main" id="{CF1F9624-F15F-4DAC-A6AD-DA66F75F4833}"/>
              </a:ext>
            </a:extLst>
          </p:cNvPr>
          <p:cNvPicPr>
            <a:picLocks noChangeAspect="1"/>
          </p:cNvPicPr>
          <p:nvPr/>
        </p:nvPicPr>
        <p:blipFill>
          <a:blip r:embed="rId4"/>
          <a:stretch>
            <a:fillRect/>
          </a:stretch>
        </p:blipFill>
        <p:spPr>
          <a:xfrm>
            <a:off x="2485862" y="3233527"/>
            <a:ext cx="7105650" cy="1562100"/>
          </a:xfrm>
          <a:prstGeom prst="rect">
            <a:avLst/>
          </a:prstGeom>
        </p:spPr>
      </p:pic>
      <p:pic>
        <p:nvPicPr>
          <p:cNvPr id="16" name="Picture 15">
            <a:extLst>
              <a:ext uri="{FF2B5EF4-FFF2-40B4-BE49-F238E27FC236}">
                <a16:creationId xmlns:a16="http://schemas.microsoft.com/office/drawing/2014/main" id="{8DAF0EEA-0D32-48DD-A59E-2D7C585F1EFA}"/>
              </a:ext>
            </a:extLst>
          </p:cNvPr>
          <p:cNvPicPr>
            <a:picLocks noChangeAspect="1"/>
          </p:cNvPicPr>
          <p:nvPr/>
        </p:nvPicPr>
        <p:blipFill>
          <a:blip r:embed="rId5"/>
          <a:stretch>
            <a:fillRect/>
          </a:stretch>
        </p:blipFill>
        <p:spPr>
          <a:xfrm>
            <a:off x="1278569" y="1857215"/>
            <a:ext cx="9315450" cy="4048125"/>
          </a:xfrm>
          <a:prstGeom prst="rect">
            <a:avLst/>
          </a:prstGeom>
        </p:spPr>
      </p:pic>
      <p:pic>
        <p:nvPicPr>
          <p:cNvPr id="19" name="Picture 18">
            <a:extLst>
              <a:ext uri="{FF2B5EF4-FFF2-40B4-BE49-F238E27FC236}">
                <a16:creationId xmlns:a16="http://schemas.microsoft.com/office/drawing/2014/main" id="{07A0D82D-FB70-499F-9E70-39A6100E66AB}"/>
              </a:ext>
            </a:extLst>
          </p:cNvPr>
          <p:cNvPicPr>
            <a:picLocks noChangeAspect="1"/>
          </p:cNvPicPr>
          <p:nvPr/>
        </p:nvPicPr>
        <p:blipFill>
          <a:blip r:embed="rId6"/>
          <a:stretch>
            <a:fillRect/>
          </a:stretch>
        </p:blipFill>
        <p:spPr>
          <a:xfrm>
            <a:off x="1459544" y="2862895"/>
            <a:ext cx="8953500" cy="1704975"/>
          </a:xfrm>
          <a:prstGeom prst="rect">
            <a:avLst/>
          </a:prstGeom>
        </p:spPr>
      </p:pic>
      <p:pic>
        <p:nvPicPr>
          <p:cNvPr id="23" name="Picture 22">
            <a:extLst>
              <a:ext uri="{FF2B5EF4-FFF2-40B4-BE49-F238E27FC236}">
                <a16:creationId xmlns:a16="http://schemas.microsoft.com/office/drawing/2014/main" id="{777924FC-E32F-4F7B-81E8-38D6F968E8D6}"/>
              </a:ext>
            </a:extLst>
          </p:cNvPr>
          <p:cNvPicPr>
            <a:picLocks noChangeAspect="1"/>
          </p:cNvPicPr>
          <p:nvPr/>
        </p:nvPicPr>
        <p:blipFill>
          <a:blip r:embed="rId7"/>
          <a:stretch>
            <a:fillRect/>
          </a:stretch>
        </p:blipFill>
        <p:spPr>
          <a:xfrm>
            <a:off x="1202369" y="2376327"/>
            <a:ext cx="9467850" cy="3009900"/>
          </a:xfrm>
          <a:prstGeom prst="rect">
            <a:avLst/>
          </a:prstGeom>
        </p:spPr>
      </p:pic>
    </p:spTree>
    <p:extLst>
      <p:ext uri="{BB962C8B-B14F-4D97-AF65-F5344CB8AC3E}">
        <p14:creationId xmlns:p14="http://schemas.microsoft.com/office/powerpoint/2010/main" val="1853614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randombar(horizontal)">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741471" y="754601"/>
            <a:ext cx="6519395" cy="929798"/>
          </a:xfrm>
        </p:spPr>
        <p:txBody>
          <a:bodyPr>
            <a:normAutofit/>
          </a:bodyPr>
          <a:lstStyle/>
          <a:p>
            <a:r>
              <a:rPr lang="en-US" sz="6000" dirty="0">
                <a:solidFill>
                  <a:srgbClr val="FF0000"/>
                </a:solidFill>
                <a:effectLst>
                  <a:outerShdw blurRad="38100" dist="38100" dir="2700000" algn="tl">
                    <a:srgbClr val="000000">
                      <a:alpha val="43137"/>
                    </a:srgbClr>
                  </a:outerShdw>
                </a:effectLst>
                <a:latin typeface="Agency FB" panose="020B0503020202020204" pitchFamily="34" charset="0"/>
              </a:rPr>
              <a:t>D</a:t>
            </a:r>
            <a:r>
              <a:rPr lang="en-US" sz="6000" dirty="0">
                <a:effectLst>
                  <a:outerShdw blurRad="38100" dist="38100" dir="2700000" algn="tl">
                    <a:srgbClr val="000000">
                      <a:alpha val="43137"/>
                    </a:srgbClr>
                  </a:outerShdw>
                </a:effectLst>
                <a:latin typeface="Agency FB" panose="020B0503020202020204" pitchFamily="34" charset="0"/>
              </a:rPr>
              <a:t>irectory</a:t>
            </a:r>
          </a:p>
        </p:txBody>
      </p:sp>
      <p:sp>
        <p:nvSpPr>
          <p:cNvPr id="3" name="Text Placeholder 2"/>
          <p:cNvSpPr>
            <a:spLocks noGrp="1"/>
          </p:cNvSpPr>
          <p:nvPr>
            <p:ph type="body" sz="quarter" idx="10"/>
          </p:nvPr>
        </p:nvSpPr>
        <p:spPr>
          <a:xfrm>
            <a:off x="3149681" y="1980747"/>
            <a:ext cx="6597633" cy="4726079"/>
          </a:xfrm>
        </p:spPr>
        <p:txBody>
          <a:bodyPr/>
          <a:lstStyle/>
          <a:p>
            <a:pPr algn="just">
              <a:lnSpc>
                <a:spcPct val="300000"/>
              </a:lnSpc>
            </a:pPr>
            <a:r>
              <a:rPr lang="en-US" dirty="0" err="1">
                <a:latin typeface="微软雅黑" panose="020B0503020204020204" pitchFamily="34" charset="-122"/>
                <a:ea typeface="微软雅黑" panose="020B0503020204020204" pitchFamily="34" charset="-122"/>
              </a:rPr>
              <a:t>EHCache</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简介</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US" dirty="0" err="1">
                <a:latin typeface="微软雅黑" panose="020B0503020204020204" pitchFamily="34" charset="-122"/>
                <a:ea typeface="微软雅黑" panose="020B0503020204020204" pitchFamily="34" charset="-122"/>
              </a:rPr>
              <a:t>EHCache</a:t>
            </a:r>
            <a:r>
              <a:rPr lang="en-US" dirty="0">
                <a:latin typeface="微软雅黑" panose="020B0503020204020204" pitchFamily="34" charset="-122"/>
                <a:ea typeface="微软雅黑" panose="020B0503020204020204" pitchFamily="34" charset="-122"/>
              </a:rPr>
              <a:t> </a:t>
            </a:r>
            <a:r>
              <a:rPr lang="zh-CN" altLang="en-US" dirty="0"/>
              <a:t>基本概念</a:t>
            </a:r>
            <a:endParaRPr lang="en-SG" altLang="zh-CN" dirty="0"/>
          </a:p>
          <a:p>
            <a:pPr algn="just">
              <a:lnSpc>
                <a:spcPct val="300000"/>
              </a:lnSpc>
            </a:pPr>
            <a:r>
              <a:rPr lang="en-SG" altLang="zh-CN" dirty="0"/>
              <a:t>EHC</a:t>
            </a:r>
            <a:r>
              <a:rPr lang="en-US" altLang="zh-CN" dirty="0"/>
              <a:t>ache </a:t>
            </a:r>
            <a:r>
              <a:rPr lang="zh-CN" altLang="en-US" dirty="0"/>
              <a:t>分层</a:t>
            </a:r>
            <a:endParaRPr lang="en-SG" altLang="zh-CN" dirty="0"/>
          </a:p>
          <a:p>
            <a:pPr algn="just">
              <a:lnSpc>
                <a:spcPct val="300000"/>
              </a:lnSpc>
            </a:pPr>
            <a:r>
              <a:rPr lang="en-SG" altLang="zh-CN" dirty="0"/>
              <a:t>JSR-107</a:t>
            </a:r>
          </a:p>
          <a:p>
            <a:pPr algn="just">
              <a:lnSpc>
                <a:spcPct val="300000"/>
              </a:lnSpc>
            </a:pPr>
            <a:r>
              <a:rPr lang="en-SG" altLang="zh-CN" dirty="0"/>
              <a:t>S</a:t>
            </a:r>
            <a:r>
              <a:rPr lang="en-US" altLang="zh-CN" dirty="0" err="1"/>
              <a:t>pring</a:t>
            </a:r>
            <a:r>
              <a:rPr lang="en-US" altLang="zh-CN" dirty="0"/>
              <a:t> Boot </a:t>
            </a:r>
            <a:r>
              <a:rPr lang="zh-CN" altLang="en-US" dirty="0"/>
              <a:t>集成 </a:t>
            </a:r>
            <a:r>
              <a:rPr lang="en-SG" altLang="zh-CN" dirty="0"/>
              <a:t>EHC</a:t>
            </a:r>
            <a:r>
              <a:rPr lang="en-US" altLang="zh-CN" dirty="0"/>
              <a:t>ache3.x</a:t>
            </a:r>
            <a:endParaRPr lang="zh-CN" altLang="en-US" dirty="0"/>
          </a:p>
          <a:p>
            <a:pPr algn="just">
              <a:lnSpc>
                <a:spcPct val="300000"/>
              </a:lnSpc>
            </a:pPr>
            <a:endParaRPr lang="en-SG" altLang="zh-CN" dirty="0">
              <a:latin typeface="微软雅黑" panose="020B0503020204020204" pitchFamily="34" charset="-122"/>
              <a:ea typeface="微软雅黑" panose="020B0503020204020204" pitchFamily="34" charset="-122"/>
            </a:endParaRPr>
          </a:p>
        </p:txBody>
      </p:sp>
      <p:cxnSp>
        <p:nvCxnSpPr>
          <p:cNvPr id="5" name="Straight Connector 4">
            <a:extLst>
              <a:ext uri="{FF2B5EF4-FFF2-40B4-BE49-F238E27FC236}">
                <a16:creationId xmlns:a16="http://schemas.microsoft.com/office/drawing/2014/main" id="{FBD8A1EB-C6A0-4043-BDF3-7A174525BC2B}"/>
              </a:ext>
            </a:extLst>
          </p:cNvPr>
          <p:cNvCxnSpPr>
            <a:cxnSpLocks/>
          </p:cNvCxnSpPr>
          <p:nvPr/>
        </p:nvCxnSpPr>
        <p:spPr>
          <a:xfrm>
            <a:off x="3149681" y="1828496"/>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264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524729"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H</a:t>
            </a:r>
            <a:r>
              <a:rPr lang="en-US" sz="6000" b="1" dirty="0">
                <a:solidFill>
                  <a:srgbClr val="006772"/>
                </a:solidFill>
                <a:latin typeface="Agency FB" panose="020B0503020202020204" pitchFamily="34" charset="0"/>
                <a:cs typeface="Arial" panose="020B0604020202020204" pitchFamily="34" charset="0"/>
              </a:rPr>
              <a:t>ibernate JPA Second Level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10072422"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1929737"/>
            <a:ext cx="1750800"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Y</a:t>
            </a:r>
            <a:r>
              <a:rPr lang="en-US" altLang="zh-CN" sz="3200" dirty="0">
                <a:latin typeface="Microsoft YaHei" panose="020B0503020204020204" pitchFamily="34" charset="-122"/>
                <a:ea typeface="Microsoft YaHei" panose="020B0503020204020204" pitchFamily="34" charset="-122"/>
              </a:rPr>
              <a:t>ML</a:t>
            </a:r>
            <a:endParaRPr lang="en-SG" sz="3200"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66E0231F-811A-43F6-B2E5-EE402ECCE3EB}"/>
              </a:ext>
            </a:extLst>
          </p:cNvPr>
          <p:cNvPicPr>
            <a:picLocks noChangeAspect="1"/>
          </p:cNvPicPr>
          <p:nvPr/>
        </p:nvPicPr>
        <p:blipFill>
          <a:blip r:embed="rId2"/>
          <a:stretch>
            <a:fillRect/>
          </a:stretch>
        </p:blipFill>
        <p:spPr>
          <a:xfrm>
            <a:off x="1223962" y="3160502"/>
            <a:ext cx="9483932" cy="2386359"/>
          </a:xfrm>
          <a:prstGeom prst="rect">
            <a:avLst/>
          </a:prstGeom>
        </p:spPr>
      </p:pic>
      <p:pic>
        <p:nvPicPr>
          <p:cNvPr id="11" name="Picture 10">
            <a:extLst>
              <a:ext uri="{FF2B5EF4-FFF2-40B4-BE49-F238E27FC236}">
                <a16:creationId xmlns:a16="http://schemas.microsoft.com/office/drawing/2014/main" id="{09F0A778-F26A-426E-8604-1E4C93D9DCCA}"/>
              </a:ext>
            </a:extLst>
          </p:cNvPr>
          <p:cNvPicPr>
            <a:picLocks noChangeAspect="1"/>
          </p:cNvPicPr>
          <p:nvPr/>
        </p:nvPicPr>
        <p:blipFill>
          <a:blip r:embed="rId3"/>
          <a:stretch>
            <a:fillRect/>
          </a:stretch>
        </p:blipFill>
        <p:spPr>
          <a:xfrm>
            <a:off x="2833687" y="2760734"/>
            <a:ext cx="5491163" cy="1877623"/>
          </a:xfrm>
          <a:prstGeom prst="rect">
            <a:avLst/>
          </a:prstGeom>
        </p:spPr>
      </p:pic>
      <p:sp>
        <p:nvSpPr>
          <p:cNvPr id="19" name="TextBox 18">
            <a:extLst>
              <a:ext uri="{FF2B5EF4-FFF2-40B4-BE49-F238E27FC236}">
                <a16:creationId xmlns:a16="http://schemas.microsoft.com/office/drawing/2014/main" id="{AD27A0C2-28BC-4690-B58B-1063B8380219}"/>
              </a:ext>
            </a:extLst>
          </p:cNvPr>
          <p:cNvSpPr txBox="1"/>
          <p:nvPr/>
        </p:nvSpPr>
        <p:spPr>
          <a:xfrm>
            <a:off x="705246" y="1929736"/>
            <a:ext cx="1691489"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U</a:t>
            </a:r>
            <a:r>
              <a:rPr lang="en-US" altLang="zh-CN" sz="3200" dirty="0">
                <a:latin typeface="Microsoft YaHei" panose="020B0503020204020204" pitchFamily="34" charset="-122"/>
                <a:ea typeface="Microsoft YaHei" panose="020B0503020204020204" pitchFamily="34" charset="-122"/>
              </a:rPr>
              <a:t>SE</a:t>
            </a:r>
            <a:endParaRPr lang="en-SG" sz="3200" dirty="0">
              <a:latin typeface="Microsoft YaHei" panose="020B0503020204020204" pitchFamily="34" charset="-122"/>
              <a:ea typeface="Microsoft YaHei" panose="020B0503020204020204" pitchFamily="34" charset="-122"/>
            </a:endParaRPr>
          </a:p>
        </p:txBody>
      </p:sp>
      <p:pic>
        <p:nvPicPr>
          <p:cNvPr id="14" name="Picture 13">
            <a:extLst>
              <a:ext uri="{FF2B5EF4-FFF2-40B4-BE49-F238E27FC236}">
                <a16:creationId xmlns:a16="http://schemas.microsoft.com/office/drawing/2014/main" id="{51F2F86E-9C7F-40B9-913D-06E8C56A79D1}"/>
              </a:ext>
            </a:extLst>
          </p:cNvPr>
          <p:cNvPicPr>
            <a:picLocks noChangeAspect="1"/>
          </p:cNvPicPr>
          <p:nvPr/>
        </p:nvPicPr>
        <p:blipFill>
          <a:blip r:embed="rId4"/>
          <a:stretch>
            <a:fillRect/>
          </a:stretch>
        </p:blipFill>
        <p:spPr>
          <a:xfrm>
            <a:off x="1948413" y="5270354"/>
            <a:ext cx="7586088" cy="1273315"/>
          </a:xfrm>
          <a:prstGeom prst="rect">
            <a:avLst/>
          </a:prstGeom>
        </p:spPr>
      </p:pic>
      <p:pic>
        <p:nvPicPr>
          <p:cNvPr id="17" name="Picture 16">
            <a:extLst>
              <a:ext uri="{FF2B5EF4-FFF2-40B4-BE49-F238E27FC236}">
                <a16:creationId xmlns:a16="http://schemas.microsoft.com/office/drawing/2014/main" id="{3E6ECB13-E875-4CD2-93AD-20B89E75DD3D}"/>
              </a:ext>
            </a:extLst>
          </p:cNvPr>
          <p:cNvPicPr>
            <a:picLocks noChangeAspect="1"/>
          </p:cNvPicPr>
          <p:nvPr/>
        </p:nvPicPr>
        <p:blipFill>
          <a:blip r:embed="rId5"/>
          <a:stretch>
            <a:fillRect/>
          </a:stretch>
        </p:blipFill>
        <p:spPr>
          <a:xfrm>
            <a:off x="3831374" y="1988723"/>
            <a:ext cx="4529252" cy="4729916"/>
          </a:xfrm>
          <a:prstGeom prst="rect">
            <a:avLst/>
          </a:prstGeom>
        </p:spPr>
      </p:pic>
    </p:spTree>
    <p:extLst>
      <p:ext uri="{BB962C8B-B14F-4D97-AF65-F5344CB8AC3E}">
        <p14:creationId xmlns:p14="http://schemas.microsoft.com/office/powerpoint/2010/main" val="2480675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xit" presetSubtype="10" fill="hold" nodeType="clickEffect">
                                  <p:stCondLst>
                                    <p:cond delay="0"/>
                                  </p:stCondLst>
                                  <p:childTnLst>
                                    <p:animEffect transition="out" filter="randombar(horizontal)">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4" presetClass="exit" presetSubtype="10" fill="hold" nodeType="withEffect">
                                  <p:stCondLst>
                                    <p:cond delay="0"/>
                                  </p:stCondLst>
                                  <p:childTnLst>
                                    <p:animEffect transition="out" filter="randombar(horizontal)">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randombar(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0078" y="2278041"/>
            <a:ext cx="5076258" cy="646655"/>
          </a:xfrm>
        </p:spPr>
        <p:txBody>
          <a:bodyPr>
            <a:noAutofit/>
          </a:bodyPr>
          <a:lstStyle/>
          <a:p>
            <a:r>
              <a:rPr lang="en-US" sz="21600" dirty="0">
                <a:solidFill>
                  <a:srgbClr val="FFFF00"/>
                </a:solidFill>
                <a:latin typeface="Agency FB" panose="020B0503020202020204" pitchFamily="34" charset="0"/>
              </a:rPr>
              <a:t>T</a:t>
            </a:r>
            <a:r>
              <a:rPr lang="en-US" altLang="zh-CN" sz="12500" dirty="0">
                <a:latin typeface="Agency FB" panose="020B0503020202020204" pitchFamily="34" charset="0"/>
              </a:rPr>
              <a:t>hanks</a:t>
            </a:r>
            <a:endParaRPr lang="en-US" sz="12500" dirty="0">
              <a:latin typeface="Agency FB" panose="020B0503020202020204" pitchFamily="34" charset="0"/>
            </a:endParaRPr>
          </a:p>
        </p:txBody>
      </p:sp>
    </p:spTree>
    <p:extLst>
      <p:ext uri="{BB962C8B-B14F-4D97-AF65-F5344CB8AC3E}">
        <p14:creationId xmlns:p14="http://schemas.microsoft.com/office/powerpoint/2010/main" val="83673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7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723" y="2707037"/>
            <a:ext cx="3134409" cy="1327863"/>
          </a:xfrm>
        </p:spPr>
        <p:txBody>
          <a:bodyPr/>
          <a:lstStyle/>
          <a:p>
            <a:r>
              <a:rPr lang="en-US" sz="5400" dirty="0">
                <a:solidFill>
                  <a:srgbClr val="FFFF00"/>
                </a:solidFill>
                <a:effectLst>
                  <a:outerShdw blurRad="38100" dist="38100" dir="2700000" algn="tl">
                    <a:srgbClr val="000000">
                      <a:alpha val="43137"/>
                    </a:srgbClr>
                  </a:outerShdw>
                </a:effectLst>
                <a:latin typeface="Agency FB" panose="020B0503020202020204" pitchFamily="34" charset="0"/>
              </a:rPr>
              <a:t>I</a:t>
            </a:r>
            <a:r>
              <a:rPr lang="en-US" sz="5400" dirty="0">
                <a:effectLst>
                  <a:outerShdw blurRad="38100" dist="38100" dir="2700000" algn="tl">
                    <a:srgbClr val="000000">
                      <a:alpha val="43137"/>
                    </a:srgbClr>
                  </a:outerShdw>
                </a:effectLst>
                <a:latin typeface="Agency FB" panose="020B0503020202020204" pitchFamily="34" charset="0"/>
              </a:rPr>
              <a:t>ntroduction</a:t>
            </a:r>
          </a:p>
        </p:txBody>
      </p:sp>
      <p:sp>
        <p:nvSpPr>
          <p:cNvPr id="6" name="Text Placeholder 5"/>
          <p:cNvSpPr>
            <a:spLocks noGrp="1"/>
          </p:cNvSpPr>
          <p:nvPr>
            <p:ph type="body" sz="quarter" idx="12"/>
          </p:nvPr>
        </p:nvSpPr>
        <p:spPr>
          <a:xfrm>
            <a:off x="1207141" y="4163953"/>
            <a:ext cx="1659976" cy="1122191"/>
          </a:xfrm>
        </p:spPr>
        <p:txBody>
          <a:bodyPr/>
          <a:lstStyle/>
          <a:p>
            <a:pPr algn="ctr"/>
            <a:r>
              <a:rPr lang="en-US" sz="2400" dirty="0">
                <a:solidFill>
                  <a:srgbClr val="FFFF00"/>
                </a:solidFill>
                <a:effectLst>
                  <a:outerShdw blurRad="38100" dist="38100" dir="2700000" algn="tl">
                    <a:srgbClr val="000000">
                      <a:alpha val="43137"/>
                    </a:srgbClr>
                  </a:outerShdw>
                </a:effectLst>
                <a:latin typeface="Agency FB" panose="020B0503020202020204" pitchFamily="34" charset="0"/>
              </a:rPr>
              <a:t>O</a:t>
            </a:r>
            <a:r>
              <a:rPr lang="en-SG" sz="2400" dirty="0">
                <a:effectLst>
                  <a:outerShdw blurRad="38100" dist="38100" dir="2700000" algn="tl">
                    <a:srgbClr val="000000">
                      <a:alpha val="43137"/>
                    </a:srgbClr>
                  </a:outerShdw>
                </a:effectLst>
                <a:latin typeface="Agency FB" panose="020B0503020202020204" pitchFamily="34" charset="0"/>
              </a:rPr>
              <a:t>f</a:t>
            </a:r>
          </a:p>
          <a:p>
            <a:pPr algn="ctr"/>
            <a:r>
              <a:rPr lang="zh-CN" altLang="en-US" sz="2400" dirty="0">
                <a:effectLst>
                  <a:outerShdw blurRad="38100" dist="38100" dir="2700000" algn="tl">
                    <a:srgbClr val="000000">
                      <a:alpha val="43137"/>
                    </a:srgbClr>
                  </a:outerShdw>
                </a:effectLst>
                <a:latin typeface="Agency FB" panose="020B0503020202020204" pitchFamily="34" charset="0"/>
              </a:rPr>
              <a:t> </a:t>
            </a:r>
            <a:endParaRPr lang="en-SG" altLang="zh-CN" sz="2400" dirty="0">
              <a:effectLst>
                <a:outerShdw blurRad="38100" dist="38100" dir="2700000" algn="tl">
                  <a:srgbClr val="000000">
                    <a:alpha val="43137"/>
                  </a:srgbClr>
                </a:outerShdw>
              </a:effectLst>
              <a:latin typeface="Agency FB" panose="020B0503020202020204" pitchFamily="34" charset="0"/>
            </a:endParaRPr>
          </a:p>
          <a:p>
            <a:pPr algn="ctr"/>
            <a:r>
              <a:rPr lang="en-SG" altLang="zh-CN" sz="2400" dirty="0" err="1">
                <a:solidFill>
                  <a:srgbClr val="FFFF00"/>
                </a:solidFill>
                <a:effectLst>
                  <a:outerShdw blurRad="38100" dist="38100" dir="2700000" algn="tl">
                    <a:srgbClr val="000000">
                      <a:alpha val="43137"/>
                    </a:srgbClr>
                  </a:outerShdw>
                </a:effectLst>
                <a:latin typeface="Agency FB" panose="020B0503020202020204" pitchFamily="34" charset="0"/>
              </a:rPr>
              <a:t>EHC</a:t>
            </a:r>
            <a:r>
              <a:rPr lang="en-SG" altLang="zh-CN" sz="2400" dirty="0" err="1">
                <a:effectLst>
                  <a:outerShdw blurRad="38100" dist="38100" dir="2700000" algn="tl">
                    <a:srgbClr val="000000">
                      <a:alpha val="43137"/>
                    </a:srgbClr>
                  </a:outerShdw>
                </a:effectLst>
                <a:latin typeface="Agency FB" panose="020B0503020202020204" pitchFamily="34" charset="0"/>
              </a:rPr>
              <a:t>ache</a:t>
            </a:r>
            <a:endParaRPr lang="en-US" sz="2400" dirty="0">
              <a:effectLst>
                <a:outerShdw blurRad="38100" dist="38100" dir="2700000" algn="tl">
                  <a:srgbClr val="000000">
                    <a:alpha val="43137"/>
                  </a:srgb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9A8E7A2A-9C35-4810-B7BF-9CECF27833AE}"/>
              </a:ext>
            </a:extLst>
          </p:cNvPr>
          <p:cNvSpPr txBox="1"/>
          <p:nvPr/>
        </p:nvSpPr>
        <p:spPr>
          <a:xfrm>
            <a:off x="3892334" y="442468"/>
            <a:ext cx="7393399" cy="6463308"/>
          </a:xfrm>
          <a:prstGeom prst="rect">
            <a:avLst/>
          </a:prstGeom>
          <a:noFill/>
        </p:spPr>
        <p:txBody>
          <a:bodyPr wrap="square" rtlCol="0">
            <a:spAutoFit/>
          </a:bodyPr>
          <a:lstStyle/>
          <a:p>
            <a:pPr>
              <a:lnSpc>
                <a:spcPct val="300000"/>
              </a:lnSpc>
            </a:pP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Ehcache</a:t>
            </a:r>
            <a:r>
              <a:rPr lang="zh-CN" altLang="en-US" dirty="0">
                <a:solidFill>
                  <a:schemeClr val="bg1"/>
                </a:solidFill>
                <a:latin typeface="微软雅黑" panose="020B0503020204020204" pitchFamily="34" charset="-122"/>
                <a:ea typeface="微软雅黑" panose="020B0503020204020204" pitchFamily="34" charset="-122"/>
              </a:rPr>
              <a:t>是​​基于标准的开源缓存，可提高性能，减轻数据库负担并简化可伸缩性。它是最广泛使用的基于</a:t>
            </a:r>
            <a:r>
              <a:rPr lang="en-US" altLang="zh-CN" dirty="0">
                <a:solidFill>
                  <a:schemeClr val="bg1"/>
                </a:solidFill>
                <a:latin typeface="微软雅黑" panose="020B0503020204020204" pitchFamily="34" charset="-122"/>
                <a:ea typeface="微软雅黑" panose="020B0503020204020204" pitchFamily="34" charset="-122"/>
              </a:rPr>
              <a:t>Java</a:t>
            </a:r>
            <a:r>
              <a:rPr lang="zh-CN" altLang="en-US" dirty="0">
                <a:solidFill>
                  <a:schemeClr val="bg1"/>
                </a:solidFill>
                <a:latin typeface="微软雅黑" panose="020B0503020204020204" pitchFamily="34" charset="-122"/>
                <a:ea typeface="微软雅黑" panose="020B0503020204020204" pitchFamily="34" charset="-122"/>
              </a:rPr>
              <a:t>的缓存，因为它健壮，可靠，功能齐全并与其他流行的库和框架集成。</a:t>
            </a:r>
            <a:r>
              <a:rPr lang="en-US" altLang="zh-CN" dirty="0" err="1">
                <a:solidFill>
                  <a:schemeClr val="bg1"/>
                </a:solidFill>
                <a:latin typeface="微软雅黑" panose="020B0503020204020204" pitchFamily="34" charset="-122"/>
                <a:ea typeface="微软雅黑" panose="020B0503020204020204" pitchFamily="34" charset="-122"/>
              </a:rPr>
              <a:t>Ehcache</a:t>
            </a:r>
            <a:r>
              <a:rPr lang="zh-CN" altLang="en-US" dirty="0">
                <a:solidFill>
                  <a:schemeClr val="bg1"/>
                </a:solidFill>
                <a:latin typeface="微软雅黑" panose="020B0503020204020204" pitchFamily="34" charset="-122"/>
                <a:ea typeface="微软雅黑" panose="020B0503020204020204" pitchFamily="34" charset="-122"/>
              </a:rPr>
              <a:t>可以从进程内缓存扩展到具有</a:t>
            </a:r>
            <a:r>
              <a:rPr lang="en-US" altLang="zh-CN" dirty="0">
                <a:solidFill>
                  <a:schemeClr val="bg1"/>
                </a:solidFill>
                <a:latin typeface="微软雅黑" panose="020B0503020204020204" pitchFamily="34" charset="-122"/>
                <a:ea typeface="微软雅黑" panose="020B0503020204020204" pitchFamily="34" charset="-122"/>
              </a:rPr>
              <a:t>TB</a:t>
            </a:r>
            <a:r>
              <a:rPr lang="zh-CN" altLang="en-US" dirty="0">
                <a:solidFill>
                  <a:schemeClr val="bg1"/>
                </a:solidFill>
                <a:latin typeface="微软雅黑" panose="020B0503020204020204" pitchFamily="34" charset="-122"/>
                <a:ea typeface="微软雅黑" panose="020B0503020204020204" pitchFamily="34" charset="-122"/>
              </a:rPr>
              <a:t>级缓存的混合进程内</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进程外部署。</a:t>
            </a:r>
          </a:p>
          <a:p>
            <a:pPr>
              <a:lnSpc>
                <a:spcPct val="300000"/>
              </a:lnSpc>
            </a:pPr>
            <a:r>
              <a:rPr lang="en-US" altLang="zh-CN" dirty="0">
                <a:solidFill>
                  <a:schemeClr val="bg1"/>
                </a:solidFill>
                <a:latin typeface="微软雅黑" panose="020B0503020204020204" pitchFamily="34" charset="-122"/>
                <a:ea typeface="微软雅黑" panose="020B0503020204020204" pitchFamily="34" charset="-122"/>
              </a:rPr>
              <a:t>	Checkout</a:t>
            </a:r>
            <a:r>
              <a:rPr lang="zh-CN" altLang="en-US" dirty="0">
                <a:solidFill>
                  <a:schemeClr val="bg1"/>
                </a:solidFill>
                <a:latin typeface="微软雅黑" panose="020B0503020204020204" pitchFamily="34" charset="-122"/>
                <a:ea typeface="微软雅黑" panose="020B0503020204020204" pitchFamily="34" charset="-122"/>
              </a:rPr>
              <a:t>最近发布了</a:t>
            </a:r>
            <a:r>
              <a:rPr lang="en-US" altLang="zh-CN" dirty="0">
                <a:solidFill>
                  <a:schemeClr val="bg1"/>
                </a:solidFill>
                <a:latin typeface="微软雅黑" panose="020B0503020204020204" pitchFamily="34" charset="-122"/>
                <a:ea typeface="微软雅黑" panose="020B0503020204020204" pitchFamily="34" charset="-122"/>
              </a:rPr>
              <a:t>EHCache3</a:t>
            </a:r>
            <a:r>
              <a:rPr lang="zh-CN" altLang="en-US" dirty="0">
                <a:solidFill>
                  <a:schemeClr val="bg1"/>
                </a:solidFill>
                <a:latin typeface="微软雅黑" panose="020B0503020204020204" pitchFamily="34" charset="-122"/>
                <a:ea typeface="微软雅黑" panose="020B0503020204020204" pitchFamily="34" charset="-122"/>
              </a:rPr>
              <a:t>。它本身符合</a:t>
            </a:r>
            <a:r>
              <a:rPr lang="en-US" altLang="zh-CN" dirty="0">
                <a:solidFill>
                  <a:schemeClr val="bg1"/>
                </a:solidFill>
                <a:latin typeface="微软雅黑" panose="020B0503020204020204" pitchFamily="34" charset="-122"/>
                <a:ea typeface="微软雅黑" panose="020B0503020204020204" pitchFamily="34" charset="-122"/>
              </a:rPr>
              <a:t>JSR107</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err="1">
                <a:solidFill>
                  <a:schemeClr val="bg1"/>
                </a:solidFill>
                <a:latin typeface="微软雅黑" panose="020B0503020204020204" pitchFamily="34" charset="-122"/>
                <a:ea typeface="微软雅黑" panose="020B0503020204020204" pitchFamily="34" charset="-122"/>
              </a:rPr>
              <a:t>JCache</a:t>
            </a:r>
            <a:r>
              <a:rPr lang="zh-CN" altLang="en-US" dirty="0">
                <a:solidFill>
                  <a:schemeClr val="bg1"/>
                </a:solidFill>
                <a:latin typeface="微软雅黑" panose="020B0503020204020204" pitchFamily="34" charset="-122"/>
                <a:ea typeface="微软雅黑" panose="020B0503020204020204" pitchFamily="34" charset="-122"/>
              </a:rPr>
              <a:t>规范），支持堆存储，并具有许多其他添加和改进。</a:t>
            </a:r>
          </a:p>
          <a:p>
            <a:pPr>
              <a:lnSpc>
                <a:spcPct val="300000"/>
              </a:lnSpc>
            </a:pPr>
            <a:endParaRPr lang="en-SG" altLang="zh-CN" sz="1800" b="0" i="0" dirty="0">
              <a:solidFill>
                <a:schemeClr val="bg1"/>
              </a:solidFill>
              <a:effectLst/>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858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B</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asic Concepts</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537AAB5-3A6B-4148-B6FA-911FB3A93FD3}"/>
              </a:ext>
            </a:extLst>
          </p:cNvPr>
          <p:cNvSpPr txBox="1"/>
          <p:nvPr/>
        </p:nvSpPr>
        <p:spPr>
          <a:xfrm>
            <a:off x="705246" y="1857215"/>
            <a:ext cx="10884023" cy="4801314"/>
          </a:xfrm>
          <a:prstGeom prst="rect">
            <a:avLst/>
          </a:prstGeom>
          <a:noFill/>
        </p:spPr>
        <p:txBody>
          <a:bodyPr wrap="square" rtlCol="0">
            <a:spAutoFit/>
          </a:bodyPr>
          <a:lstStyle/>
          <a:p>
            <a:pPr algn="ctr"/>
            <a:r>
              <a:rPr lang="en-SG" sz="4800" b="1" i="0"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DATA FRESHNESS</a:t>
            </a:r>
          </a:p>
          <a:p>
            <a:pPr>
              <a:lnSpc>
                <a:spcPct val="200000"/>
              </a:lnSpc>
            </a:pPr>
            <a:r>
              <a:rPr lang="en-SG" altLang="zh-CN" sz="2000" i="0" dirty="0">
                <a:effectLst/>
                <a:latin typeface="Microsoft YaHei" panose="020B0503020204020204" pitchFamily="34" charset="-122"/>
                <a:ea typeface="Microsoft YaHei" panose="020B0503020204020204" pitchFamily="34" charset="-122"/>
              </a:rPr>
              <a:t>	</a:t>
            </a:r>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zh-CN" altLang="en-US" sz="2000" i="0" dirty="0">
                <a:effectLst/>
                <a:latin typeface="Microsoft YaHei" panose="020B0503020204020204" pitchFamily="34" charset="-122"/>
                <a:ea typeface="Microsoft YaHei" panose="020B0503020204020204" pitchFamily="34" charset="-122"/>
              </a:rPr>
              <a:t>数据新鲜度是指数据副本（</a:t>
            </a:r>
            <a:r>
              <a:rPr lang="en-SG" altLang="zh-CN" sz="2000" i="0" dirty="0" err="1">
                <a:effectLst/>
                <a:latin typeface="Microsoft YaHei" panose="020B0503020204020204" pitchFamily="34" charset="-122"/>
                <a:ea typeface="Microsoft YaHei" panose="020B0503020204020204" pitchFamily="34" charset="-122"/>
              </a:rPr>
              <a:t>e.g.Cache</a:t>
            </a:r>
            <a:r>
              <a:rPr lang="zh-CN" altLang="en-US" sz="2000" i="0" dirty="0">
                <a:effectLst/>
                <a:latin typeface="Microsoft YaHei" panose="020B0503020204020204" pitchFamily="34" charset="-122"/>
                <a:ea typeface="Microsoft YaHei" panose="020B0503020204020204" pitchFamily="34" charset="-122"/>
              </a:rPr>
              <a:t>）与数据的源（ </a:t>
            </a:r>
            <a:r>
              <a:rPr lang="en-SG" altLang="zh-CN" sz="2000" i="0" dirty="0">
                <a:effectLst/>
                <a:latin typeface="Microsoft YaHei" panose="020B0503020204020204" pitchFamily="34" charset="-122"/>
                <a:ea typeface="Microsoft YaHei" panose="020B0503020204020204" pitchFamily="34" charset="-122"/>
              </a:rPr>
              <a:t>e.g.</a:t>
            </a:r>
            <a:r>
              <a:rPr lang="en-US" altLang="zh-CN" sz="2000" i="0" dirty="0" err="1">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）最新版本的距离时效。 过时的副本被认为与</a:t>
            </a:r>
            <a:r>
              <a:rPr lang="en-US" altLang="zh-CN" sz="2000" i="0" dirty="0" err="1">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不同步（或可能不同步）。</a:t>
            </a:r>
          </a:p>
          <a:p>
            <a:pPr>
              <a:lnSpc>
                <a:spcPct val="200000"/>
              </a:lnSpc>
            </a:pPr>
            <a:r>
              <a:rPr lang="en-SG" altLang="zh-CN" sz="2000" i="0" dirty="0">
                <a:effectLst/>
                <a:latin typeface="Microsoft YaHei" panose="020B0503020204020204" pitchFamily="34" charset="-122"/>
                <a:ea typeface="Microsoft YaHei" panose="020B0503020204020204" pitchFamily="34" charset="-122"/>
              </a:rPr>
              <a:t>	DB</a:t>
            </a:r>
            <a:r>
              <a:rPr lang="zh-CN" altLang="en-US" sz="2000" i="0" dirty="0">
                <a:effectLst/>
                <a:latin typeface="Microsoft YaHei" panose="020B0503020204020204" pitchFamily="34" charset="-122"/>
                <a:ea typeface="Microsoft YaHei" panose="020B0503020204020204" pitchFamily="34" charset="-122"/>
              </a:rPr>
              <a:t>（</a:t>
            </a:r>
            <a:r>
              <a:rPr lang="en-SG" altLang="zh-CN" sz="2000" i="0" dirty="0">
                <a:effectLst/>
                <a:latin typeface="Microsoft YaHei" panose="020B0503020204020204" pitchFamily="34" charset="-122"/>
                <a:ea typeface="Microsoft YaHei" panose="020B0503020204020204" pitchFamily="34" charset="-122"/>
              </a:rPr>
              <a:t>Or Other </a:t>
            </a:r>
            <a:r>
              <a:rPr lang="en-US" altLang="zh-CN" sz="2000" i="0" dirty="0">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在建立</a:t>
            </a:r>
            <a:r>
              <a:rPr lang="zh-CN" altLang="en-US" sz="2000" i="0" dirty="0">
                <a:effectLst/>
                <a:latin typeface="Microsoft YaHei" panose="020B0503020204020204" pitchFamily="34" charset="-122"/>
                <a:ea typeface="Microsoft YaHei" panose="020B0503020204020204" pitchFamily="34" charset="-122"/>
              </a:rPr>
              <a:t>时并未考虑到在数据库外部进行缓存，因此通常不会带有任何默认机制来在更新或修改数据时通知外部进程。 因此，从</a:t>
            </a:r>
            <a:r>
              <a:rPr lang="en-US" altLang="zh-CN" sz="2000" i="0" dirty="0" err="1">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加载数据的外部组件无法直接确保数据不陈旧。</a:t>
            </a:r>
            <a:endParaRPr lang="en-SG" sz="2000" i="0" dirty="0">
              <a:effectLst/>
              <a:latin typeface="Microsoft YaHei" panose="020B0503020204020204" pitchFamily="34" charset="-122"/>
              <a:ea typeface="Microsoft YaHei" panose="020B0503020204020204" pitchFamily="34" charset="-122"/>
            </a:endParaRPr>
          </a:p>
          <a:p>
            <a:pPr algn="ctr"/>
            <a:endParaRPr lang="en-SG" b="1" dirty="0"/>
          </a:p>
        </p:txBody>
      </p:sp>
      <p:sp>
        <p:nvSpPr>
          <p:cNvPr id="12" name="TextBox 11">
            <a:extLst>
              <a:ext uri="{FF2B5EF4-FFF2-40B4-BE49-F238E27FC236}">
                <a16:creationId xmlns:a16="http://schemas.microsoft.com/office/drawing/2014/main" id="{5EEEAE32-AD7F-4282-87DB-DAB7380A912E}"/>
              </a:ext>
            </a:extLst>
          </p:cNvPr>
          <p:cNvSpPr txBox="1"/>
          <p:nvPr/>
        </p:nvSpPr>
        <p:spPr>
          <a:xfrm>
            <a:off x="602731" y="1854715"/>
            <a:ext cx="10884023" cy="3815916"/>
          </a:xfrm>
          <a:prstGeom prst="rect">
            <a:avLst/>
          </a:prstGeom>
          <a:noFill/>
        </p:spPr>
        <p:txBody>
          <a:bodyPr wrap="square" rtlCol="0">
            <a:spAutoFit/>
          </a:bodyPr>
          <a:lstStyle/>
          <a:p>
            <a:pPr algn="ctr"/>
            <a:r>
              <a:rPr lang="en-SG" sz="4800" b="1" i="0"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CACHE ENTRY EXPIRATION</a:t>
            </a:r>
          </a:p>
          <a:p>
            <a:pPr>
              <a:lnSpc>
                <a:spcPct val="200000"/>
              </a:lnSpc>
            </a:pPr>
            <a:r>
              <a:rPr lang="en-SG" altLang="zh-CN" sz="2000" i="0" dirty="0">
                <a:effectLst/>
                <a:latin typeface="Microsoft YaHei" panose="020B0503020204020204" pitchFamily="34" charset="-122"/>
                <a:ea typeface="Microsoft YaHei" panose="020B0503020204020204" pitchFamily="34" charset="-122"/>
              </a:rPr>
              <a:t>	</a:t>
            </a:r>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Ehcache</a:t>
            </a:r>
            <a:r>
              <a:rPr lang="zh-CN" altLang="en-US" sz="2000" dirty="0">
                <a:latin typeface="Microsoft YaHei" panose="020B0503020204020204" pitchFamily="34" charset="-122"/>
                <a:ea typeface="Microsoft YaHei" panose="020B0503020204020204" pitchFamily="34" charset="-122"/>
              </a:rPr>
              <a:t>可以通过在一定数量的配置时间后使缓存条目到期来帮助您减少应用程序使用陈旧数据的可能性。 过期后，该条目将自动从缓存中删除。</a:t>
            </a:r>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例如，可以将缓存配置为在输入条目五秒钟后使它们过期</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这是生存时间</a:t>
            </a:r>
            <a:r>
              <a:rPr lang="en-US" altLang="zh-CN" sz="2000" dirty="0">
                <a:latin typeface="Microsoft YaHei" panose="020B0503020204020204" pitchFamily="34" charset="-122"/>
                <a:ea typeface="Microsoft YaHei" panose="020B0503020204020204" pitchFamily="34" charset="-122"/>
              </a:rPr>
              <a:t>TTL</a:t>
            </a:r>
            <a:r>
              <a:rPr lang="zh-CN" altLang="en-US" sz="2000" dirty="0">
                <a:latin typeface="Microsoft YaHei" panose="020B0503020204020204" pitchFamily="34" charset="-122"/>
                <a:ea typeface="Microsoft YaHei" panose="020B0503020204020204" pitchFamily="34" charset="-122"/>
              </a:rPr>
              <a:t>设置。 或使条目上次从高速缓存中检索到条目后</a:t>
            </a:r>
            <a:r>
              <a:rPr lang="en-US" altLang="zh-CN" sz="2000" dirty="0">
                <a:latin typeface="Microsoft YaHei" panose="020B0503020204020204" pitchFamily="34" charset="-122"/>
                <a:ea typeface="Microsoft YaHei" panose="020B0503020204020204" pitchFamily="34" charset="-122"/>
              </a:rPr>
              <a:t>17</a:t>
            </a:r>
            <a:r>
              <a:rPr lang="zh-CN" altLang="en-US" sz="2000" dirty="0">
                <a:latin typeface="Microsoft YaHei" panose="020B0503020204020204" pitchFamily="34" charset="-122"/>
                <a:ea typeface="Microsoft YaHei" panose="020B0503020204020204" pitchFamily="34" charset="-122"/>
              </a:rPr>
              <a:t>秒到期</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这是</a:t>
            </a:r>
            <a:r>
              <a:rPr lang="en-US" altLang="zh-CN" sz="2000" dirty="0">
                <a:latin typeface="Microsoft YaHei" panose="020B0503020204020204" pitchFamily="34" charset="-122"/>
                <a:ea typeface="Microsoft YaHei" panose="020B0503020204020204" pitchFamily="34" charset="-122"/>
              </a:rPr>
              <a:t>TTI</a:t>
            </a:r>
            <a:r>
              <a:rPr lang="zh-CN" altLang="en-US" sz="2000" dirty="0">
                <a:latin typeface="Microsoft YaHei" panose="020B0503020204020204" pitchFamily="34" charset="-122"/>
                <a:ea typeface="Microsoft YaHei" panose="020B0503020204020204" pitchFamily="34" charset="-122"/>
              </a:rPr>
              <a:t>的空闲时间设置。</a:t>
            </a:r>
          </a:p>
        </p:txBody>
      </p:sp>
      <p:sp>
        <p:nvSpPr>
          <p:cNvPr id="16" name="TextBox 15">
            <a:extLst>
              <a:ext uri="{FF2B5EF4-FFF2-40B4-BE49-F238E27FC236}">
                <a16:creationId xmlns:a16="http://schemas.microsoft.com/office/drawing/2014/main" id="{D9BFF7B9-FBAE-4BEF-8E61-A1B8E2E8A93E}"/>
              </a:ext>
            </a:extLst>
          </p:cNvPr>
          <p:cNvSpPr txBox="1"/>
          <p:nvPr/>
        </p:nvSpPr>
        <p:spPr>
          <a:xfrm>
            <a:off x="653988" y="1867284"/>
            <a:ext cx="10884023" cy="4647426"/>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STORAGE TIERS</a:t>
            </a:r>
            <a:endParaRPr lang="en-SG" altLang="zh-CN" sz="2000" i="0" dirty="0">
              <a:effectLst/>
              <a:latin typeface="Microsoft YaHei" panose="020B0503020204020204" pitchFamily="34" charset="-122"/>
              <a:ea typeface="Microsoft YaHei" panose="020B0503020204020204" pitchFamily="34" charset="-122"/>
            </a:endParaRPr>
          </a:p>
          <a:p>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可以将</a:t>
            </a:r>
            <a:r>
              <a:rPr lang="en-US" altLang="zh-CN" dirty="0" err="1">
                <a:latin typeface="Microsoft YaHei" panose="020B0503020204020204" pitchFamily="34" charset="-122"/>
                <a:ea typeface="Microsoft YaHei" panose="020B0503020204020204" pitchFamily="34" charset="-122"/>
              </a:rPr>
              <a:t>Ehcache</a:t>
            </a:r>
            <a:r>
              <a:rPr lang="zh-CN" altLang="en-US" dirty="0">
                <a:latin typeface="Microsoft YaHei" panose="020B0503020204020204" pitchFamily="34" charset="-122"/>
                <a:ea typeface="Microsoft YaHei" panose="020B0503020204020204" pitchFamily="34" charset="-122"/>
              </a:rPr>
              <a:t>配置为使用各种数据存储区域。当缓存配置为使用多个数据存储时，它们称为层。</a:t>
            </a:r>
          </a:p>
          <a:p>
            <a:r>
              <a:rPr lang="en-US" altLang="zh-CN" dirty="0" err="1">
                <a:latin typeface="Microsoft YaHei" panose="020B0503020204020204" pitchFamily="34" charset="-122"/>
                <a:ea typeface="Microsoft YaHei" panose="020B0503020204020204" pitchFamily="34" charset="-122"/>
              </a:rPr>
              <a:t>Ehcache</a:t>
            </a:r>
            <a:r>
              <a:rPr lang="zh-CN" altLang="en-US" dirty="0">
                <a:latin typeface="Microsoft YaHei" panose="020B0503020204020204" pitchFamily="34" charset="-122"/>
                <a:ea typeface="Microsoft YaHei" panose="020B0503020204020204" pitchFamily="34" charset="-122"/>
              </a:rPr>
              <a:t>支持的数据存储包括：</a:t>
            </a:r>
          </a:p>
          <a:p>
            <a:r>
              <a:rPr lang="en-SG" altLang="zh-CN" dirty="0">
                <a:latin typeface="Microsoft YaHei" panose="020B0503020204020204" pitchFamily="34" charset="-122"/>
                <a:ea typeface="Microsoft YaHei" panose="020B0503020204020204" pitchFamily="34" charset="-122"/>
              </a:rPr>
              <a:t>	</a:t>
            </a:r>
            <a:r>
              <a:rPr lang="en-SG" sz="2800" b="1" dirty="0">
                <a:solidFill>
                  <a:srgbClr val="FF0000"/>
                </a:solidFill>
                <a:latin typeface="Agency FB" panose="020B0503020202020204" pitchFamily="34" charset="0"/>
                <a:ea typeface="Microsoft YaHei" panose="020B0503020204020204" pitchFamily="34" charset="-122"/>
              </a:rPr>
              <a:t>On-Heap Store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利用</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的堆上</a:t>
            </a:r>
            <a:r>
              <a:rPr lang="en-US" altLang="zh-CN" dirty="0">
                <a:latin typeface="Microsoft YaHei" panose="020B0503020204020204" pitchFamily="34" charset="-122"/>
                <a:ea typeface="Microsoft YaHei" panose="020B0503020204020204" pitchFamily="34" charset="-122"/>
              </a:rPr>
              <a:t>RAM</a:t>
            </a:r>
            <a:r>
              <a:rPr lang="zh-CN" altLang="en-US" dirty="0">
                <a:latin typeface="Microsoft YaHei" panose="020B0503020204020204" pitchFamily="34" charset="-122"/>
                <a:ea typeface="Microsoft YaHei" panose="020B0503020204020204" pitchFamily="34" charset="-122"/>
              </a:rPr>
              <a:t>内存来存储缓存条目。该层使用与</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应用程序相同的堆内存，所有这些都必须由</a:t>
            </a:r>
            <a:r>
              <a:rPr lang="en-US" altLang="zh-CN" dirty="0">
                <a:latin typeface="Microsoft YaHei" panose="020B0503020204020204" pitchFamily="34" charset="-122"/>
                <a:ea typeface="Microsoft YaHei" panose="020B0503020204020204" pitchFamily="34" charset="-122"/>
              </a:rPr>
              <a:t>JVM</a:t>
            </a:r>
            <a:r>
              <a:rPr lang="zh-CN" altLang="en-US" dirty="0">
                <a:latin typeface="Microsoft YaHei" panose="020B0503020204020204" pitchFamily="34" charset="-122"/>
                <a:ea typeface="Microsoft YaHei" panose="020B0503020204020204" pitchFamily="34" charset="-122"/>
              </a:rPr>
              <a:t>的垃圾收集器进行扫描。 </a:t>
            </a:r>
            <a:r>
              <a:rPr lang="en-US" altLang="zh-CN" dirty="0">
                <a:latin typeface="Microsoft YaHei" panose="020B0503020204020204" pitchFamily="34" charset="-122"/>
                <a:ea typeface="Microsoft YaHei" panose="020B0503020204020204" pitchFamily="34" charset="-122"/>
              </a:rPr>
              <a:t>JVM</a:t>
            </a:r>
            <a:r>
              <a:rPr lang="zh-CN" altLang="en-US" dirty="0">
                <a:latin typeface="Microsoft YaHei" panose="020B0503020204020204" pitchFamily="34" charset="-122"/>
                <a:ea typeface="Microsoft YaHei" panose="020B0503020204020204" pitchFamily="34" charset="-122"/>
              </a:rPr>
              <a:t>使用的堆空间越多，</a:t>
            </a:r>
            <a:r>
              <a:rPr lang="en-US" altLang="zh-CN" dirty="0">
                <a:latin typeface="Microsoft YaHei" panose="020B0503020204020204" pitchFamily="34" charset="-122"/>
                <a:ea typeface="Microsoft YaHei" panose="020B0503020204020204" pitchFamily="34" charset="-122"/>
              </a:rPr>
              <a:t>GC</a:t>
            </a:r>
            <a:r>
              <a:rPr lang="zh-CN" altLang="en-US" dirty="0">
                <a:latin typeface="Microsoft YaHei" panose="020B0503020204020204" pitchFamily="34" charset="-122"/>
                <a:ea typeface="Microsoft YaHei" panose="020B0503020204020204" pitchFamily="34" charset="-122"/>
              </a:rPr>
              <a:t>将对应用程序的性能产生影响越多。该存储非常快，但是通常是最有限的存储资源。</a:t>
            </a:r>
          </a:p>
          <a:p>
            <a:r>
              <a:rPr lang="en-SG" altLang="zh-CN" dirty="0">
                <a:latin typeface="Microsoft YaHei" panose="020B0503020204020204" pitchFamily="34" charset="-122"/>
                <a:ea typeface="Microsoft YaHei" panose="020B0503020204020204" pitchFamily="34" charset="-122"/>
              </a:rPr>
              <a:t>	</a:t>
            </a:r>
            <a:r>
              <a:rPr lang="en-SG" sz="2800" b="1" dirty="0">
                <a:solidFill>
                  <a:srgbClr val="FF0000"/>
                </a:solidFill>
                <a:latin typeface="Agency FB" panose="020B0503020202020204" pitchFamily="34" charset="0"/>
                <a:ea typeface="Microsoft YaHei" panose="020B0503020204020204" pitchFamily="34" charset="-122"/>
              </a:rPr>
              <a:t>Off-Heap Store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仅受可用</a:t>
            </a:r>
            <a:r>
              <a:rPr lang="en-US" altLang="zh-CN" dirty="0">
                <a:latin typeface="Microsoft YaHei" panose="020B0503020204020204" pitchFamily="34" charset="-122"/>
                <a:ea typeface="Microsoft YaHei" panose="020B0503020204020204" pitchFamily="34" charset="-122"/>
              </a:rPr>
              <a:t>RAM</a:t>
            </a:r>
            <a:r>
              <a:rPr lang="zh-CN" altLang="en-US" dirty="0">
                <a:latin typeface="Microsoft YaHei" panose="020B0503020204020204" pitchFamily="34" charset="-122"/>
                <a:ea typeface="Microsoft YaHei" panose="020B0503020204020204" pitchFamily="34" charset="-122"/>
              </a:rPr>
              <a:t>限制大小。不受</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GC</a:t>
            </a:r>
            <a:r>
              <a:rPr lang="zh-CN" altLang="en-US" dirty="0">
                <a:latin typeface="Microsoft YaHei" panose="020B0503020204020204" pitchFamily="34" charset="-122"/>
                <a:ea typeface="Microsoft YaHei" panose="020B0503020204020204" pitchFamily="34" charset="-122"/>
              </a:rPr>
              <a:t> 的约束。与</a:t>
            </a:r>
            <a:r>
              <a:rPr lang="en-US" altLang="zh-CN" sz="2800" b="1" dirty="0">
                <a:solidFill>
                  <a:srgbClr val="FF0000"/>
                </a:solidFill>
                <a:latin typeface="Agency FB" panose="020B0503020202020204" pitchFamily="34" charset="0"/>
                <a:ea typeface="Microsoft YaHei" panose="020B0503020204020204" pitchFamily="34" charset="-122"/>
              </a:rPr>
              <a:t>On-Heap Store</a:t>
            </a:r>
            <a:r>
              <a:rPr lang="zh-CN" altLang="en-US" dirty="0">
                <a:latin typeface="Microsoft YaHei" panose="020B0503020204020204" pitchFamily="34" charset="-122"/>
                <a:ea typeface="Microsoft YaHei" panose="020B0503020204020204" pitchFamily="34" charset="-122"/>
              </a:rPr>
              <a:t>相比，速度相对而言较慢，</a:t>
            </a:r>
            <a:r>
              <a:rPr lang="zh-CN" altLang="en-US" dirty="0"/>
              <a:t> 因为在存储和读取数据时必须将数据移入和移出</a:t>
            </a:r>
            <a:r>
              <a:rPr lang="en-US" altLang="zh-CN" dirty="0"/>
              <a:t>JVM</a:t>
            </a:r>
            <a:r>
              <a:rPr lang="zh-CN" altLang="en-US" dirty="0"/>
              <a:t>堆 </a:t>
            </a:r>
            <a:r>
              <a:rPr lang="zh-CN" altLang="en-US" dirty="0">
                <a:latin typeface="Microsoft YaHei" panose="020B0503020204020204" pitchFamily="34" charset="-122"/>
                <a:ea typeface="Microsoft YaHei" panose="020B0503020204020204" pitchFamily="34" charset="-122"/>
              </a:rPr>
              <a:t>。</a:t>
            </a:r>
          </a:p>
          <a:p>
            <a:r>
              <a:rPr lang="en-SG" altLang="zh-CN" dirty="0">
                <a:latin typeface="Microsoft YaHei" panose="020B0503020204020204" pitchFamily="34" charset="-122"/>
                <a:ea typeface="Microsoft YaHei" panose="020B0503020204020204" pitchFamily="34" charset="-122"/>
              </a:rPr>
              <a:t>	</a:t>
            </a:r>
            <a:r>
              <a:rPr lang="en-SG" sz="2800" b="1" dirty="0">
                <a:solidFill>
                  <a:srgbClr val="FF0000"/>
                </a:solidFill>
                <a:latin typeface="Agency FB" panose="020B0503020202020204" pitchFamily="34" charset="0"/>
                <a:ea typeface="Microsoft YaHei" panose="020B0503020204020204" pitchFamily="34" charset="-122"/>
              </a:rPr>
              <a:t>Disk Store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利用磁盘（文件系统）存储缓存条目。这种类型的存储资源通常非常丰富，但比基于</a:t>
            </a:r>
            <a:r>
              <a:rPr lang="en-US" altLang="zh-CN" dirty="0">
                <a:latin typeface="Microsoft YaHei" panose="020B0503020204020204" pitchFamily="34" charset="-122"/>
                <a:ea typeface="Microsoft YaHei" panose="020B0503020204020204" pitchFamily="34" charset="-122"/>
              </a:rPr>
              <a:t>RAM</a:t>
            </a:r>
            <a:r>
              <a:rPr lang="zh-CN" altLang="en-US" dirty="0">
                <a:latin typeface="Microsoft YaHei" panose="020B0503020204020204" pitchFamily="34" charset="-122"/>
                <a:ea typeface="Microsoft YaHei" panose="020B0503020204020204" pitchFamily="34" charset="-122"/>
              </a:rPr>
              <a:t>的存储要慢得多。</a:t>
            </a:r>
          </a:p>
          <a:p>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当缓存配置为使用多个存储区域时，这些区域将按层进行排列和管理</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最热（最近访问）的数据保留在较快（且通常不那么丰富）的层中，而较不热的数据被保留在较快的层中被转移到较慢（且更丰富）的层。</a:t>
            </a:r>
          </a:p>
        </p:txBody>
      </p:sp>
      <p:pic>
        <p:nvPicPr>
          <p:cNvPr id="11" name="Picture 10">
            <a:extLst>
              <a:ext uri="{FF2B5EF4-FFF2-40B4-BE49-F238E27FC236}">
                <a16:creationId xmlns:a16="http://schemas.microsoft.com/office/drawing/2014/main" id="{78A33A9A-345A-4204-A9B4-77F0CFC0EC87}"/>
              </a:ext>
            </a:extLst>
          </p:cNvPr>
          <p:cNvPicPr>
            <a:picLocks noChangeAspect="1"/>
          </p:cNvPicPr>
          <p:nvPr/>
        </p:nvPicPr>
        <p:blipFill>
          <a:blip r:embed="rId3"/>
          <a:stretch>
            <a:fillRect/>
          </a:stretch>
        </p:blipFill>
        <p:spPr>
          <a:xfrm>
            <a:off x="2849104" y="2750512"/>
            <a:ext cx="6391275" cy="2790825"/>
          </a:xfrm>
          <a:prstGeom prst="rect">
            <a:avLst/>
          </a:prstGeom>
        </p:spPr>
      </p:pic>
      <p:pic>
        <p:nvPicPr>
          <p:cNvPr id="17" name="Picture 16">
            <a:extLst>
              <a:ext uri="{FF2B5EF4-FFF2-40B4-BE49-F238E27FC236}">
                <a16:creationId xmlns:a16="http://schemas.microsoft.com/office/drawing/2014/main" id="{D25C3A1F-036C-4CF9-9BC5-3FB2349D5911}"/>
              </a:ext>
            </a:extLst>
          </p:cNvPr>
          <p:cNvPicPr>
            <a:picLocks noChangeAspect="1"/>
          </p:cNvPicPr>
          <p:nvPr/>
        </p:nvPicPr>
        <p:blipFill>
          <a:blip r:embed="rId4"/>
          <a:stretch>
            <a:fillRect/>
          </a:stretch>
        </p:blipFill>
        <p:spPr>
          <a:xfrm>
            <a:off x="819817" y="2715892"/>
            <a:ext cx="10552363" cy="1346444"/>
          </a:xfrm>
          <a:prstGeom prst="rect">
            <a:avLst/>
          </a:prstGeom>
        </p:spPr>
      </p:pic>
      <p:pic>
        <p:nvPicPr>
          <p:cNvPr id="19" name="Picture 18">
            <a:extLst>
              <a:ext uri="{FF2B5EF4-FFF2-40B4-BE49-F238E27FC236}">
                <a16:creationId xmlns:a16="http://schemas.microsoft.com/office/drawing/2014/main" id="{93653352-836D-40FF-8A36-6BA67F13C80E}"/>
              </a:ext>
            </a:extLst>
          </p:cNvPr>
          <p:cNvPicPr>
            <a:picLocks noChangeAspect="1"/>
          </p:cNvPicPr>
          <p:nvPr/>
        </p:nvPicPr>
        <p:blipFill>
          <a:blip r:embed="rId5"/>
          <a:stretch>
            <a:fillRect/>
          </a:stretch>
        </p:blipFill>
        <p:spPr>
          <a:xfrm>
            <a:off x="819817" y="4445804"/>
            <a:ext cx="10480415" cy="1355751"/>
          </a:xfrm>
          <a:prstGeom prst="rect">
            <a:avLst/>
          </a:prstGeom>
        </p:spPr>
      </p:pic>
    </p:spTree>
    <p:extLst>
      <p:ext uri="{BB962C8B-B14F-4D97-AF65-F5344CB8AC3E}">
        <p14:creationId xmlns:p14="http://schemas.microsoft.com/office/powerpoint/2010/main" val="1457425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par>
                                <p:cTn id="31" presetID="14" presetClass="entr" presetSubtype="1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randombar(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randombar(horizontal)">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randombar(horizontal)">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2" grpId="0"/>
      <p:bldP spid="12" grpId="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653988" y="1867284"/>
            <a:ext cx="10884023" cy="3816429"/>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MOVING OUT OF HEAP</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15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当在缓存中拥有除堆层之外的其他层时，会发生一些事情：</a:t>
            </a:r>
            <a:endParaRPr lang="en-SG" altLang="zh-CN" dirty="0">
              <a:latin typeface="Microsoft YaHei" panose="020B0503020204020204" pitchFamily="34" charset="-122"/>
              <a:ea typeface="Microsoft YaHei" panose="020B0503020204020204" pitchFamily="34" charset="-122"/>
            </a:endParaRPr>
          </a:p>
          <a:p>
            <a:pPr>
              <a:lnSpc>
                <a:spcPct val="150000"/>
              </a:lnSpc>
            </a:pPr>
            <a:endParaRPr lang="zh-CN" altLang="en-US" dirty="0">
              <a:latin typeface="Microsoft YaHei" panose="020B0503020204020204" pitchFamily="34" charset="-122"/>
              <a:ea typeface="Microsoft YaHei" panose="020B0503020204020204" pitchFamily="34" charset="-122"/>
            </a:endParaRPr>
          </a:p>
          <a:p>
            <a:pPr marL="1657350" lvl="3"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向高速缓存添加映射意味着必须序列化键和值。</a:t>
            </a:r>
            <a:endParaRPr lang="en-SG" altLang="zh-CN" dirty="0">
              <a:latin typeface="Microsoft YaHei" panose="020B0503020204020204" pitchFamily="34" charset="-122"/>
              <a:ea typeface="Microsoft YaHei" panose="020B0503020204020204" pitchFamily="34" charset="-122"/>
            </a:endParaRPr>
          </a:p>
          <a:p>
            <a:pPr marL="1200150" lvl="2" indent="-285750">
              <a:lnSpc>
                <a:spcPct val="150000"/>
              </a:lnSpc>
              <a:buFont typeface="Arial" panose="020B0604020202020204" pitchFamily="34" charset="0"/>
              <a:buChar char="•"/>
            </a:pPr>
            <a:endParaRPr lang="en-SG" altLang="zh-CN" dirty="0">
              <a:latin typeface="Microsoft YaHei" panose="020B0503020204020204" pitchFamily="34" charset="-122"/>
              <a:ea typeface="Microsoft YaHei" panose="020B0503020204020204" pitchFamily="34" charset="-122"/>
            </a:endParaRPr>
          </a:p>
          <a:p>
            <a:pPr marL="1657350" lvl="3"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从缓存中读取映射意味着可能必须对键和值进行反序列化</a:t>
            </a:r>
            <a:endParaRPr lang="en-SG" altLang="zh-CN" dirty="0">
              <a:latin typeface="Microsoft YaHei" panose="020B0503020204020204" pitchFamily="34" charset="-122"/>
              <a:ea typeface="Microsoft YaHei" panose="020B0503020204020204" pitchFamily="34" charset="-122"/>
            </a:endParaRPr>
          </a:p>
          <a:p>
            <a:pPr lvl="2"/>
            <a:endParaRPr lang="zh-CN" altLang="en-US" dirty="0"/>
          </a:p>
        </p:txBody>
      </p:sp>
      <p:sp>
        <p:nvSpPr>
          <p:cNvPr id="11" name="TextBox 10">
            <a:extLst>
              <a:ext uri="{FF2B5EF4-FFF2-40B4-BE49-F238E27FC236}">
                <a16:creationId xmlns:a16="http://schemas.microsoft.com/office/drawing/2014/main" id="{4D2772FD-04A0-47BE-B349-C7C2DAAA684A}"/>
              </a:ext>
            </a:extLst>
          </p:cNvPr>
          <p:cNvSpPr txBox="1"/>
          <p:nvPr/>
        </p:nvSpPr>
        <p:spPr>
          <a:xfrm>
            <a:off x="184731" y="1867284"/>
            <a:ext cx="10884023" cy="4185761"/>
          </a:xfrm>
          <a:prstGeom prst="rect">
            <a:avLst/>
          </a:prstGeom>
          <a:noFill/>
        </p:spPr>
        <p:txBody>
          <a:bodyPr wrap="square" rtlCol="0">
            <a:spAutoFit/>
          </a:bodyPr>
          <a:lstStyle/>
          <a:p>
            <a:pPr algn="ctr"/>
            <a:r>
              <a:rPr lang="en-US"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SINGLE TIER SETUPS</a:t>
            </a:r>
            <a:endParaRPr lang="en-SG" dirty="0"/>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15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所有分层选项都可以单独使用。例如，可以使缓存中的数据仅处于</a:t>
            </a:r>
            <a:r>
              <a:rPr lang="en-US" altLang="zh-CN" sz="3600" b="1" i="1" dirty="0">
                <a:solidFill>
                  <a:srgbClr val="FF0000"/>
                </a:solidFill>
                <a:latin typeface="Agency FB" panose="020B0503020202020204" pitchFamily="34" charset="0"/>
                <a:ea typeface="Microsoft YaHei" panose="020B0503020204020204" pitchFamily="34" charset="-122"/>
              </a:rPr>
              <a:t>off-heap</a:t>
            </a:r>
            <a:r>
              <a:rPr lang="zh-CN" altLang="en-US" i="1" dirty="0">
                <a:latin typeface="Microsoft YaHei" panose="020B0503020204020204" pitchFamily="34" charset="-122"/>
                <a:ea typeface="Microsoft YaHei" panose="020B0503020204020204" pitchFamily="34" charset="-122"/>
              </a:rPr>
              <a:t>或者 </a:t>
            </a:r>
            <a:r>
              <a:rPr lang="en-SG" sz="3600" b="1" i="1" dirty="0">
                <a:solidFill>
                  <a:srgbClr val="FF0000"/>
                </a:solidFill>
                <a:latin typeface="Agency FB" panose="020B0503020202020204" pitchFamily="34" charset="0"/>
                <a:ea typeface="Microsoft YaHei" panose="020B0503020204020204" pitchFamily="34" charset="-122"/>
              </a:rPr>
              <a:t>disk</a:t>
            </a:r>
            <a:r>
              <a:rPr lang="en-US" altLang="zh-CN" sz="2400" dirty="0">
                <a:latin typeface="Microsoft YaHei" panose="020B0503020204020204" pitchFamily="34" charset="-122"/>
                <a:ea typeface="Microsoft YaHei" panose="020B0503020204020204" pitchFamily="34" charset="-122"/>
              </a:rPr>
              <a:t>.</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HEAP</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OFFHEAP</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DISK</a:t>
            </a:r>
            <a:endParaRPr lang="zh-CN" altLang="en-US" sz="2400" b="1" i="1" dirty="0">
              <a:solidFill>
                <a:srgbClr val="FF0000"/>
              </a:solidFill>
              <a:latin typeface="Agency FB" panose="020B0503020202020204" pitchFamily="34" charset="0"/>
              <a:ea typeface="Microsoft YaHei" panose="020B0503020204020204" pitchFamily="34" charset="-122"/>
            </a:endParaRPr>
          </a:p>
          <a:p>
            <a:pPr lvl="2"/>
            <a:endParaRPr lang="zh-CN" altLang="en-US" dirty="0"/>
          </a:p>
        </p:txBody>
      </p:sp>
    </p:spTree>
    <p:extLst>
      <p:ext uri="{BB962C8B-B14F-4D97-AF65-F5344CB8AC3E}">
        <p14:creationId xmlns:p14="http://schemas.microsoft.com/office/powerpoint/2010/main" val="138956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grpId="1" nodeType="clickEffect">
                                  <p:stCondLst>
                                    <p:cond delay="0"/>
                                  </p:stCondLst>
                                  <p:childTnLst>
                                    <p:animEffect transition="out" filter="randombar(horizont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653988" y="2048259"/>
            <a:ext cx="10884023" cy="3427990"/>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HEAP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由于不需要序列化，</a:t>
            </a:r>
            <a:r>
              <a:rPr lang="en-US" altLang="zh-CN" sz="2400" b="1" i="1" dirty="0">
                <a:solidFill>
                  <a:srgbClr val="FF0000"/>
                </a:solidFill>
                <a:latin typeface="Microsoft YaHei" panose="020B0503020204020204" pitchFamily="34" charset="-122"/>
                <a:ea typeface="Microsoft YaHei" panose="020B0503020204020204" pitchFamily="34" charset="-122"/>
              </a:rPr>
              <a:t>HEAP</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的速度是所有 </a:t>
            </a:r>
            <a:r>
              <a:rPr lang="en-SG" altLang="zh-CN" sz="2400" b="1" i="1" dirty="0">
                <a:solidFill>
                  <a:srgbClr val="FF0000"/>
                </a:solidFill>
                <a:latin typeface="Microsoft YaHei" panose="020B0503020204020204" pitchFamily="34" charset="-122"/>
                <a:ea typeface="Microsoft YaHei" panose="020B0503020204020204" pitchFamily="34" charset="-122"/>
              </a:rPr>
              <a:t>TIER</a:t>
            </a:r>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中速度最快的。默认是</a:t>
            </a:r>
            <a:r>
              <a:rPr lang="en-SG" altLang="zh-CN" sz="2400" b="1" i="1" dirty="0">
                <a:solidFill>
                  <a:srgbClr val="FF0000"/>
                </a:solidFill>
                <a:latin typeface="Microsoft YaHei" panose="020B0503020204020204" pitchFamily="34" charset="-122"/>
                <a:ea typeface="Microsoft YaHei" panose="020B0503020204020204" pitchFamily="34" charset="-122"/>
              </a:rPr>
              <a:t>BY-REFERENCE</a:t>
            </a:r>
            <a:r>
              <a:rPr lang="zh-CN" altLang="en-US" dirty="0">
                <a:latin typeface="Microsoft YaHei" panose="020B0503020204020204" pitchFamily="34" charset="-122"/>
                <a:ea typeface="Microsoft YaHei" panose="020B0503020204020204" pitchFamily="34" charset="-122"/>
              </a:rPr>
              <a:t>缓存</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也可以配置</a:t>
            </a:r>
            <a:r>
              <a:rPr lang="en-SG" altLang="zh-CN" sz="2400" b="1" i="1" dirty="0">
                <a:solidFill>
                  <a:srgbClr val="FF0000"/>
                </a:solidFill>
                <a:latin typeface="Microsoft YaHei" panose="020B0503020204020204" pitchFamily="34" charset="-122"/>
                <a:ea typeface="Microsoft YaHei" panose="020B0503020204020204" pitchFamily="34" charset="-122"/>
              </a:rPr>
              <a:t>COPIER</a:t>
            </a:r>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然后按照</a:t>
            </a:r>
            <a:r>
              <a:rPr lang="en-US" altLang="zh-CN" dirty="0">
                <a:latin typeface="Microsoft YaHei" panose="020B0503020204020204" pitchFamily="34" charset="-122"/>
                <a:ea typeface="Microsoft YaHei" panose="020B0503020204020204" pitchFamily="34" charset="-122"/>
              </a:rPr>
              <a:t> </a:t>
            </a:r>
            <a:r>
              <a:rPr lang="en-US" altLang="zh-CN" sz="2400" b="1" i="1" dirty="0">
                <a:solidFill>
                  <a:srgbClr val="FF0000"/>
                </a:solidFill>
                <a:latin typeface="Microsoft YaHei" panose="020B0503020204020204" pitchFamily="34" charset="-122"/>
                <a:ea typeface="Microsoft YaHei" panose="020B0503020204020204" pitchFamily="34" charset="-122"/>
              </a:rPr>
              <a:t>KEY – VALUE </a:t>
            </a:r>
            <a:r>
              <a:rPr lang="zh-CN" altLang="en-US" dirty="0">
                <a:latin typeface="Microsoft YaHei" panose="020B0503020204020204" pitchFamily="34" charset="-122"/>
                <a:ea typeface="Microsoft YaHei" panose="020B0503020204020204" pitchFamily="34" charset="-122"/>
              </a:rPr>
              <a:t>的形式缓存</a:t>
            </a:r>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pic>
        <p:nvPicPr>
          <p:cNvPr id="14" name="Picture 13">
            <a:extLst>
              <a:ext uri="{FF2B5EF4-FFF2-40B4-BE49-F238E27FC236}">
                <a16:creationId xmlns:a16="http://schemas.microsoft.com/office/drawing/2014/main" id="{10B871D8-807F-4C91-9A44-00F00853F0BF}"/>
              </a:ext>
            </a:extLst>
          </p:cNvPr>
          <p:cNvPicPr>
            <a:picLocks noChangeAspect="1"/>
          </p:cNvPicPr>
          <p:nvPr/>
        </p:nvPicPr>
        <p:blipFill>
          <a:blip r:embed="rId3"/>
          <a:stretch>
            <a:fillRect/>
          </a:stretch>
        </p:blipFill>
        <p:spPr>
          <a:xfrm>
            <a:off x="1458089" y="1857215"/>
            <a:ext cx="9275819" cy="4251417"/>
          </a:xfrm>
          <a:prstGeom prst="rect">
            <a:avLst/>
          </a:prstGeom>
        </p:spPr>
      </p:pic>
      <p:pic>
        <p:nvPicPr>
          <p:cNvPr id="18" name="Picture 17">
            <a:extLst>
              <a:ext uri="{FF2B5EF4-FFF2-40B4-BE49-F238E27FC236}">
                <a16:creationId xmlns:a16="http://schemas.microsoft.com/office/drawing/2014/main" id="{5994334E-B5D7-4869-82B9-1FB93962D6BF}"/>
              </a:ext>
            </a:extLst>
          </p:cNvPr>
          <p:cNvPicPr>
            <a:picLocks noChangeAspect="1"/>
          </p:cNvPicPr>
          <p:nvPr/>
        </p:nvPicPr>
        <p:blipFill>
          <a:blip r:embed="rId4"/>
          <a:stretch>
            <a:fillRect/>
          </a:stretch>
        </p:blipFill>
        <p:spPr>
          <a:xfrm>
            <a:off x="488227" y="2476652"/>
            <a:ext cx="11475847" cy="2795083"/>
          </a:xfrm>
          <a:prstGeom prst="rect">
            <a:avLst/>
          </a:prstGeom>
        </p:spPr>
      </p:pic>
      <p:pic>
        <p:nvPicPr>
          <p:cNvPr id="20" name="Picture 19">
            <a:extLst>
              <a:ext uri="{FF2B5EF4-FFF2-40B4-BE49-F238E27FC236}">
                <a16:creationId xmlns:a16="http://schemas.microsoft.com/office/drawing/2014/main" id="{8D8895A2-713D-455C-991D-2DB224E50E48}"/>
              </a:ext>
            </a:extLst>
          </p:cNvPr>
          <p:cNvPicPr>
            <a:picLocks noChangeAspect="1"/>
          </p:cNvPicPr>
          <p:nvPr/>
        </p:nvPicPr>
        <p:blipFill>
          <a:blip r:embed="rId5"/>
          <a:stretch>
            <a:fillRect/>
          </a:stretch>
        </p:blipFill>
        <p:spPr>
          <a:xfrm>
            <a:off x="488232" y="2717034"/>
            <a:ext cx="11215541" cy="2314318"/>
          </a:xfrm>
          <a:prstGeom prst="rect">
            <a:avLst/>
          </a:prstGeom>
        </p:spPr>
      </p:pic>
      <p:pic>
        <p:nvPicPr>
          <p:cNvPr id="22" name="Picture 21">
            <a:extLst>
              <a:ext uri="{FF2B5EF4-FFF2-40B4-BE49-F238E27FC236}">
                <a16:creationId xmlns:a16="http://schemas.microsoft.com/office/drawing/2014/main" id="{65B94F40-FC66-4F18-9158-F55A0DDEEBA5}"/>
              </a:ext>
            </a:extLst>
          </p:cNvPr>
          <p:cNvPicPr>
            <a:picLocks noChangeAspect="1"/>
          </p:cNvPicPr>
          <p:nvPr/>
        </p:nvPicPr>
        <p:blipFill>
          <a:blip r:embed="rId6"/>
          <a:stretch>
            <a:fillRect/>
          </a:stretch>
        </p:blipFill>
        <p:spPr>
          <a:xfrm>
            <a:off x="307152" y="2272138"/>
            <a:ext cx="11656922" cy="2571871"/>
          </a:xfrm>
          <a:prstGeom prst="rect">
            <a:avLst/>
          </a:prstGeom>
        </p:spPr>
      </p:pic>
      <p:pic>
        <p:nvPicPr>
          <p:cNvPr id="26" name="Picture 25">
            <a:extLst>
              <a:ext uri="{FF2B5EF4-FFF2-40B4-BE49-F238E27FC236}">
                <a16:creationId xmlns:a16="http://schemas.microsoft.com/office/drawing/2014/main" id="{29F03F4E-76A2-49D0-A683-0EA7F5CE73DC}"/>
              </a:ext>
            </a:extLst>
          </p:cNvPr>
          <p:cNvPicPr>
            <a:picLocks noChangeAspect="1"/>
          </p:cNvPicPr>
          <p:nvPr/>
        </p:nvPicPr>
        <p:blipFill>
          <a:blip r:embed="rId7"/>
          <a:stretch>
            <a:fillRect/>
          </a:stretch>
        </p:blipFill>
        <p:spPr>
          <a:xfrm>
            <a:off x="163041" y="5088883"/>
            <a:ext cx="11945143" cy="685673"/>
          </a:xfrm>
          <a:prstGeom prst="rect">
            <a:avLst/>
          </a:prstGeom>
        </p:spPr>
      </p:pic>
    </p:spTree>
    <p:extLst>
      <p:ext uri="{BB962C8B-B14F-4D97-AF65-F5344CB8AC3E}">
        <p14:creationId xmlns:p14="http://schemas.microsoft.com/office/powerpoint/2010/main" val="235570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nodeType="clickEffect">
                                  <p:stCondLst>
                                    <p:cond delay="0"/>
                                  </p:stCondLst>
                                  <p:childTnLst>
                                    <p:animEffect transition="out" filter="randombar(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nodeType="clickEffect">
                                  <p:stCondLst>
                                    <p:cond delay="0"/>
                                  </p:stCondLst>
                                  <p:childTnLst>
                                    <p:animEffect transition="out" filter="randombar(horizontal)">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nodeType="clickEffect">
                                  <p:stCondLst>
                                    <p:cond delay="0"/>
                                  </p:stCondLst>
                                  <p:childTnLst>
                                    <p:animEffect transition="out" filter="randombar(horizontal)">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randombar(horizontal)">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520638" y="2039886"/>
            <a:ext cx="11309412" cy="430996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OFF-HEAP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000" dirty="0">
                <a:latin typeface="Microsoft YaHei" panose="020B0503020204020204" pitchFamily="34" charset="-122"/>
                <a:ea typeface="Microsoft YaHei" panose="020B0503020204020204" pitchFamily="34" charset="-122"/>
              </a:rPr>
              <a:t>	</a:t>
            </a:r>
            <a:r>
              <a:rPr lang="en-US" altLang="zh-CN" b="1" i="1" dirty="0">
                <a:solidFill>
                  <a:srgbClr val="FF0000"/>
                </a:solidFill>
                <a:latin typeface="Microsoft YaHei" panose="020B0503020204020204" pitchFamily="34" charset="-122"/>
                <a:ea typeface="Microsoft YaHei" panose="020B0503020204020204" pitchFamily="34" charset="-122"/>
              </a:rPr>
              <a:t> </a:t>
            </a:r>
            <a:r>
              <a:rPr lang="en-US" altLang="zh-CN" sz="2400" b="1" i="1" dirty="0">
                <a:solidFill>
                  <a:srgbClr val="FF0000"/>
                </a:solidFill>
                <a:latin typeface="Microsoft YaHei" panose="020B0503020204020204" pitchFamily="34" charset="-122"/>
                <a:ea typeface="Microsoft YaHei" panose="020B0503020204020204" pitchFamily="34" charset="-122"/>
              </a:rPr>
              <a:t>OFF-HEAP</a:t>
            </a:r>
            <a:r>
              <a:rPr lang="en-US" altLang="zh-CN" b="1" i="1" dirty="0">
                <a:solidFill>
                  <a:srgbClr val="FF0000"/>
                </a:solidFill>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存储的数据必须进行序列化和反序列化</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因此他的速度比</a:t>
            </a:r>
            <a:r>
              <a:rPr lang="en-US"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latin typeface="Microsoft YaHei" panose="020B0503020204020204" pitchFamily="34" charset="-122"/>
                <a:ea typeface="Microsoft YaHei" panose="020B0503020204020204" pitchFamily="34" charset="-122"/>
              </a:rPr>
              <a:t>慢。</a:t>
            </a:r>
            <a:endParaRPr lang="en-SG" altLang="zh-CN" dirty="0">
              <a:latin typeface="Microsoft YaHei" panose="020B0503020204020204" pitchFamily="34" charset="-122"/>
              <a:ea typeface="Microsoft YaHei" panose="020B0503020204020204" pitchFamily="34" charset="-122"/>
            </a:endParaRPr>
          </a:p>
          <a:p>
            <a:pPr>
              <a:lnSpc>
                <a:spcPct val="300000"/>
              </a:lnSpc>
            </a:pPr>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当需要处理大量数据时</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应该在</a:t>
            </a:r>
            <a:r>
              <a:rPr lang="en-US" altLang="zh-CN" sz="2400" b="1" i="1" dirty="0">
                <a:solidFill>
                  <a:srgbClr val="FF0000"/>
                </a:solidFill>
                <a:latin typeface="Microsoft YaHei" panose="020B0503020204020204" pitchFamily="34" charset="-122"/>
                <a:ea typeface="Microsoft YaHei" panose="020B0503020204020204" pitchFamily="34" charset="-122"/>
              </a:rPr>
              <a:t>OFF-HEAP</a:t>
            </a:r>
            <a:r>
              <a:rPr lang="en-US" altLang="zh-CN" b="1" i="1" dirty="0">
                <a:solidFill>
                  <a:srgbClr val="FF0000"/>
                </a:solidFill>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上，因为</a:t>
            </a:r>
            <a:r>
              <a:rPr lang="en-US"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latin typeface="Microsoft YaHei" panose="020B0503020204020204" pitchFamily="34" charset="-122"/>
                <a:ea typeface="Microsoft YaHei" panose="020B0503020204020204" pitchFamily="34" charset="-122"/>
              </a:rPr>
              <a:t>上数据会对</a:t>
            </a:r>
            <a:r>
              <a:rPr lang="en-SG" altLang="zh-CN" sz="2400" b="1" i="1" dirty="0">
                <a:solidFill>
                  <a:srgbClr val="FF0000"/>
                </a:solidFill>
                <a:latin typeface="Microsoft YaHei" panose="020B0503020204020204" pitchFamily="34" charset="-122"/>
                <a:ea typeface="Microsoft YaHei" panose="020B0503020204020204" pitchFamily="34" charset="-122"/>
              </a:rPr>
              <a:t>GC </a:t>
            </a:r>
            <a:r>
              <a:rPr lang="zh-CN" altLang="en-US" dirty="0">
                <a:latin typeface="Microsoft YaHei" panose="020B0503020204020204" pitchFamily="34" charset="-122"/>
                <a:ea typeface="Microsoft YaHei" panose="020B0503020204020204" pitchFamily="34" charset="-122"/>
              </a:rPr>
              <a:t>产生太大影响</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177CC949-DE24-42CB-A1B4-FB0C29E1D0B0}"/>
              </a:ext>
            </a:extLst>
          </p:cNvPr>
          <p:cNvPicPr>
            <a:picLocks noChangeAspect="1"/>
          </p:cNvPicPr>
          <p:nvPr/>
        </p:nvPicPr>
        <p:blipFill>
          <a:blip r:embed="rId3"/>
          <a:stretch>
            <a:fillRect/>
          </a:stretch>
        </p:blipFill>
        <p:spPr>
          <a:xfrm>
            <a:off x="831857" y="3268560"/>
            <a:ext cx="10686974" cy="1852613"/>
          </a:xfrm>
          <a:prstGeom prst="rect">
            <a:avLst/>
          </a:prstGeom>
        </p:spPr>
      </p:pic>
    </p:spTree>
    <p:extLst>
      <p:ext uri="{BB962C8B-B14F-4D97-AF65-F5344CB8AC3E}">
        <p14:creationId xmlns:p14="http://schemas.microsoft.com/office/powerpoint/2010/main" val="552129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520638" y="2039886"/>
            <a:ext cx="11309412" cy="430996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DISK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400" b="1" i="1" dirty="0">
                <a:solidFill>
                  <a:srgbClr val="FF0000"/>
                </a:solidFill>
                <a:latin typeface="Microsoft YaHei" panose="020B0503020204020204" pitchFamily="34" charset="-122"/>
                <a:ea typeface="Microsoft YaHei" panose="020B0503020204020204" pitchFamily="34" charset="-122"/>
              </a:rPr>
              <a:t>	DISK </a:t>
            </a:r>
            <a:r>
              <a:rPr lang="zh-CN" altLang="en-US" dirty="0"/>
              <a:t>在磁盘上的数据必须进行序列化</a:t>
            </a:r>
            <a:r>
              <a:rPr lang="en-US" altLang="zh-CN" dirty="0"/>
              <a:t>/</a:t>
            </a:r>
            <a:r>
              <a:rPr lang="zh-CN" altLang="en-US" dirty="0"/>
              <a:t>反序列化，然后再写入磁盘</a:t>
            </a:r>
            <a:r>
              <a:rPr lang="en-US" altLang="zh-CN" dirty="0"/>
              <a:t>/</a:t>
            </a:r>
            <a:r>
              <a:rPr lang="zh-CN" altLang="en-US" dirty="0"/>
              <a:t>从磁盘读取，因此比</a:t>
            </a:r>
            <a:r>
              <a:rPr lang="en-US" altLang="zh-CN" sz="2400" b="1" i="1" dirty="0">
                <a:solidFill>
                  <a:srgbClr val="FF0000"/>
                </a:solidFill>
                <a:latin typeface="Microsoft YaHei" panose="020B0503020204020204" pitchFamily="34" charset="-122"/>
                <a:ea typeface="Microsoft YaHei" panose="020B0503020204020204" pitchFamily="34" charset="-122"/>
              </a:rPr>
              <a:t>OFF-HEAP </a:t>
            </a:r>
            <a:r>
              <a:rPr lang="zh-CN" altLang="en-US" dirty="0"/>
              <a:t>和</a:t>
            </a:r>
            <a:r>
              <a:rPr lang="en-US"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t>慢。</a:t>
            </a:r>
            <a:r>
              <a:rPr lang="en-SG" altLang="zh-CN" sz="2000" dirty="0">
                <a:latin typeface="Microsoft YaHei" panose="020B0503020204020204" pitchFamily="34" charset="-122"/>
                <a:ea typeface="Microsoft YaHei" panose="020B0503020204020204" pitchFamily="34" charset="-122"/>
              </a:rPr>
              <a:t>	</a:t>
            </a:r>
            <a:r>
              <a:rPr lang="en-US" altLang="zh-CN" b="1" i="1" dirty="0">
                <a:solidFill>
                  <a:srgbClr val="FF0000"/>
                </a:solidFill>
                <a:latin typeface="Microsoft YaHei" panose="020B0503020204020204" pitchFamily="34" charset="-122"/>
                <a:ea typeface="Microsoft YaHei" panose="020B0503020204020204" pitchFamily="34" charset="-122"/>
              </a:rPr>
              <a:t> </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7" name="Picture 6">
            <a:extLst>
              <a:ext uri="{FF2B5EF4-FFF2-40B4-BE49-F238E27FC236}">
                <a16:creationId xmlns:a16="http://schemas.microsoft.com/office/drawing/2014/main" id="{8E19AEF4-CD35-4333-8F07-2AB3E0786D28}"/>
              </a:ext>
            </a:extLst>
          </p:cNvPr>
          <p:cNvPicPr>
            <a:picLocks noChangeAspect="1"/>
          </p:cNvPicPr>
          <p:nvPr/>
        </p:nvPicPr>
        <p:blipFill>
          <a:blip r:embed="rId3"/>
          <a:stretch>
            <a:fillRect/>
          </a:stretch>
        </p:blipFill>
        <p:spPr>
          <a:xfrm>
            <a:off x="816089" y="3429000"/>
            <a:ext cx="10718510" cy="1731331"/>
          </a:xfrm>
          <a:prstGeom prst="rect">
            <a:avLst/>
          </a:prstGeom>
        </p:spPr>
      </p:pic>
      <p:sp>
        <p:nvSpPr>
          <p:cNvPr id="11" name="TextBox 10">
            <a:extLst>
              <a:ext uri="{FF2B5EF4-FFF2-40B4-BE49-F238E27FC236}">
                <a16:creationId xmlns:a16="http://schemas.microsoft.com/office/drawing/2014/main" id="{2F580367-9DC8-401D-90A2-29A88056D70D}"/>
              </a:ext>
            </a:extLst>
          </p:cNvPr>
          <p:cNvSpPr txBox="1"/>
          <p:nvPr/>
        </p:nvSpPr>
        <p:spPr>
          <a:xfrm>
            <a:off x="-187957" y="1586265"/>
            <a:ext cx="12122782" cy="760317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	DISK TIER TIPS</a:t>
            </a:r>
            <a:endParaRPr lang="en-SG" altLang="zh-CN" sz="2000" i="0" dirty="0">
              <a:effectLst/>
              <a:latin typeface="Microsoft YaHei" panose="020B0503020204020204" pitchFamily="34" charset="-122"/>
              <a:ea typeface="Microsoft YaHei" panose="020B0503020204020204" pitchFamily="34" charset="-122"/>
            </a:endParaRPr>
          </a:p>
          <a:p>
            <a:pPr marL="1257300" lvl="2" indent="-342900">
              <a:lnSpc>
                <a:spcPct val="200000"/>
              </a:lnSpc>
              <a:buFont typeface="Arial" panose="020B0604020202020204" pitchFamily="34" charset="0"/>
              <a:buChar char="•"/>
            </a:pPr>
            <a:r>
              <a:rPr lang="en-SG" altLang="zh-CN" b="1" i="1" dirty="0">
                <a:solidFill>
                  <a:schemeClr val="tx2"/>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持久性意味着缓存将在</a:t>
            </a:r>
            <a:r>
              <a:rPr lang="en-US" altLang="en-US" sz="2400" b="1" i="1" dirty="0" err="1">
                <a:solidFill>
                  <a:srgbClr val="FF0000"/>
                </a:solidFill>
                <a:latin typeface="Microsoft YaHei" panose="020B0503020204020204" pitchFamily="34" charset="-122"/>
                <a:ea typeface="Microsoft YaHei" panose="020B0503020204020204" pitchFamily="34" charset="-122"/>
              </a:rPr>
              <a:t>JVM</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重新启动后</a:t>
            </a:r>
            <a:r>
              <a:rPr lang="zh-CN" altLang="en-US" dirty="0">
                <a:solidFill>
                  <a:srgbClr val="111111"/>
                </a:solidFill>
                <a:latin typeface="Microsoft YaHei" panose="020B0503020204020204" pitchFamily="34" charset="-122"/>
                <a:ea typeface="Microsoft YaHei" panose="020B0503020204020204" pitchFamily="34" charset="-122"/>
              </a:rPr>
              <a:t>缓存能够</a:t>
            </a:r>
            <a:r>
              <a:rPr lang="en-US" altLang="en-US" dirty="0" err="1">
                <a:solidFill>
                  <a:srgbClr val="111111"/>
                </a:solidFill>
                <a:latin typeface="Microsoft YaHei" panose="020B0503020204020204" pitchFamily="34" charset="-122"/>
                <a:ea typeface="Microsoft YaHei" panose="020B0503020204020204" pitchFamily="34" charset="-122"/>
              </a:rPr>
              <a:t>幸免。重新启动JVM</a:t>
            </a:r>
            <a:r>
              <a:rPr lang="zh-CN" altLang="en-US" dirty="0">
                <a:solidFill>
                  <a:srgbClr val="111111"/>
                </a:solidFill>
                <a:latin typeface="Microsoft YaHei" panose="020B0503020204020204" pitchFamily="34" charset="-122"/>
                <a:ea typeface="Microsoft YaHei" panose="020B0503020204020204" pitchFamily="34" charset="-122"/>
              </a:rPr>
              <a:t>后会在</a:t>
            </a:r>
            <a:r>
              <a:rPr lang="en-US" altLang="en-US" dirty="0" err="1">
                <a:solidFill>
                  <a:srgbClr val="111111"/>
                </a:solidFill>
                <a:latin typeface="Microsoft YaHei" panose="020B0503020204020204" pitchFamily="34" charset="-122"/>
                <a:ea typeface="Microsoft YaHei" panose="020B0503020204020204" pitchFamily="34" charset="-122"/>
              </a:rPr>
              <a:t>同一位置创建磁盘持久性，缓存中的所有内容仍将存在</a:t>
            </a:r>
            <a:r>
              <a:rPr lang="en-US" altLang="en-US" dirty="0">
                <a:latin typeface="Microsoft YaHei" panose="020B0503020204020204" pitchFamily="34" charset="-122"/>
                <a:ea typeface="Microsoft YaHei" panose="020B0503020204020204" pitchFamily="34" charset="-122"/>
              </a:rPr>
              <a:t> </a:t>
            </a:r>
          </a:p>
          <a:p>
            <a:pPr marL="1200150" lvl="2" indent="-285750">
              <a:lnSpc>
                <a:spcPct val="200000"/>
              </a:lnSpc>
              <a:buFont typeface="Arial" panose="020B0604020202020204" pitchFamily="34" charset="0"/>
              <a:buChar char="•"/>
            </a:pPr>
            <a:r>
              <a:rPr lang="zh-CN" altLang="en-US" dirty="0"/>
              <a:t> </a:t>
            </a:r>
            <a:r>
              <a:rPr lang="en-SG" altLang="zh-CN" dirty="0"/>
              <a:t>	</a:t>
            </a:r>
            <a:r>
              <a:rPr lang="en-SG" altLang="zh-CN" sz="2400" b="1" i="1" dirty="0">
                <a:solidFill>
                  <a:srgbClr val="FF0000"/>
                </a:solidFill>
                <a:latin typeface="Microsoft YaHei" panose="020B0503020204020204" pitchFamily="34" charset="-122"/>
                <a:ea typeface="Microsoft YaHei" panose="020B0503020204020204" pitchFamily="34" charset="-122"/>
              </a:rPr>
              <a:t>DISK </a:t>
            </a:r>
            <a:r>
              <a:rPr lang="zh-CN" altLang="en-US" dirty="0"/>
              <a:t>不能在</a:t>
            </a:r>
            <a:r>
              <a:rPr lang="en-SG" altLang="zh-CN" sz="2400" b="1" i="1" dirty="0">
                <a:solidFill>
                  <a:srgbClr val="FF0000"/>
                </a:solidFill>
                <a:latin typeface="Microsoft YaHei" panose="020B0503020204020204" pitchFamily="34" charset="-122"/>
                <a:ea typeface="Microsoft YaHei" panose="020B0503020204020204" pitchFamily="34" charset="-122"/>
              </a:rPr>
              <a:t>CACHE MANAGER </a:t>
            </a:r>
            <a:r>
              <a:rPr lang="zh-CN" altLang="en-US" dirty="0"/>
              <a:t>之间共享。</a:t>
            </a:r>
            <a:endParaRPr lang="en-SG" altLang="zh-CN" dirty="0"/>
          </a:p>
          <a:p>
            <a:pPr marL="1257300" lvl="2" indent="-342900">
              <a:lnSpc>
                <a:spcPct val="200000"/>
              </a:lnSpc>
              <a:buFont typeface="Arial" panose="020B0604020202020204" pitchFamily="34" charset="0"/>
              <a:buChar char="•"/>
            </a:pPr>
            <a:r>
              <a:rPr lang="en-US" altLang="en-US" dirty="0">
                <a:solidFill>
                  <a:srgbClr val="111111"/>
                </a:solidFill>
                <a:latin typeface="Microsoft YaHei" panose="020B0503020204020204" pitchFamily="34" charset="-122"/>
                <a:ea typeface="Microsoft YaHei" panose="020B0503020204020204" pitchFamily="34" charset="-122"/>
              </a:rPr>
              <a:t> 	</a:t>
            </a:r>
            <a:r>
              <a:rPr lang="en-US" altLang="en-US" sz="2400" b="1" i="1" dirty="0" err="1">
                <a:solidFill>
                  <a:srgbClr val="FF0000"/>
                </a:solidFill>
                <a:latin typeface="Microsoft YaHei" panose="020B0503020204020204" pitchFamily="34" charset="-122"/>
                <a:ea typeface="Microsoft YaHei" panose="020B0503020204020204" pitchFamily="34" charset="-122"/>
              </a:rPr>
              <a:t>Ehcache</a:t>
            </a:r>
            <a:r>
              <a:rPr lang="en-US" altLang="en-US" sz="2400" b="1" i="1" dirty="0">
                <a:solidFill>
                  <a:srgbClr val="FF0000"/>
                </a:solidFill>
                <a:latin typeface="Microsoft YaHei" panose="020B0503020204020204" pitchFamily="34" charset="-122"/>
                <a:ea typeface="Microsoft YaHei" panose="020B0503020204020204" pitchFamily="34" charset="-122"/>
              </a:rPr>
              <a:t> 3 </a:t>
            </a:r>
            <a:r>
              <a:rPr lang="en-US" altLang="en-US" dirty="0" err="1">
                <a:solidFill>
                  <a:srgbClr val="111111"/>
                </a:solidFill>
                <a:latin typeface="Microsoft YaHei" panose="020B0503020204020204" pitchFamily="34" charset="-122"/>
                <a:ea typeface="Microsoft YaHei" panose="020B0503020204020204" pitchFamily="34" charset="-122"/>
              </a:rPr>
              <a:t>仅在完全关闭</a:t>
            </a:r>
            <a:r>
              <a:rPr lang="en-SG" altLang="zh-CN" b="1" i="1" dirty="0">
                <a:solidFill>
                  <a:srgbClr val="FF0000"/>
                </a:solidFill>
                <a:latin typeface="Microsoft YaHei" panose="020B0503020204020204" pitchFamily="34" charset="-122"/>
                <a:ea typeface="Microsoft YaHei" panose="020B0503020204020204" pitchFamily="34" charset="-122"/>
              </a:rPr>
              <a:t> </a:t>
            </a:r>
            <a:r>
              <a:rPr lang="en-SG" altLang="zh-CN" sz="2400" b="1" i="1" dirty="0">
                <a:solidFill>
                  <a:srgbClr val="FF0000"/>
                </a:solidFill>
                <a:latin typeface="Microsoft YaHei" panose="020B0503020204020204" pitchFamily="34" charset="-122"/>
                <a:ea typeface="Microsoft YaHei" panose="020B0503020204020204" pitchFamily="34" charset="-122"/>
              </a:rPr>
              <a:t>CACHE MANAGER </a:t>
            </a:r>
            <a:r>
              <a:rPr lang="en-US" altLang="en-US" dirty="0" err="1">
                <a:solidFill>
                  <a:srgbClr val="111111"/>
                </a:solidFill>
                <a:latin typeface="Microsoft YaHei" panose="020B0503020204020204" pitchFamily="34" charset="-122"/>
                <a:ea typeface="Microsoft YaHei" panose="020B0503020204020204" pitchFamily="34" charset="-122"/>
              </a:rPr>
              <a:t>的情况下才提供持久性。如果</a:t>
            </a:r>
            <a:r>
              <a:rPr lang="en-US" altLang="en-US" sz="2400" b="1" i="1" dirty="0" err="1">
                <a:solidFill>
                  <a:srgbClr val="FF0000"/>
                </a:solidFill>
                <a:latin typeface="Microsoft YaHei" panose="020B0503020204020204" pitchFamily="34" charset="-122"/>
                <a:ea typeface="Microsoft YaHei" panose="020B0503020204020204" pitchFamily="34" charset="-122"/>
              </a:rPr>
              <a:t>JVM</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崩溃，则不保证数据完整性。在重新启动时，</a:t>
            </a:r>
            <a:r>
              <a:rPr lang="en-US" altLang="en-US" sz="2400" b="1" i="1" dirty="0" err="1">
                <a:solidFill>
                  <a:srgbClr val="FF0000"/>
                </a:solidFill>
                <a:latin typeface="Microsoft YaHei" panose="020B0503020204020204" pitchFamily="34" charset="-122"/>
                <a:ea typeface="Microsoft YaHei" panose="020B0503020204020204" pitchFamily="34" charset="-122"/>
              </a:rPr>
              <a:t>Ehcache</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将检测到</a:t>
            </a:r>
            <a:r>
              <a:rPr lang="en-US" altLang="en-US" sz="2400" b="1" i="1" dirty="0" err="1">
                <a:solidFill>
                  <a:srgbClr val="FF0000"/>
                </a:solidFill>
                <a:latin typeface="Microsoft YaHei" panose="020B0503020204020204" pitchFamily="34" charset="-122"/>
                <a:ea typeface="Microsoft YaHei" panose="020B0503020204020204" pitchFamily="34" charset="-122"/>
              </a:rPr>
              <a:t>CacheManager</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未完全关闭</a:t>
            </a:r>
            <a:r>
              <a:rPr lang="zh-CN" altLang="en-US" dirty="0">
                <a:solidFill>
                  <a:srgbClr val="111111"/>
                </a:solidFill>
                <a:latin typeface="Microsoft YaHei" panose="020B0503020204020204" pitchFamily="34" charset="-122"/>
                <a:ea typeface="Microsoft YaHei" panose="020B0503020204020204" pitchFamily="34" charset="-122"/>
              </a:rPr>
              <a:t>时</a:t>
            </a:r>
            <a:r>
              <a:rPr lang="en-US" altLang="en-US" dirty="0">
                <a:solidFill>
                  <a:srgbClr val="111111"/>
                </a:solidFill>
                <a:latin typeface="Microsoft YaHei" panose="020B0503020204020204" pitchFamily="34" charset="-122"/>
                <a:ea typeface="Microsoft YaHei" panose="020B0503020204020204" pitchFamily="34" charset="-122"/>
              </a:rPr>
              <a:t>，</a:t>
            </a:r>
            <a:r>
              <a:rPr lang="zh-CN" altLang="en-US" dirty="0">
                <a:solidFill>
                  <a:srgbClr val="111111"/>
                </a:solidFill>
                <a:latin typeface="Microsoft YaHei" panose="020B0503020204020204" pitchFamily="34" charset="-122"/>
                <a:ea typeface="Microsoft YaHei" panose="020B0503020204020204" pitchFamily="34" charset="-122"/>
              </a:rPr>
              <a:t>会在</a:t>
            </a:r>
            <a:r>
              <a:rPr lang="en-US" altLang="en-US" dirty="0" err="1">
                <a:solidFill>
                  <a:srgbClr val="111111"/>
                </a:solidFill>
                <a:latin typeface="Microsoft YaHei" panose="020B0503020204020204" pitchFamily="34" charset="-122"/>
                <a:ea typeface="Microsoft YaHei" panose="020B0503020204020204" pitchFamily="34" charset="-122"/>
              </a:rPr>
              <a:t>使用磁盘之前先擦除磁盘存储</a:t>
            </a:r>
            <a:r>
              <a:rPr lang="en-US" altLang="en-US" dirty="0">
                <a:solidFill>
                  <a:srgbClr val="111111"/>
                </a:solidFill>
                <a:latin typeface="Microsoft YaHei" panose="020B0503020204020204" pitchFamily="34" charset="-122"/>
                <a:ea typeface="Microsoft YaHei" panose="020B0503020204020204" pitchFamily="34" charset="-122"/>
              </a:rPr>
              <a:t> </a:t>
            </a:r>
            <a:r>
              <a:rPr lang="en-US" altLang="zh-CN" dirty="0">
                <a:solidFill>
                  <a:srgbClr val="111111"/>
                </a:solidFill>
                <a:latin typeface="Microsoft YaHei" panose="020B0503020204020204" pitchFamily="34" charset="-122"/>
                <a:ea typeface="Microsoft YaHei" panose="020B0503020204020204" pitchFamily="34" charset="-122"/>
              </a:rPr>
              <a:t>.</a:t>
            </a:r>
            <a:endParaRPr lang="en-US" altLang="en-US" dirty="0">
              <a:solidFill>
                <a:srgbClr val="111111"/>
              </a:solidFill>
              <a:latin typeface="Microsoft YaHei" panose="020B0503020204020204" pitchFamily="34" charset="-122"/>
              <a:ea typeface="Microsoft YaHei" panose="020B0503020204020204" pitchFamily="34" charset="-122"/>
            </a:endParaRPr>
          </a:p>
          <a:p>
            <a:pPr marL="1257300" lvl="2" indent="-342900">
              <a:lnSpc>
                <a:spcPct val="300000"/>
              </a:lnSpc>
              <a:buFont typeface="Arial" panose="020B0604020202020204" pitchFamily="34" charset="0"/>
              <a:buChar char="•"/>
            </a:pPr>
            <a:endParaRPr lang="en-US" altLang="en-US"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altLang="zh-CN" sz="2000" dirty="0">
                <a:latin typeface="Microsoft YaHei" panose="020B0503020204020204" pitchFamily="34" charset="-122"/>
                <a:ea typeface="Microsoft YaHei" panose="020B0503020204020204" pitchFamily="34" charset="-122"/>
              </a:rPr>
              <a:t>	</a:t>
            </a:r>
            <a:r>
              <a:rPr lang="en-US" altLang="zh-CN" b="1" i="1" dirty="0">
                <a:solidFill>
                  <a:srgbClr val="FF0000"/>
                </a:solidFill>
                <a:latin typeface="Microsoft YaHei" panose="020B0503020204020204" pitchFamily="34" charset="-122"/>
                <a:ea typeface="Microsoft YaHei" panose="020B0503020204020204" pitchFamily="34" charset="-122"/>
              </a:rPr>
              <a:t> </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15" name="Picture 14">
            <a:extLst>
              <a:ext uri="{FF2B5EF4-FFF2-40B4-BE49-F238E27FC236}">
                <a16:creationId xmlns:a16="http://schemas.microsoft.com/office/drawing/2014/main" id="{D18DC493-25B9-450C-ACBD-E4E82791F8CF}"/>
              </a:ext>
            </a:extLst>
          </p:cNvPr>
          <p:cNvPicPr>
            <a:picLocks noChangeAspect="1"/>
          </p:cNvPicPr>
          <p:nvPr/>
        </p:nvPicPr>
        <p:blipFill>
          <a:blip r:embed="rId4"/>
          <a:stretch>
            <a:fillRect/>
          </a:stretch>
        </p:blipFill>
        <p:spPr>
          <a:xfrm>
            <a:off x="4591598" y="4294665"/>
            <a:ext cx="3008803" cy="614363"/>
          </a:xfrm>
          <a:prstGeom prst="rect">
            <a:avLst/>
          </a:prstGeom>
        </p:spPr>
      </p:pic>
    </p:spTree>
    <p:extLst>
      <p:ext uri="{BB962C8B-B14F-4D97-AF65-F5344CB8AC3E}">
        <p14:creationId xmlns:p14="http://schemas.microsoft.com/office/powerpoint/2010/main" val="1993854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nodeType="clickEffect">
                                  <p:stCondLst>
                                    <p:cond delay="0"/>
                                  </p:stCondLst>
                                  <p:childTnLst>
                                    <p:animEffect transition="out" filter="randombar(horizontal)">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441294" y="1754136"/>
            <a:ext cx="11309412" cy="6525954"/>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MULTIPLE TIER SETUP</a:t>
            </a:r>
            <a:endParaRPr lang="en-SG" dirty="0"/>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如果要使用多个层，则必须遵守一些约束条件 </a:t>
            </a:r>
            <a:r>
              <a:rPr lang="en-US" altLang="zh-CN" dirty="0">
                <a:latin typeface="Microsoft YaHei" panose="020B0503020204020204" pitchFamily="34" charset="-122"/>
                <a:ea typeface="Microsoft YaHei" panose="020B0503020204020204" pitchFamily="34" charset="-122"/>
              </a:rPr>
              <a:t>:</a:t>
            </a:r>
          </a:p>
          <a:p>
            <a:pPr marL="1371600" lvl="2" indent="-457200">
              <a:lnSpc>
                <a:spcPct val="200000"/>
              </a:lnSpc>
              <a:buFont typeface="+mj-lt"/>
              <a:buAutoNum type="arabicPeriod"/>
            </a:pPr>
            <a:r>
              <a:rPr lang="en-US" altLang="zh-CN" sz="2000" dirty="0">
                <a:latin typeface="Microsoft YaHei" panose="020B0503020204020204" pitchFamily="34" charset="-122"/>
                <a:ea typeface="Microsoft YaHei" panose="020B0503020204020204" pitchFamily="34" charset="-122"/>
              </a:rPr>
              <a:t>	</a:t>
            </a:r>
            <a:r>
              <a:rPr lang="zh-CN" altLang="en-US" dirty="0"/>
              <a:t>多层设置中必须始终有一个</a:t>
            </a:r>
            <a:r>
              <a:rPr lang="en-SG"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t>层 </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这是当前实现的限制</a:t>
            </a:r>
            <a:r>
              <a:rPr lang="en-US" altLang="zh-CN" sz="1200" dirty="0">
                <a:latin typeface="Microsoft YaHei" panose="020B0503020204020204" pitchFamily="34" charset="-122"/>
                <a:ea typeface="Microsoft YaHei" panose="020B0503020204020204" pitchFamily="34" charset="-122"/>
              </a:rPr>
              <a:t>)</a:t>
            </a:r>
            <a:endParaRPr lang="en-SG" altLang="zh-CN" sz="1200" dirty="0">
              <a:latin typeface="Microsoft YaHei" panose="020B0503020204020204" pitchFamily="34" charset="-122"/>
              <a:ea typeface="Microsoft YaHei" panose="020B0503020204020204" pitchFamily="34" charset="-122"/>
            </a:endParaRPr>
          </a:p>
          <a:p>
            <a:pPr marL="1371600" lvl="2" indent="-457200">
              <a:lnSpc>
                <a:spcPct val="200000"/>
              </a:lnSpc>
              <a:buFont typeface="+mj-lt"/>
              <a:buAutoNum type="arabicPeriod"/>
            </a:pPr>
            <a:r>
              <a:rPr lang="zh-CN" altLang="en-US" sz="2000" dirty="0"/>
              <a:t> </a:t>
            </a:r>
            <a:r>
              <a:rPr lang="en-SG" altLang="zh-CN" sz="2000" dirty="0"/>
              <a:t>	</a:t>
            </a:r>
            <a:r>
              <a:rPr lang="zh-CN" altLang="en-US" dirty="0"/>
              <a:t>不能将</a:t>
            </a:r>
            <a:r>
              <a:rPr lang="en-SG" altLang="zh-CN" sz="2400" b="1" i="1" dirty="0">
                <a:solidFill>
                  <a:srgbClr val="FF0000"/>
                </a:solidFill>
                <a:latin typeface="Microsoft YaHei" panose="020B0503020204020204" pitchFamily="34" charset="-122"/>
                <a:ea typeface="Microsoft YaHei" panose="020B0503020204020204" pitchFamily="34" charset="-122"/>
              </a:rPr>
              <a:t>DISK </a:t>
            </a:r>
            <a:r>
              <a:rPr lang="zh-CN" altLang="en-US" dirty="0"/>
              <a:t>和 </a:t>
            </a:r>
            <a:r>
              <a:rPr lang="en-SG" altLang="zh-CN" sz="2400" b="1" i="1" dirty="0">
                <a:solidFill>
                  <a:srgbClr val="FF0000"/>
                </a:solidFill>
                <a:latin typeface="Microsoft YaHei" panose="020B0503020204020204" pitchFamily="34" charset="-122"/>
                <a:ea typeface="Microsoft YaHei" panose="020B0503020204020204" pitchFamily="34" charset="-122"/>
              </a:rPr>
              <a:t>CLUSTER </a:t>
            </a:r>
            <a:r>
              <a:rPr lang="zh-CN" altLang="en-US" dirty="0"/>
              <a:t>组合</a:t>
            </a:r>
            <a:r>
              <a:rPr lang="zh-CN" altLang="en-US" i="1" dirty="0"/>
              <a:t>在一起</a:t>
            </a:r>
            <a:r>
              <a:rPr lang="zh-CN" altLang="en-US" dirty="0"/>
              <a:t>。</a:t>
            </a:r>
            <a:r>
              <a:rPr lang="en-US"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此限制是必要的，因为具有两层的内容可能超过单个</a:t>
            </a:r>
            <a:r>
              <a:rPr lang="en-US" altLang="zh-CN" sz="1200" dirty="0">
                <a:latin typeface="Microsoft YaHei" panose="020B0503020204020204" pitchFamily="34" charset="-122"/>
                <a:ea typeface="Microsoft YaHei" panose="020B0503020204020204" pitchFamily="34" charset="-122"/>
              </a:rPr>
              <a:t>JVM</a:t>
            </a:r>
            <a:r>
              <a:rPr lang="zh-CN" altLang="en-US" sz="1200" dirty="0">
                <a:latin typeface="Microsoft YaHei" panose="020B0503020204020204" pitchFamily="34" charset="-122"/>
                <a:ea typeface="Microsoft YaHei" panose="020B0503020204020204" pitchFamily="34" charset="-122"/>
              </a:rPr>
              <a:t>的寿命可能会导致重新启动时出现一致性问题 </a:t>
            </a: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p>
            <a:pPr marL="1371600" lvl="2" indent="-457200">
              <a:lnSpc>
                <a:spcPct val="200000"/>
              </a:lnSpc>
              <a:buFont typeface="+mj-lt"/>
              <a:buAutoNum type="arabicPeriod"/>
            </a:pPr>
            <a:r>
              <a:rPr lang="en-SG" altLang="zh-CN" sz="2000" dirty="0">
                <a:latin typeface="Microsoft YaHei" panose="020B0503020204020204" pitchFamily="34" charset="-122"/>
                <a:ea typeface="Microsoft YaHei" panose="020B0503020204020204" pitchFamily="34" charset="-122"/>
              </a:rPr>
              <a:t>	</a:t>
            </a:r>
            <a:r>
              <a:rPr lang="zh-CN" altLang="en-US" dirty="0"/>
              <a:t>层的大小应采用金字塔式的大小，即，金字塔较高的层配置为使用的内存要比金字塔较低的层使用的内存少。</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层之间是相互关联的。最快的层（</a:t>
            </a:r>
            <a:r>
              <a:rPr lang="en-SG" altLang="zh-CN" sz="1200" b="1" i="1" dirty="0">
                <a:solidFill>
                  <a:srgbClr val="FF0000"/>
                </a:solidFill>
                <a:latin typeface="Microsoft YaHei" panose="020B0503020204020204" pitchFamily="34" charset="-122"/>
                <a:ea typeface="Microsoft YaHei" panose="020B0503020204020204" pitchFamily="34" charset="-122"/>
              </a:rPr>
              <a:t> </a:t>
            </a:r>
            <a:r>
              <a:rPr lang="en-SG" altLang="zh-CN" sz="1600" b="1" i="1" dirty="0">
                <a:solidFill>
                  <a:srgbClr val="FF0000"/>
                </a:solidFill>
                <a:latin typeface="Microsoft YaHei" panose="020B0503020204020204" pitchFamily="34" charset="-122"/>
                <a:ea typeface="Microsoft YaHei" panose="020B0503020204020204" pitchFamily="34" charset="-122"/>
              </a:rPr>
              <a:t>HEAP</a:t>
            </a:r>
            <a:r>
              <a:rPr lang="en-SG" altLang="zh-CN" sz="1200" b="1" i="1" dirty="0">
                <a:solidFill>
                  <a:srgbClr val="FF0000"/>
                </a:solidFill>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）在最上面，而较慢的层在下面。通常，堆比计算机的总内存受更多的限制，堆外内存比磁盘或群集上可用的内存更受限制。这导致了多层设置的典型金字塔形状</a:t>
            </a: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p>
            <a:pPr marL="1371600" lvl="2" indent="-457200">
              <a:lnSpc>
                <a:spcPct val="300000"/>
              </a:lnSpc>
              <a:buFont typeface="+mj-lt"/>
              <a:buAutoNum type="arabicPeriod"/>
            </a:pPr>
            <a:endParaRPr lang="en-US" altLang="zh-CN" b="1" i="1" dirty="0">
              <a:solidFill>
                <a:srgbClr val="FF0000"/>
              </a:solidFill>
              <a:latin typeface="Microsoft YaHei" panose="020B0503020204020204" pitchFamily="34" charset="-122"/>
              <a:ea typeface="Microsoft YaHei" panose="020B0503020204020204" pitchFamily="34" charset="-122"/>
            </a:endParaRP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D0AC67F8-0EFC-42DA-A1FE-10148BCDED3D}"/>
              </a:ext>
            </a:extLst>
          </p:cNvPr>
          <p:cNvPicPr>
            <a:picLocks noChangeAspect="1"/>
          </p:cNvPicPr>
          <p:nvPr/>
        </p:nvPicPr>
        <p:blipFill>
          <a:blip r:embed="rId3"/>
          <a:stretch>
            <a:fillRect/>
          </a:stretch>
        </p:blipFill>
        <p:spPr>
          <a:xfrm>
            <a:off x="4286250" y="1754136"/>
            <a:ext cx="3371850" cy="2105025"/>
          </a:xfrm>
          <a:prstGeom prst="rect">
            <a:avLst/>
          </a:prstGeom>
        </p:spPr>
      </p:pic>
      <p:sp>
        <p:nvSpPr>
          <p:cNvPr id="5" name="TextBox 4">
            <a:extLst>
              <a:ext uri="{FF2B5EF4-FFF2-40B4-BE49-F238E27FC236}">
                <a16:creationId xmlns:a16="http://schemas.microsoft.com/office/drawing/2014/main" id="{E20B7BBF-E063-41E1-B67A-366DE5014D4B}"/>
              </a:ext>
            </a:extLst>
          </p:cNvPr>
          <p:cNvSpPr txBox="1"/>
          <p:nvPr/>
        </p:nvSpPr>
        <p:spPr>
          <a:xfrm>
            <a:off x="947935" y="3942969"/>
            <a:ext cx="10296129" cy="2512867"/>
          </a:xfrm>
          <a:prstGeom prst="rect">
            <a:avLst/>
          </a:prstGeom>
          <a:noFill/>
        </p:spPr>
        <p:txBody>
          <a:bodyPr wrap="square" rtlCol="0">
            <a:spAutoFit/>
          </a:bodyPr>
          <a:lstStyle/>
          <a:p>
            <a:pPr>
              <a:lnSpc>
                <a:spcPct val="250000"/>
              </a:lnSpc>
            </a:pPr>
            <a:r>
              <a:rPr lang="en-US" altLang="zh-CN" dirty="0"/>
              <a:t>	</a:t>
            </a:r>
            <a:r>
              <a:rPr lang="en-US" altLang="zh-CN" sz="2400" b="1" i="1" dirty="0" err="1">
                <a:solidFill>
                  <a:srgbClr val="FF0000"/>
                </a:solidFill>
                <a:latin typeface="Microsoft YaHei" panose="020B0503020204020204" pitchFamily="34" charset="-122"/>
                <a:ea typeface="Microsoft YaHei" panose="020B0503020204020204" pitchFamily="34" charset="-122"/>
              </a:rPr>
              <a:t>Ehcache</a:t>
            </a:r>
            <a:r>
              <a:rPr lang="en-US" altLang="zh-CN" sz="2400" b="1" i="1" dirty="0">
                <a:solidFill>
                  <a:srgbClr val="FF0000"/>
                </a:solidFill>
                <a:latin typeface="Microsoft YaHei" panose="020B0503020204020204" pitchFamily="34" charset="-122"/>
                <a:ea typeface="Microsoft YaHei" panose="020B0503020204020204" pitchFamily="34" charset="-122"/>
              </a:rPr>
              <a:t> </a:t>
            </a:r>
            <a:r>
              <a:rPr lang="zh-CN" altLang="en-US" dirty="0"/>
              <a:t>要求</a:t>
            </a:r>
            <a:r>
              <a:rPr lang="en-SG"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t>的大小要小于 </a:t>
            </a:r>
            <a:r>
              <a:rPr lang="en-SG" altLang="zh-CN" sz="2400" b="1" i="1" dirty="0">
                <a:solidFill>
                  <a:srgbClr val="FF0000"/>
                </a:solidFill>
                <a:latin typeface="Microsoft YaHei" panose="020B0503020204020204" pitchFamily="34" charset="-122"/>
                <a:ea typeface="Microsoft YaHei" panose="020B0503020204020204" pitchFamily="34" charset="-122"/>
              </a:rPr>
              <a:t>OFFHEAP </a:t>
            </a:r>
            <a:r>
              <a:rPr lang="zh-CN" altLang="en-US" dirty="0"/>
              <a:t>的大小，并且</a:t>
            </a:r>
            <a:r>
              <a:rPr lang="en-SG" altLang="zh-CN" sz="2400" b="1" i="1" dirty="0">
                <a:solidFill>
                  <a:srgbClr val="FF0000"/>
                </a:solidFill>
                <a:latin typeface="Microsoft YaHei" panose="020B0503020204020204" pitchFamily="34" charset="-122"/>
                <a:ea typeface="Microsoft YaHei" panose="020B0503020204020204" pitchFamily="34" charset="-122"/>
              </a:rPr>
              <a:t>OFFHEAP </a:t>
            </a:r>
            <a:r>
              <a:rPr lang="zh-CN" altLang="en-US" dirty="0"/>
              <a:t>的大小必须小于</a:t>
            </a:r>
            <a:r>
              <a:rPr lang="en-SG" altLang="zh-CN" sz="2400" b="1" i="1" dirty="0">
                <a:solidFill>
                  <a:srgbClr val="FF0000"/>
                </a:solidFill>
                <a:latin typeface="Microsoft YaHei" panose="020B0503020204020204" pitchFamily="34" charset="-122"/>
                <a:ea typeface="Microsoft YaHei" panose="020B0503020204020204" pitchFamily="34" charset="-122"/>
              </a:rPr>
              <a:t>DISK </a:t>
            </a:r>
            <a:r>
              <a:rPr lang="zh-CN" altLang="en-US" dirty="0"/>
              <a:t>的大小。尽管</a:t>
            </a:r>
            <a:r>
              <a:rPr lang="en-US" altLang="zh-CN" sz="2400" b="1" i="1" dirty="0" err="1">
                <a:solidFill>
                  <a:srgbClr val="FF0000"/>
                </a:solidFill>
                <a:latin typeface="Microsoft YaHei" panose="020B0503020204020204" pitchFamily="34" charset="-122"/>
                <a:ea typeface="Microsoft YaHei" panose="020B0503020204020204" pitchFamily="34" charset="-122"/>
              </a:rPr>
              <a:t>Ehcache</a:t>
            </a:r>
            <a:r>
              <a:rPr lang="en-US" altLang="zh-CN" sz="2400" b="1" i="1" dirty="0">
                <a:solidFill>
                  <a:srgbClr val="FF0000"/>
                </a:solidFill>
                <a:latin typeface="Microsoft YaHei" panose="020B0503020204020204" pitchFamily="34" charset="-122"/>
                <a:ea typeface="Microsoft YaHei" panose="020B0503020204020204" pitchFamily="34" charset="-122"/>
              </a:rPr>
              <a:t> </a:t>
            </a:r>
            <a:r>
              <a:rPr lang="zh-CN" altLang="en-US" dirty="0"/>
              <a:t>无法在配置时验证堆的基于计数的大小是否会比另一层的基于字节的大小小，但应确保在测试过程中确实如此。</a:t>
            </a:r>
            <a:endParaRPr lang="en-SG" dirty="0"/>
          </a:p>
        </p:txBody>
      </p:sp>
      <p:sp>
        <p:nvSpPr>
          <p:cNvPr id="6" name="TextBox 5">
            <a:extLst>
              <a:ext uri="{FF2B5EF4-FFF2-40B4-BE49-F238E27FC236}">
                <a16:creationId xmlns:a16="http://schemas.microsoft.com/office/drawing/2014/main" id="{8F7475C7-A14D-45A8-9294-69053F7D5C1D}"/>
              </a:ext>
            </a:extLst>
          </p:cNvPr>
          <p:cNvSpPr txBox="1"/>
          <p:nvPr/>
        </p:nvSpPr>
        <p:spPr>
          <a:xfrm>
            <a:off x="3048000" y="4093889"/>
            <a:ext cx="7917802" cy="2800767"/>
          </a:xfrm>
          <a:prstGeom prst="rect">
            <a:avLst/>
          </a:prstGeom>
          <a:noFill/>
        </p:spPr>
        <p:txBody>
          <a:bodyPr wrap="square" rtlCol="0">
            <a:spAutoFit/>
          </a:bodyPr>
          <a:lstStyle/>
          <a:p>
            <a:pPr algn="l"/>
            <a:r>
              <a:rPr lang="zh-CN" altLang="en-US" b="0" i="0" dirty="0">
                <a:solidFill>
                  <a:srgbClr val="111111"/>
                </a:solidFill>
                <a:effectLst/>
                <a:latin typeface="Microsoft YaHei" panose="020B0503020204020204" pitchFamily="34" charset="-122"/>
                <a:ea typeface="Microsoft YaHei" panose="020B0503020204020204" pitchFamily="34" charset="-122"/>
              </a:rPr>
              <a:t>考虑到上述因素，下列是有效的</a:t>
            </a:r>
            <a:r>
              <a:rPr lang="zh-CN" altLang="en-US" dirty="0">
                <a:solidFill>
                  <a:srgbClr val="111111"/>
                </a:solidFill>
                <a:latin typeface="Microsoft YaHei" panose="020B0503020204020204" pitchFamily="34" charset="-122"/>
                <a:ea typeface="Microsoft YaHei" panose="020B0503020204020204" pitchFamily="34" charset="-122"/>
              </a:rPr>
              <a:t>组合</a:t>
            </a:r>
            <a:r>
              <a:rPr lang="zh-CN" altLang="en-US" b="0" i="0" dirty="0">
                <a:solidFill>
                  <a:srgbClr val="111111"/>
                </a:solidFill>
                <a:effectLst/>
                <a:latin typeface="Microsoft YaHei" panose="020B0503020204020204" pitchFamily="34" charset="-122"/>
                <a:ea typeface="Microsoft YaHei" panose="020B0503020204020204" pitchFamily="34" charset="-122"/>
              </a:rPr>
              <a:t>配置</a:t>
            </a:r>
            <a:endParaRPr lang="en-SG" dirty="0">
              <a:latin typeface="Microsoft YaHei" panose="020B0503020204020204" pitchFamily="34" charset="-122"/>
              <a:ea typeface="Microsoft YaHei" panose="020B0503020204020204" pitchFamily="34" charset="-122"/>
            </a:endParaRP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OFFHEAP</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OFFHEAP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DISK</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OFFHEAP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CLUSTERED</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DISK</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CLUSTERED</a:t>
            </a:r>
          </a:p>
          <a:p>
            <a:endParaRPr lang="en-SG" dirty="0"/>
          </a:p>
        </p:txBody>
      </p:sp>
      <p:pic>
        <p:nvPicPr>
          <p:cNvPr id="13" name="Picture 12">
            <a:extLst>
              <a:ext uri="{FF2B5EF4-FFF2-40B4-BE49-F238E27FC236}">
                <a16:creationId xmlns:a16="http://schemas.microsoft.com/office/drawing/2014/main" id="{5DDE97B1-31CA-4CB7-B9D7-8F94ED1A0A4D}"/>
              </a:ext>
            </a:extLst>
          </p:cNvPr>
          <p:cNvPicPr>
            <a:picLocks noChangeAspect="1"/>
          </p:cNvPicPr>
          <p:nvPr/>
        </p:nvPicPr>
        <p:blipFill>
          <a:blip r:embed="rId4"/>
          <a:stretch>
            <a:fillRect/>
          </a:stretch>
        </p:blipFill>
        <p:spPr>
          <a:xfrm>
            <a:off x="818039" y="1677431"/>
            <a:ext cx="10555920" cy="2342243"/>
          </a:xfrm>
          <a:prstGeom prst="rect">
            <a:avLst/>
          </a:prstGeom>
        </p:spPr>
      </p:pic>
      <p:sp>
        <p:nvSpPr>
          <p:cNvPr id="17" name="TextBox 16">
            <a:extLst>
              <a:ext uri="{FF2B5EF4-FFF2-40B4-BE49-F238E27FC236}">
                <a16:creationId xmlns:a16="http://schemas.microsoft.com/office/drawing/2014/main" id="{9EA90254-8EE4-4E45-B5DE-B0366877F583}"/>
              </a:ext>
            </a:extLst>
          </p:cNvPr>
          <p:cNvSpPr txBox="1"/>
          <p:nvPr/>
        </p:nvSpPr>
        <p:spPr>
          <a:xfrm>
            <a:off x="705246" y="3552825"/>
            <a:ext cx="11117869" cy="3693319"/>
          </a:xfrm>
          <a:prstGeom prst="rect">
            <a:avLst/>
          </a:prstGeom>
          <a:noFill/>
        </p:spPr>
        <p:txBody>
          <a:bodyPr wrap="square" rtlCol="0">
            <a:spAutoFit/>
          </a:bodyPr>
          <a:lstStyle/>
          <a:p>
            <a:pPr>
              <a:lnSpc>
                <a:spcPct val="300000"/>
              </a:lnSpc>
            </a:pPr>
            <a:r>
              <a:rPr lang="en-US" altLang="en-US" dirty="0"/>
              <a:t>	这是一个使用3层（</a:t>
            </a:r>
            <a:r>
              <a:rPr lang="en-US" altLang="en-US" sz="2400" b="1" i="1" dirty="0">
                <a:solidFill>
                  <a:srgbClr val="FF0000"/>
                </a:solidFill>
                <a:latin typeface="Microsoft YaHei" panose="020B0503020204020204" pitchFamily="34" charset="-122"/>
                <a:ea typeface="Microsoft YaHei" panose="020B0503020204020204" pitchFamily="34" charset="-122"/>
              </a:rPr>
              <a:t>HEAP </a:t>
            </a:r>
            <a:r>
              <a:rPr lang="en-US" altLang="en-US" dirty="0"/>
              <a:t>，</a:t>
            </a:r>
            <a:r>
              <a:rPr lang="en-US" altLang="en-US" sz="2400" b="1" i="1" dirty="0">
                <a:solidFill>
                  <a:srgbClr val="FF0000"/>
                </a:solidFill>
                <a:latin typeface="Microsoft YaHei" panose="020B0503020204020204" pitchFamily="34" charset="-122"/>
                <a:ea typeface="Microsoft YaHei" panose="020B0503020204020204" pitchFamily="34" charset="-122"/>
              </a:rPr>
              <a:t>OFFHEAP </a:t>
            </a:r>
            <a:r>
              <a:rPr lang="en-US" altLang="en-US" dirty="0"/>
              <a:t>，</a:t>
            </a:r>
            <a:r>
              <a:rPr lang="en-US" altLang="en-US" sz="2400" b="1" i="1" dirty="0">
                <a:solidFill>
                  <a:srgbClr val="FF0000"/>
                </a:solidFill>
                <a:latin typeface="Microsoft YaHei" panose="020B0503020204020204" pitchFamily="34" charset="-122"/>
                <a:ea typeface="Microsoft YaHei" panose="020B0503020204020204" pitchFamily="34" charset="-122"/>
              </a:rPr>
              <a:t>DISK </a:t>
            </a:r>
            <a:r>
              <a:rPr lang="en-US" altLang="en-US" dirty="0"/>
              <a:t>）</a:t>
            </a:r>
            <a:r>
              <a:rPr lang="en-US" altLang="en-US" dirty="0" err="1"/>
              <a:t>的缓存。它们是使用创建和链接的</a:t>
            </a:r>
            <a:r>
              <a:rPr lang="en-US" altLang="en-US" sz="2400" b="1" i="1" dirty="0" err="1">
                <a:solidFill>
                  <a:srgbClr val="FF0000"/>
                </a:solidFill>
                <a:latin typeface="Microsoft YaHei" panose="020B0503020204020204" pitchFamily="34" charset="-122"/>
                <a:ea typeface="Microsoft YaHei" panose="020B0503020204020204" pitchFamily="34" charset="-122"/>
              </a:rPr>
              <a:t>ResourcePoolsBuilder</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a:t>。</a:t>
            </a:r>
            <a:r>
              <a:rPr lang="en-US" altLang="en-US" dirty="0" err="1"/>
              <a:t>声明顺序无关紧要（例如，可以在</a:t>
            </a:r>
            <a:r>
              <a:rPr lang="en-US" altLang="en-US" sz="1800" b="1" i="1" dirty="0">
                <a:solidFill>
                  <a:srgbClr val="FF0000"/>
                </a:solidFill>
                <a:latin typeface="Microsoft YaHei" panose="020B0503020204020204" pitchFamily="34" charset="-122"/>
                <a:ea typeface="Microsoft YaHei" panose="020B0503020204020204" pitchFamily="34" charset="-122"/>
              </a:rPr>
              <a:t> </a:t>
            </a:r>
            <a:r>
              <a:rPr lang="en-US" altLang="en-US" sz="2400" b="1" i="1" dirty="0">
                <a:solidFill>
                  <a:srgbClr val="FF0000"/>
                </a:solidFill>
                <a:latin typeface="Microsoft YaHei" panose="020B0503020204020204" pitchFamily="34" charset="-122"/>
                <a:ea typeface="Microsoft YaHei" panose="020B0503020204020204" pitchFamily="34" charset="-122"/>
              </a:rPr>
              <a:t>HEAP</a:t>
            </a:r>
            <a:r>
              <a:rPr lang="en-US" altLang="en-US" sz="1800" b="1" i="1" dirty="0">
                <a:solidFill>
                  <a:srgbClr val="FF0000"/>
                </a:solidFill>
                <a:latin typeface="Microsoft YaHei" panose="020B0503020204020204" pitchFamily="34" charset="-122"/>
                <a:ea typeface="Microsoft YaHei" panose="020B0503020204020204" pitchFamily="34" charset="-122"/>
              </a:rPr>
              <a:t> </a:t>
            </a:r>
            <a:r>
              <a:rPr lang="en-US" altLang="en-US" dirty="0" err="1"/>
              <a:t>之前声明</a:t>
            </a:r>
            <a:r>
              <a:rPr lang="en-US" altLang="en-US" sz="2400" b="1" i="1" dirty="0">
                <a:solidFill>
                  <a:srgbClr val="FF0000"/>
                </a:solidFill>
                <a:latin typeface="Microsoft YaHei" panose="020B0503020204020204" pitchFamily="34" charset="-122"/>
                <a:ea typeface="Microsoft YaHei" panose="020B0503020204020204" pitchFamily="34" charset="-122"/>
              </a:rPr>
              <a:t> OFFHEAP </a:t>
            </a:r>
            <a:r>
              <a:rPr lang="en-US" altLang="en-US" dirty="0"/>
              <a:t>），</a:t>
            </a:r>
            <a:r>
              <a:rPr lang="en-US" altLang="en-US" dirty="0" err="1"/>
              <a:t>因为每个层都有一个</a:t>
            </a:r>
            <a:r>
              <a:rPr lang="en-US" altLang="en-US" sz="2400" b="1" i="1" dirty="0" err="1">
                <a:solidFill>
                  <a:srgbClr val="FF0000"/>
                </a:solidFill>
                <a:latin typeface="Microsoft YaHei" panose="020B0503020204020204" pitchFamily="34" charset="-122"/>
                <a:ea typeface="Microsoft YaHei" panose="020B0503020204020204" pitchFamily="34" charset="-122"/>
              </a:rPr>
              <a:t>height</a:t>
            </a:r>
            <a:r>
              <a:rPr lang="en-US" altLang="en-US" dirty="0" err="1"/>
              <a:t>。层的高度越高，层与客户端的距离就越近</a:t>
            </a:r>
            <a:r>
              <a:rPr lang="en-US" altLang="en-US" dirty="0"/>
              <a:t> </a:t>
            </a:r>
          </a:p>
          <a:p>
            <a:endParaRPr lang="en-SG" dirty="0"/>
          </a:p>
        </p:txBody>
      </p:sp>
    </p:spTree>
    <p:extLst>
      <p:ext uri="{BB962C8B-B14F-4D97-AF65-F5344CB8AC3E}">
        <p14:creationId xmlns:p14="http://schemas.microsoft.com/office/powerpoint/2010/main" val="1073415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1" nodeType="clickEffect">
                                  <p:stCondLst>
                                    <p:cond delay="0"/>
                                  </p:stCondLst>
                                  <p:childTnLst>
                                    <p:animEffect transition="out" filter="randombar(horizontal)">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randombar(horizontal)">
                                      <p:cBhvr>
                                        <p:cTn id="51" dur="500"/>
                                        <p:tgtEl>
                                          <p:spTgt spid="13"/>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randombar(horizontal)">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5" grpId="0"/>
      <p:bldP spid="5" grpId="1"/>
      <p:bldP spid="6" grpId="0"/>
      <p:bldP spid="6" grpId="1"/>
      <p:bldP spid="17" grpId="0"/>
    </p:bldLst>
  </p:timing>
</p:sld>
</file>

<file path=ppt/theme/theme1.xml><?xml version="1.0" encoding="utf-8"?>
<a:theme xmlns:a="http://schemas.openxmlformats.org/drawingml/2006/main" name="Office Theme">
  <a:themeElements>
    <a:clrScheme name="NCS Corporate Teal - Light">
      <a:dk1>
        <a:srgbClr val="000000"/>
      </a:dk1>
      <a:lt1>
        <a:srgbClr val="FFFFFF"/>
      </a:lt1>
      <a:dk2>
        <a:srgbClr val="303030"/>
      </a:dk2>
      <a:lt2>
        <a:srgbClr val="FFFFFF"/>
      </a:lt2>
      <a:accent1>
        <a:srgbClr val="006772"/>
      </a:accent1>
      <a:accent2>
        <a:srgbClr val="0095A5"/>
      </a:accent2>
      <a:accent3>
        <a:srgbClr val="81C07F"/>
      </a:accent3>
      <a:accent4>
        <a:srgbClr val="55B9A1"/>
      </a:accent4>
      <a:accent5>
        <a:srgbClr val="08BAEE"/>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4">
      <a:dk1>
        <a:srgbClr val="000000"/>
      </a:dk1>
      <a:lt1>
        <a:srgbClr val="FFFFFF"/>
      </a:lt1>
      <a:dk2>
        <a:srgbClr val="303030"/>
      </a:dk2>
      <a:lt2>
        <a:srgbClr val="FFFFFF"/>
      </a:lt2>
      <a:accent1>
        <a:srgbClr val="006771"/>
      </a:accent1>
      <a:accent2>
        <a:srgbClr val="08BAEE"/>
      </a:accent2>
      <a:accent3>
        <a:srgbClr val="55B9A1"/>
      </a:accent3>
      <a:accent4>
        <a:srgbClr val="81C07F"/>
      </a:accent4>
      <a:accent5>
        <a:srgbClr val="0095A5"/>
      </a:accent5>
      <a:accent6>
        <a:srgbClr val="868686"/>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6B227F500C264491E08EE57B3120DD" ma:contentTypeVersion="4" ma:contentTypeDescription="Create a new document." ma:contentTypeScope="" ma:versionID="65564e1bdfe2ee9cff145c2ec904620c">
  <xsd:schema xmlns:xsd="http://www.w3.org/2001/XMLSchema" xmlns:xs="http://www.w3.org/2001/XMLSchema" xmlns:p="http://schemas.microsoft.com/office/2006/metadata/properties" xmlns:ns2="b5c8b3e3-29ce-4368-8fc7-0dfe665a8b04" targetNamespace="http://schemas.microsoft.com/office/2006/metadata/properties" ma:root="true" ma:fieldsID="65ac8813818423bacd7c82c70d0a8b25" ns2:_="">
    <xsd:import namespace="b5c8b3e3-29ce-4368-8fc7-0dfe665a8b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8b3e3-29ce-4368-8fc7-0dfe665a8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75C850-AE33-4DC5-BEA4-DE46F0E49C26}">
  <ds:schemaRefs>
    <ds:schemaRef ds:uri="http://schemas.microsoft.com/sharepoint/v3/contenttype/forms"/>
  </ds:schemaRefs>
</ds:datastoreItem>
</file>

<file path=customXml/itemProps2.xml><?xml version="1.0" encoding="utf-8"?>
<ds:datastoreItem xmlns:ds="http://schemas.openxmlformats.org/officeDocument/2006/customXml" ds:itemID="{E6C9B8BA-3F84-4A1A-9382-CBDB9B3CE567}">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081dd882-9aee-4208-9025-07f150264876"/>
    <ds:schemaRef ds:uri="http://purl.org/dc/dcmitype/"/>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65930A8-C173-40A9-B378-7220D1B15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8b3e3-29ce-4368-8fc7-0dfe665a8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7316</TotalTime>
  <Words>1750</Words>
  <Application>Microsoft Office PowerPoint</Application>
  <PresentationFormat>Widescreen</PresentationFormat>
  <Paragraphs>160</Paragraphs>
  <Slides>22</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-apple-system</vt:lpstr>
      <vt:lpstr>Microsoft YaHei</vt:lpstr>
      <vt:lpstr>Microsoft YaHei</vt:lpstr>
      <vt:lpstr>Agency FB</vt:lpstr>
      <vt:lpstr>Arial</vt:lpstr>
      <vt:lpstr>Calibri</vt:lpstr>
      <vt:lpstr>Century Gothic</vt:lpstr>
      <vt:lpstr>Courier New</vt:lpstr>
      <vt:lpstr>Office Theme</vt:lpstr>
      <vt:lpstr>1_Office Theme</vt:lpstr>
      <vt:lpstr>1_150119 PowerPoint Template</vt:lpstr>
      <vt:lpstr>EHCache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Zi Yang Ji  (NCS)</cp:lastModifiedBy>
  <cp:revision>374</cp:revision>
  <cp:lastPrinted>2017-10-04T03:29:40Z</cp:lastPrinted>
  <dcterms:created xsi:type="dcterms:W3CDTF">2017-09-22T04:04:52Z</dcterms:created>
  <dcterms:modified xsi:type="dcterms:W3CDTF">2021-05-28T07:01:52Z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0x010100706B227F500C264491E08EE57B3120DD</vt:lpwstr>
  </property>
</Properties>
</file>