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TODO : Inserer des images de nos prototypes, Utiliser des parties du storyboard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9369868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9369868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2A3990"/>
              </a:buClr>
              <a:buSzPts val="1100"/>
              <a:buFont typeface="Arial"/>
              <a:buNone/>
            </a:pPr>
            <a:r>
              <a:rPr lang="fr">
                <a:solidFill>
                  <a:schemeClr val="dk1"/>
                </a:solidFill>
              </a:rPr>
              <a:t>Analyser l'information recueillie a été assez difficile, nous avons donc décidé d'utiliser un diagramme d'affinité CONCERNANT LES PROBLEMES DE CONNEXION pour créer des connexions entre les idées.</a:t>
            </a:r>
            <a:br>
              <a:rPr lang="fr">
                <a:solidFill>
                  <a:schemeClr val="dk1"/>
                </a:solidFill>
              </a:rPr>
            </a:br>
            <a:r>
              <a:rPr lang="fr">
                <a:solidFill>
                  <a:schemeClr val="dk1"/>
                </a:solidFill>
              </a:rPr>
              <a:t> 3 thèmes principaux ont été soulevés auquel un code couleur a été appliqué:</a:t>
            </a:r>
            <a:br>
              <a:rPr lang="fr">
                <a:solidFill>
                  <a:schemeClr val="dk1"/>
                </a:solidFill>
              </a:rPr>
            </a:br>
            <a:r>
              <a:rPr lang="fr">
                <a:solidFill>
                  <a:schemeClr val="dk1"/>
                </a:solidFill>
              </a:rPr>
              <a:t>- perte de connexion en verre</a:t>
            </a:r>
            <a:br>
              <a:rPr lang="fr">
                <a:solidFill>
                  <a:schemeClr val="dk1"/>
                </a:solidFill>
              </a:rPr>
            </a:br>
            <a:r>
              <a:rPr lang="fr">
                <a:solidFill>
                  <a:schemeClr val="dk1"/>
                </a:solidFill>
              </a:rPr>
              <a:t>- utilisation d'un drone en rose </a:t>
            </a:r>
            <a:br>
              <a:rPr lang="fr">
                <a:solidFill>
                  <a:schemeClr val="dk1"/>
                </a:solidFill>
              </a:rPr>
            </a:br>
            <a:r>
              <a:rPr lang="fr">
                <a:solidFill>
                  <a:schemeClr val="dk1"/>
                </a:solidFill>
              </a:rPr>
              <a:t>-intégration de réalité augmentée en bleu.</a:t>
            </a:r>
            <a:br>
              <a:rPr lang="fr">
                <a:solidFill>
                  <a:schemeClr val="dk1"/>
                </a:solidFill>
              </a:rPr>
            </a:br>
            <a:r>
              <a:rPr lang="fr">
                <a:solidFill>
                  <a:schemeClr val="dk1"/>
                </a:solidFill>
              </a:rPr>
              <a:t> Cette étape nous a permis une exploitation optimale des idées conçues jusqu ici afin de les affiner et qu'elle ne soit pas trop éclectique.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369868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9369868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sz="1150">
                <a:solidFill>
                  <a:schemeClr val="dk1"/>
                </a:solidFill>
                <a:highlight>
                  <a:srgbClr val="F5F5F5"/>
                </a:highlight>
              </a:rPr>
              <a:t>Apres la récolte et l’analyse de l’information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On a voulus trouver d’autres solutions à nos problème,  nous avons donc définis 2 design dimension qui sont la complexité de la solution qui varie entre basse , moyenne et haute et le type de retour du système qui varie entre haptique, réalité augmentée et virtualité augmentée.</a:t>
            </a:r>
            <a:endParaRPr sz="1150">
              <a:solidFill>
                <a:schemeClr val="dk1"/>
              </a:solidFill>
              <a:highlight>
                <a:srgbClr val="F5F5F5"/>
              </a:highlight>
            </a:endParaRPr>
          </a:p>
          <a:p>
            <a:pPr indent="0" lvl="0" marL="0" rtl="0" algn="l">
              <a:spcBef>
                <a:spcPts val="0"/>
              </a:spcBef>
              <a:spcAft>
                <a:spcPts val="0"/>
              </a:spcAft>
              <a:buNone/>
            </a:pPr>
            <a:r>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Le design space résultant nous a fournie avec deux solutions qui vous sera présenté par mes camarades dans la suite de notre présentation.</a:t>
            </a:r>
            <a:endParaRPr sz="1150">
              <a:solidFill>
                <a:schemeClr val="dk1"/>
              </a:solidFill>
              <a:highlight>
                <a:srgbClr val="F5F5F5"/>
              </a:highlight>
            </a:endParaRPr>
          </a:p>
          <a:p>
            <a:pPr indent="0" lvl="0" marL="0" rtl="0" algn="l">
              <a:spcBef>
                <a:spcPts val="0"/>
              </a:spcBef>
              <a:spcAft>
                <a:spcPts val="0"/>
              </a:spcAft>
              <a:buNone/>
            </a:pPr>
            <a:r>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1 exemple avec haute complexité en réalité vertuelle </a:t>
            </a:r>
            <a:endParaRPr sz="1150">
              <a:solidFill>
                <a:schemeClr val="dk1"/>
              </a:solidFill>
              <a:highlight>
                <a:srgbClr val="F5F5F5"/>
              </a:highlight>
            </a:endParaRPr>
          </a:p>
          <a:p>
            <a:pPr indent="0" lvl="0" marL="0" rtl="0" algn="l">
              <a:spcBef>
                <a:spcPts val="0"/>
              </a:spcBef>
              <a:spcAft>
                <a:spcPts val="0"/>
              </a:spcAft>
              <a:buNone/>
            </a:pPr>
            <a:r>
              <a:rPr lang="fr" sz="1150">
                <a:solidFill>
                  <a:schemeClr val="dk1"/>
                </a:solidFill>
                <a:highlight>
                  <a:srgbClr val="F5F5F5"/>
                </a:highlight>
              </a:rPr>
              <a:t>Ainsi qu’une idée en moyenne complexté en haptic</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a7b316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9a7b316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la création de nos storyboards à la suite de nos brainstorming,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nous sommes tout d’abord mis d’accord sur le choix du problème que nous allons utiliser pour chaque video parmi ceux explorés dans nos brainstorming.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les 2 prototypes le probleme selectionné est le manque de connexion avec une petite variante sur le sujet exacte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fois le problème </a:t>
            </a:r>
            <a:r>
              <a:rPr lang="fr"/>
              <a:t>sélectionné</a:t>
            </a:r>
            <a:r>
              <a:rPr lang="fr"/>
              <a:t> pour chaque vidéo nous avon</a:t>
            </a:r>
            <a:r>
              <a:rPr lang="fr"/>
              <a:t>s choisis</a:t>
            </a:r>
            <a:r>
              <a:rPr lang="fr"/>
              <a:t> l’idée la plus </a:t>
            </a:r>
            <a:r>
              <a:rPr lang="fr"/>
              <a:t>intéressante et la plus innovante pour nos prototypes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Voici à present les 2 storyboards de nos vidéos.</a:t>
            </a:r>
            <a:r>
              <a:rPr lang="f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dc423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dc423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premier concept scénario est basé sur le problème d’information liée au manque de connexion.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Dans ce storyboard nous avons une complexité de la solution moyenne (avec le drone) </a:t>
            </a:r>
            <a:endParaRPr>
              <a:solidFill>
                <a:schemeClr val="dk1"/>
              </a:solidFill>
            </a:endParaRPr>
          </a:p>
          <a:p>
            <a:pPr indent="0" lvl="0" marL="0" rtl="0" algn="l">
              <a:spcBef>
                <a:spcPts val="0"/>
              </a:spcBef>
              <a:spcAft>
                <a:spcPts val="0"/>
              </a:spcAft>
              <a:buNone/>
            </a:pPr>
            <a:r>
              <a:rPr lang="fr">
                <a:solidFill>
                  <a:schemeClr val="dk1"/>
                </a:solidFill>
              </a:rPr>
              <a:t>et une complexité du retour du système qui n’est pas explicite dans la vidéo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On pourrait imaginer un niveau de Realite virtuel montrant la vidéo du drone ou un systeme haptique qui previens lorsque le drone reviens.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t>Nous avons voulu nous concentrer sur le manque d’information a cause du manque de connexion pour rester dans le  cadre de notre dernier brainstorming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 probleme etait beaucoup plus</a:t>
            </a:r>
            <a:r>
              <a:rPr lang="fr">
                <a:solidFill>
                  <a:schemeClr val="dk1"/>
                </a:solidFill>
              </a:rPr>
              <a:t> récurrent dans nos interviews et est un probleme plus important et innovant selon nous aujourd’hui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t>Tout d’abord l’utilisateur sélectionne le restaurant qui </a:t>
            </a:r>
            <a:r>
              <a:rPr lang="fr"/>
              <a:t>l'intéresse</a:t>
            </a:r>
            <a:r>
              <a:rPr lang="fr"/>
              <a:t>. </a:t>
            </a:r>
            <a:endParaRPr/>
          </a:p>
          <a:p>
            <a:pPr indent="0" lvl="0" marL="0" rtl="0" algn="l">
              <a:spcBef>
                <a:spcPts val="0"/>
              </a:spcBef>
              <a:spcAft>
                <a:spcPts val="0"/>
              </a:spcAft>
              <a:buNone/>
            </a:pPr>
            <a:r>
              <a:rPr lang="fr"/>
              <a:t>Suite au manque de connexion il n’a pas d’information.</a:t>
            </a:r>
            <a:endParaRPr/>
          </a:p>
          <a:p>
            <a:pPr indent="0" lvl="0" marL="0" rtl="0" algn="l">
              <a:spcBef>
                <a:spcPts val="0"/>
              </a:spcBef>
              <a:spcAft>
                <a:spcPts val="0"/>
              </a:spcAft>
              <a:buNone/>
            </a:pPr>
            <a:r>
              <a:rPr lang="fr"/>
              <a:t>Il envoie son drone téléphone pour </a:t>
            </a:r>
            <a:r>
              <a:rPr lang="fr"/>
              <a:t>récupérer</a:t>
            </a:r>
            <a:r>
              <a:rPr lang="fr"/>
              <a:t> des informations.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dc423e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8dc423e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devant le restaurant le drone recupere les informations, par exemple si le restaurant est ouvert.</a:t>
            </a:r>
            <a:endParaRPr/>
          </a:p>
          <a:p>
            <a:pPr indent="0" lvl="0" marL="0" rtl="0" algn="l">
              <a:spcBef>
                <a:spcPts val="0"/>
              </a:spcBef>
              <a:spcAft>
                <a:spcPts val="0"/>
              </a:spcAft>
              <a:buNone/>
            </a:pPr>
            <a:r>
              <a:rPr lang="fr"/>
              <a:t>Ensuite le drone revient à l’utilisateur.</a:t>
            </a:r>
            <a:endParaRPr/>
          </a:p>
          <a:p>
            <a:pPr indent="0" lvl="0" marL="0" rtl="0" algn="l">
              <a:spcBef>
                <a:spcPts val="0"/>
              </a:spcBef>
              <a:spcAft>
                <a:spcPts val="0"/>
              </a:spcAft>
              <a:buNone/>
            </a:pPr>
            <a:r>
              <a:rPr lang="fr"/>
              <a:t>Une fois revenu le drone synchronise les informations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8dc423e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8dc423e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l’utilsateur sait maintenant ce qu’il l’interesse sur le restaurant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a7b316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9a7b316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Je vais vous présenter le deuxième sketch qu’on a fait, toujours sous forme de storyboard, cette fois ci pour le problème de perte de connexion que peut rencontrer un utilisateur quand il utilise une application avec une carte. </a:t>
            </a:r>
            <a:endParaRPr/>
          </a:p>
          <a:p>
            <a:pPr indent="-298450" lvl="0" marL="457200" rtl="0" algn="l">
              <a:spcBef>
                <a:spcPts val="0"/>
              </a:spcBef>
              <a:spcAft>
                <a:spcPts val="0"/>
              </a:spcAft>
              <a:buSzPts val="1100"/>
              <a:buChar char="-"/>
            </a:pPr>
            <a:r>
              <a:rPr lang="fr"/>
              <a:t>Ce problème était soulevé de façon récurrente pendant notre processus de capture d’utilisateur</a:t>
            </a:r>
            <a:endParaRPr/>
          </a:p>
          <a:p>
            <a:pPr indent="-298450" lvl="0" marL="457200" rtl="0" algn="l">
              <a:spcBef>
                <a:spcPts val="0"/>
              </a:spcBef>
              <a:spcAft>
                <a:spcPts val="0"/>
              </a:spcAft>
              <a:buSzPts val="1100"/>
              <a:buChar char="-"/>
            </a:pPr>
            <a:r>
              <a:rPr lang="fr"/>
              <a:t>On peut noter qu’il plus global puisqu’il ne touche pas seulement les applications avec des cartes.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fr"/>
              <a:t>Pour ce problème, nous avons choisi une solution qui est l’intersection </a:t>
            </a:r>
            <a:r>
              <a:rPr lang="fr">
                <a:solidFill>
                  <a:schemeClr val="dk1"/>
                </a:solidFill>
              </a:rPr>
              <a:t>dans le design space</a:t>
            </a:r>
            <a:r>
              <a:rPr lang="fr"/>
              <a:t> d’une solution de complexité </a:t>
            </a:r>
            <a:r>
              <a:rPr lang="fr"/>
              <a:t>basse et</a:t>
            </a:r>
            <a:r>
              <a:rPr lang="fr"/>
              <a:t> avec un retour du programme en réalité augmentée.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fr"/>
              <a:t>Le storyboard commence dans le contexte qu’un utilisateur utilise notre l’application</a:t>
            </a:r>
            <a:endParaRPr/>
          </a:p>
          <a:p>
            <a:pPr indent="-298450" lvl="0" marL="457200" rtl="0" algn="l">
              <a:spcBef>
                <a:spcPts val="0"/>
              </a:spcBef>
              <a:spcAft>
                <a:spcPts val="0"/>
              </a:spcAft>
              <a:buSzPts val="1100"/>
              <a:buChar char="-"/>
            </a:pPr>
            <a:r>
              <a:rPr lang="fr"/>
              <a:t>l’évènement déclencheur de l’interaction arrive quand le téléphone informe l’utilisateur avec des vibrations haptiques qu’il a perdu la connexion</a:t>
            </a:r>
            <a:endParaRPr/>
          </a:p>
          <a:p>
            <a:pPr indent="-298450" lvl="0" marL="457200" rtl="0" algn="l">
              <a:spcBef>
                <a:spcPts val="0"/>
              </a:spcBef>
              <a:spcAft>
                <a:spcPts val="0"/>
              </a:spcAft>
              <a:buSzPts val="1100"/>
              <a:buChar char="-"/>
            </a:pPr>
            <a:r>
              <a:rPr lang="fr"/>
              <a:t>Le programme demande ensuite à l’utilisateur s’il veut enclencher le processus pour retrouver la connexion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a0b1ad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0b1ad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Ensuite, Le téléphone projette alors des flèches colorées sous forme d’hologramme sur le sol qui guide l’utilisateur vers le point de réseau le plus proche.</a:t>
            </a:r>
            <a:endParaRPr/>
          </a:p>
          <a:p>
            <a:pPr indent="-298450" lvl="0" marL="457200" rtl="0" algn="l">
              <a:spcBef>
                <a:spcPts val="0"/>
              </a:spcBef>
              <a:spcAft>
                <a:spcPts val="0"/>
              </a:spcAft>
              <a:buSzPts val="1100"/>
              <a:buChar char="-"/>
            </a:pPr>
            <a:r>
              <a:rPr lang="fr"/>
              <a:t>Les couleurs forment un gradient qui vire au vert quand la connexion est retrouvée</a:t>
            </a:r>
            <a:endParaRPr/>
          </a:p>
          <a:p>
            <a:pPr indent="-298450" lvl="0" marL="457200" rtl="0" algn="l">
              <a:spcBef>
                <a:spcPts val="0"/>
              </a:spcBef>
              <a:spcAft>
                <a:spcPts val="0"/>
              </a:spcAft>
              <a:buSzPts val="1100"/>
              <a:buChar char="-"/>
            </a:pPr>
            <a:r>
              <a:rPr lang="fr"/>
              <a:t>L’utilisateur va ensuite suivre les flèches</a:t>
            </a:r>
            <a:endParaRPr/>
          </a:p>
          <a:p>
            <a:pPr indent="-298450" lvl="0" marL="457200" rtl="0" algn="l">
              <a:spcBef>
                <a:spcPts val="0"/>
              </a:spcBef>
              <a:spcAft>
                <a:spcPts val="0"/>
              </a:spcAft>
              <a:buSzPts val="1100"/>
              <a:buChar char="-"/>
            </a:pPr>
            <a:r>
              <a:rPr lang="fr"/>
              <a:t>L'interaction</a:t>
            </a:r>
            <a:r>
              <a:rPr lang="fr"/>
              <a:t> termine quand le téléphone re-vibre pour informer la reprise de connexion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ce02761c0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ce02761c0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On va maintenant voir les prototypes vidéos qu’on a produite, tout d’abord, celle correspondant au storyboard que Damien vous a présenté :</a:t>
            </a:r>
            <a:endParaRPr/>
          </a:p>
          <a:p>
            <a:pPr indent="-298450" lvl="0" marL="457200" rtl="0" algn="l">
              <a:spcBef>
                <a:spcPts val="0"/>
              </a:spcBef>
              <a:spcAft>
                <a:spcPts val="0"/>
              </a:spcAft>
              <a:buSzPts val="1100"/>
              <a:buChar char="-"/>
            </a:pPr>
            <a:r>
              <a:rPr lang="fr"/>
              <a:t>La vidéo commence avec un utilisateur qui utilise l’application et qui cherche de l’information sur un certain établissement</a:t>
            </a:r>
            <a:endParaRPr/>
          </a:p>
          <a:p>
            <a:pPr indent="-298450" lvl="0" marL="457200" rtl="0" algn="l">
              <a:spcBef>
                <a:spcPts val="0"/>
              </a:spcBef>
              <a:spcAft>
                <a:spcPts val="0"/>
              </a:spcAft>
              <a:buSzPts val="1100"/>
              <a:buChar char="-"/>
            </a:pPr>
            <a:r>
              <a:rPr lang="fr"/>
              <a:t>L’application informe l’utilisateur qu’il n’y a pas d’information disponible sur l’établissement et lui propose d’envoyer le drone pour aller en </a:t>
            </a:r>
            <a:r>
              <a:rPr lang="fr"/>
              <a:t>récupérer.</a:t>
            </a:r>
            <a:endParaRPr/>
          </a:p>
          <a:p>
            <a:pPr indent="-298450" lvl="0" marL="457200" rtl="0" algn="l">
              <a:spcBef>
                <a:spcPts val="0"/>
              </a:spcBef>
              <a:spcAft>
                <a:spcPts val="0"/>
              </a:spcAft>
              <a:buSzPts val="1100"/>
              <a:buChar char="-"/>
            </a:pPr>
            <a:r>
              <a:rPr lang="fr"/>
              <a:t>Le drone s’envole donc vers l’établissement et en extrait de l’information</a:t>
            </a:r>
            <a:endParaRPr/>
          </a:p>
          <a:p>
            <a:pPr indent="-298450" lvl="0" marL="457200" rtl="0" algn="l">
              <a:spcBef>
                <a:spcPts val="0"/>
              </a:spcBef>
              <a:spcAft>
                <a:spcPts val="0"/>
              </a:spcAft>
              <a:buSzPts val="1100"/>
              <a:buChar char="-"/>
            </a:pPr>
            <a:r>
              <a:rPr lang="fr"/>
              <a:t>Il revient ensuite vers l’utilisateur et transfère les informations qu’il a collecté</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a7b316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a7b316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Tout le long du projet, nous nous sommes </a:t>
            </a:r>
            <a:r>
              <a:rPr lang="fr"/>
              <a:t>répartis</a:t>
            </a:r>
            <a:r>
              <a:rPr lang="fr"/>
              <a:t> les </a:t>
            </a:r>
            <a:r>
              <a:rPr lang="fr"/>
              <a:t>tâches</a:t>
            </a:r>
            <a:r>
              <a:rPr lang="fr"/>
              <a:t> de </a:t>
            </a:r>
            <a:r>
              <a:rPr lang="fr"/>
              <a:t>manière</a:t>
            </a:r>
            <a:r>
              <a:rPr lang="fr"/>
              <a:t> </a:t>
            </a:r>
            <a:r>
              <a:rPr lang="fr"/>
              <a:t>équitable</a:t>
            </a:r>
            <a:r>
              <a:rPr lang="fr"/>
              <a:t> </a:t>
            </a:r>
            <a:r>
              <a:rPr lang="fr">
                <a:solidFill>
                  <a:schemeClr val="dk1"/>
                </a:solidFill>
              </a:rPr>
              <a:t>pour faire en sorte que chacun travaille </a:t>
            </a:r>
            <a:r>
              <a:rPr lang="fr"/>
              <a:t>et que personne ne soit laissé sans rien à faire. </a:t>
            </a:r>
            <a:endParaRPr/>
          </a:p>
          <a:p>
            <a:pPr indent="0" lvl="0" marL="0" rtl="0" algn="l">
              <a:spcBef>
                <a:spcPts val="0"/>
              </a:spcBef>
              <a:spcAft>
                <a:spcPts val="0"/>
              </a:spcAft>
              <a:buNone/>
            </a:pPr>
            <a:r>
              <a:rPr lang="fr"/>
              <a:t>Elias nous a rejoins un peu après et à tout de suite été introduit dans le planning nous l’avons fait un appel comme avec lui et il a pu rattraper les interviews et travailler sur les tâches sans difficultés.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Ca a été un plaisir de travailler en </a:t>
            </a:r>
            <a:r>
              <a:rPr lang="fr"/>
              <a:t>équipe</a:t>
            </a:r>
            <a:r>
              <a:rPr lang="fr"/>
              <a:t> sur ce projet avec cette </a:t>
            </a:r>
            <a:r>
              <a:rPr lang="fr"/>
              <a:t>équipe</a:t>
            </a:r>
            <a:r>
              <a:rPr lang="fr"/>
              <a:t> malgré ses temps difficiles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9a7b31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9a7b31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3375" lvl="0" marL="457200" rtl="0" algn="just">
              <a:lnSpc>
                <a:spcPct val="0"/>
              </a:lnSpc>
              <a:spcBef>
                <a:spcPts val="1200"/>
              </a:spcBef>
              <a:spcAft>
                <a:spcPts val="0"/>
              </a:spcAft>
              <a:buClr>
                <a:srgbClr val="434343"/>
              </a:buClr>
              <a:buSzPts val="1650"/>
              <a:buChar char="-"/>
            </a:pPr>
            <a:r>
              <a:rPr lang="fr" sz="1650">
                <a:solidFill>
                  <a:srgbClr val="434343"/>
                </a:solidFill>
              </a:rPr>
              <a:t>Ce projet s'inscrit dans le cadre du cours d’interaction homme-machine, dans l’interaction des utilisateurs avec des applications comportant des cartes géographiques.</a:t>
            </a:r>
            <a:endParaRPr sz="1650">
              <a:solidFill>
                <a:srgbClr val="434343"/>
              </a:solidFill>
            </a:endParaRPr>
          </a:p>
          <a:p>
            <a:pPr indent="-298450" lvl="0" marL="457200" rtl="0" algn="l">
              <a:lnSpc>
                <a:spcPct val="95000"/>
              </a:lnSpc>
              <a:spcBef>
                <a:spcPts val="0"/>
              </a:spcBef>
              <a:spcAft>
                <a:spcPts val="0"/>
              </a:spcAft>
              <a:buSzPts val="1100"/>
              <a:buChar char="-"/>
            </a:pPr>
            <a:r>
              <a:rPr lang="fr" sz="1665">
                <a:solidFill>
                  <a:srgbClr val="434343"/>
                </a:solidFill>
              </a:rPr>
              <a:t>Concevoir un prototype vidéo en utilisant le processus </a:t>
            </a:r>
            <a:r>
              <a:rPr b="1" lang="fr" sz="1665">
                <a:solidFill>
                  <a:srgbClr val="434343"/>
                </a:solidFill>
              </a:rPr>
              <a:t>Generative Design</a:t>
            </a:r>
            <a:r>
              <a:rPr lang="fr" sz="1665">
                <a:solidFill>
                  <a:srgbClr val="434343"/>
                </a:solidFill>
              </a:rPr>
              <a:t> vu en cours, qui matérialise notre conception d'un système interactif qui répond à des besoins d’utilisateurs.</a:t>
            </a:r>
            <a:endParaRPr sz="1665">
              <a:solidFill>
                <a:srgbClr val="434343"/>
              </a:solidFill>
            </a:endParaRPr>
          </a:p>
          <a:p>
            <a:pPr indent="0" lvl="0" marL="45720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9a7b316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9a7b316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a:t>
            </a:r>
            <a:r>
              <a:rPr lang="fr"/>
              <a:t> nous avions eu 1 semaine de plus, nous aurions pu</a:t>
            </a:r>
            <a:r>
              <a:rPr lang="fr">
                <a:solidFill>
                  <a:schemeClr val="dk1"/>
                </a:solidFill>
              </a:rPr>
              <a:t> évaluer nos prototypes auprès des personnes interviewés ce qui a</a:t>
            </a:r>
            <a:r>
              <a:rPr lang="fr"/>
              <a:t>urait pu nous permettre de faire un </a:t>
            </a:r>
            <a:r>
              <a:rPr lang="fr"/>
              <a:t>nouveau brainstorming et générer de nouvelles idées pour corriger les nouveaux problèmes </a:t>
            </a:r>
            <a:r>
              <a:rPr lang="fr"/>
              <a:t>détectés par les personnes interviewés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nous avions eu 1 mois de plus, nous aurions pu travailler plus sur le marketing scénario et les mettre plus de temps sur les vidéos et le montage. </a:t>
            </a:r>
            <a:endParaRPr/>
          </a:p>
          <a:p>
            <a:pPr indent="0" lvl="0" marL="0" rtl="0" algn="l">
              <a:spcBef>
                <a:spcPts val="0"/>
              </a:spcBef>
              <a:spcAft>
                <a:spcPts val="0"/>
              </a:spcAft>
              <a:buNone/>
            </a:pPr>
            <a:r>
              <a:rPr lang="fr"/>
              <a:t>Nous aurions aussi pu commencer à imaginer la conception technique, le design des applications pour les faire correspondre aux besoins des utilisateurs interviewés et répondre à leurs problèmes.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9a7b316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9a7b316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conclure, dans ce projet, on a suivi la méthode itérative Générative design pour trouver les besoin utilisateurs, en tirer des solutions et faire des prototypes, ils nous a aussi permis de prendre du recul et de penser à des problèmes d’interactions que nous ne connaissons pas.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avons aussi appris à suivre une méthode de travail en itérant les processus de capturer l’utilisateur, d’invention et de re-invention, de design. Nous n’avons pas eu l’occasion d’évaluer nos prototypes mais ça peut être prévu plus tard.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Merci de nous avoir écouté</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127077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12707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https://eliasgit2017.github.io/ihm-projet-ourmaps/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9a7b316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9a7b316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6818"/>
              </a:lnSpc>
              <a:spcBef>
                <a:spcPts val="1200"/>
              </a:spcBef>
              <a:spcAft>
                <a:spcPts val="0"/>
              </a:spcAft>
              <a:buNone/>
            </a:pPr>
            <a:r>
              <a:rPr lang="fr" sz="1000">
                <a:solidFill>
                  <a:srgbClr val="4D5156"/>
                </a:solidFill>
              </a:rPr>
              <a:t>1- on a réaliser une sorte de parcours d’utilisation ,pour exploiter les données existantes, des utilisateurs de ces applications ,en les interrogeant avec des interviews et questionnaires  (environ 2 à 3 par personnes ce qui fait une dizaines au total )</a:t>
            </a:r>
            <a:endParaRPr sz="1000">
              <a:solidFill>
                <a:srgbClr val="4D5156"/>
              </a:solidFill>
            </a:endParaRPr>
          </a:p>
          <a:p>
            <a:pPr indent="0" lvl="0" marL="0" rtl="0" algn="just">
              <a:lnSpc>
                <a:spcPct val="6818"/>
              </a:lnSpc>
              <a:spcBef>
                <a:spcPts val="1200"/>
              </a:spcBef>
              <a:spcAft>
                <a:spcPts val="0"/>
              </a:spcAft>
              <a:buNone/>
            </a:pPr>
            <a:r>
              <a:rPr lang="fr" sz="1000">
                <a:solidFill>
                  <a:srgbClr val="4D5156"/>
                </a:solidFill>
              </a:rPr>
              <a:t>2-on as procéder ensuite à l’analyse synthèse,et identification des pt clefs dans tt ce qu’on as pu collecter .</a:t>
            </a:r>
            <a:endParaRPr sz="1000">
              <a:solidFill>
                <a:srgbClr val="4D5156"/>
              </a:solidFill>
            </a:endParaRPr>
          </a:p>
          <a:p>
            <a:pPr indent="0" lvl="0" marL="0" rtl="0" algn="just">
              <a:lnSpc>
                <a:spcPct val="6818"/>
              </a:lnSpc>
              <a:spcBef>
                <a:spcPts val="1200"/>
              </a:spcBef>
              <a:spcAft>
                <a:spcPts val="0"/>
              </a:spcAft>
              <a:buNone/>
            </a:pPr>
            <a:r>
              <a:rPr lang="fr" sz="1000">
                <a:solidFill>
                  <a:srgbClr val="4D5156"/>
                </a:solidFill>
              </a:rPr>
              <a:t>3-représenter nos utilisateurs de manière </a:t>
            </a:r>
            <a:r>
              <a:rPr lang="fr" sz="1000">
                <a:solidFill>
                  <a:srgbClr val="4D5156"/>
                </a:solidFill>
              </a:rPr>
              <a:t>précise</a:t>
            </a:r>
            <a:r>
              <a:rPr lang="fr" sz="1000">
                <a:solidFill>
                  <a:srgbClr val="4D5156"/>
                </a:solidFill>
              </a:rPr>
              <a:t>  avec des personas. Et scenarios</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1 Capturer les utilisateurs → par des interviews/questionnaires → On en en a déduit des personas/extrême characters et on a pu faire des scénarios → Tout ça a soulevé trois problèmes</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2 </a:t>
            </a:r>
            <a:r>
              <a:rPr lang="fr">
                <a:solidFill>
                  <a:schemeClr val="dk1"/>
                </a:solidFill>
              </a:rPr>
              <a:t>Nous somme passé à la phase invention  pour creer  </a:t>
            </a:r>
            <a:r>
              <a:rPr lang="fr">
                <a:solidFill>
                  <a:schemeClr val="dk1"/>
                </a:solidFill>
              </a:rPr>
              <a:t>le système qui tente de résoudre ces problèmes → 3 séances de brainstorming de 10 minutes chacunes sur les différents problèmes avec un leader → puis avec les idées qu’on a eu dans le brainstorming on a fait un diagramme d’affinité pour organiser nos idées et voir quels</a:t>
            </a:r>
            <a:r>
              <a:rPr lang="fr" sz="1200">
                <a:solidFill>
                  <a:srgbClr val="4D5156"/>
                </a:solidFill>
              </a:rPr>
              <a:t>aspects de nos idée de solution requièrent d’être partagés, approfondis, ?à l’aide des outils </a:t>
            </a:r>
            <a:r>
              <a:rPr lang="fr" sz="1000">
                <a:solidFill>
                  <a:srgbClr val="4D5156"/>
                </a:solidFill>
              </a:rPr>
              <a:t>design dimension ensuite et design space</a:t>
            </a:r>
            <a:endParaRPr>
              <a:solidFill>
                <a:schemeClr val="dk1"/>
              </a:solidFill>
            </a:endParaRPr>
          </a:p>
          <a:p>
            <a:pPr indent="0" lvl="0" marL="0" rtl="0" algn="just">
              <a:lnSpc>
                <a:spcPct val="6818"/>
              </a:lnSpc>
              <a:spcBef>
                <a:spcPts val="1200"/>
              </a:spcBef>
              <a:spcAft>
                <a:spcPts val="0"/>
              </a:spcAft>
              <a:buNone/>
            </a:pPr>
            <a:r>
              <a:rPr lang="fr">
                <a:solidFill>
                  <a:schemeClr val="dk1"/>
                </a:solidFill>
              </a:rPr>
              <a:t>3 Ensuite on a fait des sketch sous la forme de storyboard → prototype vidéos</a:t>
            </a:r>
            <a:endParaRPr>
              <a:solidFill>
                <a:schemeClr val="dk1"/>
              </a:solidFill>
            </a:endParaRPr>
          </a:p>
          <a:p>
            <a:pPr indent="0" lvl="0" marL="0" rtl="0" algn="just">
              <a:lnSpc>
                <a:spcPct val="6818"/>
              </a:lnSpc>
              <a:spcBef>
                <a:spcPts val="1200"/>
              </a:spcBef>
              <a:spcAft>
                <a:spcPts val="0"/>
              </a:spcAft>
              <a:buNone/>
            </a:pPr>
            <a:r>
              <a:t/>
            </a:r>
            <a:endParaRPr>
              <a:solidFill>
                <a:schemeClr val="dk1"/>
              </a:solidFill>
            </a:endParaRPr>
          </a:p>
          <a:p>
            <a:pPr indent="0" lvl="0" marL="0" rtl="0" algn="just">
              <a:lnSpc>
                <a:spcPct val="6818"/>
              </a:lnSpc>
              <a:spcBef>
                <a:spcPts val="1200"/>
              </a:spcBef>
              <a:spcAft>
                <a:spcPts val="0"/>
              </a:spcAft>
              <a:buClr>
                <a:schemeClr val="dk1"/>
              </a:buClr>
              <a:buSzPts val="1100"/>
              <a:buFont typeface="Arial"/>
              <a:buNone/>
            </a:pPr>
            <a:r>
              <a:t/>
            </a:r>
            <a:endParaRPr>
              <a:solidFill>
                <a:schemeClr val="dk1"/>
              </a:solidFill>
            </a:endParaRPr>
          </a:p>
          <a:p>
            <a:pPr indent="0" lvl="0" marL="0" rtl="0" algn="just">
              <a:lnSpc>
                <a:spcPct val="6818"/>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7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9369868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9369868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Diversité des profils consultés : âge compris entre 18 et 45 ans</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Activités professionnelles variées : étudiant, sans emploi, cadre actif</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Questions génériques: </a:t>
            </a:r>
            <a:endParaRPr sz="1400">
              <a:solidFill>
                <a:srgbClr val="434343"/>
              </a:solidFill>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fr" sz="1300">
                <a:solidFill>
                  <a:schemeClr val="dk1"/>
                </a:solidFill>
                <a:latin typeface="Roboto"/>
                <a:ea typeface="Roboto"/>
                <a:cs typeface="Roboto"/>
                <a:sym typeface="Roboto"/>
              </a:rPr>
              <a:t>à quel problèmes </a:t>
            </a:r>
            <a:r>
              <a:rPr lang="fr">
                <a:solidFill>
                  <a:schemeClr val="dk1"/>
                </a:solidFill>
              </a:rPr>
              <a:t>avez vous été confronté en utilisant des applications avec cartes?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Que pensez vous être la cause?</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avez vous des suggestions de solutions?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fr">
                <a:solidFill>
                  <a:schemeClr val="dk1"/>
                </a:solidFill>
              </a:rPr>
              <a:t>Quel type d’interface vous trouvez facile et agréable à utiliser ? …</a:t>
            </a:r>
            <a:endParaRPr>
              <a:solidFill>
                <a:schemeClr val="dk1"/>
              </a:solidFill>
            </a:endParaRPr>
          </a:p>
          <a:p>
            <a:pPr indent="-317500" lvl="1" marL="914400" rtl="0" algn="l">
              <a:lnSpc>
                <a:spcPct val="115000"/>
              </a:lnSpc>
              <a:spcBef>
                <a:spcPts val="120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Formulation non biaisée afin de ne pas induire des réponses</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Utilisation d’applications et recours à la géolocalisation assez fréquent </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Ouverture sur certains aspects qui pourraient nous être utiles plus tard (Protection des données, sécurité et secret des lieux visités … ) </a:t>
            </a:r>
            <a:endParaRPr sz="1400">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rPr lang="fr" sz="1400">
                <a:solidFill>
                  <a:srgbClr val="434343"/>
                </a:solidFill>
                <a:latin typeface="Roboto"/>
                <a:ea typeface="Roboto"/>
                <a:cs typeface="Roboto"/>
                <a:sym typeface="Roboto"/>
              </a:rPr>
              <a:t>-------------------</a:t>
            </a:r>
            <a:endParaRPr sz="1400">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4 Personas, âgés de 18 à 40 ans</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Maîtrise des applications de localisation allant de limitée à expert</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En accord avec les profils des individus sondés lors de la phase d’interviews</a:t>
            </a:r>
            <a:endParaRPr sz="1943">
              <a:solidFill>
                <a:srgbClr val="434343"/>
              </a:solidFill>
              <a:latin typeface="Roboto"/>
              <a:ea typeface="Roboto"/>
              <a:cs typeface="Roboto"/>
              <a:sym typeface="Roboto"/>
            </a:endParaRPr>
          </a:p>
          <a:p>
            <a:pPr indent="-352030" lvl="1" marL="9144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Ajout d’une persona extrême pour mettre en avant les limites du projet</a:t>
            </a:r>
            <a:endParaRPr sz="1943">
              <a:solidFill>
                <a:srgbClr val="434343"/>
              </a:solidFill>
              <a:latin typeface="Roboto"/>
              <a:ea typeface="Roboto"/>
              <a:cs typeface="Roboto"/>
              <a:sym typeface="Roboto"/>
            </a:endParaRPr>
          </a:p>
          <a:p>
            <a:pPr indent="-352030" lvl="2" marL="13716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Personas ordinaires mises en avant dans les vidéos car “constructives”</a:t>
            </a:r>
            <a:endParaRPr sz="1943">
              <a:solidFill>
                <a:srgbClr val="434343"/>
              </a:solidFill>
              <a:latin typeface="Roboto"/>
              <a:ea typeface="Roboto"/>
              <a:cs typeface="Roboto"/>
              <a:sym typeface="Roboto"/>
            </a:endParaRPr>
          </a:p>
          <a:p>
            <a:pPr indent="-352030" lvl="2" marL="13716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Persona : </a:t>
            </a:r>
            <a:endParaRPr sz="1943">
              <a:solidFill>
                <a:srgbClr val="434343"/>
              </a:solidFill>
              <a:latin typeface="Roboto"/>
              <a:ea typeface="Roboto"/>
              <a:cs typeface="Roboto"/>
              <a:sym typeface="Roboto"/>
            </a:endParaRPr>
          </a:p>
          <a:p>
            <a:pPr indent="-352030" lvl="3" marL="18288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Armand ~ Lydia</a:t>
            </a:r>
            <a:endParaRPr sz="1943">
              <a:solidFill>
                <a:srgbClr val="434343"/>
              </a:solidFill>
              <a:latin typeface="Roboto"/>
              <a:ea typeface="Roboto"/>
              <a:cs typeface="Roboto"/>
              <a:sym typeface="Roboto"/>
            </a:endParaRPr>
          </a:p>
          <a:p>
            <a:pPr indent="-352030" lvl="3" marL="1828800" rtl="0" algn="l">
              <a:lnSpc>
                <a:spcPct val="115000"/>
              </a:lnSpc>
              <a:spcBef>
                <a:spcPts val="0"/>
              </a:spcBef>
              <a:spcAft>
                <a:spcPts val="0"/>
              </a:spcAft>
              <a:buClr>
                <a:srgbClr val="434343"/>
              </a:buClr>
              <a:buSzPts val="1944"/>
              <a:buFont typeface="Roboto"/>
              <a:buChar char="●"/>
            </a:pPr>
            <a:r>
              <a:rPr lang="fr" sz="1943">
                <a:solidFill>
                  <a:srgbClr val="434343"/>
                </a:solidFill>
                <a:latin typeface="Roboto"/>
                <a:ea typeface="Roboto"/>
                <a:cs typeface="Roboto"/>
                <a:sym typeface="Roboto"/>
              </a:rPr>
              <a:t>Jerôme ~ Sarah</a:t>
            </a:r>
            <a:endParaRPr sz="1943">
              <a:solidFill>
                <a:srgbClr val="434343"/>
              </a:solidFill>
              <a:latin typeface="Roboto"/>
              <a:ea typeface="Roboto"/>
              <a:cs typeface="Roboto"/>
              <a:sym typeface="Roboto"/>
            </a:endParaRPr>
          </a:p>
          <a:p>
            <a:pPr indent="-317500" lvl="1" marL="914400" rtl="0" algn="l">
              <a:lnSpc>
                <a:spcPct val="115000"/>
              </a:lnSpc>
              <a:spcBef>
                <a:spcPts val="0"/>
              </a:spcBef>
              <a:spcAft>
                <a:spcPts val="0"/>
              </a:spcAft>
              <a:buClr>
                <a:srgbClr val="434343"/>
              </a:buClr>
              <a:buSzPts val="1400"/>
              <a:buFont typeface="Roboto"/>
              <a:buChar char="○"/>
            </a:pPr>
            <a:r>
              <a:t/>
            </a:r>
            <a:endParaRPr sz="14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369868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369868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369868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369868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À partir des besoins utilisateurs soulevée lors des différentes étapes pour capturer l'utilisateur dans son contexte. Nous avons effectué 3 brainstormings sur des sujets bien définis. On a notamment utilisé  « opposite technique »Qui est une technique qui nous a permis de pousser nos idées plus loin afin d'en avoir davantage  . Car la clé dun brainstorming  réussi prime la quantité sur la qualité.</a:t>
            </a:r>
            <a:endParaRPr/>
          </a:p>
          <a:p>
            <a:pPr indent="0" lvl="0" marL="0" rtl="0" algn="l">
              <a:spcBef>
                <a:spcPts val="1200"/>
              </a:spcBef>
              <a:spcAft>
                <a:spcPts val="0"/>
              </a:spcAft>
              <a:buNone/>
            </a:pPr>
            <a:r>
              <a:rPr lang="fr"/>
              <a:t>pour notre premier sujet” problème de batterie” nous avons pu imaginer un animal qui rechargaeit le téléphone grâce à son activité physique en laccrochant sur lui. Ou même un drone re chargeur de batterie notamment en le lançant en l'air. Pour les problèmes de connexion l'idée qu'un drone pourrait se rapprocher d'un satellite a été mis sur la table afin de capturer la connexion des données. On a notamment eu l'idée d'avoir un animal équipé d'une antenne qui ferait office de relais de connexion.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097f36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097f36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Les idées de notre 3e brainstorming sur les problèmes de synchronisation ont prit un mauvais axe et nous avons trouvé qu’elles n’étaient assez créatif et donc pas assez accès utilisateurs en manquant cruellement d’interactivité.</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0b1ad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0b1ad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fr"/>
              <a:t> À l'issue de cela une 4e et dernière séance a été organisée où on a pu itérer sur les idées concernant les problèmes de connexion récolté précédemment.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9Lr2OWMAD2wkkm0eHZ7eyrXOItkSPKmF/view" TargetMode="External"/><Relationship Id="rId4" Type="http://schemas.openxmlformats.org/officeDocument/2006/relationships/image" Target="../media/image1.png"/><Relationship Id="rId5" Type="http://schemas.openxmlformats.org/officeDocument/2006/relationships/hyperlink" Target="http://drive.google.com/file/d/193-35GWLCdny-r5QCTXf-ipDrx4A-qW6/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liasgit2017.github.io/ihm-projet-ourmaps/" TargetMode="External"/><Relationship Id="rId4" Type="http://schemas.openxmlformats.org/officeDocument/2006/relationships/hyperlink" Target="https://eliasgit2017.github.io/ihm-projet-ourmaps/" TargetMode="External"/><Relationship Id="rId9" Type="http://schemas.openxmlformats.org/officeDocument/2006/relationships/image" Target="../media/image4.png"/><Relationship Id="rId5" Type="http://schemas.openxmlformats.org/officeDocument/2006/relationships/hyperlink" Target="https://eliasgit2017.github.io/ihm-projet-ourmaps/" TargetMode="External"/><Relationship Id="rId6" Type="http://schemas.openxmlformats.org/officeDocument/2006/relationships/hyperlink" Target="https://eliasgit2017.github.io/ihm-projet-ourmaps/" TargetMode="External"/><Relationship Id="rId7" Type="http://schemas.openxmlformats.org/officeDocument/2006/relationships/image" Target="../media/image10.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IHM : Interactions de problèmes de connexions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fr"/>
              <a:t>Damien Legros - David Pinaud - Elias Bendjaballah - Lydia Aguini - Sarah Kerriche</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18350" y="154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 </a:t>
            </a:r>
            <a:r>
              <a:rPr lang="fr"/>
              <a:t>Invention</a:t>
            </a:r>
            <a:endParaRPr/>
          </a:p>
        </p:txBody>
      </p:sp>
      <p:sp>
        <p:nvSpPr>
          <p:cNvPr id="156" name="Google Shape;156;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7" name="Google Shape;157;p22"/>
          <p:cNvPicPr preferRelativeResize="0"/>
          <p:nvPr/>
        </p:nvPicPr>
        <p:blipFill>
          <a:blip r:embed="rId3">
            <a:alphaModFix/>
          </a:blip>
          <a:stretch>
            <a:fillRect/>
          </a:stretch>
        </p:blipFill>
        <p:spPr>
          <a:xfrm>
            <a:off x="1847700" y="281275"/>
            <a:ext cx="6151475" cy="444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144975"/>
            <a:ext cx="85206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5000"/>
              <a:buNone/>
            </a:pPr>
            <a:r>
              <a:rPr lang="fr" sz="2200"/>
              <a:t>2) Invention</a:t>
            </a:r>
            <a:endParaRPr sz="2200"/>
          </a:p>
        </p:txBody>
      </p:sp>
      <p:sp>
        <p:nvSpPr>
          <p:cNvPr id="163" name="Google Shape;163;p23"/>
          <p:cNvSpPr txBox="1"/>
          <p:nvPr>
            <p:ph idx="1" type="body"/>
          </p:nvPr>
        </p:nvSpPr>
        <p:spPr>
          <a:xfrm>
            <a:off x="6200275" y="1456925"/>
            <a:ext cx="8520600" cy="336000"/>
          </a:xfrm>
          <a:prstGeom prst="rect">
            <a:avLst/>
          </a:prstGeom>
        </p:spPr>
        <p:txBody>
          <a:bodyPr anchorCtr="0" anchor="t" bIns="91425" lIns="91425" spcFirstLastPara="1" rIns="91425" wrap="square" tIns="91425">
            <a:noAutofit/>
          </a:bodyPr>
          <a:lstStyle/>
          <a:p>
            <a:pPr indent="-314325" lvl="0" marL="457200" rtl="0" algn="l">
              <a:lnSpc>
                <a:spcPct val="95000"/>
              </a:lnSpc>
              <a:spcBef>
                <a:spcPts val="0"/>
              </a:spcBef>
              <a:spcAft>
                <a:spcPts val="0"/>
              </a:spcAft>
              <a:buClr>
                <a:srgbClr val="000000"/>
              </a:buClr>
              <a:buSzPts val="1350"/>
              <a:buChar char="●"/>
            </a:pPr>
            <a:r>
              <a:rPr lang="fr" sz="1350">
                <a:solidFill>
                  <a:srgbClr val="000000"/>
                </a:solidFill>
              </a:rPr>
              <a:t>Design Space</a:t>
            </a:r>
            <a:endParaRPr sz="1350">
              <a:solidFill>
                <a:srgbClr val="000000"/>
              </a:solidFill>
            </a:endParaRPr>
          </a:p>
        </p:txBody>
      </p:sp>
      <p:sp>
        <p:nvSpPr>
          <p:cNvPr id="164" name="Google Shape;164;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5" name="Google Shape;165;p23"/>
          <p:cNvPicPr preferRelativeResize="0"/>
          <p:nvPr/>
        </p:nvPicPr>
        <p:blipFill>
          <a:blip r:embed="rId3">
            <a:alphaModFix/>
          </a:blip>
          <a:stretch>
            <a:fillRect/>
          </a:stretch>
        </p:blipFill>
        <p:spPr>
          <a:xfrm>
            <a:off x="124800" y="602175"/>
            <a:ext cx="6565274" cy="49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171" name="Google Shape;17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Etape 1 : Choix d’un problème</a:t>
            </a:r>
            <a:endParaRPr/>
          </a:p>
          <a:p>
            <a:pPr indent="-342900" lvl="0" marL="457200" rtl="0" algn="l">
              <a:spcBef>
                <a:spcPts val="0"/>
              </a:spcBef>
              <a:spcAft>
                <a:spcPts val="0"/>
              </a:spcAft>
              <a:buSzPts val="1800"/>
              <a:buChar char="●"/>
            </a:pPr>
            <a:r>
              <a:rPr lang="fr"/>
              <a:t>Etape 2 : </a:t>
            </a:r>
            <a:r>
              <a:rPr lang="fr"/>
              <a:t>Sélection</a:t>
            </a:r>
            <a:r>
              <a:rPr lang="fr"/>
              <a:t> de l’idée</a:t>
            </a:r>
            <a:endParaRPr/>
          </a:p>
          <a:p>
            <a:pPr indent="-342900" lvl="0" marL="457200" rtl="0" algn="l">
              <a:spcBef>
                <a:spcPts val="0"/>
              </a:spcBef>
              <a:spcAft>
                <a:spcPts val="0"/>
              </a:spcAft>
              <a:buSzPts val="1800"/>
              <a:buChar char="●"/>
            </a:pPr>
            <a:r>
              <a:rPr lang="fr"/>
              <a:t>Etape 3 : Création du concept scénario</a:t>
            </a:r>
            <a:endParaRPr/>
          </a:p>
          <a:p>
            <a:pPr indent="0" lvl="0" marL="457200" rtl="0" algn="l">
              <a:spcBef>
                <a:spcPts val="1200"/>
              </a:spcBef>
              <a:spcAft>
                <a:spcPts val="1200"/>
              </a:spcAft>
              <a:buNone/>
            </a:pPr>
            <a:r>
              <a:t/>
            </a:r>
            <a:endParaRPr/>
          </a:p>
        </p:txBody>
      </p:sp>
      <p:sp>
        <p:nvSpPr>
          <p:cNvPr id="172" name="Google Shape;172;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3" name="Google Shape;173;p24"/>
          <p:cNvPicPr preferRelativeResize="0"/>
          <p:nvPr/>
        </p:nvPicPr>
        <p:blipFill>
          <a:blip r:embed="rId3">
            <a:alphaModFix/>
          </a:blip>
          <a:stretch>
            <a:fillRect/>
          </a:stretch>
        </p:blipFill>
        <p:spPr>
          <a:xfrm>
            <a:off x="5148375" y="195274"/>
            <a:ext cx="3782427" cy="2521627"/>
          </a:xfrm>
          <a:prstGeom prst="rect">
            <a:avLst/>
          </a:prstGeom>
          <a:noFill/>
          <a:ln>
            <a:noFill/>
          </a:ln>
        </p:spPr>
      </p:pic>
      <p:pic>
        <p:nvPicPr>
          <p:cNvPr id="174" name="Google Shape;174;p24"/>
          <p:cNvPicPr preferRelativeResize="0"/>
          <p:nvPr/>
        </p:nvPicPr>
        <p:blipFill>
          <a:blip r:embed="rId4">
            <a:alphaModFix/>
          </a:blip>
          <a:stretch>
            <a:fillRect/>
          </a:stretch>
        </p:blipFill>
        <p:spPr>
          <a:xfrm>
            <a:off x="369625" y="2394200"/>
            <a:ext cx="1866900" cy="225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180" name="Google Shape;180;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1" name="Google Shape;181;p25"/>
          <p:cNvPicPr preferRelativeResize="0"/>
          <p:nvPr/>
        </p:nvPicPr>
        <p:blipFill rotWithShape="1">
          <a:blip r:embed="rId3">
            <a:alphaModFix/>
          </a:blip>
          <a:srcRect b="0" l="0" r="2114" t="0"/>
          <a:stretch/>
        </p:blipFill>
        <p:spPr>
          <a:xfrm>
            <a:off x="32475" y="1299200"/>
            <a:ext cx="9074050" cy="323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a:p>
            <a:pPr indent="0" lvl="0" marL="0" rtl="0" algn="l">
              <a:spcBef>
                <a:spcPts val="0"/>
              </a:spcBef>
              <a:spcAft>
                <a:spcPts val="0"/>
              </a:spcAft>
              <a:buNone/>
            </a:pPr>
            <a:r>
              <a:t/>
            </a:r>
            <a:endParaRPr/>
          </a:p>
        </p:txBody>
      </p:sp>
      <p:sp>
        <p:nvSpPr>
          <p:cNvPr id="187" name="Google Shape;187;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8" name="Google Shape;188;p26"/>
          <p:cNvPicPr preferRelativeResize="0"/>
          <p:nvPr/>
        </p:nvPicPr>
        <p:blipFill>
          <a:blip r:embed="rId3">
            <a:alphaModFix/>
          </a:blip>
          <a:stretch>
            <a:fillRect/>
          </a:stretch>
        </p:blipFill>
        <p:spPr>
          <a:xfrm>
            <a:off x="0" y="1108761"/>
            <a:ext cx="9144002" cy="32972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a:p>
            <a:pPr indent="0" lvl="0" marL="0" rtl="0" algn="l">
              <a:spcBef>
                <a:spcPts val="0"/>
              </a:spcBef>
              <a:spcAft>
                <a:spcPts val="0"/>
              </a:spcAft>
              <a:buNone/>
            </a:pPr>
            <a:r>
              <a:t/>
            </a:r>
            <a:endParaRPr/>
          </a:p>
        </p:txBody>
      </p:sp>
      <p:sp>
        <p:nvSpPr>
          <p:cNvPr id="194" name="Google Shape;194;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5" name="Google Shape;195;p27"/>
          <p:cNvPicPr preferRelativeResize="0"/>
          <p:nvPr/>
        </p:nvPicPr>
        <p:blipFill>
          <a:blip r:embed="rId3">
            <a:alphaModFix/>
          </a:blip>
          <a:stretch>
            <a:fillRect/>
          </a:stretch>
        </p:blipFill>
        <p:spPr>
          <a:xfrm>
            <a:off x="2875000" y="922725"/>
            <a:ext cx="2767618" cy="3820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a:t>
            </a:r>
            <a:r>
              <a:rPr lang="fr"/>
              <a:t>Processus de Design</a:t>
            </a:r>
            <a:endParaRPr/>
          </a:p>
        </p:txBody>
      </p:sp>
      <p:sp>
        <p:nvSpPr>
          <p:cNvPr id="201" name="Google Shape;201;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2" name="Google Shape;202;p28"/>
          <p:cNvPicPr preferRelativeResize="0"/>
          <p:nvPr/>
        </p:nvPicPr>
        <p:blipFill>
          <a:blip r:embed="rId3">
            <a:alphaModFix/>
          </a:blip>
          <a:stretch>
            <a:fillRect/>
          </a:stretch>
        </p:blipFill>
        <p:spPr>
          <a:xfrm>
            <a:off x="152400" y="1170200"/>
            <a:ext cx="8839204" cy="22356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Processus de Design</a:t>
            </a:r>
            <a:endParaRPr/>
          </a:p>
        </p:txBody>
      </p:sp>
      <p:sp>
        <p:nvSpPr>
          <p:cNvPr id="208" name="Google Shape;208;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29"/>
          <p:cNvPicPr preferRelativeResize="0"/>
          <p:nvPr/>
        </p:nvPicPr>
        <p:blipFill>
          <a:blip r:embed="rId3">
            <a:alphaModFix/>
          </a:blip>
          <a:stretch>
            <a:fillRect/>
          </a:stretch>
        </p:blipFill>
        <p:spPr>
          <a:xfrm>
            <a:off x="152400" y="1170200"/>
            <a:ext cx="8839204" cy="2434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ctrTitle"/>
          </p:nvPr>
        </p:nvSpPr>
        <p:spPr>
          <a:xfrm>
            <a:off x="1191750" y="4236125"/>
            <a:ext cx="1929900" cy="58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500"/>
              <a:t>Prototype 1</a:t>
            </a:r>
            <a:endParaRPr sz="2500"/>
          </a:p>
        </p:txBody>
      </p:sp>
      <p:sp>
        <p:nvSpPr>
          <p:cNvPr id="215" name="Google Shape;215;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6" name="Google Shape;216;p30" title="IHM2(sansSon).mov">
            <a:hlinkClick r:id="rId3"/>
          </p:cNvPr>
          <p:cNvPicPr preferRelativeResize="0"/>
          <p:nvPr/>
        </p:nvPicPr>
        <p:blipFill>
          <a:blip r:embed="rId4">
            <a:alphaModFix/>
          </a:blip>
          <a:stretch>
            <a:fillRect/>
          </a:stretch>
        </p:blipFill>
        <p:spPr>
          <a:xfrm>
            <a:off x="0" y="738675"/>
            <a:ext cx="4572000" cy="3429000"/>
          </a:xfrm>
          <a:prstGeom prst="rect">
            <a:avLst/>
          </a:prstGeom>
          <a:noFill/>
          <a:ln>
            <a:noFill/>
          </a:ln>
        </p:spPr>
      </p:pic>
      <p:pic>
        <p:nvPicPr>
          <p:cNvPr id="217" name="Google Shape;217;p30" title="tmeIHM1(sansSon).mov">
            <a:hlinkClick r:id="rId5"/>
          </p:cNvPr>
          <p:cNvPicPr preferRelativeResize="0"/>
          <p:nvPr/>
        </p:nvPicPr>
        <p:blipFill>
          <a:blip r:embed="rId4">
            <a:alphaModFix/>
          </a:blip>
          <a:stretch>
            <a:fillRect/>
          </a:stretch>
        </p:blipFill>
        <p:spPr>
          <a:xfrm>
            <a:off x="4572000" y="738663"/>
            <a:ext cx="4572000" cy="3429000"/>
          </a:xfrm>
          <a:prstGeom prst="rect">
            <a:avLst/>
          </a:prstGeom>
          <a:noFill/>
          <a:ln>
            <a:noFill/>
          </a:ln>
        </p:spPr>
      </p:pic>
      <p:sp>
        <p:nvSpPr>
          <p:cNvPr id="218" name="Google Shape;218;p30"/>
          <p:cNvSpPr txBox="1"/>
          <p:nvPr>
            <p:ph type="ctrTitle"/>
          </p:nvPr>
        </p:nvSpPr>
        <p:spPr>
          <a:xfrm>
            <a:off x="5741875" y="4310950"/>
            <a:ext cx="1929900" cy="58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2500"/>
              <a:t>Prototype 2</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Management des tâches</a:t>
            </a:r>
            <a:endParaRPr/>
          </a:p>
        </p:txBody>
      </p:sp>
      <p:sp>
        <p:nvSpPr>
          <p:cNvPr id="224" name="Google Shape;224;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5" name="Google Shape;225;p31"/>
          <p:cNvPicPr preferRelativeResize="0"/>
          <p:nvPr/>
        </p:nvPicPr>
        <p:blipFill>
          <a:blip r:embed="rId3">
            <a:alphaModFix/>
          </a:blip>
          <a:stretch>
            <a:fillRect/>
          </a:stretch>
        </p:blipFill>
        <p:spPr>
          <a:xfrm>
            <a:off x="165875" y="1017800"/>
            <a:ext cx="4316559" cy="3820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73775" y="138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93" name="Google Shape;93;p14"/>
          <p:cNvSpPr txBox="1"/>
          <p:nvPr>
            <p:ph idx="1" type="body"/>
          </p:nvPr>
        </p:nvSpPr>
        <p:spPr>
          <a:xfrm>
            <a:off x="311700" y="927525"/>
            <a:ext cx="8520600" cy="3641400"/>
          </a:xfrm>
          <a:prstGeom prst="rect">
            <a:avLst/>
          </a:prstGeom>
        </p:spPr>
        <p:txBody>
          <a:bodyPr anchorCtr="0" anchor="t" bIns="91425" lIns="91425" spcFirstLastPara="1" rIns="91425" wrap="square" tIns="91425">
            <a:noAutofit/>
          </a:bodyPr>
          <a:lstStyle/>
          <a:p>
            <a:pPr indent="-334327" lvl="0" marL="457200" rtl="0" algn="l">
              <a:lnSpc>
                <a:spcPct val="95000"/>
              </a:lnSpc>
              <a:spcBef>
                <a:spcPts val="0"/>
              </a:spcBef>
              <a:spcAft>
                <a:spcPts val="0"/>
              </a:spcAft>
              <a:buClr>
                <a:srgbClr val="434343"/>
              </a:buClr>
              <a:buSzPts val="1665"/>
              <a:buChar char="●"/>
            </a:pPr>
            <a:r>
              <a:rPr lang="fr" sz="1665">
                <a:solidFill>
                  <a:srgbClr val="434343"/>
                </a:solidFill>
              </a:rPr>
              <a:t>Contexte</a:t>
            </a:r>
            <a:endParaRPr sz="1665">
              <a:solidFill>
                <a:srgbClr val="434343"/>
              </a:solidFill>
            </a:endParaRPr>
          </a:p>
          <a:p>
            <a:pPr indent="0" lvl="0" marL="457200" rtl="0" algn="l">
              <a:lnSpc>
                <a:spcPct val="95000"/>
              </a:lnSpc>
              <a:spcBef>
                <a:spcPts val="1200"/>
              </a:spcBef>
              <a:spcAft>
                <a:spcPts val="0"/>
              </a:spcAft>
              <a:buNone/>
            </a:pPr>
            <a:r>
              <a:t/>
            </a:r>
            <a:endParaRPr sz="1665">
              <a:solidFill>
                <a:srgbClr val="434343"/>
              </a:solidFill>
            </a:endParaRPr>
          </a:p>
          <a:p>
            <a:pPr indent="-302577" lvl="1" marL="914400" rtl="0" algn="l">
              <a:lnSpc>
                <a:spcPct val="95000"/>
              </a:lnSpc>
              <a:spcBef>
                <a:spcPts val="1200"/>
              </a:spcBef>
              <a:spcAft>
                <a:spcPts val="0"/>
              </a:spcAft>
              <a:buClr>
                <a:srgbClr val="434343"/>
              </a:buClr>
              <a:buSzPts val="1165"/>
              <a:buChar char="○"/>
            </a:pPr>
            <a:r>
              <a:rPr lang="fr" sz="1165">
                <a:solidFill>
                  <a:srgbClr val="434343"/>
                </a:solidFill>
              </a:rPr>
              <a:t>Cours IHM Master 1</a:t>
            </a:r>
            <a:endParaRPr sz="1165">
              <a:solidFill>
                <a:srgbClr val="434343"/>
              </a:solidFill>
            </a:endParaRPr>
          </a:p>
          <a:p>
            <a:pPr indent="-302577" lvl="1" marL="914400" rtl="0" algn="l">
              <a:lnSpc>
                <a:spcPct val="95000"/>
              </a:lnSpc>
              <a:spcBef>
                <a:spcPts val="0"/>
              </a:spcBef>
              <a:spcAft>
                <a:spcPts val="0"/>
              </a:spcAft>
              <a:buClr>
                <a:srgbClr val="434343"/>
              </a:buClr>
              <a:buSzPts val="1165"/>
              <a:buChar char="○"/>
            </a:pPr>
            <a:r>
              <a:rPr lang="fr" sz="1165">
                <a:solidFill>
                  <a:srgbClr val="434343"/>
                </a:solidFill>
              </a:rPr>
              <a:t>Applications avec des cartes géographiques</a:t>
            </a:r>
            <a:endParaRPr sz="1165">
              <a:solidFill>
                <a:srgbClr val="434343"/>
              </a:solidFill>
            </a:endParaRPr>
          </a:p>
          <a:p>
            <a:pPr indent="0" lvl="0" marL="914400" rtl="0" algn="just">
              <a:lnSpc>
                <a:spcPct val="0"/>
              </a:lnSpc>
              <a:spcBef>
                <a:spcPts val="1200"/>
              </a:spcBef>
              <a:spcAft>
                <a:spcPts val="0"/>
              </a:spcAft>
              <a:buSzPts val="1018"/>
              <a:buNone/>
            </a:pPr>
            <a:r>
              <a:t/>
            </a:r>
            <a:endParaRPr sz="1650">
              <a:solidFill>
                <a:srgbClr val="434343"/>
              </a:solidFill>
            </a:endParaRPr>
          </a:p>
          <a:p>
            <a:pPr indent="-333375" lvl="0" marL="457200" rtl="0" algn="l">
              <a:lnSpc>
                <a:spcPct val="95000"/>
              </a:lnSpc>
              <a:spcBef>
                <a:spcPts val="700"/>
              </a:spcBef>
              <a:spcAft>
                <a:spcPts val="0"/>
              </a:spcAft>
              <a:buClr>
                <a:srgbClr val="434343"/>
              </a:buClr>
              <a:buSzPts val="1650"/>
              <a:buChar char="●"/>
            </a:pPr>
            <a:r>
              <a:rPr lang="fr" sz="1650">
                <a:solidFill>
                  <a:srgbClr val="434343"/>
                </a:solidFill>
              </a:rPr>
              <a:t>Objectif</a:t>
            </a:r>
            <a:endParaRPr sz="1650">
              <a:solidFill>
                <a:srgbClr val="434343"/>
              </a:solidFill>
            </a:endParaRPr>
          </a:p>
          <a:p>
            <a:pPr indent="0" lvl="0" marL="457200" rtl="0" algn="l">
              <a:lnSpc>
                <a:spcPct val="95000"/>
              </a:lnSpc>
              <a:spcBef>
                <a:spcPts val="1200"/>
              </a:spcBef>
              <a:spcAft>
                <a:spcPts val="0"/>
              </a:spcAft>
              <a:buNone/>
            </a:pPr>
            <a:r>
              <a:t/>
            </a:r>
            <a:endParaRPr sz="1650">
              <a:solidFill>
                <a:srgbClr val="434343"/>
              </a:solidFill>
            </a:endParaRPr>
          </a:p>
          <a:p>
            <a:pPr indent="-301625" lvl="1" marL="914400" rtl="0" algn="l">
              <a:lnSpc>
                <a:spcPct val="95000"/>
              </a:lnSpc>
              <a:spcBef>
                <a:spcPts val="1200"/>
              </a:spcBef>
              <a:spcAft>
                <a:spcPts val="0"/>
              </a:spcAft>
              <a:buClr>
                <a:srgbClr val="434343"/>
              </a:buClr>
              <a:buSzPts val="1150"/>
              <a:buChar char="○"/>
            </a:pPr>
            <a:r>
              <a:rPr lang="fr" sz="1150">
                <a:solidFill>
                  <a:srgbClr val="434343"/>
                </a:solidFill>
              </a:rPr>
              <a:t>Réaliser un prototype vidéo d’un système intéractif</a:t>
            </a:r>
            <a:endParaRPr sz="1150">
              <a:solidFill>
                <a:srgbClr val="434343"/>
              </a:solidFill>
            </a:endParaRPr>
          </a:p>
          <a:p>
            <a:pPr indent="-301625" lvl="1" marL="914400" rtl="0" algn="l">
              <a:lnSpc>
                <a:spcPct val="95000"/>
              </a:lnSpc>
              <a:spcBef>
                <a:spcPts val="0"/>
              </a:spcBef>
              <a:spcAft>
                <a:spcPts val="0"/>
              </a:spcAft>
              <a:buClr>
                <a:srgbClr val="434343"/>
              </a:buClr>
              <a:buSzPts val="1150"/>
              <a:buChar char="○"/>
            </a:pPr>
            <a:r>
              <a:rPr lang="fr" sz="1150">
                <a:solidFill>
                  <a:srgbClr val="434343"/>
                </a:solidFill>
              </a:rPr>
              <a:t>Processus Generative Design</a:t>
            </a:r>
            <a:endParaRPr sz="1150">
              <a:solidFill>
                <a:srgbClr val="434343"/>
              </a:solidFill>
            </a:endParaRPr>
          </a:p>
          <a:p>
            <a:pPr indent="0" lvl="0" marL="914400" rtl="0" algn="l">
              <a:lnSpc>
                <a:spcPct val="95000"/>
              </a:lnSpc>
              <a:spcBef>
                <a:spcPts val="1200"/>
              </a:spcBef>
              <a:spcAft>
                <a:spcPts val="1200"/>
              </a:spcAft>
              <a:buSzPts val="1018"/>
              <a:buNone/>
            </a:pPr>
            <a:r>
              <a:t/>
            </a:r>
            <a:endParaRPr sz="1665">
              <a:solidFill>
                <a:srgbClr val="434343"/>
              </a:solidFill>
              <a:latin typeface="Arial"/>
              <a:ea typeface="Arial"/>
              <a:cs typeface="Arial"/>
              <a:sym typeface="Arial"/>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 qu’on aurait pu ajouter</a:t>
            </a:r>
            <a:endParaRPr/>
          </a:p>
        </p:txBody>
      </p:sp>
      <p:sp>
        <p:nvSpPr>
          <p:cNvPr id="231" name="Google Shape;23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1 semaine en plus :</a:t>
            </a:r>
            <a:endParaRPr/>
          </a:p>
          <a:p>
            <a:pPr indent="-317500" lvl="1" marL="914400" rtl="0" algn="l">
              <a:spcBef>
                <a:spcPts val="0"/>
              </a:spcBef>
              <a:spcAft>
                <a:spcPts val="0"/>
              </a:spcAft>
              <a:buSzPts val="1400"/>
              <a:buChar char="○"/>
            </a:pPr>
            <a:r>
              <a:rPr lang="fr"/>
              <a:t>Evaluer nos prototypes auprès des personnes interviewés</a:t>
            </a:r>
            <a:endParaRPr/>
          </a:p>
          <a:p>
            <a:pPr indent="-317500" lvl="1" marL="914400" rtl="0" algn="l">
              <a:spcBef>
                <a:spcPts val="0"/>
              </a:spcBef>
              <a:spcAft>
                <a:spcPts val="0"/>
              </a:spcAft>
              <a:buSzPts val="1400"/>
              <a:buChar char="○"/>
            </a:pPr>
            <a:r>
              <a:rPr lang="fr"/>
              <a:t>Faire un nouveau Brainstorming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1 mois en plus :</a:t>
            </a:r>
            <a:endParaRPr/>
          </a:p>
          <a:p>
            <a:pPr indent="-317500" lvl="1" marL="914400" rtl="0" algn="l">
              <a:spcBef>
                <a:spcPts val="0"/>
              </a:spcBef>
              <a:spcAft>
                <a:spcPts val="0"/>
              </a:spcAft>
              <a:buSzPts val="1400"/>
              <a:buChar char="○"/>
            </a:pPr>
            <a:r>
              <a:rPr lang="fr"/>
              <a:t>Travailler sur le marketing </a:t>
            </a:r>
            <a:r>
              <a:rPr lang="fr"/>
              <a:t>scénario</a:t>
            </a:r>
            <a:endParaRPr/>
          </a:p>
          <a:p>
            <a:pPr indent="-317500" lvl="1" marL="914400" rtl="0" algn="l">
              <a:spcBef>
                <a:spcPts val="0"/>
              </a:spcBef>
              <a:spcAft>
                <a:spcPts val="0"/>
              </a:spcAft>
              <a:buSzPts val="1400"/>
              <a:buChar char="○"/>
            </a:pPr>
            <a:r>
              <a:rPr lang="fr"/>
              <a:t>Imaginer le design possible des applications.</a:t>
            </a:r>
            <a:endParaRPr/>
          </a:p>
        </p:txBody>
      </p:sp>
      <p:sp>
        <p:nvSpPr>
          <p:cNvPr id="232" name="Google Shape;232;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336600" y="20964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238" name="Google Shape;238;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22050"/>
            <a:ext cx="3217800" cy="42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111" u="sng">
                <a:solidFill>
                  <a:srgbClr val="CC0000"/>
                </a:solidFill>
                <a:hlinkClick r:id="rId3">
                  <a:extLst>
                    <a:ext uri="{A12FA001-AC4F-418D-AE19-62706E023703}">
                      <ahyp:hlinkClr val="tx"/>
                    </a:ext>
                  </a:extLst>
                </a:hlinkClick>
              </a:rPr>
              <a:t>Lien vers une p</a:t>
            </a:r>
            <a:r>
              <a:rPr lang="fr" sz="2111" u="sng">
                <a:solidFill>
                  <a:srgbClr val="CC0000"/>
                </a:solidFill>
                <a:hlinkClick r:id="rId4">
                  <a:extLst>
                    <a:ext uri="{A12FA001-AC4F-418D-AE19-62706E023703}">
                      <ahyp:hlinkClr val="tx"/>
                    </a:ext>
                  </a:extLst>
                </a:hlinkClick>
              </a:rPr>
              <a:t>age web intégrant toute la dynamique et </a:t>
            </a:r>
            <a:r>
              <a:rPr lang="fr" sz="2111" u="sng">
                <a:solidFill>
                  <a:srgbClr val="CC0000"/>
                </a:solidFill>
                <a:hlinkClick r:id="rId5">
                  <a:extLst>
                    <a:ext uri="{A12FA001-AC4F-418D-AE19-62706E023703}">
                      <ahyp:hlinkClr val="tx"/>
                    </a:ext>
                  </a:extLst>
                </a:hlinkClick>
              </a:rPr>
              <a:t>méthodologie</a:t>
            </a:r>
            <a:r>
              <a:rPr lang="fr" sz="2111" u="sng">
                <a:solidFill>
                  <a:srgbClr val="CC0000"/>
                </a:solidFill>
                <a:hlinkClick r:id="rId6">
                  <a:extLst>
                    <a:ext uri="{A12FA001-AC4F-418D-AE19-62706E023703}">
                      <ahyp:hlinkClr val="tx"/>
                    </a:ext>
                  </a:extLst>
                </a:hlinkClick>
              </a:rPr>
              <a:t> de notre projet</a:t>
            </a:r>
            <a:r>
              <a:rPr lang="fr" sz="2555">
                <a:solidFill>
                  <a:srgbClr val="CC0000"/>
                </a:solidFill>
              </a:rPr>
              <a:t>:</a:t>
            </a:r>
            <a:endParaRPr sz="2555">
              <a:solidFill>
                <a:srgbClr val="CC0000"/>
              </a:solidFill>
            </a:endParaRPr>
          </a:p>
          <a:p>
            <a:pPr indent="0" lvl="0" marL="0" rtl="0" algn="l">
              <a:spcBef>
                <a:spcPts val="0"/>
              </a:spcBef>
              <a:spcAft>
                <a:spcPts val="0"/>
              </a:spcAft>
              <a:buNone/>
            </a:pPr>
            <a:r>
              <a:t/>
            </a:r>
            <a:endParaRPr sz="2333"/>
          </a:p>
          <a:p>
            <a:pPr indent="0" lvl="0" marL="0" rtl="0" algn="l">
              <a:spcBef>
                <a:spcPts val="0"/>
              </a:spcBef>
              <a:spcAft>
                <a:spcPts val="0"/>
              </a:spcAft>
              <a:buNone/>
            </a:pPr>
            <a:r>
              <a:t/>
            </a:r>
            <a:endParaRPr sz="2555"/>
          </a:p>
          <a:p>
            <a:pPr indent="0" lvl="0" marL="0" rtl="0" algn="l">
              <a:lnSpc>
                <a:spcPct val="115000"/>
              </a:lnSpc>
              <a:spcBef>
                <a:spcPts val="0"/>
              </a:spcBef>
              <a:spcAft>
                <a:spcPts val="0"/>
              </a:spcAft>
              <a:buNone/>
            </a:pPr>
            <a:r>
              <a:t/>
            </a:r>
            <a:endParaRPr sz="1355">
              <a:solidFill>
                <a:schemeClr val="dk2"/>
              </a:solidFill>
            </a:endParaRPr>
          </a:p>
          <a:p>
            <a:pPr indent="0" lvl="0" marL="0" rtl="0" algn="l">
              <a:spcBef>
                <a:spcPts val="1200"/>
              </a:spcBef>
              <a:spcAft>
                <a:spcPts val="0"/>
              </a:spcAft>
              <a:buNone/>
            </a:pPr>
            <a:r>
              <a:t/>
            </a:r>
            <a:endParaRPr sz="2555"/>
          </a:p>
          <a:p>
            <a:pPr indent="0" lvl="0" marL="0" rtl="0" algn="l">
              <a:spcBef>
                <a:spcPts val="0"/>
              </a:spcBef>
              <a:spcAft>
                <a:spcPts val="0"/>
              </a:spcAft>
              <a:buNone/>
            </a:pPr>
            <a:r>
              <a:rPr lang="fr" sz="2555"/>
              <a:t> </a:t>
            </a:r>
            <a:endParaRPr sz="2555"/>
          </a:p>
          <a:p>
            <a:pPr indent="0" lvl="0" marL="0" rtl="0" algn="l">
              <a:spcBef>
                <a:spcPts val="0"/>
              </a:spcBef>
              <a:spcAft>
                <a:spcPts val="0"/>
              </a:spcAft>
              <a:buNone/>
            </a:pPr>
            <a:r>
              <a:t/>
            </a:r>
            <a:endParaRPr sz="2555"/>
          </a:p>
          <a:p>
            <a:pPr indent="0" lvl="0" marL="0" rtl="0" algn="l">
              <a:spcBef>
                <a:spcPts val="0"/>
              </a:spcBef>
              <a:spcAft>
                <a:spcPts val="0"/>
              </a:spcAft>
              <a:buNone/>
            </a:pPr>
            <a:r>
              <a:t/>
            </a:r>
            <a:endParaRPr/>
          </a:p>
        </p:txBody>
      </p:sp>
      <p:sp>
        <p:nvSpPr>
          <p:cNvPr id="100" name="Google Shape;100;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1" name="Google Shape;101;p15"/>
          <p:cNvPicPr preferRelativeResize="0"/>
          <p:nvPr/>
        </p:nvPicPr>
        <p:blipFill>
          <a:blip r:embed="rId7">
            <a:alphaModFix/>
          </a:blip>
          <a:stretch>
            <a:fillRect/>
          </a:stretch>
        </p:blipFill>
        <p:spPr>
          <a:xfrm>
            <a:off x="3627375" y="178075"/>
            <a:ext cx="4874276" cy="1401824"/>
          </a:xfrm>
          <a:prstGeom prst="rect">
            <a:avLst/>
          </a:prstGeom>
          <a:noFill/>
          <a:ln>
            <a:noFill/>
          </a:ln>
        </p:spPr>
      </p:pic>
      <p:pic>
        <p:nvPicPr>
          <p:cNvPr id="102" name="Google Shape;102;p15"/>
          <p:cNvPicPr preferRelativeResize="0"/>
          <p:nvPr/>
        </p:nvPicPr>
        <p:blipFill>
          <a:blip r:embed="rId8">
            <a:alphaModFix/>
          </a:blip>
          <a:stretch>
            <a:fillRect/>
          </a:stretch>
        </p:blipFill>
        <p:spPr>
          <a:xfrm>
            <a:off x="3681900" y="1732299"/>
            <a:ext cx="5309701" cy="1804469"/>
          </a:xfrm>
          <a:prstGeom prst="rect">
            <a:avLst/>
          </a:prstGeom>
          <a:noFill/>
          <a:ln>
            <a:noFill/>
          </a:ln>
        </p:spPr>
      </p:pic>
      <p:pic>
        <p:nvPicPr>
          <p:cNvPr id="103" name="Google Shape;103;p15"/>
          <p:cNvPicPr preferRelativeResize="0"/>
          <p:nvPr/>
        </p:nvPicPr>
        <p:blipFill>
          <a:blip r:embed="rId9">
            <a:alphaModFix/>
          </a:blip>
          <a:stretch>
            <a:fillRect/>
          </a:stretch>
        </p:blipFill>
        <p:spPr>
          <a:xfrm>
            <a:off x="619575" y="2115875"/>
            <a:ext cx="2001500" cy="248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Méthodologie</a:t>
            </a:r>
            <a:endParaRPr/>
          </a:p>
        </p:txBody>
      </p:sp>
      <p:sp>
        <p:nvSpPr>
          <p:cNvPr id="109" name="Google Shape;109;p16"/>
          <p:cNvSpPr txBox="1"/>
          <p:nvPr>
            <p:ph idx="1" type="body"/>
          </p:nvPr>
        </p:nvSpPr>
        <p:spPr>
          <a:xfrm>
            <a:off x="311700" y="1229875"/>
            <a:ext cx="8520600" cy="381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315"/>
              <a:t> 1) Capturer les utilisateurs</a:t>
            </a:r>
            <a:endParaRPr sz="5315"/>
          </a:p>
          <a:p>
            <a:pPr indent="-306631" lvl="1" marL="914400" rtl="0" algn="l">
              <a:spcBef>
                <a:spcPts val="1200"/>
              </a:spcBef>
              <a:spcAft>
                <a:spcPts val="0"/>
              </a:spcAft>
              <a:buSzPct val="100000"/>
              <a:buChar char="○"/>
            </a:pPr>
            <a:r>
              <a:rPr lang="fr" sz="4915"/>
              <a:t>Interviews</a:t>
            </a:r>
            <a:endParaRPr sz="4915"/>
          </a:p>
          <a:p>
            <a:pPr indent="-306631" lvl="1" marL="914400" rtl="0" algn="l">
              <a:spcBef>
                <a:spcPts val="0"/>
              </a:spcBef>
              <a:spcAft>
                <a:spcPts val="0"/>
              </a:spcAft>
              <a:buSzPct val="100000"/>
              <a:buChar char="○"/>
            </a:pPr>
            <a:r>
              <a:rPr lang="fr" sz="4915"/>
              <a:t>Personas/Extrême Characters</a:t>
            </a:r>
            <a:endParaRPr sz="4915"/>
          </a:p>
          <a:p>
            <a:pPr indent="-306631" lvl="1" marL="914400" rtl="0" algn="l">
              <a:spcBef>
                <a:spcPts val="0"/>
              </a:spcBef>
              <a:spcAft>
                <a:spcPts val="0"/>
              </a:spcAft>
              <a:buSzPct val="100000"/>
              <a:buChar char="○"/>
            </a:pPr>
            <a:r>
              <a:rPr lang="fr" sz="4915"/>
              <a:t>Scénarios</a:t>
            </a:r>
            <a:endParaRPr sz="4915"/>
          </a:p>
          <a:p>
            <a:pPr indent="0" lvl="0" marL="0" rtl="0" algn="l">
              <a:spcBef>
                <a:spcPts val="1200"/>
              </a:spcBef>
              <a:spcAft>
                <a:spcPts val="0"/>
              </a:spcAft>
              <a:buNone/>
            </a:pPr>
            <a:r>
              <a:rPr lang="fr" sz="5315"/>
              <a:t>2) Invention</a:t>
            </a:r>
            <a:endParaRPr sz="5315"/>
          </a:p>
          <a:p>
            <a:pPr indent="-306631" lvl="1" marL="914400" rtl="0" algn="l">
              <a:spcBef>
                <a:spcPts val="1200"/>
              </a:spcBef>
              <a:spcAft>
                <a:spcPts val="0"/>
              </a:spcAft>
              <a:buSzPct val="100000"/>
              <a:buChar char="○"/>
            </a:pPr>
            <a:r>
              <a:rPr lang="fr" sz="4915"/>
              <a:t>Brainstorming</a:t>
            </a:r>
            <a:endParaRPr sz="4915"/>
          </a:p>
          <a:p>
            <a:pPr indent="-306631" lvl="1" marL="914400" rtl="0" algn="l">
              <a:spcBef>
                <a:spcPts val="0"/>
              </a:spcBef>
              <a:spcAft>
                <a:spcPts val="0"/>
              </a:spcAft>
              <a:buSzPct val="100000"/>
              <a:buChar char="○"/>
            </a:pPr>
            <a:r>
              <a:rPr lang="fr" sz="4915"/>
              <a:t>Design Space</a:t>
            </a:r>
            <a:endParaRPr sz="4915"/>
          </a:p>
          <a:p>
            <a:pPr indent="-306631" lvl="1" marL="914400" rtl="0" algn="l">
              <a:spcBef>
                <a:spcPts val="0"/>
              </a:spcBef>
              <a:spcAft>
                <a:spcPts val="0"/>
              </a:spcAft>
              <a:buSzPct val="100000"/>
              <a:buChar char="○"/>
            </a:pPr>
            <a:r>
              <a:rPr lang="fr" sz="4915"/>
              <a:t>Diagramme d’affinité</a:t>
            </a:r>
            <a:endParaRPr sz="4915"/>
          </a:p>
          <a:p>
            <a:pPr indent="0" lvl="0" marL="0" rtl="0" algn="l">
              <a:spcBef>
                <a:spcPts val="1200"/>
              </a:spcBef>
              <a:spcAft>
                <a:spcPts val="0"/>
              </a:spcAft>
              <a:buNone/>
            </a:pPr>
            <a:r>
              <a:rPr lang="fr" sz="5315"/>
              <a:t>3) Design</a:t>
            </a:r>
            <a:endParaRPr sz="5315"/>
          </a:p>
          <a:p>
            <a:pPr indent="-306631" lvl="1" marL="914400" rtl="0" algn="l">
              <a:spcBef>
                <a:spcPts val="1200"/>
              </a:spcBef>
              <a:spcAft>
                <a:spcPts val="0"/>
              </a:spcAft>
              <a:buSzPct val="100000"/>
              <a:buChar char="○"/>
            </a:pPr>
            <a:r>
              <a:rPr lang="fr" sz="4915"/>
              <a:t>Sketch</a:t>
            </a:r>
            <a:endParaRPr sz="4915"/>
          </a:p>
          <a:p>
            <a:pPr indent="-306631" lvl="1" marL="914400" rtl="0" algn="l">
              <a:spcBef>
                <a:spcPts val="0"/>
              </a:spcBef>
              <a:spcAft>
                <a:spcPts val="0"/>
              </a:spcAft>
              <a:buSzPct val="100000"/>
              <a:buChar char="○"/>
            </a:pPr>
            <a:r>
              <a:rPr lang="fr" sz="4915"/>
              <a:t>Prototype</a:t>
            </a:r>
            <a:endParaRPr sz="4915"/>
          </a:p>
          <a:p>
            <a:pPr indent="0" lvl="0" marL="0" rtl="0" algn="l">
              <a:spcBef>
                <a:spcPts val="1200"/>
              </a:spcBef>
              <a:spcAft>
                <a:spcPts val="0"/>
              </a:spcAft>
              <a:buNone/>
            </a:pPr>
            <a:r>
              <a:rPr lang="fr" sz="5315"/>
              <a:t>                  </a:t>
            </a:r>
            <a:endParaRPr sz="5315"/>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a:p>
        </p:txBody>
      </p:sp>
      <p:sp>
        <p:nvSpPr>
          <p:cNvPr id="110" name="Google Shape;110;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1" name="Google Shape;111;p16"/>
          <p:cNvPicPr preferRelativeResize="0"/>
          <p:nvPr/>
        </p:nvPicPr>
        <p:blipFill>
          <a:blip r:embed="rId3">
            <a:alphaModFix/>
          </a:blip>
          <a:stretch>
            <a:fillRect/>
          </a:stretch>
        </p:blipFill>
        <p:spPr>
          <a:xfrm>
            <a:off x="4172601" y="612950"/>
            <a:ext cx="3975952" cy="281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arenR"/>
            </a:pPr>
            <a:r>
              <a:rPr lang="fr"/>
              <a:t>Capturer les Utilisateurs</a:t>
            </a:r>
            <a:endParaRPr/>
          </a:p>
        </p:txBody>
      </p:sp>
      <p:sp>
        <p:nvSpPr>
          <p:cNvPr id="117" name="Google Shape;117;p17"/>
          <p:cNvSpPr txBox="1"/>
          <p:nvPr>
            <p:ph idx="1" type="body"/>
          </p:nvPr>
        </p:nvSpPr>
        <p:spPr>
          <a:xfrm>
            <a:off x="311700" y="913475"/>
            <a:ext cx="8520600" cy="3628800"/>
          </a:xfrm>
          <a:prstGeom prst="rect">
            <a:avLst/>
          </a:prstGeom>
        </p:spPr>
        <p:txBody>
          <a:bodyPr anchorCtr="0" anchor="t" bIns="91425" lIns="91425" spcFirstLastPara="1" rIns="91425" wrap="square" tIns="91425">
            <a:normAutofit fontScale="25000"/>
          </a:bodyPr>
          <a:lstStyle/>
          <a:p>
            <a:pPr indent="-317500" lvl="0" marL="457200" rtl="0" algn="l">
              <a:spcBef>
                <a:spcPts val="0"/>
              </a:spcBef>
              <a:spcAft>
                <a:spcPts val="0"/>
              </a:spcAft>
              <a:buSzPct val="100000"/>
              <a:buChar char="●"/>
            </a:pPr>
            <a:r>
              <a:rPr lang="fr" sz="5600" u="sng"/>
              <a:t>Interviews :</a:t>
            </a:r>
            <a:endParaRPr sz="5600" u="sng"/>
          </a:p>
          <a:p>
            <a:pPr indent="0" lvl="0" marL="457200" rtl="0" algn="l">
              <a:spcBef>
                <a:spcPts val="1200"/>
              </a:spcBef>
              <a:spcAft>
                <a:spcPts val="0"/>
              </a:spcAft>
              <a:buNone/>
            </a:pPr>
            <a:r>
              <a:t/>
            </a:r>
            <a:endParaRPr sz="2280" u="sng"/>
          </a:p>
          <a:p>
            <a:pPr indent="-304800" lvl="1" marL="914400" rtl="0" algn="l">
              <a:spcBef>
                <a:spcPts val="1200"/>
              </a:spcBef>
              <a:spcAft>
                <a:spcPts val="0"/>
              </a:spcAft>
              <a:buSzPct val="100000"/>
              <a:buChar char="○"/>
            </a:pPr>
            <a:r>
              <a:rPr lang="fr" sz="4800"/>
              <a:t>Étudiant, sans emploi, cadre actif</a:t>
            </a:r>
            <a:endParaRPr sz="4800"/>
          </a:p>
          <a:p>
            <a:pPr indent="-304800" lvl="2" marL="1371600" rtl="0" algn="l">
              <a:spcBef>
                <a:spcPts val="0"/>
              </a:spcBef>
              <a:spcAft>
                <a:spcPts val="0"/>
              </a:spcAft>
              <a:buSzPct val="100000"/>
              <a:buChar char="■"/>
            </a:pPr>
            <a:r>
              <a:rPr lang="fr" sz="4800"/>
              <a:t>18&lt;âge&lt;45</a:t>
            </a:r>
            <a:endParaRPr sz="4800"/>
          </a:p>
          <a:p>
            <a:pPr indent="-304800" lvl="1" marL="914400" rtl="0" algn="l">
              <a:spcBef>
                <a:spcPts val="0"/>
              </a:spcBef>
              <a:spcAft>
                <a:spcPts val="0"/>
              </a:spcAft>
              <a:buSzPct val="100000"/>
              <a:buChar char="○"/>
            </a:pPr>
            <a:r>
              <a:rPr lang="fr" sz="4800"/>
              <a:t>Types d’interviews</a:t>
            </a:r>
            <a:endParaRPr sz="4800"/>
          </a:p>
          <a:p>
            <a:pPr indent="0" lvl="0" marL="914400" rtl="0" algn="l">
              <a:spcBef>
                <a:spcPts val="1200"/>
              </a:spcBef>
              <a:spcAft>
                <a:spcPts val="0"/>
              </a:spcAft>
              <a:buNone/>
            </a:pPr>
            <a:r>
              <a:t/>
            </a:r>
            <a:endParaRPr/>
          </a:p>
          <a:p>
            <a:pPr indent="-317500" lvl="0" marL="457200" rtl="0" algn="l">
              <a:spcBef>
                <a:spcPts val="1200"/>
              </a:spcBef>
              <a:spcAft>
                <a:spcPts val="0"/>
              </a:spcAft>
              <a:buSzPct val="100000"/>
              <a:buChar char="●"/>
            </a:pPr>
            <a:r>
              <a:rPr lang="fr" sz="5600" u="sng"/>
              <a:t>Personas / Extrême Characters</a:t>
            </a:r>
            <a:endParaRPr sz="5600" u="sng"/>
          </a:p>
          <a:p>
            <a:pPr indent="-304800" lvl="1" marL="914400" rtl="0" algn="l">
              <a:spcBef>
                <a:spcPts val="0"/>
              </a:spcBef>
              <a:spcAft>
                <a:spcPts val="0"/>
              </a:spcAft>
              <a:buSzPct val="100000"/>
              <a:buChar char="○"/>
            </a:pPr>
            <a:r>
              <a:rPr lang="fr" sz="4800"/>
              <a:t>4 Personas</a:t>
            </a:r>
            <a:endParaRPr sz="4800"/>
          </a:p>
          <a:p>
            <a:pPr indent="-304800" lvl="2" marL="1371600" rtl="0" algn="l">
              <a:spcBef>
                <a:spcPts val="0"/>
              </a:spcBef>
              <a:spcAft>
                <a:spcPts val="0"/>
              </a:spcAft>
              <a:buSzPct val="100000"/>
              <a:buChar char="■"/>
            </a:pPr>
            <a:r>
              <a:rPr lang="fr" sz="4800"/>
              <a:t>En accord avec les profils des individus sondés lors de la phase d’interviews</a:t>
            </a:r>
            <a:endParaRPr sz="4800"/>
          </a:p>
          <a:p>
            <a:pPr indent="-304800" lvl="1" marL="914400" rtl="0" algn="l">
              <a:spcBef>
                <a:spcPts val="0"/>
              </a:spcBef>
              <a:spcAft>
                <a:spcPts val="0"/>
              </a:spcAft>
              <a:buSzPct val="100000"/>
              <a:buChar char="○"/>
            </a:pPr>
            <a:r>
              <a:rPr lang="fr" sz="4800"/>
              <a:t>Ajout d’une persona extrême pour mettre en avant les limites du projet</a:t>
            </a:r>
            <a:endParaRPr sz="4800"/>
          </a:p>
          <a:p>
            <a:pPr indent="0" lvl="0" marL="1371600" rtl="0" algn="l">
              <a:spcBef>
                <a:spcPts val="1200"/>
              </a:spcBef>
              <a:spcAft>
                <a:spcPts val="0"/>
              </a:spcAft>
              <a:buNone/>
            </a:pPr>
            <a:r>
              <a:t/>
            </a:r>
            <a:endParaRPr sz="4800"/>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18" name="Google Shape;118;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arenR"/>
            </a:pPr>
            <a:r>
              <a:rPr lang="fr"/>
              <a:t>Capturer les Utilisateurs</a:t>
            </a:r>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Scénarios</a:t>
            </a:r>
            <a:endParaRPr/>
          </a:p>
          <a:p>
            <a:pPr indent="-317500" lvl="1" marL="914400" rtl="0" algn="l">
              <a:spcBef>
                <a:spcPts val="0"/>
              </a:spcBef>
              <a:spcAft>
                <a:spcPts val="0"/>
              </a:spcAft>
              <a:buSzPts val="1400"/>
              <a:buChar char="○"/>
            </a:pPr>
            <a:r>
              <a:rPr lang="fr"/>
              <a:t>Scénario 1 :</a:t>
            </a:r>
            <a:endParaRPr/>
          </a:p>
          <a:p>
            <a:pPr indent="-317500" lvl="2" marL="1371600" rtl="0" algn="l">
              <a:spcBef>
                <a:spcPts val="0"/>
              </a:spcBef>
              <a:spcAft>
                <a:spcPts val="0"/>
              </a:spcAft>
              <a:buSzPts val="1400"/>
              <a:buChar char="■"/>
            </a:pPr>
            <a:r>
              <a:rPr lang="fr"/>
              <a:t>Recherche de restaurant : </a:t>
            </a:r>
            <a:endParaRPr/>
          </a:p>
          <a:p>
            <a:pPr indent="-317500" lvl="3" marL="1828800" rtl="0" algn="l">
              <a:spcBef>
                <a:spcPts val="0"/>
              </a:spcBef>
              <a:spcAft>
                <a:spcPts val="0"/>
              </a:spcAft>
              <a:buSzPts val="1400"/>
              <a:buChar char="●"/>
            </a:pPr>
            <a:r>
              <a:rPr lang="fr"/>
              <a:t>Perte de connexion et recherche d’un nouvel accès au réseau</a:t>
            </a:r>
            <a:endParaRPr/>
          </a:p>
          <a:p>
            <a:pPr indent="-317500" lvl="3" marL="1828800" rtl="0" algn="l">
              <a:spcBef>
                <a:spcPts val="0"/>
              </a:spcBef>
              <a:spcAft>
                <a:spcPts val="0"/>
              </a:spcAft>
              <a:buSzPts val="1400"/>
              <a:buChar char="●"/>
            </a:pPr>
            <a:r>
              <a:rPr lang="fr"/>
              <a:t>Système </a:t>
            </a:r>
            <a:r>
              <a:rPr lang="fr"/>
              <a:t>interactif</a:t>
            </a:r>
            <a:endParaRPr/>
          </a:p>
          <a:p>
            <a:pPr indent="-317500" lvl="1" marL="914400" rtl="0" algn="l">
              <a:spcBef>
                <a:spcPts val="0"/>
              </a:spcBef>
              <a:spcAft>
                <a:spcPts val="0"/>
              </a:spcAft>
              <a:buSzPts val="1400"/>
              <a:buChar char="○"/>
            </a:pPr>
            <a:r>
              <a:rPr lang="fr"/>
              <a:t>Scénario 2 :</a:t>
            </a:r>
            <a:endParaRPr/>
          </a:p>
          <a:p>
            <a:pPr indent="-317500" lvl="2" marL="1371600" rtl="0" algn="l">
              <a:spcBef>
                <a:spcPts val="0"/>
              </a:spcBef>
              <a:spcAft>
                <a:spcPts val="0"/>
              </a:spcAft>
              <a:buSzPts val="1400"/>
              <a:buChar char="■"/>
            </a:pPr>
            <a:r>
              <a:rPr lang="fr"/>
              <a:t>Recherche d’un itinéraire &amp; d’une connexion stable:</a:t>
            </a:r>
            <a:endParaRPr/>
          </a:p>
          <a:p>
            <a:pPr indent="-317500" lvl="3" marL="1828800" rtl="0" algn="l">
              <a:spcBef>
                <a:spcPts val="0"/>
              </a:spcBef>
              <a:spcAft>
                <a:spcPts val="0"/>
              </a:spcAft>
              <a:buSzPts val="1400"/>
              <a:buChar char="●"/>
            </a:pPr>
            <a:r>
              <a:rPr lang="fr"/>
              <a:t>Besoin de se rendre à un endroit et de disposer d’une bonne connexion</a:t>
            </a:r>
            <a:endParaRPr/>
          </a:p>
          <a:p>
            <a:pPr indent="-317500" lvl="3" marL="1828800" rtl="0" algn="l">
              <a:spcBef>
                <a:spcPts val="0"/>
              </a:spcBef>
              <a:spcAft>
                <a:spcPts val="0"/>
              </a:spcAft>
              <a:buSzPts val="1400"/>
              <a:buChar char="●"/>
            </a:pPr>
            <a:r>
              <a:rPr lang="fr"/>
              <a:t>Service externe : Photo / Vidéo</a:t>
            </a:r>
            <a:endParaRPr/>
          </a:p>
          <a:p>
            <a:pPr indent="0" lvl="0" marL="1828800" rtl="0" algn="l">
              <a:spcBef>
                <a:spcPts val="1200"/>
              </a:spcBef>
              <a:spcAft>
                <a:spcPts val="0"/>
              </a:spcAft>
              <a:buNone/>
            </a:pPr>
            <a:r>
              <a:t/>
            </a:r>
            <a:endParaRPr/>
          </a:p>
          <a:p>
            <a:pPr indent="0" lvl="0" marL="0" rtl="0" algn="l">
              <a:spcBef>
                <a:spcPts val="1200"/>
              </a:spcBef>
              <a:spcAft>
                <a:spcPts val="1200"/>
              </a:spcAft>
              <a:buNone/>
            </a:pPr>
            <a:r>
              <a:rPr lang="fr"/>
              <a:t>	</a:t>
            </a:r>
            <a:endParaRPr/>
          </a:p>
        </p:txBody>
      </p:sp>
      <p:sp>
        <p:nvSpPr>
          <p:cNvPr id="125" name="Google Shape;125;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60175" y="403250"/>
            <a:ext cx="8520600" cy="10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800"/>
              <a:t>2) Invention</a:t>
            </a:r>
            <a:endParaRPr sz="2800"/>
          </a:p>
          <a:p>
            <a:pPr indent="0" lvl="0" marL="0" rtl="0" algn="l">
              <a:spcBef>
                <a:spcPts val="0"/>
              </a:spcBef>
              <a:spcAft>
                <a:spcPts val="0"/>
              </a:spcAft>
              <a:buNone/>
            </a:pPr>
            <a:r>
              <a:rPr lang="fr" sz="1655">
                <a:solidFill>
                  <a:srgbClr val="000000"/>
                </a:solidFill>
              </a:rPr>
              <a:t>         1-brainstorming sur les problèmes de connexions:</a:t>
            </a:r>
            <a:endParaRPr sz="1655">
              <a:solidFill>
                <a:srgbClr val="000000"/>
              </a:solidFill>
            </a:endParaRPr>
          </a:p>
        </p:txBody>
      </p:sp>
      <p:sp>
        <p:nvSpPr>
          <p:cNvPr id="131" name="Google Shape;131;p19"/>
          <p:cNvSpPr txBox="1"/>
          <p:nvPr>
            <p:ph idx="1" type="body"/>
          </p:nvPr>
        </p:nvSpPr>
        <p:spPr>
          <a:xfrm>
            <a:off x="311700" y="1650250"/>
            <a:ext cx="8520600" cy="291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Brainstorming</a:t>
            </a:r>
            <a:endParaRPr/>
          </a:p>
          <a:p>
            <a:pPr indent="0" lvl="0" marL="0" rtl="0" algn="l">
              <a:spcBef>
                <a:spcPts val="1200"/>
              </a:spcBef>
              <a:spcAft>
                <a:spcPts val="1200"/>
              </a:spcAft>
              <a:buNone/>
            </a:pPr>
            <a:r>
              <a:t/>
            </a:r>
            <a:endParaRPr/>
          </a:p>
        </p:txBody>
      </p:sp>
      <p:sp>
        <p:nvSpPr>
          <p:cNvPr id="132" name="Google Shape;132;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3" name="Google Shape;133;p19"/>
          <p:cNvPicPr preferRelativeResize="0"/>
          <p:nvPr/>
        </p:nvPicPr>
        <p:blipFill>
          <a:blip r:embed="rId3">
            <a:alphaModFix/>
          </a:blip>
          <a:stretch>
            <a:fillRect/>
          </a:stretch>
        </p:blipFill>
        <p:spPr>
          <a:xfrm>
            <a:off x="446350" y="920950"/>
            <a:ext cx="8194725" cy="4123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ppt_w</p:attrName>
                                        </p:attrNameLst>
                                      </p:cBhvr>
                                      <p:tavLst>
                                        <p:tav fmla="" tm="0">
                                          <p:val>
                                            <p:strVal val="0"/>
                                          </p:val>
                                        </p:tav>
                                        <p:tav fmla="" tm="100000">
                                          <p:val>
                                            <p:strVal val="#ppt_w"/>
                                          </p:val>
                                        </p:tav>
                                      </p:tavLst>
                                    </p:anim>
                                    <p:anim calcmode="lin" valueType="num">
                                      <p:cBhvr additive="base">
                                        <p:cTn dur="1000"/>
                                        <p:tgtEl>
                                          <p:spTgt spid="1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186600" y="173325"/>
            <a:ext cx="87708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000000"/>
                </a:solidFill>
              </a:rPr>
              <a:t>        2-</a:t>
            </a:r>
            <a:r>
              <a:rPr lang="fr">
                <a:solidFill>
                  <a:srgbClr val="000000"/>
                </a:solidFill>
              </a:rPr>
              <a:t>Brainstorming sur la synchronisation de données:</a:t>
            </a:r>
            <a:endParaRPr>
              <a:solidFill>
                <a:srgbClr val="000000"/>
              </a:solidFill>
            </a:endParaRPr>
          </a:p>
        </p:txBody>
      </p:sp>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0" name="Google Shape;140;p20"/>
          <p:cNvPicPr preferRelativeResize="0"/>
          <p:nvPr/>
        </p:nvPicPr>
        <p:blipFill>
          <a:blip r:embed="rId3">
            <a:alphaModFix/>
          </a:blip>
          <a:stretch>
            <a:fillRect/>
          </a:stretch>
        </p:blipFill>
        <p:spPr>
          <a:xfrm>
            <a:off x="0" y="607525"/>
            <a:ext cx="9143999" cy="453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Nouvelle séance de Brainstorming:</a:t>
            </a:r>
            <a:endParaRPr/>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8" name="Google Shape;148;p21"/>
          <p:cNvPicPr preferRelativeResize="0"/>
          <p:nvPr/>
        </p:nvPicPr>
        <p:blipFill rotWithShape="1">
          <a:blip r:embed="rId3">
            <a:alphaModFix/>
          </a:blip>
          <a:srcRect b="6868" l="-2100" r="3002" t="2165"/>
          <a:stretch/>
        </p:blipFill>
        <p:spPr>
          <a:xfrm>
            <a:off x="-38350" y="909425"/>
            <a:ext cx="9220702" cy="4185650"/>
          </a:xfrm>
          <a:prstGeom prst="rect">
            <a:avLst/>
          </a:prstGeom>
          <a:noFill/>
          <a:ln>
            <a:noFill/>
          </a:ln>
        </p:spPr>
      </p:pic>
      <p:sp>
        <p:nvSpPr>
          <p:cNvPr id="149" name="Google Shape;149;p21"/>
          <p:cNvSpPr txBox="1"/>
          <p:nvPr/>
        </p:nvSpPr>
        <p:spPr>
          <a:xfrm>
            <a:off x="573000" y="1046100"/>
            <a:ext cx="2722500" cy="3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21"/>
          <p:cNvSpPr txBox="1"/>
          <p:nvPr/>
        </p:nvSpPr>
        <p:spPr>
          <a:xfrm>
            <a:off x="2653625" y="1107975"/>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Roboto"/>
                <a:ea typeface="Roboto"/>
                <a:cs typeface="Roboto"/>
                <a:sym typeface="Roboto"/>
              </a:rPr>
              <a:t>Sujet n°1:</a:t>
            </a:r>
            <a:endParaRPr u="sng">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