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70" r:id="rId6"/>
    <p:sldId id="271" r:id="rId7"/>
    <p:sldId id="272" r:id="rId8"/>
    <p:sldId id="273" r:id="rId9"/>
    <p:sldId id="260" r:id="rId10"/>
    <p:sldId id="263" r:id="rId11"/>
    <p:sldId id="264" r:id="rId12"/>
    <p:sldId id="265" r:id="rId13"/>
    <p:sldId id="266" r:id="rId14"/>
    <p:sldId id="267" r:id="rId15"/>
    <p:sldId id="268" r:id="rId16"/>
    <p:sldId id="269" r:id="rId17"/>
    <p:sldId id="274" r:id="rId18"/>
    <p:sldId id="261"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p:restoredTop sz="94643"/>
  </p:normalViewPr>
  <p:slideViewPr>
    <p:cSldViewPr snapToGrid="0" snapToObjects="1">
      <p:cViewPr>
        <p:scale>
          <a:sx n="108" d="100"/>
          <a:sy n="108" d="100"/>
        </p:scale>
        <p:origin x="512"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a:t>6/19/17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6/19/17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6/19/17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6/19/17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6/19/17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6/19/17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6/19/17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6/19/17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6/19/17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6/19/17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a:t>6/19/17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a:t>6/19/17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a:t>6/19/17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a:t>6/19/17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a:t>6/19/17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6/19/17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6/19/17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a:pPr/>
              <a:t>6/19/17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microsoft.com/office/2007/relationships/hdphoto" Target="../media/hdphoto2.wdp"/><Relationship Id="rId5" Type="http://schemas.openxmlformats.org/officeDocument/2006/relationships/image" Target="../media/image6.png"/><Relationship Id="rId6"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Creating a video game</a:t>
            </a:r>
            <a:endParaRPr lang="en-CA" dirty="0"/>
          </a:p>
        </p:txBody>
      </p:sp>
      <p:sp>
        <p:nvSpPr>
          <p:cNvPr id="3" name="Subtitle 2"/>
          <p:cNvSpPr>
            <a:spLocks noGrp="1"/>
          </p:cNvSpPr>
          <p:nvPr>
            <p:ph type="subTitle" idx="1"/>
          </p:nvPr>
        </p:nvSpPr>
        <p:spPr/>
        <p:txBody>
          <a:bodyPr/>
          <a:lstStyle/>
          <a:p>
            <a:r>
              <a:rPr lang="en-CA" dirty="0" smtClean="0"/>
              <a:t>By: Johnathan and micky</a:t>
            </a:r>
            <a:endParaRPr lang="en-CA" dirty="0"/>
          </a:p>
        </p:txBody>
      </p:sp>
    </p:spTree>
    <p:extLst>
      <p:ext uri="{BB962C8B-B14F-4D97-AF65-F5344CB8AC3E}">
        <p14:creationId xmlns:p14="http://schemas.microsoft.com/office/powerpoint/2010/main" val="35778240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8000" y1="58889" x2="88000" y2="58889"/>
                        <a14:foregroundMark x1="89667" y1="41111" x2="89667" y2="41111"/>
                        <a14:foregroundMark x1="95333" y1="45556" x2="95333" y2="45556"/>
                        <a14:foregroundMark x1="91000" y1="56667" x2="91000" y2="56667"/>
                        <a14:foregroundMark x1="95000" y1="25556" x2="95000" y2="25556"/>
                        <a14:foregroundMark x1="97667" y1="51111" x2="97667" y2="51111"/>
                        <a14:foregroundMark x1="91667" y1="28889" x2="91667" y2="28889"/>
                        <a14:foregroundMark x1="90333" y1="12222" x2="90333" y2="12222"/>
                        <a14:foregroundMark x1="95000" y1="16667" x2="95000" y2="16667"/>
                        <a14:foregroundMark x1="89000" y1="16667" x2="89000" y2="16667"/>
                        <a14:foregroundMark x1="86667" y1="22222" x2="86667" y2="22222"/>
                        <a14:foregroundMark x1="93333" y1="15556" x2="93333" y2="15556"/>
                        <a14:foregroundMark x1="96667" y1="25556" x2="96667" y2="25556"/>
                        <a14:foregroundMark x1="92333" y1="12222" x2="92333" y2="12222"/>
                      </a14:backgroundRemoval>
                    </a14:imgEffect>
                  </a14:imgLayer>
                </a14:imgProps>
              </a:ext>
              <a:ext uri="{28A0092B-C50C-407E-A947-70E740481C1C}">
                <a14:useLocalDpi xmlns:a14="http://schemas.microsoft.com/office/drawing/2010/main" val="0"/>
              </a:ext>
            </a:extLst>
          </a:blip>
          <a:stretch>
            <a:fillRect/>
          </a:stretch>
        </p:blipFill>
        <p:spPr>
          <a:xfrm>
            <a:off x="832935" y="2571562"/>
            <a:ext cx="3494597" cy="104837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951" y="4458808"/>
            <a:ext cx="3494597" cy="98812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p:cNvSpPr>
            <a:spLocks noGrp="1"/>
          </p:cNvSpPr>
          <p:nvPr>
            <p:ph type="title"/>
          </p:nvPr>
        </p:nvSpPr>
        <p:spPr>
          <a:xfrm>
            <a:off x="1141413" y="618518"/>
            <a:ext cx="9905998" cy="1478570"/>
          </a:xfrm>
        </p:spPr>
        <p:txBody>
          <a:bodyPr>
            <a:normAutofit/>
          </a:bodyPr>
          <a:lstStyle/>
          <a:p>
            <a:r>
              <a:rPr lang="en-CA" dirty="0"/>
              <a:t>Step 3.1: an intro to python and </a:t>
            </a:r>
            <a:r>
              <a:rPr lang="en-CA" dirty="0" smtClean="0"/>
              <a:t>Pygame</a:t>
            </a:r>
            <a:endParaRPr lang="en-CA" dirty="0"/>
          </a:p>
        </p:txBody>
      </p:sp>
      <p:sp>
        <p:nvSpPr>
          <p:cNvPr id="3" name="Content Placeholder 2"/>
          <p:cNvSpPr>
            <a:spLocks noGrp="1"/>
          </p:cNvSpPr>
          <p:nvPr>
            <p:ph idx="1"/>
          </p:nvPr>
        </p:nvSpPr>
        <p:spPr>
          <a:xfrm>
            <a:off x="4338548" y="2249487"/>
            <a:ext cx="6708863" cy="3908942"/>
          </a:xfrm>
        </p:spPr>
        <p:txBody>
          <a:bodyPr>
            <a:noAutofit/>
          </a:bodyPr>
          <a:lstStyle/>
          <a:p>
            <a:pPr>
              <a:lnSpc>
                <a:spcPct val="100000"/>
              </a:lnSpc>
            </a:pPr>
            <a:r>
              <a:rPr lang="en-CA" sz="1600" dirty="0"/>
              <a:t>Wait? Python </a:t>
            </a:r>
            <a:r>
              <a:rPr lang="en-CA" sz="1600" i="1" dirty="0"/>
              <a:t>AND </a:t>
            </a:r>
            <a:r>
              <a:rPr lang="en-CA" sz="1600" dirty="0"/>
              <a:t>Pygame?</a:t>
            </a:r>
          </a:p>
          <a:p>
            <a:pPr lvl="1">
              <a:lnSpc>
                <a:spcPct val="100000"/>
              </a:lnSpc>
            </a:pPr>
            <a:r>
              <a:rPr lang="en-CA" sz="1600" dirty="0"/>
              <a:t>Think of Python as a series of books, you have the base set for basic stuff, but by adding extra “</a:t>
            </a:r>
            <a:r>
              <a:rPr lang="en-CA" sz="1600" dirty="0" smtClean="0"/>
              <a:t>side” </a:t>
            </a:r>
            <a:r>
              <a:rPr lang="en-CA" sz="1600" dirty="0"/>
              <a:t>, or </a:t>
            </a:r>
            <a:r>
              <a:rPr lang="en-CA" sz="1600" dirty="0" smtClean="0"/>
              <a:t>“Modules”, </a:t>
            </a:r>
            <a:r>
              <a:rPr lang="en-CA" sz="1600" dirty="0"/>
              <a:t>you can add extra content</a:t>
            </a:r>
          </a:p>
          <a:p>
            <a:pPr lvl="1">
              <a:lnSpc>
                <a:spcPct val="100000"/>
              </a:lnSpc>
            </a:pPr>
            <a:r>
              <a:rPr lang="en-CA" sz="1600" dirty="0"/>
              <a:t>Python is the language, Pygame is a </a:t>
            </a:r>
            <a:r>
              <a:rPr lang="en-CA" sz="1600" dirty="0" smtClean="0"/>
              <a:t>module</a:t>
            </a:r>
            <a:endParaRPr lang="en-CA" sz="1600" dirty="0"/>
          </a:p>
          <a:p>
            <a:pPr>
              <a:lnSpc>
                <a:spcPct val="100000"/>
              </a:lnSpc>
            </a:pPr>
            <a:r>
              <a:rPr lang="en-CA" sz="1600" dirty="0"/>
              <a:t>What you’ll need to know about Python:</a:t>
            </a:r>
          </a:p>
          <a:p>
            <a:pPr lvl="1">
              <a:lnSpc>
                <a:spcPct val="100000"/>
              </a:lnSpc>
            </a:pPr>
            <a:r>
              <a:rPr lang="en-CA" sz="1600" dirty="0"/>
              <a:t>Variables – EVERYTHING is a </a:t>
            </a:r>
            <a:r>
              <a:rPr lang="en-CA" sz="1600" dirty="0" smtClean="0"/>
              <a:t>variable </a:t>
            </a:r>
            <a:r>
              <a:rPr lang="en-CA" sz="1600" dirty="0"/>
              <a:t>is programming!</a:t>
            </a:r>
          </a:p>
          <a:p>
            <a:pPr lvl="1">
              <a:lnSpc>
                <a:spcPct val="100000"/>
              </a:lnSpc>
            </a:pPr>
            <a:r>
              <a:rPr lang="en-CA" sz="1600" dirty="0" smtClean="0"/>
              <a:t>Functions </a:t>
            </a:r>
            <a:r>
              <a:rPr lang="en-CA" sz="1600" dirty="0"/>
              <a:t>and Loops – So you can have the game do a loop, until its </a:t>
            </a:r>
            <a:r>
              <a:rPr lang="en-CA" sz="1600" i="1" dirty="0"/>
              <a:t>Game Over</a:t>
            </a:r>
            <a:endParaRPr lang="en-CA" sz="1600" dirty="0"/>
          </a:p>
          <a:p>
            <a:pPr lvl="1">
              <a:lnSpc>
                <a:spcPct val="100000"/>
              </a:lnSpc>
            </a:pPr>
            <a:r>
              <a:rPr lang="en-CA" sz="1600" dirty="0"/>
              <a:t>If, else, and math statements – Programming is basally all you giving formulas to the computer</a:t>
            </a:r>
          </a:p>
          <a:p>
            <a:pPr lvl="1">
              <a:lnSpc>
                <a:spcPct val="100000"/>
              </a:lnSpc>
            </a:pPr>
            <a:r>
              <a:rPr lang="en-CA" sz="1600" dirty="0" smtClean="0"/>
              <a:t>Image, Text, </a:t>
            </a:r>
            <a:r>
              <a:rPr lang="en-CA" sz="1600" dirty="0"/>
              <a:t>and Graphic </a:t>
            </a:r>
            <a:r>
              <a:rPr lang="en-CA" sz="1600" dirty="0" smtClean="0"/>
              <a:t>manipulation </a:t>
            </a:r>
            <a:r>
              <a:rPr lang="en-CA" sz="1600" dirty="0"/>
              <a:t>– So you can </a:t>
            </a:r>
            <a:r>
              <a:rPr lang="en-CA" sz="1600" dirty="0" smtClean="0"/>
              <a:t>actually </a:t>
            </a:r>
            <a:r>
              <a:rPr lang="en-CA" sz="1600" i="1" dirty="0"/>
              <a:t>see </a:t>
            </a:r>
            <a:r>
              <a:rPr lang="en-CA" sz="1600" dirty="0"/>
              <a:t>the game</a:t>
            </a:r>
          </a:p>
          <a:p>
            <a:pPr lvl="1">
              <a:lnSpc>
                <a:spcPct val="100000"/>
              </a:lnSpc>
            </a:pPr>
            <a:r>
              <a:rPr lang="en-CA" sz="1600" dirty="0" smtClean="0"/>
              <a:t>Modules </a:t>
            </a:r>
            <a:r>
              <a:rPr lang="en-CA" sz="1600" dirty="0"/>
              <a:t>– Working with </a:t>
            </a:r>
            <a:r>
              <a:rPr lang="en-CA" sz="1600" dirty="0" smtClean="0"/>
              <a:t>”extensions” </a:t>
            </a:r>
            <a:r>
              <a:rPr lang="en-CA" sz="1600" dirty="0"/>
              <a:t>to Python</a:t>
            </a:r>
          </a:p>
        </p:txBody>
      </p:sp>
    </p:spTree>
    <p:extLst>
      <p:ext uri="{BB962C8B-B14F-4D97-AF65-F5344CB8AC3E}">
        <p14:creationId xmlns:p14="http://schemas.microsoft.com/office/powerpoint/2010/main" val="241126970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64280"/>
            <a:ext cx="9905998" cy="1478570"/>
          </a:xfrm>
        </p:spPr>
        <p:txBody>
          <a:bodyPr/>
          <a:lstStyle/>
          <a:p>
            <a:r>
              <a:rPr lang="en-CA" dirty="0" smtClean="0"/>
              <a:t>Step 3.2: Variables</a:t>
            </a:r>
            <a:endParaRPr lang="en-CA" dirty="0"/>
          </a:p>
        </p:txBody>
      </p:sp>
      <p:sp>
        <p:nvSpPr>
          <p:cNvPr id="3" name="Content Placeholder 2"/>
          <p:cNvSpPr>
            <a:spLocks noGrp="1"/>
          </p:cNvSpPr>
          <p:nvPr>
            <p:ph idx="1"/>
          </p:nvPr>
        </p:nvSpPr>
        <p:spPr>
          <a:xfrm>
            <a:off x="1141412" y="1498294"/>
            <a:ext cx="9905999" cy="5166911"/>
          </a:xfrm>
        </p:spPr>
        <p:txBody>
          <a:bodyPr>
            <a:normAutofit lnSpcReduction="10000"/>
          </a:bodyPr>
          <a:lstStyle/>
          <a:p>
            <a:r>
              <a:rPr lang="en-CA" dirty="0" smtClean="0"/>
              <a:t>Variables </a:t>
            </a:r>
            <a:r>
              <a:rPr lang="en-CA" dirty="0" smtClean="0"/>
              <a:t>are similar to the ones you do in math</a:t>
            </a:r>
          </a:p>
          <a:p>
            <a:r>
              <a:rPr lang="en-CA" dirty="0"/>
              <a:t>4</a:t>
            </a:r>
            <a:r>
              <a:rPr lang="en-CA" dirty="0" smtClean="0"/>
              <a:t> main </a:t>
            </a:r>
            <a:r>
              <a:rPr lang="en-CA" dirty="0" smtClean="0"/>
              <a:t>types </a:t>
            </a:r>
            <a:r>
              <a:rPr lang="en-CA" dirty="0" smtClean="0"/>
              <a:t>of variables :</a:t>
            </a:r>
          </a:p>
          <a:p>
            <a:pPr lvl="1"/>
            <a:r>
              <a:rPr lang="en-CA" dirty="0" smtClean="0"/>
              <a:t>Strings  - Hold text</a:t>
            </a:r>
          </a:p>
          <a:p>
            <a:pPr lvl="1"/>
            <a:r>
              <a:rPr lang="en-CA" dirty="0" smtClean="0"/>
              <a:t>Integers </a:t>
            </a:r>
            <a:r>
              <a:rPr lang="en-CA" dirty="0" smtClean="0"/>
              <a:t>– Hold non-decimal numbers</a:t>
            </a:r>
          </a:p>
          <a:p>
            <a:pPr lvl="1"/>
            <a:r>
              <a:rPr lang="en-CA" dirty="0" smtClean="0"/>
              <a:t>Floats – Hold decimal numbers, but may be not be </a:t>
            </a:r>
            <a:r>
              <a:rPr lang="en-CA" dirty="0" smtClean="0"/>
              <a:t>precise</a:t>
            </a:r>
            <a:endParaRPr lang="en-CA" dirty="0" smtClean="0"/>
          </a:p>
          <a:p>
            <a:pPr lvl="1"/>
            <a:r>
              <a:rPr lang="en-CA" dirty="0" smtClean="0"/>
              <a:t>Boolean </a:t>
            </a:r>
            <a:r>
              <a:rPr lang="en-CA" dirty="0" smtClean="0"/>
              <a:t>– True/False </a:t>
            </a:r>
            <a:r>
              <a:rPr lang="en-CA" dirty="0" smtClean="0"/>
              <a:t>Variable</a:t>
            </a:r>
            <a:endParaRPr lang="en-CA" dirty="0" smtClean="0"/>
          </a:p>
          <a:p>
            <a:r>
              <a:rPr lang="en-CA" dirty="0" smtClean="0"/>
              <a:t>Example uses of variables in our code:</a:t>
            </a:r>
          </a:p>
          <a:p>
            <a:pPr lvl="1"/>
            <a:r>
              <a:rPr lang="en-CA" dirty="0"/>
              <a:t>s</a:t>
            </a:r>
            <a:r>
              <a:rPr lang="en-CA" dirty="0" smtClean="0"/>
              <a:t>core – The Player’s Score</a:t>
            </a:r>
          </a:p>
          <a:p>
            <a:pPr lvl="1"/>
            <a:r>
              <a:rPr lang="en-CA" dirty="0" smtClean="0"/>
              <a:t>curspeed</a:t>
            </a:r>
            <a:r>
              <a:rPr lang="en-CA" dirty="0" smtClean="0"/>
              <a:t> – The player’s current speed</a:t>
            </a:r>
          </a:p>
          <a:p>
            <a:pPr lvl="1"/>
            <a:r>
              <a:rPr lang="en-CA" dirty="0" smtClean="0"/>
              <a:t>x - The player’s current x position</a:t>
            </a:r>
          </a:p>
          <a:p>
            <a:pPr lvl="1"/>
            <a:r>
              <a:rPr lang="en-CA" dirty="0"/>
              <a:t>r</a:t>
            </a:r>
            <a:r>
              <a:rPr lang="en-CA" dirty="0" smtClean="0"/>
              <a:t>otater</a:t>
            </a:r>
            <a:r>
              <a:rPr lang="en-CA" dirty="0" smtClean="0"/>
              <a:t> - The car’s angle</a:t>
            </a:r>
          </a:p>
          <a:p>
            <a:pPr lvl="1"/>
            <a:r>
              <a:rPr lang="en-CA" dirty="0" smtClean="0"/>
              <a:t>Currentcar</a:t>
            </a:r>
            <a:r>
              <a:rPr lang="en-CA" dirty="0" smtClean="0"/>
              <a:t> – The car that the player is using</a:t>
            </a:r>
          </a:p>
          <a:p>
            <a:pPr lvl="1"/>
            <a:endParaRPr lang="en-CA" dirty="0" smtClean="0"/>
          </a:p>
          <a:p>
            <a:pPr lvl="1"/>
            <a:endParaRPr lang="en-CA"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00791">
            <a:off x="5786648" y="5327384"/>
            <a:ext cx="1970603" cy="60747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58938">
            <a:off x="8259512" y="4880472"/>
            <a:ext cx="2705100" cy="105606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692452">
            <a:off x="8142465" y="480589"/>
            <a:ext cx="3644900" cy="3784600"/>
          </a:xfrm>
          <a:prstGeom prst="rect">
            <a:avLst/>
          </a:prstGeom>
        </p:spPr>
      </p:pic>
    </p:spTree>
    <p:extLst>
      <p:ext uri="{BB962C8B-B14F-4D97-AF65-F5344CB8AC3E}">
        <p14:creationId xmlns:p14="http://schemas.microsoft.com/office/powerpoint/2010/main" val="1968815142"/>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64" y="478926"/>
            <a:ext cx="9905998" cy="1478570"/>
          </a:xfrm>
        </p:spPr>
        <p:txBody>
          <a:bodyPr/>
          <a:lstStyle/>
          <a:p>
            <a:r>
              <a:rPr lang="en-CA" dirty="0" smtClean="0"/>
              <a:t>Step 3.3: if, else, and math in python</a:t>
            </a:r>
            <a:endParaRPr lang="en-CA" dirty="0"/>
          </a:p>
        </p:txBody>
      </p:sp>
      <p:sp>
        <p:nvSpPr>
          <p:cNvPr id="3" name="Content Placeholder 2"/>
          <p:cNvSpPr>
            <a:spLocks noGrp="1"/>
          </p:cNvSpPr>
          <p:nvPr>
            <p:ph idx="1"/>
          </p:nvPr>
        </p:nvSpPr>
        <p:spPr>
          <a:xfrm>
            <a:off x="270825" y="1834273"/>
            <a:ext cx="7404438" cy="4800443"/>
          </a:xfrm>
        </p:spPr>
        <p:txBody>
          <a:bodyPr>
            <a:normAutofit fontScale="92500" lnSpcReduction="20000"/>
          </a:bodyPr>
          <a:lstStyle/>
          <a:p>
            <a:r>
              <a:rPr lang="en-CA" dirty="0" smtClean="0"/>
              <a:t>If statements:</a:t>
            </a:r>
          </a:p>
          <a:p>
            <a:pPr lvl="1"/>
            <a:r>
              <a:rPr lang="en-CA" dirty="0" smtClean="0"/>
              <a:t>If </a:t>
            </a:r>
            <a:r>
              <a:rPr lang="en-CA" dirty="0" smtClean="0"/>
              <a:t>statements </a:t>
            </a:r>
            <a:r>
              <a:rPr lang="en-CA" dirty="0" smtClean="0"/>
              <a:t>let you control what is </a:t>
            </a:r>
            <a:r>
              <a:rPr lang="en-CA" dirty="0" smtClean="0"/>
              <a:t>happening </a:t>
            </a:r>
            <a:r>
              <a:rPr lang="en-CA" dirty="0" smtClean="0"/>
              <a:t>in your program</a:t>
            </a:r>
          </a:p>
          <a:p>
            <a:pPr lvl="1"/>
            <a:r>
              <a:rPr lang="en-CA" dirty="0" smtClean="0"/>
              <a:t>Only do something if conditions are met</a:t>
            </a:r>
          </a:p>
          <a:p>
            <a:pPr lvl="1"/>
            <a:r>
              <a:rPr lang="en-CA" dirty="0" smtClean="0"/>
              <a:t>For example</a:t>
            </a:r>
            <a:r>
              <a:rPr lang="en-CA" dirty="0"/>
              <a:t>, </a:t>
            </a:r>
            <a:r>
              <a:rPr lang="en-CA" dirty="0" smtClean="0"/>
              <a:t>if </a:t>
            </a:r>
            <a:r>
              <a:rPr lang="en-CA" dirty="0"/>
              <a:t>pressed[</a:t>
            </a:r>
            <a:r>
              <a:rPr lang="en-CA" dirty="0"/>
              <a:t>pygame.K_UP</a:t>
            </a:r>
            <a:r>
              <a:rPr lang="en-CA" dirty="0" smtClean="0"/>
              <a:t>]: speed up</a:t>
            </a:r>
          </a:p>
          <a:p>
            <a:r>
              <a:rPr lang="en-CA" dirty="0" smtClean="0"/>
              <a:t>Else statements:</a:t>
            </a:r>
          </a:p>
          <a:p>
            <a:pPr lvl="1"/>
            <a:r>
              <a:rPr lang="en-CA" dirty="0" smtClean="0"/>
              <a:t>Else statements </a:t>
            </a:r>
            <a:r>
              <a:rPr lang="en-CA" dirty="0" smtClean="0"/>
              <a:t>mean </a:t>
            </a:r>
            <a:r>
              <a:rPr lang="en-CA" dirty="0" smtClean="0"/>
              <a:t>do </a:t>
            </a:r>
            <a:r>
              <a:rPr lang="en-CA" dirty="0" smtClean="0"/>
              <a:t>something </a:t>
            </a:r>
            <a:r>
              <a:rPr lang="en-CA" dirty="0" smtClean="0"/>
              <a:t>if the if statement is not met</a:t>
            </a:r>
          </a:p>
          <a:p>
            <a:r>
              <a:rPr lang="en-CA" dirty="0" smtClean="0"/>
              <a:t>Math (all </a:t>
            </a:r>
            <a:r>
              <a:rPr lang="en-CA" dirty="0" smtClean="0"/>
              <a:t>shapes </a:t>
            </a:r>
            <a:r>
              <a:rPr lang="en-CA" dirty="0" smtClean="0"/>
              <a:t>and forms):</a:t>
            </a:r>
          </a:p>
          <a:p>
            <a:pPr lvl="1"/>
            <a:r>
              <a:rPr lang="en-CA" dirty="0" smtClean="0"/>
              <a:t>You can and need to do math in Python, for </a:t>
            </a:r>
            <a:r>
              <a:rPr lang="en-CA" dirty="0" smtClean="0"/>
              <a:t>everything </a:t>
            </a:r>
            <a:r>
              <a:rPr lang="en-CA" dirty="0" smtClean="0"/>
              <a:t>from </a:t>
            </a:r>
            <a:r>
              <a:rPr lang="en-CA" dirty="0" smtClean="0"/>
              <a:t>current </a:t>
            </a:r>
            <a:r>
              <a:rPr lang="en-CA" dirty="0" smtClean="0"/>
              <a:t>speed, to the current angle</a:t>
            </a:r>
          </a:p>
          <a:p>
            <a:pPr lvl="1"/>
            <a:r>
              <a:rPr lang="en-CA" dirty="0" smtClean="0"/>
              <a:t>Just </a:t>
            </a:r>
            <a:r>
              <a:rPr lang="en-CA" dirty="0" smtClean="0"/>
              <a:t>type </a:t>
            </a:r>
            <a:r>
              <a:rPr lang="en-CA" dirty="0" smtClean="0"/>
              <a:t>the math in, and apply to a </a:t>
            </a:r>
            <a:r>
              <a:rPr lang="en-CA" dirty="0" smtClean="0"/>
              <a:t>variable </a:t>
            </a:r>
            <a:r>
              <a:rPr lang="en-CA" dirty="0" smtClean="0"/>
              <a:t>– its that </a:t>
            </a:r>
            <a:r>
              <a:rPr lang="en-CA" dirty="0" smtClean="0"/>
              <a:t>easy!</a:t>
            </a:r>
            <a:endParaRPr lang="en-CA" dirty="0" smtClean="0"/>
          </a:p>
          <a:p>
            <a:pPr lvl="1"/>
            <a:r>
              <a:rPr lang="en-CA" dirty="0" smtClean="0"/>
              <a:t>-=, +=, *=, or /= mean to apply to the same variable</a:t>
            </a:r>
          </a:p>
          <a:p>
            <a:pPr lvl="1"/>
            <a:r>
              <a:rPr lang="en-CA" dirty="0" smtClean="0"/>
              <a:t>Example uses: </a:t>
            </a:r>
            <a:r>
              <a:rPr lang="en-CA" dirty="0" smtClean="0"/>
              <a:t>curspeed</a:t>
            </a:r>
            <a:r>
              <a:rPr lang="en-CA" dirty="0" smtClean="0"/>
              <a:t> += </a:t>
            </a:r>
            <a:r>
              <a:rPr lang="en-CA" dirty="0" smtClean="0"/>
              <a:t>caraccellation</a:t>
            </a:r>
            <a:r>
              <a:rPr lang="en-CA" dirty="0" smtClean="0"/>
              <a:t>, </a:t>
            </a:r>
            <a:r>
              <a:rPr lang="en-CA" dirty="0" smtClean="0"/>
              <a:t>rotater</a:t>
            </a:r>
            <a:r>
              <a:rPr lang="en-CA" dirty="0" smtClean="0"/>
              <a:t> += 2,</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710910">
            <a:off x="8408272" y="1286420"/>
            <a:ext cx="3710771" cy="109570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65726">
            <a:off x="8544781" y="2752013"/>
            <a:ext cx="3111500" cy="1197735"/>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198" t="40563"/>
          <a:stretch/>
        </p:blipFill>
        <p:spPr>
          <a:xfrm rot="948738">
            <a:off x="7578838" y="4587447"/>
            <a:ext cx="4486306" cy="1554124"/>
          </a:xfrm>
          <a:prstGeom prst="rect">
            <a:avLst/>
          </a:prstGeom>
        </p:spPr>
      </p:pic>
    </p:spTree>
    <p:extLst>
      <p:ext uri="{BB962C8B-B14F-4D97-AF65-F5344CB8AC3E}">
        <p14:creationId xmlns:p14="http://schemas.microsoft.com/office/powerpoint/2010/main" val="2049070449"/>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985" y="141954"/>
            <a:ext cx="9905998" cy="1478570"/>
          </a:xfrm>
        </p:spPr>
        <p:txBody>
          <a:bodyPr/>
          <a:lstStyle/>
          <a:p>
            <a:r>
              <a:rPr lang="en-CA" dirty="0" smtClean="0"/>
              <a:t>Step 3.4: Functions and loops</a:t>
            </a:r>
            <a:endParaRPr lang="en-CA"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43024"/>
          <a:stretch/>
        </p:blipFill>
        <p:spPr>
          <a:xfrm rot="883379">
            <a:off x="7558356" y="425653"/>
            <a:ext cx="4388551" cy="249572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395465">
            <a:off x="8137198" y="4001664"/>
            <a:ext cx="3957195" cy="1308760"/>
          </a:xfrm>
          <a:prstGeom prst="rect">
            <a:avLst/>
          </a:prstGeom>
        </p:spPr>
      </p:pic>
      <p:sp>
        <p:nvSpPr>
          <p:cNvPr id="3" name="Content Placeholder 2"/>
          <p:cNvSpPr>
            <a:spLocks noGrp="1"/>
          </p:cNvSpPr>
          <p:nvPr>
            <p:ph idx="1"/>
          </p:nvPr>
        </p:nvSpPr>
        <p:spPr>
          <a:xfrm>
            <a:off x="-102601" y="1105783"/>
            <a:ext cx="9905999" cy="5326912"/>
          </a:xfrm>
        </p:spPr>
        <p:txBody>
          <a:bodyPr>
            <a:normAutofit lnSpcReduction="10000"/>
          </a:bodyPr>
          <a:lstStyle/>
          <a:p>
            <a:r>
              <a:rPr lang="en-CA" dirty="0" smtClean="0"/>
              <a:t>Functions</a:t>
            </a:r>
            <a:r>
              <a:rPr lang="en-CA" dirty="0" smtClean="0"/>
              <a:t>:</a:t>
            </a:r>
          </a:p>
          <a:p>
            <a:pPr lvl="1"/>
            <a:r>
              <a:rPr lang="en-CA" dirty="0" smtClean="0"/>
              <a:t>Functions are a way of setting aside some lines of code (like ending the game), and using it later</a:t>
            </a:r>
          </a:p>
          <a:p>
            <a:pPr lvl="1"/>
            <a:r>
              <a:rPr lang="en-CA" dirty="0" smtClean="0"/>
              <a:t>Code you put in a function can be replayed when you call it</a:t>
            </a:r>
          </a:p>
          <a:p>
            <a:pPr lvl="1"/>
            <a:r>
              <a:rPr lang="en-CA" dirty="0"/>
              <a:t>Use </a:t>
            </a:r>
            <a:r>
              <a:rPr lang="en-CA" dirty="0"/>
              <a:t>def</a:t>
            </a:r>
            <a:r>
              <a:rPr lang="en-CA" dirty="0"/>
              <a:t> </a:t>
            </a:r>
            <a:r>
              <a:rPr lang="en-CA" dirty="0" smtClean="0"/>
              <a:t>functionname</a:t>
            </a:r>
            <a:r>
              <a:rPr lang="en-CA" dirty="0" smtClean="0"/>
              <a:t>(): to create a function. Indented code is “in the function”</a:t>
            </a:r>
          </a:p>
          <a:p>
            <a:pPr lvl="1"/>
            <a:r>
              <a:rPr lang="en-CA" dirty="0"/>
              <a:t>Use </a:t>
            </a:r>
            <a:r>
              <a:rPr lang="en-CA" dirty="0"/>
              <a:t>functionname</a:t>
            </a:r>
            <a:r>
              <a:rPr lang="en-CA" dirty="0" smtClean="0"/>
              <a:t>() to call this code</a:t>
            </a:r>
          </a:p>
          <a:p>
            <a:pPr lvl="1"/>
            <a:r>
              <a:rPr lang="en-CA" dirty="0"/>
              <a:t>Examples of this: </a:t>
            </a:r>
            <a:r>
              <a:rPr lang="en-CA" dirty="0"/>
              <a:t>sendtomain</a:t>
            </a:r>
            <a:r>
              <a:rPr lang="en-CA" dirty="0"/>
              <a:t>():, </a:t>
            </a:r>
            <a:r>
              <a:rPr lang="en-CA" dirty="0"/>
              <a:t>def</a:t>
            </a:r>
            <a:r>
              <a:rPr lang="en-CA" dirty="0"/>
              <a:t> </a:t>
            </a:r>
            <a:r>
              <a:rPr lang="en-CA" dirty="0"/>
              <a:t>backtostart</a:t>
            </a:r>
            <a:r>
              <a:rPr lang="en-CA" dirty="0" smtClean="0"/>
              <a:t>():</a:t>
            </a:r>
          </a:p>
          <a:p>
            <a:r>
              <a:rPr lang="en-CA" dirty="0" smtClean="0"/>
              <a:t>The Main loop:</a:t>
            </a:r>
          </a:p>
          <a:p>
            <a:pPr lvl="1"/>
            <a:r>
              <a:rPr lang="en-CA" dirty="0" smtClean="0"/>
              <a:t>The main loop is the part of your code that will repeat over and over, for example the racing engine</a:t>
            </a:r>
          </a:p>
          <a:p>
            <a:pPr lvl="1"/>
            <a:r>
              <a:rPr lang="en-CA" dirty="0" smtClean="0"/>
              <a:t>This is usually accomplished by having a variable that represents being “done” or “not done”, and quitting the program when the variable = “done”</a:t>
            </a:r>
          </a:p>
          <a:p>
            <a:pPr lvl="1"/>
            <a:r>
              <a:rPr lang="en-CA" dirty="0" smtClean="0"/>
              <a:t>See the picture for an example of this</a:t>
            </a:r>
            <a:r>
              <a:rPr lang="en-CA" dirty="0" smtClean="0"/>
              <a:t> </a:t>
            </a:r>
            <a:endParaRPr lang="en-CA" dirty="0" smtClean="0"/>
          </a:p>
          <a:p>
            <a:pPr lvl="1"/>
            <a:endParaRPr lang="en-CA" dirty="0"/>
          </a:p>
        </p:txBody>
      </p:sp>
    </p:spTree>
    <p:extLst>
      <p:ext uri="{BB962C8B-B14F-4D97-AF65-F5344CB8AC3E}">
        <p14:creationId xmlns:p14="http://schemas.microsoft.com/office/powerpoint/2010/main" val="1657769616"/>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353923">
            <a:off x="7040717" y="985665"/>
            <a:ext cx="5245100" cy="54091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598465">
            <a:off x="39965" y="321445"/>
            <a:ext cx="4598285" cy="952877"/>
          </a:xfrm>
          <a:prstGeom prst="rect">
            <a:avLst/>
          </a:prstGeom>
        </p:spPr>
      </p:pic>
      <p:sp>
        <p:nvSpPr>
          <p:cNvPr id="2" name="Title 1"/>
          <p:cNvSpPr>
            <a:spLocks noGrp="1"/>
          </p:cNvSpPr>
          <p:nvPr>
            <p:ph type="title"/>
          </p:nvPr>
        </p:nvSpPr>
        <p:spPr/>
        <p:txBody>
          <a:bodyPr/>
          <a:lstStyle/>
          <a:p>
            <a:r>
              <a:rPr lang="en-CA" dirty="0" smtClean="0"/>
              <a:t>Step 3.5: image, text, and displaying graphics </a:t>
            </a:r>
            <a:endParaRPr lang="en-CA"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83598">
            <a:off x="8334897" y="4326883"/>
            <a:ext cx="3657600" cy="2184400"/>
          </a:xfrm>
          <a:prstGeom prst="rect">
            <a:avLst/>
          </a:prstGeom>
        </p:spPr>
      </p:pic>
      <p:sp>
        <p:nvSpPr>
          <p:cNvPr id="3" name="Content Placeholder 2"/>
          <p:cNvSpPr>
            <a:spLocks noGrp="1"/>
          </p:cNvSpPr>
          <p:nvPr>
            <p:ph idx="1"/>
          </p:nvPr>
        </p:nvSpPr>
        <p:spPr>
          <a:xfrm>
            <a:off x="1141412" y="1711842"/>
            <a:ext cx="9905999" cy="4752753"/>
          </a:xfrm>
        </p:spPr>
        <p:txBody>
          <a:bodyPr>
            <a:normAutofit fontScale="92500" lnSpcReduction="20000"/>
          </a:bodyPr>
          <a:lstStyle/>
          <a:p>
            <a:r>
              <a:rPr lang="en-CA" dirty="0" smtClean="0"/>
              <a:t>Displaying Images</a:t>
            </a:r>
          </a:p>
          <a:p>
            <a:pPr lvl="1"/>
            <a:r>
              <a:rPr lang="en-CA" dirty="0" smtClean="0"/>
              <a:t>Displaying images takes two steps, loading the image, and </a:t>
            </a:r>
            <a:r>
              <a:rPr lang="en-CA" i="1" dirty="0" smtClean="0"/>
              <a:t>blitting</a:t>
            </a:r>
            <a:r>
              <a:rPr lang="en-CA" dirty="0"/>
              <a:t> </a:t>
            </a:r>
            <a:r>
              <a:rPr lang="en-CA" dirty="0" smtClean="0"/>
              <a:t>(or drawing) it.</a:t>
            </a:r>
          </a:p>
          <a:p>
            <a:pPr lvl="1"/>
            <a:r>
              <a:rPr lang="en-CA" dirty="0" smtClean="0"/>
              <a:t>Loading the image uses the </a:t>
            </a:r>
            <a:r>
              <a:rPr lang="en-CA" dirty="0" smtClean="0"/>
              <a:t>pygame.image.load</a:t>
            </a:r>
            <a:r>
              <a:rPr lang="en-CA" dirty="0" smtClean="0"/>
              <a:t> command. </a:t>
            </a:r>
          </a:p>
          <a:p>
            <a:pPr lvl="1"/>
            <a:r>
              <a:rPr lang="en-CA" dirty="0" smtClean="0"/>
              <a:t>Biltting</a:t>
            </a:r>
            <a:r>
              <a:rPr lang="en-CA" dirty="0" smtClean="0"/>
              <a:t> uses the </a:t>
            </a:r>
            <a:r>
              <a:rPr lang="en-CA" dirty="0" smtClean="0"/>
              <a:t>screen.blit</a:t>
            </a:r>
            <a:r>
              <a:rPr lang="en-CA" dirty="0" smtClean="0"/>
              <a:t> command</a:t>
            </a:r>
          </a:p>
          <a:p>
            <a:r>
              <a:rPr lang="en-CA" dirty="0" smtClean="0"/>
              <a:t>Displaying Text</a:t>
            </a:r>
          </a:p>
          <a:p>
            <a:pPr lvl="1"/>
            <a:r>
              <a:rPr lang="en-CA" dirty="0" smtClean="0"/>
              <a:t>Just like images, text also takes the two steps, </a:t>
            </a:r>
            <a:r>
              <a:rPr lang="en-CA" i="1" dirty="0" smtClean="0"/>
              <a:t>Rendering </a:t>
            </a:r>
            <a:r>
              <a:rPr lang="en-CA" dirty="0" smtClean="0"/>
              <a:t>and </a:t>
            </a:r>
            <a:r>
              <a:rPr lang="en-CA" i="1" dirty="0" smtClean="0"/>
              <a:t>Blitting</a:t>
            </a:r>
            <a:endParaRPr lang="en-CA" i="1" dirty="0" smtClean="0"/>
          </a:p>
          <a:p>
            <a:pPr lvl="1"/>
            <a:r>
              <a:rPr lang="en-CA" dirty="0" smtClean="0"/>
              <a:t>Rendering uses the </a:t>
            </a:r>
            <a:r>
              <a:rPr lang="en-CA" dirty="0" smtClean="0"/>
              <a:t>font.render</a:t>
            </a:r>
            <a:r>
              <a:rPr lang="en-CA" dirty="0" smtClean="0"/>
              <a:t> command</a:t>
            </a:r>
          </a:p>
          <a:p>
            <a:pPr lvl="1"/>
            <a:r>
              <a:rPr lang="en-CA" dirty="0" smtClean="0"/>
              <a:t>Blitting</a:t>
            </a:r>
            <a:r>
              <a:rPr lang="en-CA" dirty="0" smtClean="0"/>
              <a:t> is the same as images</a:t>
            </a:r>
          </a:p>
          <a:p>
            <a:r>
              <a:rPr lang="en-CA" dirty="0" smtClean="0"/>
              <a:t>Object Manipulation</a:t>
            </a:r>
          </a:p>
          <a:p>
            <a:pPr lvl="1"/>
            <a:r>
              <a:rPr lang="en-CA" dirty="0" smtClean="0"/>
              <a:t>There are ways to manipulate your displayed objects:</a:t>
            </a:r>
          </a:p>
          <a:p>
            <a:pPr lvl="1"/>
            <a:r>
              <a:rPr lang="en-CA" dirty="0" smtClean="0"/>
              <a:t>Pygame.rotate</a:t>
            </a:r>
            <a:r>
              <a:rPr lang="en-CA" dirty="0" smtClean="0"/>
              <a:t> rotates your images</a:t>
            </a:r>
          </a:p>
          <a:p>
            <a:pPr lvl="1"/>
            <a:r>
              <a:rPr lang="en-CA" dirty="0" smtClean="0"/>
              <a:t>Use variables to show where to place the image/text</a:t>
            </a:r>
          </a:p>
        </p:txBody>
      </p:sp>
    </p:spTree>
    <p:extLst>
      <p:ext uri="{BB962C8B-B14F-4D97-AF65-F5344CB8AC3E}">
        <p14:creationId xmlns:p14="http://schemas.microsoft.com/office/powerpoint/2010/main" val="1346490161"/>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20902309">
            <a:off x="7816472" y="4290928"/>
            <a:ext cx="4200343" cy="216598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54847">
            <a:off x="9043517" y="139020"/>
            <a:ext cx="2918044" cy="243756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315023">
            <a:off x="-63796" y="191554"/>
            <a:ext cx="4008474" cy="1757269"/>
          </a:xfrm>
          <a:prstGeom prst="rect">
            <a:avLst/>
          </a:prstGeom>
        </p:spPr>
      </p:pic>
      <p:sp>
        <p:nvSpPr>
          <p:cNvPr id="2" name="Title 1"/>
          <p:cNvSpPr>
            <a:spLocks noGrp="1"/>
          </p:cNvSpPr>
          <p:nvPr>
            <p:ph type="title"/>
          </p:nvPr>
        </p:nvSpPr>
        <p:spPr/>
        <p:txBody>
          <a:bodyPr/>
          <a:lstStyle/>
          <a:p>
            <a:r>
              <a:rPr lang="en-CA" dirty="0" smtClean="0"/>
              <a:t>Step 3.6: Working with modules (Pygame, PIL, etc.)</a:t>
            </a:r>
            <a:endParaRPr lang="en-CA" dirty="0"/>
          </a:p>
        </p:txBody>
      </p:sp>
      <p:sp>
        <p:nvSpPr>
          <p:cNvPr id="8" name="Content Placeholder 2"/>
          <p:cNvSpPr txBox="1">
            <a:spLocks/>
          </p:cNvSpPr>
          <p:nvPr/>
        </p:nvSpPr>
        <p:spPr>
          <a:xfrm>
            <a:off x="482178" y="2105251"/>
            <a:ext cx="9905999" cy="475275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CA" dirty="0" smtClean="0"/>
              <a:t>There are many more modules in Python than just Pygame</a:t>
            </a:r>
          </a:p>
          <a:p>
            <a:pPr lvl="1"/>
            <a:r>
              <a:rPr lang="en-CA" dirty="0" smtClean="0"/>
              <a:t>Some examples : Pygame, </a:t>
            </a:r>
            <a:r>
              <a:rPr lang="en-CA" dirty="0" smtClean="0"/>
              <a:t>ConfigParser</a:t>
            </a:r>
            <a:r>
              <a:rPr lang="en-CA" dirty="0" smtClean="0"/>
              <a:t>, PIL (Python Image Library), Random</a:t>
            </a:r>
          </a:p>
          <a:p>
            <a:r>
              <a:rPr lang="en-CA" dirty="0" smtClean="0"/>
              <a:t>Import modules:</a:t>
            </a:r>
          </a:p>
          <a:p>
            <a:pPr lvl="1"/>
            <a:r>
              <a:rPr lang="en-CA" dirty="0" smtClean="0"/>
              <a:t>At the top of your code</a:t>
            </a:r>
          </a:p>
          <a:p>
            <a:pPr lvl="1"/>
            <a:r>
              <a:rPr lang="en-CA" dirty="0" smtClean="0"/>
              <a:t>Use the “import” command</a:t>
            </a:r>
          </a:p>
          <a:p>
            <a:r>
              <a:rPr lang="en-CA" dirty="0" smtClean="0"/>
              <a:t>Using modules:</a:t>
            </a:r>
          </a:p>
          <a:p>
            <a:pPr lvl="1"/>
            <a:r>
              <a:rPr lang="en-CA" dirty="0" smtClean="0"/>
              <a:t>Module specific commands are run using the format : </a:t>
            </a:r>
            <a:r>
              <a:rPr lang="en-CA" dirty="0" smtClean="0"/>
              <a:t>modual.command</a:t>
            </a:r>
            <a:r>
              <a:rPr lang="en-CA" dirty="0" smtClean="0"/>
              <a:t>.</a:t>
            </a:r>
          </a:p>
          <a:p>
            <a:pPr lvl="1"/>
            <a:r>
              <a:rPr lang="en-CA" dirty="0" smtClean="0"/>
              <a:t>Examples : </a:t>
            </a:r>
            <a:r>
              <a:rPr lang="en-CA" dirty="0" smtClean="0"/>
              <a:t>pygame.image.load</a:t>
            </a:r>
            <a:r>
              <a:rPr lang="en-CA" dirty="0" smtClean="0"/>
              <a:t>, </a:t>
            </a:r>
            <a:r>
              <a:rPr lang="en-CA" dirty="0" smtClean="0"/>
              <a:t>random.randint</a:t>
            </a:r>
            <a:r>
              <a:rPr lang="en-CA" dirty="0" smtClean="0"/>
              <a:t>, </a:t>
            </a:r>
            <a:r>
              <a:rPr lang="en-CA" dirty="0" smtClean="0"/>
              <a:t>pygame.display.flip</a:t>
            </a:r>
            <a:endParaRPr lang="en-CA" dirty="0" smtClean="0"/>
          </a:p>
          <a:p>
            <a:pPr lvl="1"/>
            <a:r>
              <a:rPr lang="en-CA" dirty="0" smtClean="0"/>
              <a:t>The python documentation has a lot of resources in this case (</a:t>
            </a:r>
            <a:r>
              <a:rPr lang="en-CA" dirty="0" smtClean="0"/>
              <a:t>docs.python.org</a:t>
            </a:r>
            <a:r>
              <a:rPr lang="en-CA" dirty="0" smtClean="0"/>
              <a:t>)</a:t>
            </a:r>
          </a:p>
          <a:p>
            <a:pPr lvl="1"/>
            <a:endParaRPr lang="en-CA" dirty="0" smtClean="0"/>
          </a:p>
          <a:p>
            <a:pPr lvl="1"/>
            <a:endParaRPr lang="en-CA" dirty="0" smtClean="0"/>
          </a:p>
        </p:txBody>
      </p:sp>
    </p:spTree>
    <p:extLst>
      <p:ext uri="{BB962C8B-B14F-4D97-AF65-F5344CB8AC3E}">
        <p14:creationId xmlns:p14="http://schemas.microsoft.com/office/powerpoint/2010/main" val="621684839"/>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Step 3.7 : some other things to remember</a:t>
            </a:r>
            <a:endParaRPr lang="en-CA" dirty="0"/>
          </a:p>
        </p:txBody>
      </p:sp>
      <p:sp>
        <p:nvSpPr>
          <p:cNvPr id="3" name="Content Placeholder 2"/>
          <p:cNvSpPr>
            <a:spLocks noGrp="1"/>
          </p:cNvSpPr>
          <p:nvPr>
            <p:ph idx="1"/>
          </p:nvPr>
        </p:nvSpPr>
        <p:spPr/>
        <p:txBody>
          <a:bodyPr/>
          <a:lstStyle/>
          <a:p>
            <a:r>
              <a:rPr lang="en-CA" dirty="0" smtClean="0"/>
              <a:t>In Pygame, you need to set up your window! </a:t>
            </a:r>
          </a:p>
          <a:p>
            <a:r>
              <a:rPr lang="en-CA" dirty="0" smtClean="0"/>
              <a:t>                                             and                                       (replace ESCAPE with the key you want) do key detection</a:t>
            </a:r>
          </a:p>
          <a:p>
            <a:r>
              <a:rPr lang="en-CA" dirty="0" smtClean="0"/>
              <a:t>Use                            to render the screen</a:t>
            </a:r>
          </a:p>
          <a:p>
            <a:r>
              <a:rPr lang="en-CA" dirty="0" smtClean="0"/>
              <a:t>Bug test A LOT! Bugs creep into your code very easily. </a:t>
            </a:r>
          </a:p>
          <a:p>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2955349"/>
            <a:ext cx="3949700" cy="3004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8341" y="2992928"/>
            <a:ext cx="3149600" cy="22528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2721" y="4020344"/>
            <a:ext cx="2286000" cy="287383"/>
          </a:xfrm>
          <a:prstGeom prst="rect">
            <a:avLst/>
          </a:prstGeom>
        </p:spPr>
      </p:pic>
    </p:spTree>
    <p:extLst>
      <p:ext uri="{BB962C8B-B14F-4D97-AF65-F5344CB8AC3E}">
        <p14:creationId xmlns:p14="http://schemas.microsoft.com/office/powerpoint/2010/main" val="105801623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Step 3.8: Learn by example</a:t>
            </a:r>
            <a:endParaRPr lang="en-CA" dirty="0"/>
          </a:p>
        </p:txBody>
      </p:sp>
      <p:sp>
        <p:nvSpPr>
          <p:cNvPr id="3" name="Content Placeholder 2"/>
          <p:cNvSpPr>
            <a:spLocks noGrp="1"/>
          </p:cNvSpPr>
          <p:nvPr>
            <p:ph idx="1"/>
          </p:nvPr>
        </p:nvSpPr>
        <p:spPr/>
        <p:txBody>
          <a:bodyPr/>
          <a:lstStyle/>
          <a:p>
            <a:r>
              <a:rPr lang="en-CA" dirty="0" smtClean="0"/>
              <a:t>Let’s do some programming!</a:t>
            </a:r>
            <a:endParaRPr lang="en-CA" dirty="0"/>
          </a:p>
        </p:txBody>
      </p:sp>
    </p:spTree>
    <p:extLst>
      <p:ext uri="{BB962C8B-B14F-4D97-AF65-F5344CB8AC3E}">
        <p14:creationId xmlns:p14="http://schemas.microsoft.com/office/powerpoint/2010/main" val="1847645842"/>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155" r="10751" b="-2"/>
          <a:stretch/>
        </p:blipFill>
        <p:spPr>
          <a:xfrm>
            <a:off x="6392335" y="2497720"/>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p:cNvSpPr>
            <a:spLocks noGrp="1"/>
          </p:cNvSpPr>
          <p:nvPr>
            <p:ph type="title"/>
          </p:nvPr>
        </p:nvSpPr>
        <p:spPr>
          <a:xfrm>
            <a:off x="1141413" y="618518"/>
            <a:ext cx="9905998" cy="1478570"/>
          </a:xfrm>
        </p:spPr>
        <p:txBody>
          <a:bodyPr>
            <a:normAutofit/>
          </a:bodyPr>
          <a:lstStyle/>
          <a:p>
            <a:pPr algn="ctr"/>
            <a:r>
              <a:rPr lang="en-CA" dirty="0"/>
              <a:t>Step 4: Distribution</a:t>
            </a:r>
          </a:p>
        </p:txBody>
      </p:sp>
      <p:sp>
        <p:nvSpPr>
          <p:cNvPr id="3" name="Content Placeholder 2"/>
          <p:cNvSpPr>
            <a:spLocks noGrp="1"/>
          </p:cNvSpPr>
          <p:nvPr>
            <p:ph idx="1"/>
          </p:nvPr>
        </p:nvSpPr>
        <p:spPr>
          <a:xfrm>
            <a:off x="1141412" y="2249487"/>
            <a:ext cx="4844521" cy="3541714"/>
          </a:xfrm>
        </p:spPr>
        <p:txBody>
          <a:bodyPr anchor="ctr">
            <a:normAutofit/>
          </a:bodyPr>
          <a:lstStyle/>
          <a:p>
            <a:pPr>
              <a:lnSpc>
                <a:spcPct val="100000"/>
              </a:lnSpc>
            </a:pPr>
            <a:r>
              <a:rPr lang="en-CA" sz="1400" dirty="0"/>
              <a:t>This is the easiest step of making your game</a:t>
            </a:r>
            <a:r>
              <a:rPr lang="en-CA" sz="1400" dirty="0" smtClean="0"/>
              <a:t>. (in our opinion)</a:t>
            </a:r>
            <a:endParaRPr lang="en-CA" sz="1400" dirty="0"/>
          </a:p>
          <a:p>
            <a:pPr>
              <a:lnSpc>
                <a:spcPct val="100000"/>
              </a:lnSpc>
            </a:pPr>
            <a:r>
              <a:rPr lang="en-CA" sz="1400" dirty="0"/>
              <a:t>There are several platforms for releasing your game on the internet:</a:t>
            </a:r>
          </a:p>
          <a:p>
            <a:pPr lvl="1">
              <a:lnSpc>
                <a:spcPct val="100000"/>
              </a:lnSpc>
            </a:pPr>
            <a:r>
              <a:rPr lang="en-CA" sz="1400" dirty="0"/>
              <a:t>GitHub : You can release your software on the development platform</a:t>
            </a:r>
          </a:p>
          <a:p>
            <a:pPr lvl="1">
              <a:lnSpc>
                <a:spcPct val="100000"/>
              </a:lnSpc>
            </a:pPr>
            <a:r>
              <a:rPr lang="en-CA" sz="1400" dirty="0"/>
              <a:t>Pygame’s website: They have a place for uploading your games</a:t>
            </a:r>
          </a:p>
          <a:p>
            <a:pPr lvl="1">
              <a:lnSpc>
                <a:spcPct val="100000"/>
              </a:lnSpc>
            </a:pPr>
            <a:r>
              <a:rPr lang="en-CA" sz="1400" dirty="0"/>
              <a:t>Your own website : Pretty self-explanatory</a:t>
            </a:r>
          </a:p>
          <a:p>
            <a:pPr>
              <a:lnSpc>
                <a:spcPct val="100000"/>
              </a:lnSpc>
            </a:pPr>
            <a:r>
              <a:rPr lang="en-CA" sz="1400" dirty="0"/>
              <a:t>You can also release your game in real life</a:t>
            </a:r>
          </a:p>
          <a:p>
            <a:pPr lvl="1">
              <a:lnSpc>
                <a:spcPct val="100000"/>
              </a:lnSpc>
            </a:pPr>
            <a:r>
              <a:rPr lang="en-CA" sz="1400" dirty="0"/>
              <a:t>Give your game to a friend, or someone else on a usb, or CD for them to try out!</a:t>
            </a:r>
          </a:p>
          <a:p>
            <a:pPr lvl="1">
              <a:lnSpc>
                <a:spcPct val="100000"/>
              </a:lnSpc>
            </a:pPr>
            <a:endParaRPr lang="en-CA" sz="1400" dirty="0"/>
          </a:p>
        </p:txBody>
      </p:sp>
      <p:sp>
        <p:nvSpPr>
          <p:cNvPr id="5" name="TextBox 4"/>
          <p:cNvSpPr txBox="1"/>
          <p:nvPr/>
        </p:nvSpPr>
        <p:spPr>
          <a:xfrm>
            <a:off x="7068875" y="5606535"/>
            <a:ext cx="3301994" cy="369332"/>
          </a:xfrm>
          <a:prstGeom prst="rect">
            <a:avLst/>
          </a:prstGeom>
          <a:noFill/>
        </p:spPr>
        <p:txBody>
          <a:bodyPr wrap="none" rtlCol="0">
            <a:spAutoFit/>
          </a:bodyPr>
          <a:lstStyle/>
          <a:p>
            <a:r>
              <a:rPr lang="en-CA" dirty="0"/>
              <a:t>Some games </a:t>
            </a:r>
            <a:r>
              <a:rPr lang="en-CA"/>
              <a:t>on </a:t>
            </a:r>
            <a:r>
              <a:rPr lang="en-CA" dirty="0" err="1" smtClean="0"/>
              <a:t>www.pygame.org</a:t>
            </a:r>
            <a:endParaRPr lang="en-CA" dirty="0"/>
          </a:p>
        </p:txBody>
      </p:sp>
    </p:spTree>
    <p:extLst>
      <p:ext uri="{BB962C8B-B14F-4D97-AF65-F5344CB8AC3E}">
        <p14:creationId xmlns:p14="http://schemas.microsoft.com/office/powerpoint/2010/main" val="3708691734"/>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There, you’re done!</a:t>
            </a:r>
            <a:endParaRPr lang="en-CA" dirty="0"/>
          </a:p>
        </p:txBody>
      </p:sp>
      <p:sp>
        <p:nvSpPr>
          <p:cNvPr id="3" name="Subtitle 2"/>
          <p:cNvSpPr>
            <a:spLocks noGrp="1"/>
          </p:cNvSpPr>
          <p:nvPr>
            <p:ph type="subTitle" idx="1"/>
          </p:nvPr>
        </p:nvSpPr>
        <p:spPr/>
        <p:txBody>
          <a:bodyPr/>
          <a:lstStyle/>
          <a:p>
            <a:r>
              <a:rPr lang="en-CA" dirty="0" smtClean="0"/>
              <a:t>Now, lets show you what we did!</a:t>
            </a:r>
            <a:endParaRPr lang="en-CA" dirty="0"/>
          </a:p>
        </p:txBody>
      </p:sp>
    </p:spTree>
    <p:extLst>
      <p:ext uri="{BB962C8B-B14F-4D97-AF65-F5344CB8AC3E}">
        <p14:creationId xmlns:p14="http://schemas.microsoft.com/office/powerpoint/2010/main" val="174798812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4667" b="94000" l="5667" r="96333">
                        <a14:foregroundMark x1="24667" y1="21667" x2="24667" y2="21667"/>
                        <a14:foregroundMark x1="43667" y1="25333" x2="43667" y2="25333"/>
                        <a14:foregroundMark x1="77000" y1="23333" x2="77000" y2="23333"/>
                        <a14:foregroundMark x1="50000" y1="46333" x2="50000" y2="46333"/>
                        <a14:foregroundMark x1="65667" y1="78000" x2="65667" y2="78000"/>
                        <a14:foregroundMark x1="46333" y1="74333" x2="46333" y2="74333"/>
                        <a14:foregroundMark x1="77000" y1="74333" x2="77000" y2="74333"/>
                        <a14:foregroundMark x1="85667" y1="74333" x2="85667" y2="74333"/>
                        <a14:foregroundMark x1="18667" y1="29333" x2="18667" y2="29333"/>
                        <a14:foregroundMark x1="28333" y1="18667" x2="28333" y2="18667"/>
                        <a14:foregroundMark x1="11333" y1="36667" x2="11333" y2="36667"/>
                        <a14:foregroundMark x1="14333" y1="35000" x2="14333" y2="35000"/>
                        <a14:foregroundMark x1="78333" y1="30000" x2="78333" y2="30000"/>
                        <a14:foregroundMark x1="62667" y1="15333" x2="62667" y2="15333"/>
                        <a14:foregroundMark x1="74000" y1="12667" x2="74000" y2="12667"/>
                        <a14:foregroundMark x1="82333" y1="16333" x2="82333" y2="16333"/>
                        <a14:foregroundMark x1="65667" y1="35333" x2="65667" y2="35333"/>
                        <a14:foregroundMark x1="34000" y1="11667" x2="34000" y2="11667"/>
                        <a14:foregroundMark x1="61667" y1="27000" x2="61667" y2="27000"/>
                        <a14:foregroundMark x1="73333" y1="21667" x2="73333" y2="21667"/>
                        <a14:foregroundMark x1="45667" y1="52667" x2="45667" y2="52667"/>
                        <a14:foregroundMark x1="23333" y1="42000" x2="23333" y2="42000"/>
                      </a14:backgroundRemoval>
                    </a14:imgEffect>
                  </a14:imgLayer>
                </a14:imgProps>
              </a:ext>
              <a:ext uri="{28A0092B-C50C-407E-A947-70E740481C1C}">
                <a14:useLocalDpi xmlns:a14="http://schemas.microsoft.com/office/drawing/2010/main" val="0"/>
              </a:ext>
            </a:extLst>
          </a:blip>
          <a:stretch>
            <a:fillRect/>
          </a:stretch>
        </p:blipFill>
        <p:spPr>
          <a:xfrm>
            <a:off x="1141413" y="2296604"/>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p:cNvSpPr>
            <a:spLocks noGrp="1"/>
          </p:cNvSpPr>
          <p:nvPr>
            <p:ph type="title"/>
          </p:nvPr>
        </p:nvSpPr>
        <p:spPr>
          <a:xfrm>
            <a:off x="1141413" y="618518"/>
            <a:ext cx="9905998" cy="1478570"/>
          </a:xfrm>
        </p:spPr>
        <p:txBody>
          <a:bodyPr>
            <a:normAutofit/>
          </a:bodyPr>
          <a:lstStyle/>
          <a:p>
            <a:r>
              <a:rPr lang="en-CA" dirty="0"/>
              <a:t>The 4 steps to creating a video game:</a:t>
            </a:r>
          </a:p>
        </p:txBody>
      </p:sp>
      <p:sp>
        <p:nvSpPr>
          <p:cNvPr id="3" name="Content Placeholder 2"/>
          <p:cNvSpPr>
            <a:spLocks noGrp="1"/>
          </p:cNvSpPr>
          <p:nvPr>
            <p:ph idx="1"/>
          </p:nvPr>
        </p:nvSpPr>
        <p:spPr>
          <a:xfrm>
            <a:off x="5034579" y="2249487"/>
            <a:ext cx="6012832" cy="3541714"/>
          </a:xfrm>
        </p:spPr>
        <p:txBody>
          <a:bodyPr>
            <a:normAutofit/>
          </a:bodyPr>
          <a:lstStyle/>
          <a:p>
            <a:pPr>
              <a:lnSpc>
                <a:spcPct val="100000"/>
              </a:lnSpc>
            </a:pPr>
            <a:r>
              <a:rPr lang="en-CA" sz="1700" dirty="0" smtClean="0"/>
              <a:t>Design (Micky/John)</a:t>
            </a:r>
            <a:endParaRPr lang="en-CA" sz="1700" dirty="0"/>
          </a:p>
          <a:p>
            <a:pPr lvl="1">
              <a:lnSpc>
                <a:spcPct val="100000"/>
              </a:lnSpc>
            </a:pPr>
            <a:r>
              <a:rPr lang="en-CA" sz="1700" dirty="0"/>
              <a:t>Creating a </a:t>
            </a:r>
            <a:r>
              <a:rPr lang="en-CA" sz="1700" dirty="0" smtClean="0"/>
              <a:t>concept for the </a:t>
            </a:r>
            <a:r>
              <a:rPr lang="en-CA" sz="1700" dirty="0"/>
              <a:t>game, and working on the finer </a:t>
            </a:r>
            <a:r>
              <a:rPr lang="en-CA" sz="1700" dirty="0" smtClean="0"/>
              <a:t>details</a:t>
            </a:r>
            <a:endParaRPr lang="en-CA" sz="1700" dirty="0"/>
          </a:p>
          <a:p>
            <a:pPr>
              <a:lnSpc>
                <a:spcPct val="100000"/>
              </a:lnSpc>
            </a:pPr>
            <a:r>
              <a:rPr lang="en-CA" sz="1700" dirty="0"/>
              <a:t>Creating </a:t>
            </a:r>
            <a:r>
              <a:rPr lang="en-CA" sz="1700" dirty="0" smtClean="0"/>
              <a:t>Graphics/Assets (Micky)</a:t>
            </a:r>
            <a:endParaRPr lang="en-CA" sz="1700" dirty="0"/>
          </a:p>
          <a:p>
            <a:pPr lvl="1">
              <a:lnSpc>
                <a:spcPct val="100000"/>
              </a:lnSpc>
            </a:pPr>
            <a:r>
              <a:rPr lang="en-CA" sz="1700" dirty="0"/>
              <a:t>Creating Graphics, Sounds, Levels, etc.</a:t>
            </a:r>
          </a:p>
          <a:p>
            <a:pPr>
              <a:lnSpc>
                <a:spcPct val="100000"/>
              </a:lnSpc>
            </a:pPr>
            <a:r>
              <a:rPr lang="en-CA" sz="1700" dirty="0" smtClean="0"/>
              <a:t>Programming (John)</a:t>
            </a:r>
            <a:endParaRPr lang="en-CA" sz="1700" dirty="0"/>
          </a:p>
          <a:p>
            <a:pPr lvl="1">
              <a:lnSpc>
                <a:spcPct val="100000"/>
              </a:lnSpc>
            </a:pPr>
            <a:r>
              <a:rPr lang="en-CA" sz="1700" dirty="0"/>
              <a:t>Coding the game on the computer</a:t>
            </a:r>
          </a:p>
          <a:p>
            <a:pPr>
              <a:lnSpc>
                <a:spcPct val="100000"/>
              </a:lnSpc>
            </a:pPr>
            <a:r>
              <a:rPr lang="en-CA" sz="1700" dirty="0" smtClean="0"/>
              <a:t>Distribution (We really didn’t worry about this)</a:t>
            </a:r>
            <a:endParaRPr lang="en-CA" sz="1700" dirty="0"/>
          </a:p>
          <a:p>
            <a:pPr lvl="1">
              <a:lnSpc>
                <a:spcPct val="100000"/>
              </a:lnSpc>
            </a:pPr>
            <a:r>
              <a:rPr lang="en-CA" sz="1700" dirty="0" smtClean="0"/>
              <a:t>Distributing </a:t>
            </a:r>
            <a:r>
              <a:rPr lang="en-CA" sz="1700" dirty="0"/>
              <a:t>the game to players</a:t>
            </a:r>
          </a:p>
        </p:txBody>
      </p:sp>
    </p:spTree>
    <p:extLst>
      <p:ext uri="{BB962C8B-B14F-4D97-AF65-F5344CB8AC3E}">
        <p14:creationId xmlns:p14="http://schemas.microsoft.com/office/powerpoint/2010/main" val="580467167"/>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673107"/>
            <a:ext cx="5456279" cy="148683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 name="Group 12"/>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5" name="Freeform 6"/>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7"/>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8"/>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9"/>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0"/>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1"/>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2"/>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3"/>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4"/>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5"/>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Line 16"/>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8"/>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9"/>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0"/>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Rectangle 21"/>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1" name="Freeform 22"/>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3"/>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4"/>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5"/>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6"/>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7"/>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28"/>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29"/>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0"/>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31"/>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1141413" y="618518"/>
            <a:ext cx="4459286" cy="1478570"/>
          </a:xfrm>
        </p:spPr>
        <p:txBody>
          <a:bodyPr>
            <a:normAutofit/>
          </a:bodyPr>
          <a:lstStyle/>
          <a:p>
            <a:r>
              <a:rPr lang="en-CA" sz="3200"/>
              <a:t>Step 1: Game design</a:t>
            </a:r>
          </a:p>
        </p:txBody>
      </p:sp>
      <p:sp>
        <p:nvSpPr>
          <p:cNvPr id="3" name="Content Placeholder 2"/>
          <p:cNvSpPr>
            <a:spLocks noGrp="1"/>
          </p:cNvSpPr>
          <p:nvPr>
            <p:ph idx="1"/>
          </p:nvPr>
        </p:nvSpPr>
        <p:spPr>
          <a:xfrm>
            <a:off x="1141412" y="2249487"/>
            <a:ext cx="4459287" cy="3965046"/>
          </a:xfrm>
        </p:spPr>
        <p:txBody>
          <a:bodyPr>
            <a:normAutofit/>
          </a:bodyPr>
          <a:lstStyle/>
          <a:p>
            <a:pPr>
              <a:lnSpc>
                <a:spcPct val="100000"/>
              </a:lnSpc>
            </a:pPr>
            <a:r>
              <a:rPr lang="en-CA" sz="1700"/>
              <a:t>This is where you’ll de coming up with the concept for your game. Brainstorm!</a:t>
            </a:r>
          </a:p>
          <a:p>
            <a:pPr>
              <a:lnSpc>
                <a:spcPct val="100000"/>
              </a:lnSpc>
            </a:pPr>
            <a:r>
              <a:rPr lang="en-CA" sz="1700"/>
              <a:t>Keep in mind:</a:t>
            </a:r>
          </a:p>
          <a:p>
            <a:pPr lvl="1">
              <a:lnSpc>
                <a:spcPct val="100000"/>
              </a:lnSpc>
            </a:pPr>
            <a:r>
              <a:rPr lang="en-CA" sz="1700"/>
              <a:t>Genre (what type of game you’re making), Name (the name of your game), Goal (What the player is trying to do), Competition (How you’ll be graded), Unique Qualities (What makes your game </a:t>
            </a:r>
            <a:r>
              <a:rPr lang="en-CA" sz="1700" i="1"/>
              <a:t>yours)</a:t>
            </a:r>
            <a:endParaRPr lang="en-CA" sz="1700"/>
          </a:p>
          <a:p>
            <a:pPr lvl="1">
              <a:lnSpc>
                <a:spcPct val="100000"/>
              </a:lnSpc>
            </a:pPr>
            <a:r>
              <a:rPr lang="en-CA" sz="1700"/>
              <a:t>Who’s doing what, what language you are programming in, when you want the game to be done, what platform is your game for</a:t>
            </a:r>
          </a:p>
        </p:txBody>
      </p:sp>
      <p:sp>
        <p:nvSpPr>
          <p:cNvPr id="5" name="TextBox 4"/>
          <p:cNvSpPr txBox="1"/>
          <p:nvPr/>
        </p:nvSpPr>
        <p:spPr>
          <a:xfrm>
            <a:off x="7574096" y="4288294"/>
            <a:ext cx="2098651" cy="369332"/>
          </a:xfrm>
          <a:prstGeom prst="rect">
            <a:avLst/>
          </a:prstGeom>
          <a:noFill/>
        </p:spPr>
        <p:txBody>
          <a:bodyPr wrap="none" rtlCol="0">
            <a:spAutoFit/>
          </a:bodyPr>
          <a:lstStyle/>
          <a:p>
            <a:r>
              <a:rPr lang="en-CA" dirty="0" smtClean="0"/>
              <a:t>Video Game Genres</a:t>
            </a:r>
            <a:endParaRPr lang="en-CA" dirty="0"/>
          </a:p>
        </p:txBody>
      </p:sp>
      <p:sp>
        <p:nvSpPr>
          <p:cNvPr id="7" name="5-Point Star 6"/>
          <p:cNvSpPr/>
          <p:nvPr/>
        </p:nvSpPr>
        <p:spPr>
          <a:xfrm>
            <a:off x="8496880" y="3940029"/>
            <a:ext cx="327259" cy="2717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5293818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Step 2: Graphic/Asset </a:t>
            </a:r>
            <a:r>
              <a:rPr lang="en-CA" dirty="0" smtClean="0"/>
              <a:t>creation (micky) </a:t>
            </a:r>
            <a:endParaRPr lang="en-CA" dirty="0"/>
          </a:p>
        </p:txBody>
      </p:sp>
      <p:sp>
        <p:nvSpPr>
          <p:cNvPr id="3" name="Content Placeholder 2"/>
          <p:cNvSpPr>
            <a:spLocks noGrp="1"/>
          </p:cNvSpPr>
          <p:nvPr>
            <p:ph idx="1"/>
          </p:nvPr>
        </p:nvSpPr>
        <p:spPr/>
        <p:txBody>
          <a:bodyPr/>
          <a:lstStyle/>
          <a:p>
            <a:r>
              <a:rPr lang="en-CA" dirty="0" smtClean="0"/>
              <a:t>You need:</a:t>
            </a:r>
          </a:p>
          <a:p>
            <a:pPr lvl="1"/>
            <a:r>
              <a:rPr lang="en-CA" dirty="0" smtClean="0"/>
              <a:t>A computer to do your work on</a:t>
            </a:r>
          </a:p>
          <a:p>
            <a:pPr lvl="1"/>
            <a:r>
              <a:rPr lang="en-CA" dirty="0" smtClean="0"/>
              <a:t>An image creation utility, we used </a:t>
            </a:r>
            <a:r>
              <a:rPr lang="en-CA" i="1" dirty="0" smtClean="0"/>
              <a:t>Piskel</a:t>
            </a:r>
            <a:endParaRPr lang="en-CA" i="1" dirty="0" smtClean="0"/>
          </a:p>
          <a:p>
            <a:pPr lvl="1"/>
            <a:r>
              <a:rPr lang="en-CA" dirty="0" smtClean="0"/>
              <a:t>A way to share the images with your group/creator – we used </a:t>
            </a:r>
            <a:r>
              <a:rPr lang="en-CA" i="1" dirty="0" smtClean="0"/>
              <a:t>GitHub</a:t>
            </a:r>
          </a:p>
          <a:p>
            <a:pPr lvl="1"/>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038" y="4506179"/>
            <a:ext cx="5381502" cy="151948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5120" y="4275993"/>
            <a:ext cx="4695091" cy="2347546"/>
          </a:xfrm>
          <a:prstGeom prst="rect">
            <a:avLst/>
          </a:prstGeom>
        </p:spPr>
      </p:pic>
    </p:spTree>
    <p:extLst>
      <p:ext uri="{BB962C8B-B14F-4D97-AF65-F5344CB8AC3E}">
        <p14:creationId xmlns:p14="http://schemas.microsoft.com/office/powerpoint/2010/main" val="135247849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95" y="0"/>
            <a:ext cx="12061231" cy="6858000"/>
          </a:xfrm>
          <a:prstGeom prst="rect">
            <a:avLst/>
          </a:prstGeom>
        </p:spPr>
      </p:pic>
      <p:sp>
        <p:nvSpPr>
          <p:cNvPr id="2" name="Title 1"/>
          <p:cNvSpPr>
            <a:spLocks noGrp="1"/>
          </p:cNvSpPr>
          <p:nvPr>
            <p:ph type="title"/>
          </p:nvPr>
        </p:nvSpPr>
        <p:spPr>
          <a:xfrm>
            <a:off x="2673330" y="286009"/>
            <a:ext cx="9905998" cy="1478570"/>
          </a:xfrm>
        </p:spPr>
        <p:txBody>
          <a:bodyPr>
            <a:normAutofit/>
          </a:bodyPr>
          <a:lstStyle/>
          <a:p>
            <a:r>
              <a:rPr lang="en-CA" sz="2800" dirty="0" smtClean="0"/>
              <a:t>Step 2.1: an introduction to </a:t>
            </a:r>
            <a:r>
              <a:rPr lang="en-CA" sz="2800" dirty="0" smtClean="0"/>
              <a:t>piskel</a:t>
            </a:r>
            <a:r>
              <a:rPr lang="en-CA" sz="2800" dirty="0" smtClean="0"/>
              <a:t> </a:t>
            </a:r>
            <a:endParaRPr lang="en-CA" sz="2800" dirty="0"/>
          </a:p>
        </p:txBody>
      </p:sp>
      <p:sp>
        <p:nvSpPr>
          <p:cNvPr id="3" name="Content Placeholder 2"/>
          <p:cNvSpPr>
            <a:spLocks noGrp="1"/>
          </p:cNvSpPr>
          <p:nvPr>
            <p:ph idx="1"/>
          </p:nvPr>
        </p:nvSpPr>
        <p:spPr>
          <a:xfrm>
            <a:off x="1699552" y="1881352"/>
            <a:ext cx="9905999" cy="3541714"/>
          </a:xfrm>
        </p:spPr>
        <p:txBody>
          <a:bodyPr/>
          <a:lstStyle/>
          <a:p>
            <a:pPr lvl="2"/>
            <a:r>
              <a:rPr lang="en-CA" dirty="0" smtClean="0"/>
              <a:t>The screen is split up into separate areas:</a:t>
            </a:r>
          </a:p>
          <a:p>
            <a:pPr lvl="3"/>
            <a:r>
              <a:rPr lang="en-CA" dirty="0" smtClean="0"/>
              <a:t>The </a:t>
            </a:r>
            <a:r>
              <a:rPr lang="en-CA" i="1" dirty="0" smtClean="0"/>
              <a:t>Canvas, </a:t>
            </a:r>
            <a:r>
              <a:rPr lang="en-CA" dirty="0" smtClean="0"/>
              <a:t>or where you draw your images</a:t>
            </a:r>
          </a:p>
          <a:p>
            <a:pPr lvl="3"/>
            <a:r>
              <a:rPr lang="en-CA" dirty="0" smtClean="0"/>
              <a:t>The </a:t>
            </a:r>
            <a:r>
              <a:rPr lang="en-CA" i="1" dirty="0" smtClean="0"/>
              <a:t>Toolbox, </a:t>
            </a:r>
            <a:r>
              <a:rPr lang="en-CA" dirty="0" smtClean="0"/>
              <a:t>which stores your tools, and sizing options</a:t>
            </a:r>
          </a:p>
          <a:p>
            <a:pPr lvl="3"/>
            <a:r>
              <a:rPr lang="en-CA" dirty="0" smtClean="0"/>
              <a:t>The </a:t>
            </a:r>
            <a:r>
              <a:rPr lang="en-CA" i="1" dirty="0" smtClean="0"/>
              <a:t>Picture Editing Options,</a:t>
            </a:r>
            <a:r>
              <a:rPr lang="en-CA" dirty="0" smtClean="0"/>
              <a:t> where you edit the properties of your image</a:t>
            </a:r>
            <a:endParaRPr lang="en-CA" dirty="0"/>
          </a:p>
        </p:txBody>
      </p:sp>
    </p:spTree>
    <p:extLst>
      <p:ext uri="{BB962C8B-B14F-4D97-AF65-F5344CB8AC3E}">
        <p14:creationId xmlns:p14="http://schemas.microsoft.com/office/powerpoint/2010/main" val="524913426"/>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2249487"/>
            <a:ext cx="673557"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8693" y="2249487"/>
            <a:ext cx="1721605" cy="249959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74" y="4124224"/>
            <a:ext cx="2489876" cy="219451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p:cNvSpPr>
            <a:spLocks noGrp="1"/>
          </p:cNvSpPr>
          <p:nvPr>
            <p:ph type="title"/>
          </p:nvPr>
        </p:nvSpPr>
        <p:spPr>
          <a:xfrm>
            <a:off x="1141413" y="618518"/>
            <a:ext cx="9905998" cy="1478570"/>
          </a:xfrm>
        </p:spPr>
        <p:txBody>
          <a:bodyPr>
            <a:normAutofit/>
          </a:bodyPr>
          <a:lstStyle/>
          <a:p>
            <a:r>
              <a:rPr lang="en-CA" dirty="0"/>
              <a:t>Step 2.3: How to draw</a:t>
            </a:r>
          </a:p>
        </p:txBody>
      </p:sp>
      <p:sp>
        <p:nvSpPr>
          <p:cNvPr id="3" name="Content Placeholder 2"/>
          <p:cNvSpPr>
            <a:spLocks noGrp="1"/>
          </p:cNvSpPr>
          <p:nvPr>
            <p:ph idx="1"/>
          </p:nvPr>
        </p:nvSpPr>
        <p:spPr>
          <a:xfrm>
            <a:off x="6336727" y="2249486"/>
            <a:ext cx="4710683" cy="4069251"/>
          </a:xfrm>
        </p:spPr>
        <p:txBody>
          <a:bodyPr>
            <a:normAutofit/>
          </a:bodyPr>
          <a:lstStyle/>
          <a:p>
            <a:pPr>
              <a:lnSpc>
                <a:spcPct val="100000"/>
              </a:lnSpc>
            </a:pPr>
            <a:r>
              <a:rPr lang="en-CA" sz="1900" dirty="0" smtClean="0"/>
              <a:t>Resize </a:t>
            </a:r>
            <a:r>
              <a:rPr lang="en-CA" sz="1900" dirty="0"/>
              <a:t>the image to the correct </a:t>
            </a:r>
            <a:r>
              <a:rPr lang="en-CA" sz="1900" dirty="0" smtClean="0"/>
              <a:t>resolution, </a:t>
            </a:r>
            <a:r>
              <a:rPr lang="en-CA" sz="1900" dirty="0"/>
              <a:t>(the cars are 60*60, tracks are 1280*720)</a:t>
            </a:r>
          </a:p>
          <a:p>
            <a:pPr>
              <a:lnSpc>
                <a:spcPct val="100000"/>
              </a:lnSpc>
            </a:pPr>
            <a:r>
              <a:rPr lang="en-CA" sz="1900" dirty="0"/>
              <a:t>Create a </a:t>
            </a:r>
            <a:r>
              <a:rPr lang="en-CA" sz="1900" i="1" dirty="0"/>
              <a:t>Pallet </a:t>
            </a:r>
            <a:r>
              <a:rPr lang="en-CA" sz="1900" dirty="0"/>
              <a:t>with all of the colours that you will need.</a:t>
            </a:r>
          </a:p>
          <a:p>
            <a:pPr>
              <a:lnSpc>
                <a:spcPct val="100000"/>
              </a:lnSpc>
            </a:pPr>
            <a:r>
              <a:rPr lang="en-CA" sz="1900" dirty="0"/>
              <a:t>Select the tool that </a:t>
            </a:r>
            <a:r>
              <a:rPr lang="en-CA" sz="1900" dirty="0" smtClean="0"/>
              <a:t>you will </a:t>
            </a:r>
            <a:r>
              <a:rPr lang="en-CA" sz="1900" dirty="0"/>
              <a:t>use for drawing.</a:t>
            </a:r>
          </a:p>
          <a:p>
            <a:pPr>
              <a:lnSpc>
                <a:spcPct val="100000"/>
              </a:lnSpc>
            </a:pPr>
            <a:r>
              <a:rPr lang="en-CA" sz="1900" dirty="0"/>
              <a:t>Click on  the </a:t>
            </a:r>
            <a:r>
              <a:rPr lang="en-CA" sz="1900" dirty="0" smtClean="0"/>
              <a:t>canvas </a:t>
            </a:r>
            <a:r>
              <a:rPr lang="en-CA" sz="1900" dirty="0"/>
              <a:t>to draw</a:t>
            </a:r>
          </a:p>
          <a:p>
            <a:pPr>
              <a:lnSpc>
                <a:spcPct val="100000"/>
              </a:lnSpc>
            </a:pPr>
            <a:r>
              <a:rPr lang="en-CA" sz="1900" dirty="0"/>
              <a:t>Use you </a:t>
            </a:r>
            <a:r>
              <a:rPr lang="en-CA" sz="1900" dirty="0" smtClean="0"/>
              <a:t>sense </a:t>
            </a:r>
            <a:r>
              <a:rPr lang="en-CA" sz="1900" dirty="0"/>
              <a:t>of </a:t>
            </a:r>
            <a:r>
              <a:rPr lang="en-CA" sz="1900" dirty="0" smtClean="0"/>
              <a:t>detail </a:t>
            </a:r>
            <a:r>
              <a:rPr lang="en-CA" sz="1900" dirty="0"/>
              <a:t>to colour each pixel by </a:t>
            </a:r>
            <a:r>
              <a:rPr lang="en-CA" sz="1900" dirty="0" smtClean="0"/>
              <a:t>itself</a:t>
            </a:r>
          </a:p>
          <a:p>
            <a:pPr>
              <a:lnSpc>
                <a:spcPct val="100000"/>
              </a:lnSpc>
            </a:pPr>
            <a:r>
              <a:rPr lang="en-CA" sz="1900" dirty="0" smtClean="0"/>
              <a:t>Export your image as an .</a:t>
            </a:r>
            <a:r>
              <a:rPr lang="en-CA" sz="1900" dirty="0" smtClean="0"/>
              <a:t>png</a:t>
            </a:r>
            <a:r>
              <a:rPr lang="en-CA" sz="1900" dirty="0" smtClean="0"/>
              <a:t> file to put in the code</a:t>
            </a:r>
          </a:p>
        </p:txBody>
      </p:sp>
    </p:spTree>
    <p:extLst>
      <p:ext uri="{BB962C8B-B14F-4D97-AF65-F5344CB8AC3E}">
        <p14:creationId xmlns:p14="http://schemas.microsoft.com/office/powerpoint/2010/main" val="318476866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42" y="1984205"/>
            <a:ext cx="1302476" cy="459361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9982" y="3172558"/>
            <a:ext cx="3494597" cy="84644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p:cNvSpPr>
            <a:spLocks noGrp="1"/>
          </p:cNvSpPr>
          <p:nvPr>
            <p:ph type="title"/>
          </p:nvPr>
        </p:nvSpPr>
        <p:spPr>
          <a:xfrm>
            <a:off x="1141413" y="618518"/>
            <a:ext cx="9905998" cy="1478570"/>
          </a:xfrm>
        </p:spPr>
        <p:txBody>
          <a:bodyPr>
            <a:normAutofit/>
          </a:bodyPr>
          <a:lstStyle/>
          <a:p>
            <a:r>
              <a:rPr lang="en-CA" dirty="0"/>
              <a:t>Step 2.4: things to keep in mind</a:t>
            </a:r>
          </a:p>
        </p:txBody>
      </p:sp>
      <p:sp>
        <p:nvSpPr>
          <p:cNvPr id="3" name="Content Placeholder 2"/>
          <p:cNvSpPr>
            <a:spLocks noGrp="1"/>
          </p:cNvSpPr>
          <p:nvPr>
            <p:ph idx="1"/>
          </p:nvPr>
        </p:nvSpPr>
        <p:spPr>
          <a:xfrm>
            <a:off x="5034579" y="2249487"/>
            <a:ext cx="6012832" cy="3541714"/>
          </a:xfrm>
        </p:spPr>
        <p:txBody>
          <a:bodyPr>
            <a:normAutofit fontScale="92500"/>
          </a:bodyPr>
          <a:lstStyle/>
          <a:p>
            <a:pPr>
              <a:lnSpc>
                <a:spcPct val="110000"/>
              </a:lnSpc>
            </a:pPr>
            <a:r>
              <a:rPr lang="en-CA" dirty="0"/>
              <a:t>Always save you images so you don’t lose them</a:t>
            </a:r>
          </a:p>
          <a:p>
            <a:pPr>
              <a:lnSpc>
                <a:spcPct val="110000"/>
              </a:lnSpc>
            </a:pPr>
            <a:r>
              <a:rPr lang="en-CA" dirty="0"/>
              <a:t>Control-Z is undo</a:t>
            </a:r>
          </a:p>
          <a:p>
            <a:pPr>
              <a:lnSpc>
                <a:spcPct val="110000"/>
              </a:lnSpc>
            </a:pPr>
            <a:r>
              <a:rPr lang="en-CA" dirty="0"/>
              <a:t>Always keep the background </a:t>
            </a:r>
            <a:r>
              <a:rPr lang="en-CA" dirty="0" smtClean="0"/>
              <a:t>transparent</a:t>
            </a:r>
            <a:endParaRPr lang="en-CA" dirty="0"/>
          </a:p>
          <a:p>
            <a:pPr>
              <a:lnSpc>
                <a:spcPct val="110000"/>
              </a:lnSpc>
            </a:pPr>
            <a:r>
              <a:rPr lang="en-CA" dirty="0"/>
              <a:t>If you miss a single pixel, it can ruin your whole image!</a:t>
            </a:r>
          </a:p>
          <a:p>
            <a:pPr>
              <a:lnSpc>
                <a:spcPct val="110000"/>
              </a:lnSpc>
            </a:pPr>
            <a:r>
              <a:rPr lang="en-CA" dirty="0"/>
              <a:t>DON’T mix up the two paint bucket tools</a:t>
            </a:r>
            <a:r>
              <a:rPr lang="en-CA" dirty="0" smtClean="0"/>
              <a:t>!</a:t>
            </a:r>
          </a:p>
          <a:p>
            <a:pPr>
              <a:lnSpc>
                <a:spcPct val="110000"/>
              </a:lnSpc>
            </a:pPr>
            <a:r>
              <a:rPr lang="en-CA" dirty="0" smtClean="0"/>
              <a:t>Make sure that everything is </a:t>
            </a:r>
            <a:r>
              <a:rPr lang="en-CA" dirty="0" err="1" smtClean="0"/>
              <a:t>consistant</a:t>
            </a:r>
            <a:endParaRPr lang="en-CA" dirty="0"/>
          </a:p>
        </p:txBody>
      </p:sp>
    </p:spTree>
    <p:extLst>
      <p:ext uri="{BB962C8B-B14F-4D97-AF65-F5344CB8AC3E}">
        <p14:creationId xmlns:p14="http://schemas.microsoft.com/office/powerpoint/2010/main" val="3732933094"/>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Step 2.5: Learn by example</a:t>
            </a:r>
            <a:endParaRPr lang="en-CA" dirty="0"/>
          </a:p>
        </p:txBody>
      </p:sp>
      <p:sp>
        <p:nvSpPr>
          <p:cNvPr id="3" name="Content Placeholder 2"/>
          <p:cNvSpPr>
            <a:spLocks noGrp="1"/>
          </p:cNvSpPr>
          <p:nvPr>
            <p:ph idx="1"/>
          </p:nvPr>
        </p:nvSpPr>
        <p:spPr/>
        <p:txBody>
          <a:bodyPr/>
          <a:lstStyle/>
          <a:p>
            <a:r>
              <a:rPr lang="en-CA" dirty="0" smtClean="0"/>
              <a:t>Let’s draw an image!</a:t>
            </a:r>
            <a:endParaRPr lang="en-CA" dirty="0"/>
          </a:p>
        </p:txBody>
      </p:sp>
    </p:spTree>
    <p:extLst>
      <p:ext uri="{BB962C8B-B14F-4D97-AF65-F5344CB8AC3E}">
        <p14:creationId xmlns:p14="http://schemas.microsoft.com/office/powerpoint/2010/main" val="2132433936"/>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35392"/>
            <a:ext cx="9905998" cy="1478570"/>
          </a:xfrm>
        </p:spPr>
        <p:txBody>
          <a:bodyPr/>
          <a:lstStyle/>
          <a:p>
            <a:r>
              <a:rPr lang="en-CA" dirty="0" smtClean="0"/>
              <a:t>Step 3: </a:t>
            </a:r>
            <a:r>
              <a:rPr lang="en-CA" dirty="0" smtClean="0"/>
              <a:t>Programming (john)</a:t>
            </a:r>
            <a:endParaRPr lang="en-CA" dirty="0"/>
          </a:p>
        </p:txBody>
      </p:sp>
      <p:sp>
        <p:nvSpPr>
          <p:cNvPr id="3" name="Content Placeholder 2"/>
          <p:cNvSpPr>
            <a:spLocks noGrp="1"/>
          </p:cNvSpPr>
          <p:nvPr>
            <p:ph idx="1"/>
          </p:nvPr>
        </p:nvSpPr>
        <p:spPr>
          <a:xfrm>
            <a:off x="0" y="2174102"/>
            <a:ext cx="9875461" cy="3897925"/>
          </a:xfrm>
        </p:spPr>
        <p:txBody>
          <a:bodyPr>
            <a:normAutofit lnSpcReduction="10000"/>
          </a:bodyPr>
          <a:lstStyle/>
          <a:p>
            <a:r>
              <a:rPr lang="en-CA" dirty="0" smtClean="0"/>
              <a:t>You need:</a:t>
            </a:r>
          </a:p>
          <a:p>
            <a:pPr lvl="1"/>
            <a:r>
              <a:rPr lang="en-CA" dirty="0" smtClean="0"/>
              <a:t>A </a:t>
            </a:r>
            <a:r>
              <a:rPr lang="en-CA" dirty="0" smtClean="0"/>
              <a:t>programming language– </a:t>
            </a:r>
            <a:r>
              <a:rPr lang="en-CA" dirty="0" smtClean="0"/>
              <a:t>we used Python and Pygame</a:t>
            </a:r>
            <a:endParaRPr lang="en-CA" dirty="0"/>
          </a:p>
          <a:p>
            <a:pPr lvl="1"/>
            <a:r>
              <a:rPr lang="en-CA" dirty="0" smtClean="0"/>
              <a:t>A “code writer” – any text editor will work (such as </a:t>
            </a:r>
            <a:r>
              <a:rPr lang="en-CA" i="1" dirty="0" smtClean="0"/>
              <a:t>Notepad</a:t>
            </a:r>
            <a:r>
              <a:rPr lang="en-CA" dirty="0" smtClean="0"/>
              <a:t>), but we used both </a:t>
            </a:r>
            <a:r>
              <a:rPr lang="en-CA" i="1" dirty="0" smtClean="0"/>
              <a:t>GEdit</a:t>
            </a:r>
            <a:r>
              <a:rPr lang="en-CA" i="1" dirty="0" smtClean="0"/>
              <a:t> </a:t>
            </a:r>
            <a:r>
              <a:rPr lang="en-CA" dirty="0" smtClean="0"/>
              <a:t>and </a:t>
            </a:r>
            <a:r>
              <a:rPr lang="en-CA" i="1" dirty="0" smtClean="0"/>
              <a:t>Atom</a:t>
            </a:r>
          </a:p>
          <a:p>
            <a:pPr lvl="1"/>
            <a:r>
              <a:rPr lang="en-CA" dirty="0" smtClean="0"/>
              <a:t>A way to share code between team members </a:t>
            </a:r>
            <a:r>
              <a:rPr lang="en-CA" dirty="0" smtClean="0"/>
              <a:t>(Optional </a:t>
            </a:r>
            <a:r>
              <a:rPr lang="en-CA" dirty="0" smtClean="0"/>
              <a:t>for solo projects)  - we used </a:t>
            </a:r>
            <a:r>
              <a:rPr lang="en-CA" i="1" dirty="0" smtClean="0"/>
              <a:t>GitHub</a:t>
            </a:r>
          </a:p>
          <a:p>
            <a:pPr lvl="1"/>
            <a:r>
              <a:rPr lang="en-CA" dirty="0" smtClean="0"/>
              <a:t>A way to run the code (usually an install of the programming </a:t>
            </a:r>
            <a:r>
              <a:rPr lang="en-CA" dirty="0" smtClean="0"/>
              <a:t>language) </a:t>
            </a:r>
            <a:r>
              <a:rPr lang="en-CA" dirty="0" smtClean="0"/>
              <a:t>– we downloaded </a:t>
            </a:r>
            <a:r>
              <a:rPr lang="en-CA" i="1" dirty="0" smtClean="0"/>
              <a:t>Python </a:t>
            </a:r>
            <a:r>
              <a:rPr lang="en-CA" dirty="0" smtClean="0"/>
              <a:t>from their official </a:t>
            </a:r>
            <a:r>
              <a:rPr lang="en-CA" dirty="0" smtClean="0"/>
              <a:t>website</a:t>
            </a:r>
          </a:p>
          <a:p>
            <a:pPr lvl="1"/>
            <a:r>
              <a:rPr lang="en-CA" i="1" dirty="0" smtClean="0"/>
              <a:t>A computer </a:t>
            </a:r>
            <a:r>
              <a:rPr lang="en-CA" dirty="0" smtClean="0"/>
              <a:t>to do all of this on</a:t>
            </a:r>
            <a:r>
              <a:rPr lang="en-CA" i="1" dirty="0" smtClean="0"/>
              <a:t> </a:t>
            </a:r>
            <a:endParaRPr lang="en-CA" i="1" dirty="0" smtClean="0"/>
          </a:p>
          <a:p>
            <a:pPr lvl="1"/>
            <a:r>
              <a:rPr lang="en-CA" dirty="0" smtClean="0"/>
              <a:t>Great! Now let’s get coding!</a:t>
            </a:r>
          </a:p>
          <a:p>
            <a:endParaRPr lang="en-CA"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1961" y="2498501"/>
            <a:ext cx="2233510" cy="2233510"/>
          </a:xfrm>
          <a:prstGeom prst="rect">
            <a:avLst/>
          </a:prstGeom>
        </p:spPr>
      </p:pic>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backgroundRemoval t="3333" b="100000" l="0" r="99667">
                        <a14:foregroundMark x1="90000" y1="14444" x2="90000" y2="14444"/>
                        <a14:foregroundMark x1="95667" y1="18889" x2="95667" y2="18889"/>
                      </a14:backgroundRemoval>
                    </a14:imgEffect>
                  </a14:imgLayer>
                </a14:imgProps>
              </a:ext>
              <a:ext uri="{28A0092B-C50C-407E-A947-70E740481C1C}">
                <a14:useLocalDpi xmlns:a14="http://schemas.microsoft.com/office/drawing/2010/main" val="0"/>
              </a:ext>
            </a:extLst>
          </a:blip>
          <a:stretch>
            <a:fillRect/>
          </a:stretch>
        </p:blipFill>
        <p:spPr>
          <a:xfrm>
            <a:off x="6503987" y="1208337"/>
            <a:ext cx="3810000" cy="1143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08863" y="5244029"/>
            <a:ext cx="3083137" cy="154156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3987" y="2335472"/>
            <a:ext cx="3683000" cy="1041400"/>
          </a:xfrm>
          <a:prstGeom prst="rect">
            <a:avLst/>
          </a:prstGeom>
        </p:spPr>
      </p:pic>
    </p:spTree>
    <p:extLst>
      <p:ext uri="{BB962C8B-B14F-4D97-AF65-F5344CB8AC3E}">
        <p14:creationId xmlns:p14="http://schemas.microsoft.com/office/powerpoint/2010/main" val="2008655585"/>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3332</TotalTime>
  <Words>1329</Words>
  <Application>Microsoft Macintosh PowerPoint</Application>
  <PresentationFormat>Widescreen</PresentationFormat>
  <Paragraphs>138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Trebuchet MS</vt:lpstr>
      <vt:lpstr>Tw Cen MT</vt:lpstr>
      <vt:lpstr>Arial</vt:lpstr>
      <vt:lpstr>Circuit</vt:lpstr>
      <vt:lpstr>Creating a video game</vt:lpstr>
      <vt:lpstr>The 4 steps to creating a video game:</vt:lpstr>
      <vt:lpstr>Step 1: Game design</vt:lpstr>
      <vt:lpstr>Step 2: Graphic/Asset creation (micky) </vt:lpstr>
      <vt:lpstr>Step 2.1: an introduction to piskel </vt:lpstr>
      <vt:lpstr>Step 2.3: How to draw</vt:lpstr>
      <vt:lpstr>Step 2.4: things to keep in mind</vt:lpstr>
      <vt:lpstr>Step 2.5: Learn by example</vt:lpstr>
      <vt:lpstr>Step 3: Programming (john)</vt:lpstr>
      <vt:lpstr>Step 3.1: an intro to python and Pygame</vt:lpstr>
      <vt:lpstr>Step 3.2: Variables</vt:lpstr>
      <vt:lpstr>Step 3.3: if, else, and math in python</vt:lpstr>
      <vt:lpstr>Step 3.4: Functions and loops</vt:lpstr>
      <vt:lpstr>Step 3.5: image, text, and displaying graphics </vt:lpstr>
      <vt:lpstr>Step 3.6: Working with modules (Pygame, PIL, etc.)</vt:lpstr>
      <vt:lpstr>Step 3.7 : some other things to remember</vt:lpstr>
      <vt:lpstr>Step 3.8: Learn by example</vt:lpstr>
      <vt:lpstr>Step 4: Distribution</vt:lpstr>
      <vt:lpstr>There, you’re done!</vt:lpstr>
    </vt:vector>
  </TitlesOfParts>
  <Manager/>
  <Company/>
  <LinksUpToDate>false</LinksUpToDate>
  <SharedDoc>false</SharedDoc>
  <HyperlinkBase/>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 video game</dc:title>
  <dc:subject/>
  <dc:creator>Johnathan Warawa</dc:creator>
  <cp:keywords/>
  <dc:description/>
  <cp:lastModifiedBy>Johnathan Warawa</cp:lastModifiedBy>
  <cp:revision>38</cp:revision>
  <dcterms:created xsi:type="dcterms:W3CDTF">2017-06-19T14:14:44Z</dcterms:created>
  <dcterms:modified xsi:type="dcterms:W3CDTF">2017-06-21T21:47:46Z</dcterms:modified>
  <cp:category/>
</cp:coreProperties>
</file>