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CCB97-C446-4305-9966-8923CD464097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A8AEE-6CC8-41E3-B89B-1B71C0AC01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1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A8AEE-6CC8-41E3-B89B-1B71C0AC01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4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C9D20-88C0-69A2-9F33-381BA9EF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9A57702-6816-16E5-9FD6-66F66096A6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EEBFED4-B225-436B-F9B5-ECACAA50A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351D72-978C-2BD9-7FA9-F2ED2A93EB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A8AEE-6CC8-41E3-B89B-1B71C0AC01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6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DC41B-43FA-622D-B35C-1E1E43716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D642C6-A7A5-D6E1-5606-6ADE5668B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61CAE5-6F7A-3ABF-BC32-84379E25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EF2B-89E7-4393-970A-DEA602B5185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2735F7-AE67-FF8C-BEC6-535DEE52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990487-AB85-FD27-064A-AC94AD41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425-656A-4217-A795-1A045E33D6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8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DB054-9DB2-A719-60B5-8B6FA7F5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FC3517-DAB2-6E7F-C9AB-10773D04D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57E9A7-2115-5870-E059-0364FA54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EF2B-89E7-4393-970A-DEA602B5185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E3A342-8CAD-4E4D-A36D-39C3F773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8D550C-78E8-1067-8C35-6646BFEC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425-656A-4217-A795-1A045E33D6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1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CB4BDF4-CDD8-1409-053C-386A502B8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E3E669-573E-28A5-4411-A4F9ACEEE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8F212-708B-FA36-0E16-A035BD35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EF2B-89E7-4393-970A-DEA602B5185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E2BC17-114A-F92F-96C7-D92B1774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95947-1679-BBBD-F7D8-FF08C442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425-656A-4217-A795-1A045E33D6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5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15BCA-658B-19B0-A796-4F6D5676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39998-184C-423C-14B3-39B3ECE38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D27A4F-5A64-4F29-39A6-053C0D74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EF2B-89E7-4393-970A-DEA602B5185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7B255E-C9C4-02A8-C393-1C1AB65A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573FF5-4B8A-355B-C144-FF53287B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425-656A-4217-A795-1A045E33D6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7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59FDA-61FA-FB03-4463-BEE3929E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A0CFC0-C843-DADA-CEFB-BB4527E38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A4B4F4-627E-949A-C8DA-0C2235295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EF2B-89E7-4393-970A-DEA602B5185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9AA045-F08F-B7B8-17F2-1A4B9272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36F392-331F-0912-A56B-E5C44087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425-656A-4217-A795-1A045E33D6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F55459-6B16-B690-8451-FC5EAC11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ACDFA3-D1F5-90E0-D08A-7D2838FAA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1FFFA0-7849-501E-3E88-19B0EBCDF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95ECC5-F6C7-2F1E-1BF0-836E8644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EF2B-89E7-4393-970A-DEA602B5185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7D15CC-7157-E81B-AF8E-DBBC4ECB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824C97-B140-7DFF-35C9-23DB28B5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425-656A-4217-A795-1A045E33D6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8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2BB7F-7978-C688-3A9D-FDD14117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9E9506-D5F7-0691-57D8-B8DA9615C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AC7CDB-5694-A717-2654-3828CA1CD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621C735-34B8-F90B-AAD9-C0AA7A434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E661FEF-D54F-FFE0-FE52-826F2DD40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1ACE6E-5CFE-7597-2A6D-F27960DB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EF2B-89E7-4393-970A-DEA602B5185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B9F1E9-E49E-386E-7E42-AD305D91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030397E-FA2D-DBB4-59EC-F5E0E549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425-656A-4217-A795-1A045E33D6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3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1847C-0A9E-7C94-0A02-A3868AC4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1C6A752-D3C6-9577-0165-A253CC396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EF2B-89E7-4393-970A-DEA602B5185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05F303-96B9-A12C-357E-AF0A7B10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C5A48C-E2E3-0000-24EA-AE0D2384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425-656A-4217-A795-1A045E33D6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8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B793CF-5140-A519-5D26-6ADF834F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EF2B-89E7-4393-970A-DEA602B5185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5D532C-0192-086A-46C7-18D5D3F7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5FD6CD-F059-B47F-BEF9-E3B2F6E6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425-656A-4217-A795-1A045E33D6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5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3C215-8C71-ECB9-4EA1-CA157CC7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6D483F-ED7A-84FB-AD00-26D65AE13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765A8D-9A41-B543-307F-41D13A950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7442E4-68A7-4BFF-08FB-4D1C6408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EF2B-89E7-4393-970A-DEA602B5185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6BBF96-EF69-B102-81BD-70099192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49A8A3-57C4-1E9E-18D2-CBDE0FD8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425-656A-4217-A795-1A045E33D6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2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C5184-34B2-7B27-1771-CB52C5A9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41F7C7A-D2D0-C781-CDB4-F65F7C58F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C17A0B-FF60-8B94-EB4F-64ADCEFC5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A65F2A-AB13-5524-68C2-7FAC748D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EF2B-89E7-4393-970A-DEA602B5185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F80A35-C317-25A8-08DD-AA144270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23119A-AD15-0FF9-B958-200E0B60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425-656A-4217-A795-1A045E33D6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1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78D6A7B-D473-6143-720D-7622F4DC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428542-B5F2-DC93-DB8F-ED1E86260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EDEC28-79CC-01B5-DF0D-093596FCB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4EF2B-89E7-4393-970A-DEA602B5185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E1CB26-2DC3-1C8E-879C-5DB7B3750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95014A-40CA-3AFE-5311-5340FF376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1E425-656A-4217-A795-1A045E33D6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1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5FC3C0-AFB2-0665-E371-685F48C75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3007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fr-FR" noProof="0" dirty="0"/>
              <a:t>Présentation SAE bases de données : </a:t>
            </a:r>
            <a:br>
              <a:rPr lang="fr-FR" noProof="0" dirty="0"/>
            </a:br>
            <a:r>
              <a:rPr lang="fr-FR" noProof="0" dirty="0"/>
              <a:t>Transport ferroviaire </a:t>
            </a:r>
          </a:p>
        </p:txBody>
      </p:sp>
    </p:spTree>
    <p:extLst>
      <p:ext uri="{BB962C8B-B14F-4D97-AF65-F5344CB8AC3E}">
        <p14:creationId xmlns:p14="http://schemas.microsoft.com/office/powerpoint/2010/main" val="145336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0B1C5-4DE8-9EB8-1E78-F34155792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7FBF4-F7DE-1A19-81C2-EEA737B2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Description des relations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C569-D175-E7D7-6711-8674F1E0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2517843" cy="5576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noProof="0" dirty="0"/>
              <a:t>Ville: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5484DFA-4066-D4DB-CDDD-F5FDDECED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7259"/>
              </p:ext>
            </p:extLst>
          </p:nvPr>
        </p:nvGraphicFramePr>
        <p:xfrm>
          <a:off x="3274492" y="3005847"/>
          <a:ext cx="5643015" cy="2062265"/>
        </p:xfrm>
        <a:graphic>
          <a:graphicData uri="http://schemas.openxmlformats.org/drawingml/2006/table">
            <a:tbl>
              <a:tblPr/>
              <a:tblGrid>
                <a:gridCol w="1952565">
                  <a:extLst>
                    <a:ext uri="{9D8B030D-6E8A-4147-A177-3AD203B41FA5}">
                      <a16:colId xmlns:a16="http://schemas.microsoft.com/office/drawing/2014/main" val="2148063105"/>
                    </a:ext>
                  </a:extLst>
                </a:gridCol>
                <a:gridCol w="1891228">
                  <a:extLst>
                    <a:ext uri="{9D8B030D-6E8A-4147-A177-3AD203B41FA5}">
                      <a16:colId xmlns:a16="http://schemas.microsoft.com/office/drawing/2014/main" val="2424268713"/>
                    </a:ext>
                  </a:extLst>
                </a:gridCol>
                <a:gridCol w="1799222">
                  <a:extLst>
                    <a:ext uri="{9D8B030D-6E8A-4147-A177-3AD203B41FA5}">
                      <a16:colId xmlns:a16="http://schemas.microsoft.com/office/drawing/2014/main" val="1260311511"/>
                    </a:ext>
                  </a:extLst>
                </a:gridCol>
              </a:tblGrid>
              <a:tr h="508190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Ville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929010"/>
                  </a:ext>
                </a:extLst>
              </a:tr>
              <a:tr h="508190"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Attribut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Domaine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Contraintes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299052"/>
                  </a:ext>
                </a:extLst>
              </a:tr>
              <a:tr h="508190"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NuVille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(3)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Clé primaire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581938"/>
                  </a:ext>
                </a:extLst>
              </a:tr>
              <a:tr h="537695"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NomVille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Varchar(30)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Clé secondaire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824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94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FDE4F-2CF1-2B9B-DA81-35FE01E2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noProof="0" dirty="0"/>
              <a:t>- Exemples de données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B80B42C-529B-024B-E4E4-3FB48FCFD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025892"/>
              </p:ext>
            </p:extLst>
          </p:nvPr>
        </p:nvGraphicFramePr>
        <p:xfrm>
          <a:off x="2394625" y="1986759"/>
          <a:ext cx="6973113" cy="3092350"/>
        </p:xfrm>
        <a:graphic>
          <a:graphicData uri="http://schemas.openxmlformats.org/drawingml/2006/table">
            <a:tbl>
              <a:tblPr/>
              <a:tblGrid>
                <a:gridCol w="864437">
                  <a:extLst>
                    <a:ext uri="{9D8B030D-6E8A-4147-A177-3AD203B41FA5}">
                      <a16:colId xmlns:a16="http://schemas.microsoft.com/office/drawing/2014/main" val="970701754"/>
                    </a:ext>
                  </a:extLst>
                </a:gridCol>
                <a:gridCol w="739571">
                  <a:extLst>
                    <a:ext uri="{9D8B030D-6E8A-4147-A177-3AD203B41FA5}">
                      <a16:colId xmlns:a16="http://schemas.microsoft.com/office/drawing/2014/main" val="1361633627"/>
                    </a:ext>
                  </a:extLst>
                </a:gridCol>
                <a:gridCol w="624315">
                  <a:extLst>
                    <a:ext uri="{9D8B030D-6E8A-4147-A177-3AD203B41FA5}">
                      <a16:colId xmlns:a16="http://schemas.microsoft.com/office/drawing/2014/main" val="1609941003"/>
                    </a:ext>
                  </a:extLst>
                </a:gridCol>
                <a:gridCol w="893251">
                  <a:extLst>
                    <a:ext uri="{9D8B030D-6E8A-4147-A177-3AD203B41FA5}">
                      <a16:colId xmlns:a16="http://schemas.microsoft.com/office/drawing/2014/main" val="3269595003"/>
                    </a:ext>
                  </a:extLst>
                </a:gridCol>
                <a:gridCol w="854830">
                  <a:extLst>
                    <a:ext uri="{9D8B030D-6E8A-4147-A177-3AD203B41FA5}">
                      <a16:colId xmlns:a16="http://schemas.microsoft.com/office/drawing/2014/main" val="2251290198"/>
                    </a:ext>
                  </a:extLst>
                </a:gridCol>
                <a:gridCol w="1018113">
                  <a:extLst>
                    <a:ext uri="{9D8B030D-6E8A-4147-A177-3AD203B41FA5}">
                      <a16:colId xmlns:a16="http://schemas.microsoft.com/office/drawing/2014/main" val="1041417447"/>
                    </a:ext>
                  </a:extLst>
                </a:gridCol>
                <a:gridCol w="1123766">
                  <a:extLst>
                    <a:ext uri="{9D8B030D-6E8A-4147-A177-3AD203B41FA5}">
                      <a16:colId xmlns:a16="http://schemas.microsoft.com/office/drawing/2014/main" val="138785874"/>
                    </a:ext>
                  </a:extLst>
                </a:gridCol>
                <a:gridCol w="854830">
                  <a:extLst>
                    <a:ext uri="{9D8B030D-6E8A-4147-A177-3AD203B41FA5}">
                      <a16:colId xmlns:a16="http://schemas.microsoft.com/office/drawing/2014/main" val="1263903805"/>
                    </a:ext>
                  </a:extLst>
                </a:gridCol>
              </a:tblGrid>
              <a:tr h="362016">
                <a:tc gridSpan="8">
                  <a:txBody>
                    <a:bodyPr/>
                    <a:lstStyle/>
                    <a:p>
                      <a:pPr algn="ctr"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Trajet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84814" marR="84814" marT="42407" marB="424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67162"/>
                  </a:ext>
                </a:extLst>
              </a:tr>
              <a:tr h="567991"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NuTrajet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VilleDep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VilleArr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HeureDep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HeureArr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NbPassagers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NuConducteur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NuTrain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947641"/>
                  </a:ext>
                </a:extLst>
              </a:tr>
              <a:tr h="362016"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452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785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001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15,50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21,40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3060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664635"/>
                  </a:ext>
                </a:extLst>
              </a:tr>
              <a:tr h="362016"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755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002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314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14,30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16,30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083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475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0121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166958"/>
                  </a:ext>
                </a:extLst>
              </a:tr>
              <a:tr h="362016"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884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023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453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5,45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11,15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196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017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0967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613269"/>
                  </a:ext>
                </a:extLst>
              </a:tr>
              <a:tr h="362016"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418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017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001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10,00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12,03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586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0347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878441"/>
                  </a:ext>
                </a:extLst>
              </a:tr>
              <a:tr h="362016"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856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001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785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07,00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12,40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099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006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3060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074741"/>
                  </a:ext>
                </a:extLst>
              </a:tr>
              <a:tr h="352263"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007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002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001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21,00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00,30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086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017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0121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6330" marR="66330" marT="66330" marB="663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854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420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A50EC-2A61-63A0-1ED0-520F67458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837E3C-13D2-4939-8368-A4AA0AB8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noProof="0" dirty="0"/>
              <a:t>- Exemples de données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79B7984-99D8-30DD-7F24-FB7DF5BB1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348220"/>
              </p:ext>
            </p:extLst>
          </p:nvPr>
        </p:nvGraphicFramePr>
        <p:xfrm>
          <a:off x="2639018" y="2006530"/>
          <a:ext cx="6913963" cy="3431236"/>
        </p:xfrm>
        <a:graphic>
          <a:graphicData uri="http://schemas.openxmlformats.org/drawingml/2006/table">
            <a:tbl>
              <a:tblPr/>
              <a:tblGrid>
                <a:gridCol w="1136825">
                  <a:extLst>
                    <a:ext uri="{9D8B030D-6E8A-4147-A177-3AD203B41FA5}">
                      <a16:colId xmlns:a16="http://schemas.microsoft.com/office/drawing/2014/main" val="2414285444"/>
                    </a:ext>
                  </a:extLst>
                </a:gridCol>
                <a:gridCol w="1302182">
                  <a:extLst>
                    <a:ext uri="{9D8B030D-6E8A-4147-A177-3AD203B41FA5}">
                      <a16:colId xmlns:a16="http://schemas.microsoft.com/office/drawing/2014/main" val="2392514066"/>
                    </a:ext>
                  </a:extLst>
                </a:gridCol>
                <a:gridCol w="1374525">
                  <a:extLst>
                    <a:ext uri="{9D8B030D-6E8A-4147-A177-3AD203B41FA5}">
                      <a16:colId xmlns:a16="http://schemas.microsoft.com/office/drawing/2014/main" val="2860304625"/>
                    </a:ext>
                  </a:extLst>
                </a:gridCol>
                <a:gridCol w="651090">
                  <a:extLst>
                    <a:ext uri="{9D8B030D-6E8A-4147-A177-3AD203B41FA5}">
                      <a16:colId xmlns:a16="http://schemas.microsoft.com/office/drawing/2014/main" val="2603565624"/>
                    </a:ext>
                  </a:extLst>
                </a:gridCol>
                <a:gridCol w="1023142">
                  <a:extLst>
                    <a:ext uri="{9D8B030D-6E8A-4147-A177-3AD203B41FA5}">
                      <a16:colId xmlns:a16="http://schemas.microsoft.com/office/drawing/2014/main" val="4144253123"/>
                    </a:ext>
                  </a:extLst>
                </a:gridCol>
                <a:gridCol w="1426199">
                  <a:extLst>
                    <a:ext uri="{9D8B030D-6E8A-4147-A177-3AD203B41FA5}">
                      <a16:colId xmlns:a16="http://schemas.microsoft.com/office/drawing/2014/main" val="2735709674"/>
                    </a:ext>
                  </a:extLst>
                </a:gridCol>
              </a:tblGrid>
              <a:tr h="324652">
                <a:tc gridSpan="6">
                  <a:txBody>
                    <a:bodyPr/>
                    <a:lstStyle/>
                    <a:p>
                      <a:pPr algn="ctr"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Conducteur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95433" marR="95433" marT="47717" marB="477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945298"/>
                  </a:ext>
                </a:extLst>
              </a:tr>
              <a:tr h="509368"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NuConducteur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NomConducteur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Adresse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Salaire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Commission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AnnéeEmbauche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064927"/>
                  </a:ext>
                </a:extLst>
              </a:tr>
              <a:tr h="324652"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Martin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001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3300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0120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1999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2740277"/>
                  </a:ext>
                </a:extLst>
              </a:tr>
              <a:tr h="324652"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475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Pierre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023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2100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0150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1789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155354"/>
                  </a:ext>
                </a:extLst>
              </a:tr>
              <a:tr h="324652"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017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DuMoulin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023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4500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0600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1914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366400"/>
                  </a:ext>
                </a:extLst>
              </a:tr>
              <a:tr h="324652"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586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Boulanger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017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7850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0000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2006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955682"/>
                  </a:ext>
                </a:extLst>
              </a:tr>
              <a:tr h="324652"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006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DeLacroute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001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4100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0120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1970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244440"/>
                  </a:ext>
                </a:extLst>
              </a:tr>
              <a:tr h="324652"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462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Michel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314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2000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0300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2002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158009"/>
                  </a:ext>
                </a:extLst>
              </a:tr>
              <a:tr h="324652"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452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Castello 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001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9999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0800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2014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50600"/>
                  </a:ext>
                </a:extLst>
              </a:tr>
              <a:tr h="324652"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781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Lopez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785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1500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0003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2029</a:t>
                      </a:r>
                      <a:endParaRPr lang="fr-FR" sz="1200" noProof="0" dirty="0">
                        <a:effectLst/>
                        <a:latin typeface="+mn-lt"/>
                      </a:endParaRPr>
                    </a:p>
                  </a:txBody>
                  <a:tcPr marL="69968" marR="69968" marT="69968" marB="699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96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87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6C2D4-2424-C278-5BF8-C2E0A5C1F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CA8AA9-B431-929B-E882-F14BA08A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noProof="0" dirty="0"/>
              <a:t>- Exemples de données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E2F19F51-481A-99E9-B6F9-2FED09FA9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469815"/>
              </p:ext>
            </p:extLst>
          </p:nvPr>
        </p:nvGraphicFramePr>
        <p:xfrm>
          <a:off x="3418462" y="2294163"/>
          <a:ext cx="5355075" cy="2774413"/>
        </p:xfrm>
        <a:graphic>
          <a:graphicData uri="http://schemas.openxmlformats.org/drawingml/2006/table">
            <a:tbl>
              <a:tblPr/>
              <a:tblGrid>
                <a:gridCol w="1071015">
                  <a:extLst>
                    <a:ext uri="{9D8B030D-6E8A-4147-A177-3AD203B41FA5}">
                      <a16:colId xmlns:a16="http://schemas.microsoft.com/office/drawing/2014/main" val="1476709871"/>
                    </a:ext>
                  </a:extLst>
                </a:gridCol>
                <a:gridCol w="1071015">
                  <a:extLst>
                    <a:ext uri="{9D8B030D-6E8A-4147-A177-3AD203B41FA5}">
                      <a16:colId xmlns:a16="http://schemas.microsoft.com/office/drawing/2014/main" val="850298407"/>
                    </a:ext>
                  </a:extLst>
                </a:gridCol>
                <a:gridCol w="1071015">
                  <a:extLst>
                    <a:ext uri="{9D8B030D-6E8A-4147-A177-3AD203B41FA5}">
                      <a16:colId xmlns:a16="http://schemas.microsoft.com/office/drawing/2014/main" val="1193692435"/>
                    </a:ext>
                  </a:extLst>
                </a:gridCol>
                <a:gridCol w="1071015">
                  <a:extLst>
                    <a:ext uri="{9D8B030D-6E8A-4147-A177-3AD203B41FA5}">
                      <a16:colId xmlns:a16="http://schemas.microsoft.com/office/drawing/2014/main" val="3523900922"/>
                    </a:ext>
                  </a:extLst>
                </a:gridCol>
                <a:gridCol w="1071015">
                  <a:extLst>
                    <a:ext uri="{9D8B030D-6E8A-4147-A177-3AD203B41FA5}">
                      <a16:colId xmlns:a16="http://schemas.microsoft.com/office/drawing/2014/main" val="750479318"/>
                    </a:ext>
                  </a:extLst>
                </a:gridCol>
              </a:tblGrid>
              <a:tr h="345105">
                <a:tc gridSpan="5">
                  <a:txBody>
                    <a:bodyPr/>
                    <a:lstStyle/>
                    <a:p>
                      <a:pPr algn="ctr" rtl="0" fontAlgn="t"/>
                      <a:r>
                        <a:rPr lang="fr-FR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Train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84982" marR="84982" marT="42491" marB="4249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04764"/>
                  </a:ext>
                </a:extLst>
              </a:tr>
              <a:tr h="347044"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NuTrain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NbPlace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Type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AnnéeCircul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NbHeures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23679"/>
                  </a:ext>
                </a:extLst>
              </a:tr>
              <a:tr h="347044"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3060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TGV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02783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506176"/>
                  </a:ext>
                </a:extLst>
              </a:tr>
              <a:tr h="347044"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0121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TER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2013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05369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895047"/>
                  </a:ext>
                </a:extLst>
              </a:tr>
              <a:tr h="347044"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3603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TGV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00913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625549"/>
                  </a:ext>
                </a:extLst>
              </a:tr>
              <a:tr h="347044"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0967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250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TER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1999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10223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734939"/>
                  </a:ext>
                </a:extLst>
              </a:tr>
              <a:tr h="347044"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0347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RER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1983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23448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54100"/>
                  </a:ext>
                </a:extLst>
              </a:tr>
              <a:tr h="347044"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5602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250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TER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2003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07003</a:t>
                      </a:r>
                      <a:endParaRPr lang="fr-FR" sz="2100" noProof="0" dirty="0">
                        <a:effectLst/>
                        <a:latin typeface="+mn-lt"/>
                      </a:endParaRPr>
                    </a:p>
                  </a:txBody>
                  <a:tcPr marL="74376" marR="74376" marT="74376" marB="743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306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58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21712-57A2-84A8-F7C1-F0FA3AB96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25821-0CC4-D6EE-6433-64107A8B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noProof="0" dirty="0"/>
              <a:t>- Exemples de données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B873F1F-1FF2-F459-50F3-BD2278F30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50710"/>
              </p:ext>
            </p:extLst>
          </p:nvPr>
        </p:nvGraphicFramePr>
        <p:xfrm>
          <a:off x="1657140" y="2000720"/>
          <a:ext cx="3002409" cy="4117980"/>
        </p:xfrm>
        <a:graphic>
          <a:graphicData uri="http://schemas.openxmlformats.org/drawingml/2006/table">
            <a:tbl>
              <a:tblPr/>
              <a:tblGrid>
                <a:gridCol w="1472880">
                  <a:extLst>
                    <a:ext uri="{9D8B030D-6E8A-4147-A177-3AD203B41FA5}">
                      <a16:colId xmlns:a16="http://schemas.microsoft.com/office/drawing/2014/main" val="3359687912"/>
                    </a:ext>
                  </a:extLst>
                </a:gridCol>
                <a:gridCol w="1529529">
                  <a:extLst>
                    <a:ext uri="{9D8B030D-6E8A-4147-A177-3AD203B41FA5}">
                      <a16:colId xmlns:a16="http://schemas.microsoft.com/office/drawing/2014/main" val="4241415214"/>
                    </a:ext>
                  </a:extLst>
                </a:gridCol>
              </a:tblGrid>
              <a:tr h="343165"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Arrêt</a:t>
                      </a:r>
                      <a:endParaRPr lang="fr-FR" sz="1100" noProof="0" dirty="0">
                        <a:effectLst/>
                        <a:latin typeface="+mn-lt"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562988"/>
                  </a:ext>
                </a:extLst>
              </a:tr>
              <a:tr h="343165"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NuTrajet</a:t>
                      </a:r>
                      <a:endParaRPr lang="fr-FR" sz="1100" noProof="0" dirty="0">
                        <a:effectLst/>
                        <a:latin typeface="+mn-lt"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NuVille</a:t>
                      </a:r>
                      <a:endParaRPr lang="fr-FR" sz="1100" noProof="0" dirty="0">
                        <a:effectLst/>
                        <a:latin typeface="+mn-lt"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328128"/>
                  </a:ext>
                </a:extLst>
              </a:tr>
              <a:tr h="343165"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452</a:t>
                      </a:r>
                      <a:endParaRPr lang="fr-FR" sz="1100" noProof="0" dirty="0">
                        <a:effectLst/>
                        <a:latin typeface="+mn-lt"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785</a:t>
                      </a:r>
                      <a:endParaRPr lang="fr-FR" sz="1100" noProof="0" dirty="0">
                        <a:effectLst/>
                        <a:latin typeface="+mn-lt"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5600"/>
                  </a:ext>
                </a:extLst>
              </a:tr>
              <a:tr h="343165"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452</a:t>
                      </a:r>
                      <a:endParaRPr lang="fr-FR" sz="1100" noProof="0" dirty="0">
                        <a:effectLst/>
                        <a:latin typeface="+mn-lt"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017</a:t>
                      </a:r>
                      <a:endParaRPr lang="fr-FR" sz="1100" noProof="0" dirty="0">
                        <a:effectLst/>
                        <a:latin typeface="+mn-lt"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385069"/>
                  </a:ext>
                </a:extLst>
              </a:tr>
              <a:tr h="343165"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452</a:t>
                      </a:r>
                      <a:endParaRPr lang="fr-FR" sz="1100" noProof="0" dirty="0">
                        <a:effectLst/>
                        <a:latin typeface="+mn-lt"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021</a:t>
                      </a:r>
                      <a:endParaRPr lang="fr-FR" sz="1100" noProof="0" dirty="0">
                        <a:effectLst/>
                        <a:latin typeface="+mn-lt"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26849"/>
                  </a:ext>
                </a:extLst>
              </a:tr>
              <a:tr h="343165"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452</a:t>
                      </a:r>
                      <a:endParaRPr lang="fr-FR" sz="1100" noProof="0" dirty="0">
                        <a:effectLst/>
                        <a:latin typeface="+mn-lt"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001</a:t>
                      </a:r>
                      <a:endParaRPr lang="fr-FR" sz="1100" noProof="0" dirty="0">
                        <a:effectLst/>
                        <a:latin typeface="+mn-lt"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922334"/>
                  </a:ext>
                </a:extLst>
              </a:tr>
              <a:tr h="343165"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856</a:t>
                      </a:r>
                      <a:endParaRPr lang="fr-FR" sz="1100" noProof="0" dirty="0">
                        <a:effectLst/>
                        <a:latin typeface="+mn-lt"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001</a:t>
                      </a:r>
                      <a:endParaRPr lang="fr-FR" sz="1100" noProof="0" dirty="0">
                        <a:effectLst/>
                        <a:latin typeface="+mn-lt"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477405"/>
                  </a:ext>
                </a:extLst>
              </a:tr>
              <a:tr h="343165"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856</a:t>
                      </a:r>
                      <a:endParaRPr lang="fr-FR" sz="1100" noProof="0" dirty="0">
                        <a:effectLst/>
                        <a:latin typeface="+mn-lt"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785</a:t>
                      </a:r>
                      <a:endParaRPr lang="fr-FR" sz="1100" noProof="0" dirty="0">
                        <a:effectLst/>
                        <a:latin typeface="+mn-lt"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492572"/>
                  </a:ext>
                </a:extLst>
              </a:tr>
              <a:tr h="343165"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418</a:t>
                      </a:r>
                      <a:endParaRPr lang="fr-FR" sz="1100" noProof="0" dirty="0">
                        <a:effectLst/>
                        <a:latin typeface="+mn-lt"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017</a:t>
                      </a:r>
                      <a:endParaRPr lang="fr-FR" sz="1100" noProof="0" dirty="0">
                        <a:effectLst/>
                        <a:latin typeface="+mn-lt"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241713"/>
                  </a:ext>
                </a:extLst>
              </a:tr>
              <a:tr h="343165"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418</a:t>
                      </a:r>
                      <a:endParaRPr lang="fr-FR" sz="1100" noProof="0" dirty="0">
                        <a:effectLst/>
                        <a:latin typeface="+mn-lt"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001</a:t>
                      </a:r>
                      <a:endParaRPr lang="fr-FR" sz="1100" noProof="0" dirty="0">
                        <a:effectLst/>
                        <a:latin typeface="+mn-lt"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638607"/>
                  </a:ext>
                </a:extLst>
              </a:tr>
              <a:tr h="343165"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755</a:t>
                      </a:r>
                      <a:endParaRPr lang="fr-FR" sz="1100" noProof="0" dirty="0">
                        <a:effectLst/>
                        <a:latin typeface="+mn-lt"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002</a:t>
                      </a:r>
                      <a:endParaRPr lang="fr-FR" sz="1100" noProof="0" dirty="0">
                        <a:effectLst/>
                        <a:latin typeface="+mn-lt"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856903"/>
                  </a:ext>
                </a:extLst>
              </a:tr>
              <a:tr h="343165"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755</a:t>
                      </a:r>
                      <a:endParaRPr lang="fr-FR" sz="1100" noProof="0" dirty="0">
                        <a:effectLst/>
                        <a:latin typeface="+mn-lt"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314</a:t>
                      </a:r>
                      <a:endParaRPr lang="fr-FR" sz="1100" noProof="0" dirty="0">
                        <a:effectLst/>
                        <a:latin typeface="+mn-lt"/>
                      </a:endParaRPr>
                    </a:p>
                  </a:txBody>
                  <a:tcPr marL="46889" marR="46889" marT="46889" marB="4688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3292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D7CF7DE3-E5AC-C1C7-2A0D-2AB308710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728884"/>
              </p:ext>
            </p:extLst>
          </p:nvPr>
        </p:nvGraphicFramePr>
        <p:xfrm>
          <a:off x="7532453" y="1978085"/>
          <a:ext cx="2505683" cy="4117980"/>
        </p:xfrm>
        <a:graphic>
          <a:graphicData uri="http://schemas.openxmlformats.org/drawingml/2006/table">
            <a:tbl>
              <a:tblPr/>
              <a:tblGrid>
                <a:gridCol w="1228978">
                  <a:extLst>
                    <a:ext uri="{9D8B030D-6E8A-4147-A177-3AD203B41FA5}">
                      <a16:colId xmlns:a16="http://schemas.microsoft.com/office/drawing/2014/main" val="2545035931"/>
                    </a:ext>
                  </a:extLst>
                </a:gridCol>
                <a:gridCol w="1276705">
                  <a:extLst>
                    <a:ext uri="{9D8B030D-6E8A-4147-A177-3AD203B41FA5}">
                      <a16:colId xmlns:a16="http://schemas.microsoft.com/office/drawing/2014/main" val="3396951394"/>
                    </a:ext>
                  </a:extLst>
                </a:gridCol>
              </a:tblGrid>
              <a:tr h="343165"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Ville</a:t>
                      </a:r>
                      <a:endParaRPr lang="fr-FR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6316"/>
                  </a:ext>
                </a:extLst>
              </a:tr>
              <a:tr h="343165"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NuVille</a:t>
                      </a:r>
                      <a:endParaRPr lang="fr-FR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NomVille</a:t>
                      </a:r>
                      <a:endParaRPr lang="fr-FR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244604"/>
                  </a:ext>
                </a:extLst>
              </a:tr>
              <a:tr h="343165"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001</a:t>
                      </a:r>
                      <a:endParaRPr lang="fr-FR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Paris</a:t>
                      </a:r>
                      <a:endParaRPr lang="fr-FR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294865"/>
                  </a:ext>
                </a:extLst>
              </a:tr>
              <a:tr h="343165"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023</a:t>
                      </a:r>
                      <a:endParaRPr lang="fr-FR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Nantes</a:t>
                      </a:r>
                      <a:endParaRPr lang="fr-FR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732789"/>
                  </a:ext>
                </a:extLst>
              </a:tr>
              <a:tr h="343165"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002</a:t>
                      </a:r>
                      <a:endParaRPr lang="fr-FR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Rennes</a:t>
                      </a:r>
                      <a:endParaRPr lang="fr-FR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81787"/>
                  </a:ext>
                </a:extLst>
              </a:tr>
              <a:tr h="343165"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314</a:t>
                      </a:r>
                      <a:endParaRPr lang="fr-FR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Brest</a:t>
                      </a:r>
                      <a:endParaRPr lang="fr-FR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852731"/>
                  </a:ext>
                </a:extLst>
              </a:tr>
              <a:tr h="343165"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453</a:t>
                      </a:r>
                      <a:endParaRPr lang="fr-FR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Lille</a:t>
                      </a:r>
                      <a:endParaRPr lang="fr-FR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338816"/>
                  </a:ext>
                </a:extLst>
              </a:tr>
              <a:tr h="343165"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017</a:t>
                      </a:r>
                      <a:endParaRPr lang="fr-FR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Lyon</a:t>
                      </a:r>
                      <a:endParaRPr lang="fr-FR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7695"/>
                  </a:ext>
                </a:extLst>
              </a:tr>
              <a:tr h="343165"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785</a:t>
                      </a:r>
                      <a:endParaRPr lang="fr-FR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Pau</a:t>
                      </a:r>
                      <a:endParaRPr lang="fr-FR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768188"/>
                  </a:ext>
                </a:extLst>
              </a:tr>
              <a:tr h="343165"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021</a:t>
                      </a:r>
                      <a:endParaRPr lang="fr-FR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Marseille</a:t>
                      </a:r>
                      <a:endParaRPr lang="fr-FR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506708"/>
                  </a:ext>
                </a:extLst>
              </a:tr>
              <a:tr h="343165"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450</a:t>
                      </a:r>
                      <a:endParaRPr lang="fr-FR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Perpignan</a:t>
                      </a:r>
                      <a:endParaRPr lang="fr-FR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068099"/>
                  </a:ext>
                </a:extLst>
              </a:tr>
              <a:tr h="343165"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  <a:endParaRPr lang="fr-FR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Lorient</a:t>
                      </a:r>
                      <a:endParaRPr lang="fr-FR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02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663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74C03-6032-A541-ACEF-7477B81C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Création de la base de données en SQL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B8139CA-E646-564C-CB36-BBF613B0DA8B}"/>
              </a:ext>
            </a:extLst>
          </p:cNvPr>
          <p:cNvSpPr txBox="1"/>
          <p:nvPr/>
        </p:nvSpPr>
        <p:spPr>
          <a:xfrm>
            <a:off x="838200" y="1760706"/>
            <a:ext cx="2694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noProof="0" dirty="0"/>
              <a:t>Table Train: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CA69299-3968-A42C-35BA-A6608FA48D20}"/>
              </a:ext>
            </a:extLst>
          </p:cNvPr>
          <p:cNvSpPr txBox="1"/>
          <p:nvPr/>
        </p:nvSpPr>
        <p:spPr>
          <a:xfrm>
            <a:off x="838200" y="2705168"/>
            <a:ext cx="60943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create table </a:t>
            </a:r>
            <a:r>
              <a:rPr lang="fr-FR" sz="1800" b="0" i="0" u="none" strike="noStrike" noProof="0" dirty="0">
                <a:effectLst/>
              </a:rPr>
              <a:t>train</a:t>
            </a:r>
            <a:endParaRPr lang="fr-FR" noProof="0" dirty="0">
              <a:effectLst/>
            </a:endParaRPr>
          </a:p>
          <a:p>
            <a:pPr rtl="0"/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( </a:t>
            </a:r>
            <a:r>
              <a:rPr lang="fr-FR" sz="1800" b="0" i="0" u="none" strike="noStrike" noProof="0" dirty="0" err="1">
                <a:solidFill>
                  <a:srgbClr val="0070C0"/>
                </a:solidFill>
                <a:effectLst/>
              </a:rPr>
              <a:t>NuTrain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 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number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(4) </a:t>
            </a:r>
            <a:r>
              <a:rPr lang="fr-FR" sz="1800" b="0" i="0" u="none" strike="noStrike" noProof="0" dirty="0" err="1">
                <a:solidFill>
                  <a:schemeClr val="accent1"/>
                </a:solidFill>
                <a:effectLst/>
              </a:rPr>
              <a:t>primary</a:t>
            </a:r>
            <a:r>
              <a:rPr lang="fr-FR" sz="1800" b="0" i="0" u="none" strike="noStrike" noProof="0" dirty="0">
                <a:solidFill>
                  <a:schemeClr val="accent1"/>
                </a:solidFill>
                <a:effectLst/>
              </a:rPr>
              <a:t> key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,</a:t>
            </a:r>
            <a:endParaRPr lang="fr-FR" noProof="0" dirty="0">
              <a:effectLst/>
            </a:endParaRPr>
          </a:p>
          <a:p>
            <a:pPr rtl="0"/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nbPlaces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 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number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(3),</a:t>
            </a:r>
            <a:endParaRPr lang="fr-FR" noProof="0" dirty="0">
              <a:effectLst/>
            </a:endParaRPr>
          </a:p>
          <a:p>
            <a:pPr rtl="0"/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type varchar(30),</a:t>
            </a:r>
            <a:endParaRPr lang="fr-FR" noProof="0" dirty="0">
              <a:effectLst/>
            </a:endParaRPr>
          </a:p>
          <a:p>
            <a:pPr rtl="0"/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anneeCircul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 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number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(4),</a:t>
            </a:r>
            <a:endParaRPr lang="fr-FR" noProof="0" dirty="0">
              <a:effectLst/>
            </a:endParaRPr>
          </a:p>
          <a:p>
            <a:pPr rtl="0"/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nbHeures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 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number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(5)</a:t>
            </a:r>
            <a:endParaRPr lang="fr-FR" noProof="0" dirty="0">
              <a:effectLst/>
            </a:endParaRPr>
          </a:p>
          <a:p>
            <a:pPr rtl="0"/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);</a:t>
            </a:r>
            <a:endParaRPr lang="fr-FR" noProof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472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69120-537F-F39C-3280-ECE75F113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05530-8F27-1F19-6D72-408FEE8F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Création de la base de données en SQL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3DE69AF-B235-8DE9-82C6-558A33CCABF4}"/>
              </a:ext>
            </a:extLst>
          </p:cNvPr>
          <p:cNvSpPr txBox="1"/>
          <p:nvPr/>
        </p:nvSpPr>
        <p:spPr>
          <a:xfrm>
            <a:off x="838200" y="1760706"/>
            <a:ext cx="2694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noProof="0" dirty="0"/>
              <a:t>Table Ville: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CA91AE-D0FA-FBA3-A0D8-BE91025008DE}"/>
              </a:ext>
            </a:extLst>
          </p:cNvPr>
          <p:cNvSpPr txBox="1"/>
          <p:nvPr/>
        </p:nvSpPr>
        <p:spPr>
          <a:xfrm>
            <a:off x="838200" y="2542750"/>
            <a:ext cx="60943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create table ville</a:t>
            </a:r>
            <a:endParaRPr lang="fr-FR" noProof="0" dirty="0">
              <a:effectLst/>
            </a:endParaRPr>
          </a:p>
          <a:p>
            <a:pPr rtl="0"/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(</a:t>
            </a:r>
            <a:r>
              <a:rPr lang="fr-FR" sz="1800" b="0" i="0" u="none" strike="noStrike" noProof="0" dirty="0" err="1">
                <a:solidFill>
                  <a:srgbClr val="0070C0"/>
                </a:solidFill>
                <a:effectLst/>
              </a:rPr>
              <a:t>NuVille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 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number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(3) </a:t>
            </a:r>
            <a:r>
              <a:rPr lang="fr-FR" sz="1800" b="0" i="0" u="none" strike="noStrike" noProof="0" dirty="0" err="1">
                <a:solidFill>
                  <a:srgbClr val="0070C0"/>
                </a:solidFill>
                <a:effectLst/>
              </a:rPr>
              <a:t>primary</a:t>
            </a:r>
            <a:r>
              <a:rPr lang="fr-FR" sz="1800" b="0" i="0" u="none" strike="noStrike" noProof="0" dirty="0">
                <a:solidFill>
                  <a:srgbClr val="0070C0"/>
                </a:solidFill>
                <a:effectLst/>
              </a:rPr>
              <a:t> key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,</a:t>
            </a:r>
            <a:endParaRPr lang="fr-FR" noProof="0" dirty="0">
              <a:effectLst/>
            </a:endParaRPr>
          </a:p>
          <a:p>
            <a:pPr rtl="0"/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nomVille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 varchar(30)</a:t>
            </a:r>
          </a:p>
          <a:p>
            <a:pPr rtl="0"/>
            <a:r>
              <a:rPr lang="fr-FR" noProof="0" dirty="0">
                <a:solidFill>
                  <a:srgbClr val="000000"/>
                </a:solidFill>
              </a:rPr>
              <a:t>);</a:t>
            </a:r>
            <a:endParaRPr lang="fr-FR" noProof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5154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767C8-B7BA-B3AE-23AD-647EFF554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0005A-3638-E222-E64E-482D9F50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Création de la base de données en SQL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C7BC823-E062-53E7-1832-7FFF35927ECC}"/>
              </a:ext>
            </a:extLst>
          </p:cNvPr>
          <p:cNvSpPr txBox="1"/>
          <p:nvPr/>
        </p:nvSpPr>
        <p:spPr>
          <a:xfrm>
            <a:off x="838199" y="1760706"/>
            <a:ext cx="3354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noProof="0" dirty="0"/>
              <a:t>Table Conducteur: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27E6754-35CE-579A-163B-14B080E00975}"/>
              </a:ext>
            </a:extLst>
          </p:cNvPr>
          <p:cNvSpPr txBox="1"/>
          <p:nvPr/>
        </p:nvSpPr>
        <p:spPr>
          <a:xfrm>
            <a:off x="838200" y="2542750"/>
            <a:ext cx="60943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create table conducteur</a:t>
            </a:r>
            <a:endParaRPr lang="fr-FR" noProof="0" dirty="0">
              <a:effectLst/>
            </a:endParaRPr>
          </a:p>
          <a:p>
            <a:pPr rtl="0"/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(</a:t>
            </a:r>
            <a:r>
              <a:rPr lang="fr-FR" sz="1800" b="0" i="0" u="none" strike="noStrike" noProof="0" dirty="0" err="1">
                <a:solidFill>
                  <a:srgbClr val="0070C0"/>
                </a:solidFill>
                <a:effectLst/>
              </a:rPr>
              <a:t>NuConducteur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 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number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(3) </a:t>
            </a:r>
            <a:r>
              <a:rPr lang="fr-FR" sz="1800" b="0" i="0" u="none" strike="noStrike" noProof="0" dirty="0" err="1">
                <a:solidFill>
                  <a:srgbClr val="0070C0"/>
                </a:solidFill>
                <a:effectLst/>
              </a:rPr>
              <a:t>primary</a:t>
            </a:r>
            <a:r>
              <a:rPr lang="fr-FR" sz="1800" b="0" i="0" u="none" strike="noStrike" noProof="0" dirty="0">
                <a:solidFill>
                  <a:srgbClr val="0070C0"/>
                </a:solidFill>
                <a:effectLst/>
              </a:rPr>
              <a:t> key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,</a:t>
            </a:r>
            <a:endParaRPr lang="fr-FR" noProof="0" dirty="0">
              <a:effectLst/>
            </a:endParaRPr>
          </a:p>
          <a:p>
            <a:pPr rtl="0"/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nomConducteur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 varchar(30),</a:t>
            </a:r>
            <a:endParaRPr lang="fr-FR" noProof="0" dirty="0">
              <a:effectLst/>
            </a:endParaRPr>
          </a:p>
          <a:p>
            <a:pPr rtl="0"/>
            <a:r>
              <a:rPr lang="fr-FR" sz="1800" b="0" i="0" u="none" strike="noStrike" noProof="0" dirty="0">
                <a:solidFill>
                  <a:srgbClr val="FF0000"/>
                </a:solidFill>
                <a:effectLst/>
              </a:rPr>
              <a:t>adresse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 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number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(3) </a:t>
            </a:r>
            <a:r>
              <a:rPr lang="fr-FR" sz="1800" b="0" i="0" u="none" strike="noStrike" noProof="0" dirty="0" err="1">
                <a:solidFill>
                  <a:srgbClr val="FF0000"/>
                </a:solidFill>
                <a:effectLst/>
              </a:rPr>
              <a:t>references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 ville(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NuVille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),</a:t>
            </a:r>
            <a:endParaRPr lang="fr-FR" noProof="0" dirty="0">
              <a:effectLst/>
            </a:endParaRPr>
          </a:p>
          <a:p>
            <a:pPr rtl="0"/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salaire 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number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(4),</a:t>
            </a:r>
            <a:endParaRPr lang="fr-FR" noProof="0" dirty="0">
              <a:effectLst/>
            </a:endParaRPr>
          </a:p>
          <a:p>
            <a:pPr rtl="0"/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commission 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number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(4),</a:t>
            </a:r>
            <a:endParaRPr lang="fr-FR" noProof="0" dirty="0">
              <a:effectLst/>
            </a:endParaRPr>
          </a:p>
          <a:p>
            <a:pPr rtl="0"/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anneeEmbauche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 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number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(4)</a:t>
            </a:r>
            <a:endParaRPr lang="fr-FR" noProof="0" dirty="0">
              <a:effectLst/>
            </a:endParaRPr>
          </a:p>
          <a:p>
            <a:pPr rtl="0"/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);</a:t>
            </a:r>
            <a:endParaRPr lang="fr-FR" noProof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8794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4BD24-44B8-9638-6A04-B502A2FA6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79D56-D3A4-6091-B4B1-FA8973D5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Création de la base de données en SQL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EC85EA4-B8C3-2F05-CE11-4C451596BA67}"/>
              </a:ext>
            </a:extLst>
          </p:cNvPr>
          <p:cNvSpPr txBox="1"/>
          <p:nvPr/>
        </p:nvSpPr>
        <p:spPr>
          <a:xfrm>
            <a:off x="838199" y="1760706"/>
            <a:ext cx="3354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noProof="0" dirty="0"/>
              <a:t>Table Trajet: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7C2015-B729-722E-D649-F731ABD7CC34}"/>
              </a:ext>
            </a:extLst>
          </p:cNvPr>
          <p:cNvSpPr txBox="1"/>
          <p:nvPr/>
        </p:nvSpPr>
        <p:spPr>
          <a:xfrm>
            <a:off x="838200" y="2542750"/>
            <a:ext cx="60943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create table trajet</a:t>
            </a:r>
            <a:endParaRPr lang="fr-FR" noProof="0" dirty="0">
              <a:effectLst/>
            </a:endParaRPr>
          </a:p>
          <a:p>
            <a:pPr rtl="0"/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(</a:t>
            </a:r>
            <a:r>
              <a:rPr lang="fr-FR" sz="1800" b="0" i="0" u="none" strike="noStrike" noProof="0" dirty="0" err="1">
                <a:solidFill>
                  <a:srgbClr val="0070C0"/>
                </a:solidFill>
                <a:effectLst/>
              </a:rPr>
              <a:t>NuTrajet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 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number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(3) </a:t>
            </a:r>
            <a:r>
              <a:rPr lang="fr-FR" sz="1800" b="0" i="0" u="none" strike="noStrike" noProof="0" dirty="0" err="1">
                <a:solidFill>
                  <a:srgbClr val="0070C0"/>
                </a:solidFill>
                <a:effectLst/>
              </a:rPr>
              <a:t>primary</a:t>
            </a:r>
            <a:r>
              <a:rPr lang="fr-FR" sz="1800" b="0" i="0" u="none" strike="noStrike" noProof="0" dirty="0">
                <a:solidFill>
                  <a:srgbClr val="0070C0"/>
                </a:solidFill>
                <a:effectLst/>
              </a:rPr>
              <a:t> key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,</a:t>
            </a:r>
            <a:endParaRPr lang="fr-FR" noProof="0" dirty="0">
              <a:effectLst/>
            </a:endParaRPr>
          </a:p>
          <a:p>
            <a:pPr rtl="0"/>
            <a:r>
              <a:rPr lang="fr-FR" sz="1800" b="0" i="0" u="none" strike="noStrike" noProof="0" dirty="0" err="1">
                <a:solidFill>
                  <a:srgbClr val="FF0000"/>
                </a:solidFill>
                <a:effectLst/>
              </a:rPr>
              <a:t>villeDep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 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number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(3) </a:t>
            </a:r>
            <a:r>
              <a:rPr lang="fr-FR" sz="1800" b="0" i="0" u="none" strike="noStrike" noProof="0" dirty="0" err="1">
                <a:solidFill>
                  <a:srgbClr val="FF0000"/>
                </a:solidFill>
                <a:effectLst/>
              </a:rPr>
              <a:t>references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 ville(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NuVille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),</a:t>
            </a:r>
            <a:endParaRPr lang="fr-FR" noProof="0" dirty="0">
              <a:effectLst/>
            </a:endParaRPr>
          </a:p>
          <a:p>
            <a:pPr rtl="0"/>
            <a:r>
              <a:rPr lang="fr-FR" sz="1800" b="0" i="0" u="none" strike="noStrike" noProof="0" dirty="0" err="1">
                <a:solidFill>
                  <a:srgbClr val="FF0000"/>
                </a:solidFill>
                <a:effectLst/>
              </a:rPr>
              <a:t>villeArr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 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number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(3) </a:t>
            </a:r>
            <a:r>
              <a:rPr lang="fr-FR" sz="1800" b="0" i="0" u="none" strike="noStrike" noProof="0" dirty="0" err="1">
                <a:solidFill>
                  <a:srgbClr val="FF0000"/>
                </a:solidFill>
                <a:effectLst/>
              </a:rPr>
              <a:t>references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 ville(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NuVille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),</a:t>
            </a:r>
            <a:endParaRPr lang="fr-FR" noProof="0" dirty="0">
              <a:effectLst/>
            </a:endParaRPr>
          </a:p>
          <a:p>
            <a:pPr rtl="0"/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heureDep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 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number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(4,2),</a:t>
            </a:r>
            <a:endParaRPr lang="fr-FR" noProof="0" dirty="0">
              <a:effectLst/>
            </a:endParaRPr>
          </a:p>
          <a:p>
            <a:pPr rtl="0"/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heureArr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 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number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(4,2),</a:t>
            </a:r>
            <a:endParaRPr lang="fr-FR" noProof="0" dirty="0">
              <a:effectLst/>
            </a:endParaRPr>
          </a:p>
          <a:p>
            <a:pPr rtl="0"/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nbPassagers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 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number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(3),</a:t>
            </a:r>
            <a:endParaRPr lang="fr-FR" noProof="0" dirty="0">
              <a:effectLst/>
            </a:endParaRPr>
          </a:p>
          <a:p>
            <a:pPr rtl="0"/>
            <a:r>
              <a:rPr lang="fr-FR" sz="1800" b="0" i="0" u="none" strike="noStrike" noProof="0" dirty="0" err="1">
                <a:solidFill>
                  <a:srgbClr val="FF0000"/>
                </a:solidFill>
                <a:effectLst/>
              </a:rPr>
              <a:t>NuConducteur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 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number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(3) </a:t>
            </a:r>
            <a:r>
              <a:rPr lang="fr-FR" sz="1800" b="0" i="0" u="none" strike="noStrike" noProof="0" dirty="0" err="1">
                <a:solidFill>
                  <a:srgbClr val="FF0000"/>
                </a:solidFill>
                <a:effectLst/>
              </a:rPr>
              <a:t>references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 conducteur,</a:t>
            </a:r>
            <a:endParaRPr lang="fr-FR" noProof="0" dirty="0">
              <a:effectLst/>
            </a:endParaRPr>
          </a:p>
          <a:p>
            <a:pPr rtl="0"/>
            <a:r>
              <a:rPr lang="fr-FR" sz="1800" b="0" i="0" u="none" strike="noStrike" noProof="0" dirty="0" err="1">
                <a:solidFill>
                  <a:srgbClr val="FF0000"/>
                </a:solidFill>
                <a:effectLst/>
              </a:rPr>
              <a:t>NuTrain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 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number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(4) </a:t>
            </a:r>
            <a:r>
              <a:rPr lang="fr-FR" sz="1800" b="0" i="0" u="none" strike="noStrike" noProof="0" dirty="0" err="1">
                <a:solidFill>
                  <a:srgbClr val="FF0000"/>
                </a:solidFill>
                <a:effectLst/>
              </a:rPr>
              <a:t>references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 train</a:t>
            </a:r>
            <a:endParaRPr lang="fr-FR" noProof="0" dirty="0">
              <a:effectLst/>
            </a:endParaRPr>
          </a:p>
          <a:p>
            <a:pPr rtl="0"/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);</a:t>
            </a:r>
            <a:endParaRPr lang="fr-FR" noProof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6094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0AAF4-76E3-9175-0831-AA8600FC3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563E5-988F-9D26-514B-AFE5F276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Création de la base de données en SQL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154BCA9-D4C9-669E-66FB-D1C6C8FAFC1D}"/>
              </a:ext>
            </a:extLst>
          </p:cNvPr>
          <p:cNvSpPr txBox="1"/>
          <p:nvPr/>
        </p:nvSpPr>
        <p:spPr>
          <a:xfrm>
            <a:off x="838199" y="1760706"/>
            <a:ext cx="3354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noProof="0" dirty="0"/>
              <a:t>Table arrêt: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4E8D0B-592F-163A-891A-FBC7E16B2F4F}"/>
              </a:ext>
            </a:extLst>
          </p:cNvPr>
          <p:cNvSpPr txBox="1"/>
          <p:nvPr/>
        </p:nvSpPr>
        <p:spPr>
          <a:xfrm>
            <a:off x="838200" y="2542750"/>
            <a:ext cx="60943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create table 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arret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 </a:t>
            </a:r>
            <a:endParaRPr lang="fr-FR" noProof="0" dirty="0">
              <a:effectLst/>
            </a:endParaRPr>
          </a:p>
          <a:p>
            <a:pPr rtl="0"/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(</a:t>
            </a:r>
            <a:r>
              <a:rPr lang="fr-FR" sz="1800" b="0" i="0" u="none" strike="noStrike" noProof="0" dirty="0" err="1">
                <a:solidFill>
                  <a:srgbClr val="0070C0"/>
                </a:solidFill>
                <a:effectLst/>
              </a:rPr>
              <a:t>NuTrajet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 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number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(3) </a:t>
            </a:r>
            <a:r>
              <a:rPr lang="fr-FR" sz="1800" b="0" i="0" u="none" strike="noStrike" noProof="0" dirty="0" err="1">
                <a:solidFill>
                  <a:srgbClr val="FF0000"/>
                </a:solidFill>
                <a:effectLst/>
              </a:rPr>
              <a:t>references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 trajet,</a:t>
            </a:r>
            <a:endParaRPr lang="fr-FR" noProof="0" dirty="0">
              <a:effectLst/>
            </a:endParaRPr>
          </a:p>
          <a:p>
            <a:pPr rtl="0"/>
            <a:r>
              <a:rPr lang="fr-FR" sz="1800" b="0" i="0" u="none" strike="noStrike" noProof="0" dirty="0" err="1">
                <a:solidFill>
                  <a:srgbClr val="0070C0"/>
                </a:solidFill>
                <a:effectLst/>
              </a:rPr>
              <a:t>NuVille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 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number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(3) </a:t>
            </a:r>
            <a:r>
              <a:rPr lang="fr-FR" sz="1800" b="0" i="0" u="none" strike="noStrike" noProof="0" dirty="0" err="1">
                <a:solidFill>
                  <a:srgbClr val="FF0000"/>
                </a:solidFill>
                <a:effectLst/>
              </a:rPr>
              <a:t>references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 ville</a:t>
            </a:r>
            <a:endParaRPr lang="fr-FR" noProof="0" dirty="0">
              <a:effectLst/>
            </a:endParaRPr>
          </a:p>
          <a:p>
            <a:pPr rtl="0"/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);</a:t>
            </a:r>
            <a:endParaRPr lang="fr-FR" noProof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128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BEB2D-5150-9432-1EFC-BB920453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933AF7-3ECE-B67E-E834-73A534A4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noProof="0" dirty="0"/>
              <a:t>1) Enoncé du problème</a:t>
            </a:r>
          </a:p>
          <a:p>
            <a:pPr marL="0" indent="0">
              <a:buNone/>
            </a:pPr>
            <a:r>
              <a:rPr lang="fr-FR" noProof="0" dirty="0"/>
              <a:t>2) Schéma Entité-Association</a:t>
            </a:r>
          </a:p>
          <a:p>
            <a:pPr marL="0" indent="0">
              <a:buNone/>
            </a:pPr>
            <a:r>
              <a:rPr lang="fr-FR" noProof="0" dirty="0"/>
              <a:t>3) Modélisation logique</a:t>
            </a:r>
          </a:p>
          <a:p>
            <a:pPr marL="0" indent="0">
              <a:buNone/>
            </a:pPr>
            <a:r>
              <a:rPr lang="fr-FR" noProof="0" dirty="0"/>
              <a:t>4) Description des relations</a:t>
            </a:r>
          </a:p>
          <a:p>
            <a:pPr marL="0" indent="0">
              <a:buNone/>
            </a:pPr>
            <a:r>
              <a:rPr lang="fr-FR" noProof="0" dirty="0"/>
              <a:t>5) Création des tables avec Oracle</a:t>
            </a:r>
          </a:p>
        </p:txBody>
      </p:sp>
    </p:spTree>
    <p:extLst>
      <p:ext uri="{BB962C8B-B14F-4D97-AF65-F5344CB8AC3E}">
        <p14:creationId xmlns:p14="http://schemas.microsoft.com/office/powerpoint/2010/main" val="1163582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0DC07-A04F-F15A-32F6-DB8AEB700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C49A29-E574-0AFE-AACD-2330FE81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Création de la base de données en SQL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6913D62-77A3-D7A4-BF0A-5FD63952294B}"/>
              </a:ext>
            </a:extLst>
          </p:cNvPr>
          <p:cNvSpPr txBox="1"/>
          <p:nvPr/>
        </p:nvSpPr>
        <p:spPr>
          <a:xfrm>
            <a:off x="838199" y="1760706"/>
            <a:ext cx="6292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noProof="0" dirty="0"/>
              <a:t>- Ajout des contraintes d’intégrité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AF89688-7E30-2009-C005-C3B5378224B2}"/>
              </a:ext>
            </a:extLst>
          </p:cNvPr>
          <p:cNvSpPr txBox="1"/>
          <p:nvPr/>
        </p:nvSpPr>
        <p:spPr>
          <a:xfrm>
            <a:off x="838199" y="2950833"/>
            <a:ext cx="6094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b="0" i="0" u="none" strike="noStrike" noProof="0" dirty="0">
                <a:solidFill>
                  <a:srgbClr val="000000"/>
                </a:solidFill>
                <a:effectLst/>
              </a:rPr>
              <a:t>alter table </a:t>
            </a:r>
            <a:r>
              <a:rPr lang="fr-FR" b="0" i="0" u="none" strike="noStrike" noProof="0" dirty="0" err="1">
                <a:solidFill>
                  <a:srgbClr val="000000"/>
                </a:solidFill>
                <a:effectLst/>
              </a:rPr>
              <a:t>arret</a:t>
            </a:r>
            <a:r>
              <a:rPr lang="fr-FR" b="0" i="0" u="none" strike="noStrike" noProof="0" dirty="0">
                <a:solidFill>
                  <a:srgbClr val="000000"/>
                </a:solidFill>
                <a:effectLst/>
              </a:rPr>
              <a:t> </a:t>
            </a:r>
            <a:r>
              <a:rPr lang="fr-FR" b="0" i="0" u="none" strike="noStrike" noProof="0" dirty="0" err="1">
                <a:solidFill>
                  <a:srgbClr val="000000"/>
                </a:solidFill>
                <a:effectLst/>
              </a:rPr>
              <a:t>add</a:t>
            </a:r>
            <a:r>
              <a:rPr lang="fr-FR" b="0" i="0" u="none" strike="noStrike" noProof="0" dirty="0">
                <a:solidFill>
                  <a:srgbClr val="000000"/>
                </a:solidFill>
                <a:effectLst/>
              </a:rPr>
              <a:t> </a:t>
            </a:r>
            <a:r>
              <a:rPr lang="fr-FR" b="0" i="0" u="none" strike="noStrike" noProof="0" dirty="0" err="1">
                <a:solidFill>
                  <a:srgbClr val="000000"/>
                </a:solidFill>
                <a:effectLst/>
              </a:rPr>
              <a:t>primary</a:t>
            </a:r>
            <a:r>
              <a:rPr lang="fr-FR" b="0" i="0" u="none" strike="noStrike" noProof="0" dirty="0">
                <a:solidFill>
                  <a:srgbClr val="000000"/>
                </a:solidFill>
                <a:effectLst/>
              </a:rPr>
              <a:t> key (</a:t>
            </a:r>
            <a:r>
              <a:rPr lang="fr-FR" b="0" i="0" u="none" strike="noStrike" noProof="0" dirty="0" err="1">
                <a:solidFill>
                  <a:srgbClr val="000000"/>
                </a:solidFill>
                <a:effectLst/>
              </a:rPr>
              <a:t>NuTrajet</a:t>
            </a:r>
            <a:r>
              <a:rPr lang="fr-FR" b="0" i="0" u="none" strike="noStrike" noProof="0" dirty="0">
                <a:solidFill>
                  <a:srgbClr val="000000"/>
                </a:solidFill>
                <a:effectLst/>
              </a:rPr>
              <a:t>, </a:t>
            </a:r>
            <a:r>
              <a:rPr lang="fr-FR" b="0" i="0" u="none" strike="noStrike" noProof="0" dirty="0" err="1">
                <a:solidFill>
                  <a:srgbClr val="000000"/>
                </a:solidFill>
                <a:effectLst/>
              </a:rPr>
              <a:t>NuVille</a:t>
            </a:r>
            <a:r>
              <a:rPr lang="fr-FR" b="0" i="0" u="none" strike="noStrike" noProof="0" dirty="0">
                <a:solidFill>
                  <a:srgbClr val="000000"/>
                </a:solidFill>
                <a:effectLst/>
              </a:rPr>
              <a:t>);</a:t>
            </a:r>
          </a:p>
          <a:p>
            <a:pPr rtl="0"/>
            <a:endParaRPr lang="fr-FR" noProof="0" dirty="0">
              <a:solidFill>
                <a:srgbClr val="000000"/>
              </a:solidFill>
            </a:endParaRPr>
          </a:p>
          <a:p>
            <a:pPr rtl="0"/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comment on 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column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 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trajet.nbPassagers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 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is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 'Le nombre de passagers doit être inférieur au nombre de places disponibles dans le train';</a:t>
            </a:r>
            <a:endParaRPr lang="fr-FR" noProof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1546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77C21-C69C-A92D-0CA6-F2763203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1639EB-397A-495A-8B7A-35BCAC00F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30685" cy="528469"/>
          </a:xfrm>
        </p:spPr>
        <p:txBody>
          <a:bodyPr/>
          <a:lstStyle/>
          <a:p>
            <a:pPr marL="0" indent="0">
              <a:buNone/>
            </a:pPr>
            <a:r>
              <a:rPr lang="fr-FR" noProof="0" dirty="0"/>
              <a:t>- Merci et au revoir</a:t>
            </a:r>
          </a:p>
        </p:txBody>
      </p:sp>
    </p:spTree>
    <p:extLst>
      <p:ext uri="{BB962C8B-B14F-4D97-AF65-F5344CB8AC3E}">
        <p14:creationId xmlns:p14="http://schemas.microsoft.com/office/powerpoint/2010/main" val="404437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C1C4B2-AE78-9D8A-6C5E-046E58FF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196B4-732E-1CEF-30BC-3DC12CB86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noProof="0" dirty="0"/>
              <a:t>- Concevoir une base de données concernant la gestion du transport ferroviaire</a:t>
            </a:r>
          </a:p>
        </p:txBody>
      </p:sp>
    </p:spTree>
    <p:extLst>
      <p:ext uri="{BB962C8B-B14F-4D97-AF65-F5344CB8AC3E}">
        <p14:creationId xmlns:p14="http://schemas.microsoft.com/office/powerpoint/2010/main" val="44003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5578B-E6D9-0271-2C8F-9FBAAA73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Schéma Entité-Association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DC2174-E14D-1B24-8166-6E34F971C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1545" cy="5284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noProof="0" dirty="0"/>
              <a:t>- Utilisation de </a:t>
            </a:r>
            <a:r>
              <a:rPr lang="fr-FR" noProof="0" dirty="0" err="1"/>
              <a:t>Mocodo</a:t>
            </a:r>
            <a:r>
              <a:rPr lang="fr-FR" noProof="0" dirty="0"/>
              <a:t> 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A54CD33-3B3C-75BF-8AF9-9FAE763CE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508" y="2516465"/>
            <a:ext cx="6132984" cy="328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79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4947D-F9A5-57D5-137A-080E3410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Modélisation logique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4DC095-79DB-0700-DCF2-C15DACA2B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5473"/>
          </a:xfrm>
        </p:spPr>
        <p:txBody>
          <a:bodyPr/>
          <a:lstStyle/>
          <a:p>
            <a:pPr marL="0" indent="0" rtl="0">
              <a:buNone/>
            </a:pPr>
            <a:r>
              <a:rPr lang="fr-FR" noProof="0" dirty="0"/>
              <a:t>- Schéma logique relationnelle en 3NF:</a:t>
            </a:r>
          </a:p>
          <a:p>
            <a:pPr marL="0" indent="0" rtl="0">
              <a:buNone/>
            </a:pPr>
            <a:endParaRPr lang="fr-FR" noProof="0" dirty="0"/>
          </a:p>
          <a:p>
            <a:pPr marL="0" indent="0" rtl="0">
              <a:buNone/>
            </a:pPr>
            <a:endParaRPr lang="fr-FR" noProof="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76DA83-184A-6FDE-B183-786A9B3E1CAF}"/>
              </a:ext>
            </a:extLst>
          </p:cNvPr>
          <p:cNvSpPr txBox="1"/>
          <p:nvPr/>
        </p:nvSpPr>
        <p:spPr>
          <a:xfrm>
            <a:off x="838200" y="2596035"/>
            <a:ext cx="10601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Trajet(</a:t>
            </a:r>
            <a:r>
              <a:rPr lang="fr-FR" sz="1800" b="0" i="0" u="sng" noProof="0" dirty="0" err="1">
                <a:solidFill>
                  <a:srgbClr val="000000"/>
                </a:solidFill>
                <a:effectLst/>
              </a:rPr>
              <a:t>NuTrajet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, #VilleDep, #VilleArr,HeureDep,HeureArr, 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NbPassagers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, #NuConducteur, #NuTrain)</a:t>
            </a:r>
            <a:endParaRPr lang="fr-FR" noProof="0" dirty="0">
              <a:effectLst/>
            </a:endParaRPr>
          </a:p>
          <a:p>
            <a:pPr rtl="0"/>
            <a:br>
              <a:rPr lang="fr-FR" noProof="0" dirty="0"/>
            </a:b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Conducteur(</a:t>
            </a:r>
            <a:r>
              <a:rPr lang="fr-FR" sz="1800" b="0" i="0" u="sng" noProof="0" dirty="0" err="1">
                <a:solidFill>
                  <a:srgbClr val="000000"/>
                </a:solidFill>
                <a:effectLst/>
              </a:rPr>
              <a:t>NuConducteur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, 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NomConducteur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, #Adresse, Salaire, Commission, 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AnnéeEmbauche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)</a:t>
            </a:r>
            <a:endParaRPr lang="fr-FR" noProof="0" dirty="0">
              <a:effectLst/>
            </a:endParaRPr>
          </a:p>
          <a:p>
            <a:pPr rtl="0"/>
            <a:br>
              <a:rPr lang="fr-FR" noProof="0" dirty="0"/>
            </a:b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Train(</a:t>
            </a:r>
            <a:r>
              <a:rPr lang="fr-FR" sz="1800" b="0" i="0" u="sng" noProof="0" dirty="0" err="1">
                <a:solidFill>
                  <a:srgbClr val="000000"/>
                </a:solidFill>
                <a:effectLst/>
              </a:rPr>
              <a:t>NuTrain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, 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NbPlaces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, Type, 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AnnéeCircul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, 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NbHeures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)</a:t>
            </a:r>
            <a:endParaRPr lang="fr-FR" noProof="0" dirty="0">
              <a:effectLst/>
            </a:endParaRPr>
          </a:p>
          <a:p>
            <a:pPr rtl="0"/>
            <a:br>
              <a:rPr lang="fr-FR" noProof="0" dirty="0"/>
            </a:b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Arret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(</a:t>
            </a:r>
            <a:r>
              <a:rPr lang="fr-FR" sz="1800" b="0" i="0" u="sng" noProof="0" dirty="0">
                <a:solidFill>
                  <a:srgbClr val="000000"/>
                </a:solidFill>
                <a:effectLst/>
              </a:rPr>
              <a:t>#NuTrajet, #NuVille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)</a:t>
            </a:r>
            <a:endParaRPr lang="fr-FR" noProof="0" dirty="0">
              <a:effectLst/>
            </a:endParaRPr>
          </a:p>
          <a:p>
            <a:br>
              <a:rPr lang="fr-FR" noProof="0" dirty="0"/>
            </a:br>
            <a:r>
              <a:rPr lang="fr-FR" sz="1800" b="0" i="0" u="sng" noProof="0" dirty="0">
                <a:solidFill>
                  <a:srgbClr val="000000"/>
                </a:solidFill>
                <a:effectLst/>
              </a:rPr>
              <a:t>Ville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(#</a:t>
            </a:r>
            <a:r>
              <a:rPr lang="fr-FR" sz="1800" b="0" i="0" u="sng" noProof="0" dirty="0">
                <a:solidFill>
                  <a:srgbClr val="000000"/>
                </a:solidFill>
                <a:effectLst/>
              </a:rPr>
              <a:t>NuVille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, </a:t>
            </a:r>
            <a:r>
              <a:rPr lang="fr-FR" sz="1800" b="0" i="0" u="none" strike="noStrike" noProof="0" dirty="0" err="1">
                <a:solidFill>
                  <a:srgbClr val="000000"/>
                </a:solidFill>
                <a:effectLst/>
              </a:rPr>
              <a:t>NomVille</a:t>
            </a:r>
            <a:r>
              <a:rPr lang="fr-FR" sz="1800" b="0" i="0" u="none" strike="noStrike" noProof="0" dirty="0">
                <a:solidFill>
                  <a:srgbClr val="000000"/>
                </a:solidFill>
                <a:effectLst/>
              </a:rPr>
              <a:t>)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2704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C21776-AA03-80B6-1821-C898CF44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Description des relations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F1A5C3-B8EB-D985-E187-3CCBB6CC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243519" cy="557652"/>
          </a:xfrm>
        </p:spPr>
        <p:txBody>
          <a:bodyPr/>
          <a:lstStyle/>
          <a:p>
            <a:pPr marL="0" indent="0">
              <a:buNone/>
            </a:pPr>
            <a:r>
              <a:rPr lang="fr-FR" noProof="0" dirty="0"/>
              <a:t>Trajet: 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7A9519D-5412-E18A-E71D-C16E7550E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199278"/>
              </p:ext>
            </p:extLst>
          </p:nvPr>
        </p:nvGraphicFramePr>
        <p:xfrm>
          <a:off x="2811498" y="2512368"/>
          <a:ext cx="6569004" cy="3840382"/>
        </p:xfrm>
        <a:graphic>
          <a:graphicData uri="http://schemas.openxmlformats.org/drawingml/2006/table">
            <a:tbl>
              <a:tblPr/>
              <a:tblGrid>
                <a:gridCol w="2189668">
                  <a:extLst>
                    <a:ext uri="{9D8B030D-6E8A-4147-A177-3AD203B41FA5}">
                      <a16:colId xmlns:a16="http://schemas.microsoft.com/office/drawing/2014/main" val="1091854889"/>
                    </a:ext>
                  </a:extLst>
                </a:gridCol>
                <a:gridCol w="2189668">
                  <a:extLst>
                    <a:ext uri="{9D8B030D-6E8A-4147-A177-3AD203B41FA5}">
                      <a16:colId xmlns:a16="http://schemas.microsoft.com/office/drawing/2014/main" val="556750987"/>
                    </a:ext>
                  </a:extLst>
                </a:gridCol>
                <a:gridCol w="2189668">
                  <a:extLst>
                    <a:ext uri="{9D8B030D-6E8A-4147-A177-3AD203B41FA5}">
                      <a16:colId xmlns:a16="http://schemas.microsoft.com/office/drawing/2014/main" val="622030086"/>
                    </a:ext>
                  </a:extLst>
                </a:gridCol>
              </a:tblGrid>
              <a:tr h="359467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fr-F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Trajet</a:t>
                      </a:r>
                      <a:endParaRPr lang="fr-FR" sz="1600" noProof="0" dirty="0">
                        <a:effectLst/>
                        <a:latin typeface="+mn-lt"/>
                      </a:endParaRPr>
                    </a:p>
                  </a:txBody>
                  <a:tcPr marL="81904" marR="81904" marT="40952" marB="409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499757"/>
                  </a:ext>
                </a:extLst>
              </a:tr>
              <a:tr h="359467">
                <a:tc>
                  <a:txBody>
                    <a:bodyPr/>
                    <a:lstStyle/>
                    <a:p>
                      <a:pPr rtl="0" fontAlgn="t"/>
                      <a:r>
                        <a:rPr lang="fr-F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Attribut</a:t>
                      </a:r>
                      <a:endParaRPr lang="fr-FR" sz="1600" noProof="0" dirty="0">
                        <a:effectLst/>
                        <a:latin typeface="+mn-lt"/>
                      </a:endParaRPr>
                    </a:p>
                  </a:txBody>
                  <a:tcPr marL="56878" marR="56878" marT="56878" marB="56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Domaine</a:t>
                      </a:r>
                      <a:endParaRPr lang="fr-FR" sz="1600" noProof="0" dirty="0">
                        <a:effectLst/>
                        <a:latin typeface="+mn-lt"/>
                      </a:endParaRPr>
                    </a:p>
                  </a:txBody>
                  <a:tcPr marL="56878" marR="56878" marT="56878" marB="56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Contraintes</a:t>
                      </a:r>
                      <a:endParaRPr lang="fr-FR" sz="1600" noProof="0" dirty="0">
                        <a:effectLst/>
                        <a:latin typeface="+mn-lt"/>
                      </a:endParaRPr>
                    </a:p>
                  </a:txBody>
                  <a:tcPr marL="56878" marR="56878" marT="56878" marB="56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568639"/>
                  </a:ext>
                </a:extLst>
              </a:tr>
              <a:tr h="359467">
                <a:tc>
                  <a:txBody>
                    <a:bodyPr/>
                    <a:lstStyle/>
                    <a:p>
                      <a:pPr rtl="0" fontAlgn="t"/>
                      <a:r>
                        <a:rPr lang="fr-F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NuTrajet</a:t>
                      </a:r>
                      <a:endParaRPr lang="fr-FR" sz="1600" noProof="0" dirty="0">
                        <a:effectLst/>
                        <a:latin typeface="+mn-lt"/>
                      </a:endParaRPr>
                    </a:p>
                  </a:txBody>
                  <a:tcPr marL="56878" marR="56878" marT="56878" marB="56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lang="fr-F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(3)</a:t>
                      </a:r>
                      <a:endParaRPr lang="fr-FR" sz="1600" noProof="0" dirty="0">
                        <a:effectLst/>
                        <a:latin typeface="+mn-lt"/>
                      </a:endParaRPr>
                    </a:p>
                  </a:txBody>
                  <a:tcPr marL="56878" marR="56878" marT="56878" marB="56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Clé primaire</a:t>
                      </a:r>
                      <a:endParaRPr lang="fr-FR" sz="1600" noProof="0" dirty="0">
                        <a:effectLst/>
                        <a:latin typeface="+mn-lt"/>
                      </a:endParaRPr>
                    </a:p>
                  </a:txBody>
                  <a:tcPr marL="56878" marR="56878" marT="56878" marB="56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620604"/>
                  </a:ext>
                </a:extLst>
              </a:tr>
              <a:tr h="359467">
                <a:tc>
                  <a:txBody>
                    <a:bodyPr/>
                    <a:lstStyle/>
                    <a:p>
                      <a:pPr rtl="0" fontAlgn="t"/>
                      <a:r>
                        <a:rPr lang="fr-F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VilleDep</a:t>
                      </a:r>
                      <a:endParaRPr lang="fr-FR" sz="1600" noProof="0" dirty="0">
                        <a:effectLst/>
                        <a:latin typeface="+mn-lt"/>
                      </a:endParaRPr>
                    </a:p>
                  </a:txBody>
                  <a:tcPr marL="56878" marR="56878" marT="56878" marB="56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lang="fr-F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(3)</a:t>
                      </a:r>
                      <a:endParaRPr lang="fr-FR" sz="1600" noProof="0" dirty="0">
                        <a:effectLst/>
                        <a:latin typeface="+mn-lt"/>
                      </a:endParaRPr>
                    </a:p>
                  </a:txBody>
                  <a:tcPr marL="56878" marR="56878" marT="56878" marB="56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Clé étrangère</a:t>
                      </a:r>
                      <a:endParaRPr lang="fr-FR" sz="1600" noProof="0" dirty="0">
                        <a:effectLst/>
                        <a:latin typeface="+mn-lt"/>
                      </a:endParaRPr>
                    </a:p>
                  </a:txBody>
                  <a:tcPr marL="56878" marR="56878" marT="56878" marB="56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136070"/>
                  </a:ext>
                </a:extLst>
              </a:tr>
              <a:tr h="359467">
                <a:tc>
                  <a:txBody>
                    <a:bodyPr/>
                    <a:lstStyle/>
                    <a:p>
                      <a:pPr rtl="0" fontAlgn="t"/>
                      <a:r>
                        <a:rPr lang="fr-F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VilleArr</a:t>
                      </a:r>
                      <a:endParaRPr lang="fr-FR" sz="1600" noProof="0" dirty="0">
                        <a:effectLst/>
                        <a:latin typeface="+mn-lt"/>
                      </a:endParaRPr>
                    </a:p>
                  </a:txBody>
                  <a:tcPr marL="56878" marR="56878" marT="56878" marB="56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lang="fr-F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(3)</a:t>
                      </a:r>
                      <a:endParaRPr lang="fr-FR" sz="1600" noProof="0" dirty="0">
                        <a:effectLst/>
                        <a:latin typeface="+mn-lt"/>
                      </a:endParaRPr>
                    </a:p>
                  </a:txBody>
                  <a:tcPr marL="56878" marR="56878" marT="56878" marB="56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Clé étrangère</a:t>
                      </a:r>
                      <a:endParaRPr lang="fr-FR" sz="1600" noProof="0" dirty="0">
                        <a:effectLst/>
                        <a:latin typeface="+mn-lt"/>
                      </a:endParaRPr>
                    </a:p>
                  </a:txBody>
                  <a:tcPr marL="56878" marR="56878" marT="56878" marB="56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455102"/>
                  </a:ext>
                </a:extLst>
              </a:tr>
              <a:tr h="359467">
                <a:tc>
                  <a:txBody>
                    <a:bodyPr/>
                    <a:lstStyle/>
                    <a:p>
                      <a:pPr rtl="0" fontAlgn="t"/>
                      <a:r>
                        <a:rPr lang="fr-F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HeureDep</a:t>
                      </a:r>
                      <a:endParaRPr lang="fr-FR" sz="1600" noProof="0" dirty="0">
                        <a:effectLst/>
                        <a:latin typeface="+mn-lt"/>
                      </a:endParaRPr>
                    </a:p>
                  </a:txBody>
                  <a:tcPr marL="56878" marR="56878" marT="56878" marB="56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lang="fr-F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(4,2)</a:t>
                      </a:r>
                      <a:endParaRPr lang="fr-FR" sz="1600" noProof="0" dirty="0">
                        <a:effectLst/>
                        <a:latin typeface="+mn-lt"/>
                      </a:endParaRPr>
                    </a:p>
                  </a:txBody>
                  <a:tcPr marL="56878" marR="56878" marT="56878" marB="56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Clé secondaire</a:t>
                      </a:r>
                      <a:endParaRPr lang="fr-FR" sz="1600" noProof="0" dirty="0">
                        <a:effectLst/>
                        <a:latin typeface="+mn-lt"/>
                      </a:endParaRPr>
                    </a:p>
                  </a:txBody>
                  <a:tcPr marL="56878" marR="56878" marT="56878" marB="56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93048"/>
                  </a:ext>
                </a:extLst>
              </a:tr>
              <a:tr h="359467">
                <a:tc>
                  <a:txBody>
                    <a:bodyPr/>
                    <a:lstStyle/>
                    <a:p>
                      <a:pPr rtl="0" fontAlgn="t"/>
                      <a:r>
                        <a:rPr lang="fr-F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HeureArr</a:t>
                      </a:r>
                      <a:endParaRPr lang="fr-FR" sz="1600" noProof="0" dirty="0">
                        <a:effectLst/>
                        <a:latin typeface="+mn-lt"/>
                      </a:endParaRPr>
                    </a:p>
                  </a:txBody>
                  <a:tcPr marL="56878" marR="56878" marT="56878" marB="56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lang="fr-F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(4,2)</a:t>
                      </a:r>
                      <a:endParaRPr lang="fr-FR" sz="1600" noProof="0" dirty="0">
                        <a:effectLst/>
                        <a:latin typeface="+mn-lt"/>
                      </a:endParaRPr>
                    </a:p>
                  </a:txBody>
                  <a:tcPr marL="56878" marR="56878" marT="56878" marB="56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Clé secondaire</a:t>
                      </a:r>
                      <a:endParaRPr lang="fr-FR" sz="1600" noProof="0" dirty="0">
                        <a:effectLst/>
                        <a:latin typeface="+mn-lt"/>
                      </a:endParaRPr>
                    </a:p>
                  </a:txBody>
                  <a:tcPr marL="56878" marR="56878" marT="56878" marB="56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318280"/>
                  </a:ext>
                </a:extLst>
              </a:tr>
              <a:tr h="605179">
                <a:tc>
                  <a:txBody>
                    <a:bodyPr/>
                    <a:lstStyle/>
                    <a:p>
                      <a:pPr rtl="0" fontAlgn="t"/>
                      <a:r>
                        <a:rPr lang="fr-F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NbPassagers</a:t>
                      </a:r>
                      <a:endParaRPr lang="fr-FR" sz="1600" noProof="0" dirty="0">
                        <a:effectLst/>
                        <a:latin typeface="+mn-lt"/>
                      </a:endParaRPr>
                    </a:p>
                  </a:txBody>
                  <a:tcPr marL="56878" marR="56878" marT="56878" marB="56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lang="fr-F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(3)</a:t>
                      </a:r>
                      <a:endParaRPr lang="fr-FR" sz="1600" noProof="0" dirty="0">
                        <a:effectLst/>
                        <a:latin typeface="+mn-lt"/>
                      </a:endParaRPr>
                    </a:p>
                  </a:txBody>
                  <a:tcPr marL="56878" marR="56878" marT="56878" marB="56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Clé secondaire (//Commentaire//)</a:t>
                      </a:r>
                      <a:endParaRPr lang="fr-FR" sz="1600" noProof="0" dirty="0">
                        <a:effectLst/>
                        <a:latin typeface="+mn-lt"/>
                      </a:endParaRPr>
                    </a:p>
                  </a:txBody>
                  <a:tcPr marL="56878" marR="56878" marT="56878" marB="56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207317"/>
                  </a:ext>
                </a:extLst>
              </a:tr>
              <a:tr h="359467">
                <a:tc>
                  <a:txBody>
                    <a:bodyPr/>
                    <a:lstStyle/>
                    <a:p>
                      <a:pPr rtl="0" fontAlgn="t"/>
                      <a:r>
                        <a:rPr lang="fr-F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NuConducteur</a:t>
                      </a:r>
                      <a:endParaRPr lang="fr-FR" sz="1600" noProof="0" dirty="0">
                        <a:effectLst/>
                        <a:latin typeface="+mn-lt"/>
                      </a:endParaRPr>
                    </a:p>
                  </a:txBody>
                  <a:tcPr marL="56878" marR="56878" marT="56878" marB="56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lang="fr-F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(3)</a:t>
                      </a:r>
                      <a:endParaRPr lang="fr-FR" sz="1600" noProof="0" dirty="0">
                        <a:effectLst/>
                        <a:latin typeface="+mn-lt"/>
                      </a:endParaRPr>
                    </a:p>
                  </a:txBody>
                  <a:tcPr marL="56878" marR="56878" marT="56878" marB="56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Clé étrangère</a:t>
                      </a:r>
                      <a:endParaRPr lang="fr-FR" sz="1600" noProof="0" dirty="0">
                        <a:effectLst/>
                        <a:latin typeface="+mn-lt"/>
                      </a:endParaRPr>
                    </a:p>
                  </a:txBody>
                  <a:tcPr marL="56878" marR="56878" marT="56878" marB="56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970106"/>
                  </a:ext>
                </a:extLst>
              </a:tr>
              <a:tr h="359467">
                <a:tc>
                  <a:txBody>
                    <a:bodyPr/>
                    <a:lstStyle/>
                    <a:p>
                      <a:pPr rtl="0" fontAlgn="t"/>
                      <a:r>
                        <a:rPr lang="fr-F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NuTrain</a:t>
                      </a:r>
                      <a:endParaRPr lang="fr-FR" sz="1600" noProof="0" dirty="0">
                        <a:effectLst/>
                        <a:latin typeface="+mn-lt"/>
                      </a:endParaRPr>
                    </a:p>
                  </a:txBody>
                  <a:tcPr marL="56878" marR="56878" marT="56878" marB="56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lang="fr-F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(4)</a:t>
                      </a:r>
                      <a:endParaRPr lang="fr-FR" sz="1600" noProof="0" dirty="0">
                        <a:effectLst/>
                        <a:latin typeface="+mn-lt"/>
                      </a:endParaRPr>
                    </a:p>
                  </a:txBody>
                  <a:tcPr marL="56878" marR="56878" marT="56878" marB="56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Clé étrangère</a:t>
                      </a:r>
                      <a:endParaRPr lang="fr-FR" sz="1600" noProof="0" dirty="0">
                        <a:effectLst/>
                        <a:latin typeface="+mn-lt"/>
                      </a:endParaRPr>
                    </a:p>
                  </a:txBody>
                  <a:tcPr marL="56878" marR="56878" marT="56878" marB="5687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783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34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21FF9-B3BB-F9B3-7308-4A79BE373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AACA05-1C6F-3AB2-C2E7-7F5333ED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Description des relations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2F63AE-7108-4DB3-B0D1-B8A1192E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2517843" cy="5576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noProof="0" dirty="0"/>
              <a:t>Conducteur: 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686A592-AAA8-D319-3783-EE3F7C77F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25648"/>
              </p:ext>
            </p:extLst>
          </p:nvPr>
        </p:nvGraphicFramePr>
        <p:xfrm>
          <a:off x="2497176" y="2598997"/>
          <a:ext cx="7197648" cy="3276512"/>
        </p:xfrm>
        <a:graphic>
          <a:graphicData uri="http://schemas.openxmlformats.org/drawingml/2006/table">
            <a:tbl>
              <a:tblPr/>
              <a:tblGrid>
                <a:gridCol w="2399216">
                  <a:extLst>
                    <a:ext uri="{9D8B030D-6E8A-4147-A177-3AD203B41FA5}">
                      <a16:colId xmlns:a16="http://schemas.microsoft.com/office/drawing/2014/main" val="1556616688"/>
                    </a:ext>
                  </a:extLst>
                </a:gridCol>
                <a:gridCol w="2399216">
                  <a:extLst>
                    <a:ext uri="{9D8B030D-6E8A-4147-A177-3AD203B41FA5}">
                      <a16:colId xmlns:a16="http://schemas.microsoft.com/office/drawing/2014/main" val="2267553196"/>
                    </a:ext>
                  </a:extLst>
                </a:gridCol>
                <a:gridCol w="2399216">
                  <a:extLst>
                    <a:ext uri="{9D8B030D-6E8A-4147-A177-3AD203B41FA5}">
                      <a16:colId xmlns:a16="http://schemas.microsoft.com/office/drawing/2014/main" val="794090062"/>
                    </a:ext>
                  </a:extLst>
                </a:gridCol>
              </a:tblGrid>
              <a:tr h="409564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Conducteur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09088"/>
                  </a:ext>
                </a:extLst>
              </a:tr>
              <a:tr h="409564"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Attribut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Domaine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Contraintes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936387"/>
                  </a:ext>
                </a:extLst>
              </a:tr>
              <a:tr h="409564"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NuConducteur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(3)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Clé primaire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471421"/>
                  </a:ext>
                </a:extLst>
              </a:tr>
              <a:tr h="409564"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NomConducteur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Varchar(30)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Clé secondaire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609882"/>
                  </a:ext>
                </a:extLst>
              </a:tr>
              <a:tr h="409564"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Adresse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(3)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Clé étrangère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3968"/>
                  </a:ext>
                </a:extLst>
              </a:tr>
              <a:tr h="409564"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Salaire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(4)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Clé secondaire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727750"/>
                  </a:ext>
                </a:extLst>
              </a:tr>
              <a:tr h="409564"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Commission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(4)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Clé secondaire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10944"/>
                  </a:ext>
                </a:extLst>
              </a:tr>
              <a:tr h="409564"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AnnéeEmbauche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(4)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Clé secondaire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220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63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AFF7F-80B9-2417-C1FB-1B0112133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CA364-C6E9-A8E4-6259-D2E08950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Description des relations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C9222F-2BEF-74E0-A739-046E4F4D5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2517843" cy="5576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noProof="0" dirty="0"/>
              <a:t>Train: 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99188C5-E13E-AF1F-0E8D-B6AC4D087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72539"/>
              </p:ext>
            </p:extLst>
          </p:nvPr>
        </p:nvGraphicFramePr>
        <p:xfrm>
          <a:off x="2185891" y="2677520"/>
          <a:ext cx="7820217" cy="3236191"/>
        </p:xfrm>
        <a:graphic>
          <a:graphicData uri="http://schemas.openxmlformats.org/drawingml/2006/table">
            <a:tbl>
              <a:tblPr/>
              <a:tblGrid>
                <a:gridCol w="2606739">
                  <a:extLst>
                    <a:ext uri="{9D8B030D-6E8A-4147-A177-3AD203B41FA5}">
                      <a16:colId xmlns:a16="http://schemas.microsoft.com/office/drawing/2014/main" val="197972129"/>
                    </a:ext>
                  </a:extLst>
                </a:gridCol>
                <a:gridCol w="2606739">
                  <a:extLst>
                    <a:ext uri="{9D8B030D-6E8A-4147-A177-3AD203B41FA5}">
                      <a16:colId xmlns:a16="http://schemas.microsoft.com/office/drawing/2014/main" val="239027106"/>
                    </a:ext>
                  </a:extLst>
                </a:gridCol>
                <a:gridCol w="2606739">
                  <a:extLst>
                    <a:ext uri="{9D8B030D-6E8A-4147-A177-3AD203B41FA5}">
                      <a16:colId xmlns:a16="http://schemas.microsoft.com/office/drawing/2014/main" val="3699895053"/>
                    </a:ext>
                  </a:extLst>
                </a:gridCol>
              </a:tblGrid>
              <a:tr h="462313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Train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216263"/>
                  </a:ext>
                </a:extLst>
              </a:tr>
              <a:tr h="462313"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Attribut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Domaine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Contraintes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81598"/>
                  </a:ext>
                </a:extLst>
              </a:tr>
              <a:tr h="462313"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NuTrain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(4)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Clé primaire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478646"/>
                  </a:ext>
                </a:extLst>
              </a:tr>
              <a:tr h="462313"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NbPlaces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(3)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Clé secondaire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48685"/>
                  </a:ext>
                </a:extLst>
              </a:tr>
              <a:tr h="462313"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Type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Varchar(30)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Clé secondaire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763564"/>
                  </a:ext>
                </a:extLst>
              </a:tr>
              <a:tr h="462313"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AnnéeCircul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(4)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Clé secondaire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079118"/>
                  </a:ext>
                </a:extLst>
              </a:tr>
              <a:tr h="462313"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NbHeures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(5)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Clé secondaire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042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66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44C79-8DFF-5E5D-5104-BFAB1EB22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FDE937-0280-C147-4548-8509A358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Description des relations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7E84F1-FD67-302E-DF9B-93DF33AFD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2517843" cy="5576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noProof="0" dirty="0"/>
              <a:t>Arrêt: 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D680FA2A-3054-6452-54FB-403323C89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997945"/>
              </p:ext>
            </p:extLst>
          </p:nvPr>
        </p:nvGraphicFramePr>
        <p:xfrm>
          <a:off x="3486392" y="3061817"/>
          <a:ext cx="5219216" cy="2281468"/>
        </p:xfrm>
        <a:graphic>
          <a:graphicData uri="http://schemas.openxmlformats.org/drawingml/2006/table">
            <a:tbl>
              <a:tblPr/>
              <a:tblGrid>
                <a:gridCol w="1304804">
                  <a:extLst>
                    <a:ext uri="{9D8B030D-6E8A-4147-A177-3AD203B41FA5}">
                      <a16:colId xmlns:a16="http://schemas.microsoft.com/office/drawing/2014/main" val="1825135032"/>
                    </a:ext>
                  </a:extLst>
                </a:gridCol>
                <a:gridCol w="1304804">
                  <a:extLst>
                    <a:ext uri="{9D8B030D-6E8A-4147-A177-3AD203B41FA5}">
                      <a16:colId xmlns:a16="http://schemas.microsoft.com/office/drawing/2014/main" val="3521622617"/>
                    </a:ext>
                  </a:extLst>
                </a:gridCol>
                <a:gridCol w="1304804">
                  <a:extLst>
                    <a:ext uri="{9D8B030D-6E8A-4147-A177-3AD203B41FA5}">
                      <a16:colId xmlns:a16="http://schemas.microsoft.com/office/drawing/2014/main" val="2802440318"/>
                    </a:ext>
                  </a:extLst>
                </a:gridCol>
                <a:gridCol w="1304804">
                  <a:extLst>
                    <a:ext uri="{9D8B030D-6E8A-4147-A177-3AD203B41FA5}">
                      <a16:colId xmlns:a16="http://schemas.microsoft.com/office/drawing/2014/main" val="3650931801"/>
                    </a:ext>
                  </a:extLst>
                </a:gridCol>
              </a:tblGrid>
              <a:tr h="465094">
                <a:tc gridSpan="4">
                  <a:txBody>
                    <a:bodyPr/>
                    <a:lstStyle/>
                    <a:p>
                      <a:pPr algn="ctr"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Arrêt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539575"/>
                  </a:ext>
                </a:extLst>
              </a:tr>
              <a:tr h="465094"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Attribut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Domaine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Contraintes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943139"/>
                  </a:ext>
                </a:extLst>
              </a:tr>
              <a:tr h="465094"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NuTrajet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(3)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Clé étrangère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br>
                        <a:rPr lang="fr-FR" sz="1800" noProof="0" dirty="0">
                          <a:effectLst/>
                          <a:latin typeface="+mn-lt"/>
                        </a:rPr>
                      </a:br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Clé primaire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572943"/>
                  </a:ext>
                </a:extLst>
              </a:tr>
              <a:tr h="465094"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NuVille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(3)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Clé étrangère</a:t>
                      </a:r>
                      <a:endParaRPr lang="fr-FR" sz="1800" noProof="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155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5274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839</Words>
  <Application>Microsoft Office PowerPoint</Application>
  <PresentationFormat>Grand écran</PresentationFormat>
  <Paragraphs>368</Paragraphs>
  <Slides>21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Thème Office</vt:lpstr>
      <vt:lpstr>Présentation SAE bases de données :  Transport ferroviaire </vt:lpstr>
      <vt:lpstr>Sommaire</vt:lpstr>
      <vt:lpstr>Problème</vt:lpstr>
      <vt:lpstr>Schéma Entité-Association</vt:lpstr>
      <vt:lpstr>Modélisation logique</vt:lpstr>
      <vt:lpstr>Description des relations</vt:lpstr>
      <vt:lpstr>Description des relations</vt:lpstr>
      <vt:lpstr>Description des relations</vt:lpstr>
      <vt:lpstr>Description des relations</vt:lpstr>
      <vt:lpstr>Description des relations</vt:lpstr>
      <vt:lpstr>- Exemples de données</vt:lpstr>
      <vt:lpstr>- Exemples de données</vt:lpstr>
      <vt:lpstr>- Exemples de données</vt:lpstr>
      <vt:lpstr>- Exemples de données</vt:lpstr>
      <vt:lpstr>Création de la base de données en SQL</vt:lpstr>
      <vt:lpstr>Création de la base de données en SQL</vt:lpstr>
      <vt:lpstr>Création de la base de données en SQL</vt:lpstr>
      <vt:lpstr>Création de la base de données en SQL</vt:lpstr>
      <vt:lpstr>Création de la base de données en SQL</vt:lpstr>
      <vt:lpstr>Création de la base de données en SQL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libeg2005@gmail.com</dc:creator>
  <cp:lastModifiedBy>libeg2005@gmail.com</cp:lastModifiedBy>
  <cp:revision>1</cp:revision>
  <dcterms:created xsi:type="dcterms:W3CDTF">2025-01-23T22:42:12Z</dcterms:created>
  <dcterms:modified xsi:type="dcterms:W3CDTF">2025-01-23T23:16:17Z</dcterms:modified>
</cp:coreProperties>
</file>