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0"/>
  </p:notesMasterIdLst>
  <p:handoutMasterIdLst>
    <p:handoutMasterId r:id="rId21"/>
  </p:handoutMasterIdLst>
  <p:sldIdLst>
    <p:sldId id="451" r:id="rId2"/>
    <p:sldId id="488" r:id="rId3"/>
    <p:sldId id="480" r:id="rId4"/>
    <p:sldId id="481" r:id="rId5"/>
    <p:sldId id="482" r:id="rId6"/>
    <p:sldId id="483" r:id="rId7"/>
    <p:sldId id="489" r:id="rId8"/>
    <p:sldId id="469" r:id="rId9"/>
    <p:sldId id="474" r:id="rId10"/>
    <p:sldId id="476" r:id="rId11"/>
    <p:sldId id="479" r:id="rId12"/>
    <p:sldId id="491" r:id="rId13"/>
    <p:sldId id="492" r:id="rId14"/>
    <p:sldId id="484" r:id="rId15"/>
    <p:sldId id="485" r:id="rId16"/>
    <p:sldId id="486" r:id="rId17"/>
    <p:sldId id="487" r:id="rId18"/>
    <p:sldId id="490" r:id="rId19"/>
  </p:sldIdLst>
  <p:sldSz cx="9144000" cy="6858000" type="screen4x3"/>
  <p:notesSz cx="6805613" cy="9944100"/>
  <p:defaultTextStyle>
    <a:defPPr>
      <a:defRPr lang="en-GB"/>
    </a:defPPr>
    <a:lvl1pPr algn="l" defTabSz="449263" rtl="0" fontAlgn="base">
      <a:lnSpc>
        <a:spcPct val="101000"/>
      </a:lnSpc>
      <a:spcBef>
        <a:spcPct val="0"/>
      </a:spcBef>
      <a:spcAft>
        <a:spcPct val="0"/>
      </a:spcAft>
      <a:buClr>
        <a:srgbClr val="000000"/>
      </a:buClr>
      <a:buSzPct val="100000"/>
      <a:buFont typeface="Verdana" pitchFamily="34" charset="0"/>
      <a:defRPr sz="1400" kern="1200">
        <a:solidFill>
          <a:schemeClr val="bg1"/>
        </a:solidFill>
        <a:latin typeface="Verdana" pitchFamily="34" charset="0"/>
        <a:ea typeface="+mn-ea"/>
        <a:cs typeface="Lucida Sans Unicode" pitchFamily="34" charset="0"/>
      </a:defRPr>
    </a:lvl1pPr>
    <a:lvl2pPr marL="457200" algn="l" defTabSz="449263" rtl="0" fontAlgn="base">
      <a:lnSpc>
        <a:spcPct val="101000"/>
      </a:lnSpc>
      <a:spcBef>
        <a:spcPct val="0"/>
      </a:spcBef>
      <a:spcAft>
        <a:spcPct val="0"/>
      </a:spcAft>
      <a:buClr>
        <a:srgbClr val="000000"/>
      </a:buClr>
      <a:buSzPct val="100000"/>
      <a:buFont typeface="Verdana" pitchFamily="34" charset="0"/>
      <a:defRPr sz="1400" kern="1200">
        <a:solidFill>
          <a:schemeClr val="bg1"/>
        </a:solidFill>
        <a:latin typeface="Verdana" pitchFamily="34" charset="0"/>
        <a:ea typeface="+mn-ea"/>
        <a:cs typeface="Lucida Sans Unicode" pitchFamily="34" charset="0"/>
      </a:defRPr>
    </a:lvl2pPr>
    <a:lvl3pPr marL="914400" algn="l" defTabSz="449263" rtl="0" fontAlgn="base">
      <a:lnSpc>
        <a:spcPct val="101000"/>
      </a:lnSpc>
      <a:spcBef>
        <a:spcPct val="0"/>
      </a:spcBef>
      <a:spcAft>
        <a:spcPct val="0"/>
      </a:spcAft>
      <a:buClr>
        <a:srgbClr val="000000"/>
      </a:buClr>
      <a:buSzPct val="100000"/>
      <a:buFont typeface="Verdana" pitchFamily="34" charset="0"/>
      <a:defRPr sz="1400" kern="1200">
        <a:solidFill>
          <a:schemeClr val="bg1"/>
        </a:solidFill>
        <a:latin typeface="Verdana" pitchFamily="34" charset="0"/>
        <a:ea typeface="+mn-ea"/>
        <a:cs typeface="Lucida Sans Unicode" pitchFamily="34" charset="0"/>
      </a:defRPr>
    </a:lvl3pPr>
    <a:lvl4pPr marL="1371600" algn="l" defTabSz="449263" rtl="0" fontAlgn="base">
      <a:lnSpc>
        <a:spcPct val="101000"/>
      </a:lnSpc>
      <a:spcBef>
        <a:spcPct val="0"/>
      </a:spcBef>
      <a:spcAft>
        <a:spcPct val="0"/>
      </a:spcAft>
      <a:buClr>
        <a:srgbClr val="000000"/>
      </a:buClr>
      <a:buSzPct val="100000"/>
      <a:buFont typeface="Verdana" pitchFamily="34" charset="0"/>
      <a:defRPr sz="1400" kern="1200">
        <a:solidFill>
          <a:schemeClr val="bg1"/>
        </a:solidFill>
        <a:latin typeface="Verdana" pitchFamily="34" charset="0"/>
        <a:ea typeface="+mn-ea"/>
        <a:cs typeface="Lucida Sans Unicode" pitchFamily="34" charset="0"/>
      </a:defRPr>
    </a:lvl4pPr>
    <a:lvl5pPr marL="1828800" algn="l" defTabSz="449263" rtl="0" fontAlgn="base">
      <a:lnSpc>
        <a:spcPct val="101000"/>
      </a:lnSpc>
      <a:spcBef>
        <a:spcPct val="0"/>
      </a:spcBef>
      <a:spcAft>
        <a:spcPct val="0"/>
      </a:spcAft>
      <a:buClr>
        <a:srgbClr val="000000"/>
      </a:buClr>
      <a:buSzPct val="100000"/>
      <a:buFont typeface="Verdana" pitchFamily="34" charset="0"/>
      <a:defRPr sz="1400" kern="1200">
        <a:solidFill>
          <a:schemeClr val="bg1"/>
        </a:solidFill>
        <a:latin typeface="Verdana" pitchFamily="34" charset="0"/>
        <a:ea typeface="+mn-ea"/>
        <a:cs typeface="Lucida Sans Unicode" pitchFamily="34" charset="0"/>
      </a:defRPr>
    </a:lvl5pPr>
    <a:lvl6pPr marL="2286000" algn="l" defTabSz="914400" rtl="0" eaLnBrk="1" latinLnBrk="0" hangingPunct="1">
      <a:defRPr sz="1400" kern="1200">
        <a:solidFill>
          <a:schemeClr val="bg1"/>
        </a:solidFill>
        <a:latin typeface="Verdana" pitchFamily="34" charset="0"/>
        <a:ea typeface="+mn-ea"/>
        <a:cs typeface="Lucida Sans Unicode" pitchFamily="34" charset="0"/>
      </a:defRPr>
    </a:lvl6pPr>
    <a:lvl7pPr marL="2743200" algn="l" defTabSz="914400" rtl="0" eaLnBrk="1" latinLnBrk="0" hangingPunct="1">
      <a:defRPr sz="1400" kern="1200">
        <a:solidFill>
          <a:schemeClr val="bg1"/>
        </a:solidFill>
        <a:latin typeface="Verdana" pitchFamily="34" charset="0"/>
        <a:ea typeface="+mn-ea"/>
        <a:cs typeface="Lucida Sans Unicode" pitchFamily="34" charset="0"/>
      </a:defRPr>
    </a:lvl7pPr>
    <a:lvl8pPr marL="3200400" algn="l" defTabSz="914400" rtl="0" eaLnBrk="1" latinLnBrk="0" hangingPunct="1">
      <a:defRPr sz="1400" kern="1200">
        <a:solidFill>
          <a:schemeClr val="bg1"/>
        </a:solidFill>
        <a:latin typeface="Verdana" pitchFamily="34" charset="0"/>
        <a:ea typeface="+mn-ea"/>
        <a:cs typeface="Lucida Sans Unicode" pitchFamily="34" charset="0"/>
      </a:defRPr>
    </a:lvl8pPr>
    <a:lvl9pPr marL="3657600" algn="l" defTabSz="914400" rtl="0" eaLnBrk="1" latinLnBrk="0" hangingPunct="1">
      <a:defRPr sz="1400" kern="1200">
        <a:solidFill>
          <a:schemeClr val="bg1"/>
        </a:solidFill>
        <a:latin typeface="Verdana" pitchFamily="34"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4">
          <p15:clr>
            <a:srgbClr val="A4A3A4"/>
          </p15:clr>
        </p15:guide>
        <p15:guide id="2" pos="21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6699FF"/>
    <a:srgbClr val="777777"/>
    <a:srgbClr val="5F5F5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3" autoAdjust="0"/>
    <p:restoredTop sz="88250" autoAdjust="0"/>
  </p:normalViewPr>
  <p:slideViewPr>
    <p:cSldViewPr>
      <p:cViewPr varScale="1">
        <p:scale>
          <a:sx n="76" d="100"/>
          <a:sy n="76" d="100"/>
        </p:scale>
        <p:origin x="2016" y="5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4"/>
        <p:guide pos="21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49302" cy="496665"/>
          </a:xfrm>
          <a:prstGeom prst="rect">
            <a:avLst/>
          </a:prstGeom>
        </p:spPr>
        <p:txBody>
          <a:bodyPr vert="horz" lIns="88348" tIns="44175" rIns="88348" bIns="44175" rtlCol="0"/>
          <a:lstStyle>
            <a:lvl1pPr algn="l">
              <a:defRPr sz="1200"/>
            </a:lvl1pPr>
          </a:lstStyle>
          <a:p>
            <a:endParaRPr lang="fr-FR"/>
          </a:p>
        </p:txBody>
      </p:sp>
      <p:sp>
        <p:nvSpPr>
          <p:cNvPr id="3" name="Espace réservé de la date 2"/>
          <p:cNvSpPr>
            <a:spLocks noGrp="1"/>
          </p:cNvSpPr>
          <p:nvPr>
            <p:ph type="dt" sz="quarter" idx="1"/>
          </p:nvPr>
        </p:nvSpPr>
        <p:spPr>
          <a:xfrm>
            <a:off x="3854791" y="1"/>
            <a:ext cx="2949302" cy="496665"/>
          </a:xfrm>
          <a:prstGeom prst="rect">
            <a:avLst/>
          </a:prstGeom>
        </p:spPr>
        <p:txBody>
          <a:bodyPr vert="horz" lIns="88348" tIns="44175" rIns="88348" bIns="44175" rtlCol="0"/>
          <a:lstStyle>
            <a:lvl1pPr algn="r">
              <a:defRPr sz="1200"/>
            </a:lvl1pPr>
          </a:lstStyle>
          <a:p>
            <a:fld id="{9D8B64C3-1BEA-4F35-9DA8-029DD1FAD555}" type="datetimeFigureOut">
              <a:rPr lang="fr-FR" smtClean="0"/>
              <a:pPr/>
              <a:t>27/11/2017</a:t>
            </a:fld>
            <a:endParaRPr lang="fr-FR"/>
          </a:p>
        </p:txBody>
      </p:sp>
      <p:sp>
        <p:nvSpPr>
          <p:cNvPr id="4" name="Espace réservé du pied de page 3"/>
          <p:cNvSpPr>
            <a:spLocks noGrp="1"/>
          </p:cNvSpPr>
          <p:nvPr>
            <p:ph type="ftr" sz="quarter" idx="2"/>
          </p:nvPr>
        </p:nvSpPr>
        <p:spPr>
          <a:xfrm>
            <a:off x="0" y="9445892"/>
            <a:ext cx="2949302" cy="496665"/>
          </a:xfrm>
          <a:prstGeom prst="rect">
            <a:avLst/>
          </a:prstGeom>
        </p:spPr>
        <p:txBody>
          <a:bodyPr vert="horz" lIns="88348" tIns="44175" rIns="88348" bIns="4417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4791" y="9445892"/>
            <a:ext cx="2949302" cy="496665"/>
          </a:xfrm>
          <a:prstGeom prst="rect">
            <a:avLst/>
          </a:prstGeom>
        </p:spPr>
        <p:txBody>
          <a:bodyPr vert="horz" lIns="88348" tIns="44175" rIns="88348" bIns="44175" rtlCol="0" anchor="b"/>
          <a:lstStyle>
            <a:lvl1pPr algn="r">
              <a:defRPr sz="1200"/>
            </a:lvl1pPr>
          </a:lstStyle>
          <a:p>
            <a:fld id="{20066996-4CBC-46DE-8F5E-DBB3EFCE6808}" type="slidenum">
              <a:rPr lang="fr-FR" smtClean="0"/>
              <a:pPr/>
              <a:t>‹N°›</a:t>
            </a:fld>
            <a:endParaRPr lang="fr-FR"/>
          </a:p>
        </p:txBody>
      </p:sp>
    </p:spTree>
    <p:extLst>
      <p:ext uri="{BB962C8B-B14F-4D97-AF65-F5344CB8AC3E}">
        <p14:creationId xmlns:p14="http://schemas.microsoft.com/office/powerpoint/2010/main" val="3721857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6805613" cy="9944100"/>
          </a:xfrm>
          <a:prstGeom prst="roundRect">
            <a:avLst>
              <a:gd name="adj" fmla="val 23"/>
            </a:avLst>
          </a:prstGeom>
          <a:solidFill>
            <a:srgbClr val="FFFFFF"/>
          </a:solidFill>
          <a:ln w="9525">
            <a:noFill/>
            <a:round/>
            <a:headEnd/>
            <a:tailEnd/>
          </a:ln>
        </p:spPr>
        <p:txBody>
          <a:bodyPr wrap="none" lIns="91552" tIns="45775" rIns="91552" bIns="45775" anchor="ctr"/>
          <a:lstStyle/>
          <a:p>
            <a:endParaRPr lang="fr-FR" sz="1800" dirty="0"/>
          </a:p>
        </p:txBody>
      </p:sp>
      <p:sp>
        <p:nvSpPr>
          <p:cNvPr id="23555" name="Text Box 2"/>
          <p:cNvSpPr txBox="1">
            <a:spLocks noChangeArrowheads="1"/>
          </p:cNvSpPr>
          <p:nvPr/>
        </p:nvSpPr>
        <p:spPr bwMode="auto">
          <a:xfrm>
            <a:off x="0" y="1"/>
            <a:ext cx="2950824" cy="496665"/>
          </a:xfrm>
          <a:prstGeom prst="rect">
            <a:avLst/>
          </a:prstGeom>
          <a:noFill/>
          <a:ln>
            <a:noFill/>
          </a:ln>
          <a:extLst/>
        </p:spPr>
        <p:txBody>
          <a:bodyPr wrap="none" lIns="91552" tIns="45775" rIns="91552" bIns="45775"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9pPr>
          </a:lstStyle>
          <a:p>
            <a:pPr eaLnBrk="1" hangingPunct="1">
              <a:defRPr/>
            </a:pPr>
            <a:endParaRPr lang="fr-FR" sz="1800" dirty="0"/>
          </a:p>
        </p:txBody>
      </p:sp>
      <p:sp>
        <p:nvSpPr>
          <p:cNvPr id="2051" name="Rectangle 3"/>
          <p:cNvSpPr>
            <a:spLocks noGrp="1" noChangeArrowheads="1"/>
          </p:cNvSpPr>
          <p:nvPr>
            <p:ph type="dt"/>
          </p:nvPr>
        </p:nvSpPr>
        <p:spPr bwMode="auto">
          <a:xfrm>
            <a:off x="3854791" y="0"/>
            <a:ext cx="2949302" cy="495123"/>
          </a:xfrm>
          <a:prstGeom prst="rect">
            <a:avLst/>
          </a:prstGeom>
          <a:noFill/>
          <a:ln w="9525">
            <a:noFill/>
            <a:round/>
            <a:headEnd/>
            <a:tailEnd/>
          </a:ln>
          <a:effectLst/>
        </p:spPr>
        <p:txBody>
          <a:bodyPr vert="horz" wrap="square" lIns="90111" tIns="46857" rIns="90111" bIns="46857" numCol="1" anchor="t" anchorCtr="0" compatLnSpc="1">
            <a:prstTxWarp prst="textNoShape">
              <a:avLst/>
            </a:prstTxWarp>
          </a:bodyPr>
          <a:lstStyle>
            <a:lvl1pPr algn="r">
              <a:lnSpc>
                <a:spcPct val="100000"/>
              </a:lnSpc>
              <a:buFont typeface="Calibri" pitchFamily="34" charset="0"/>
              <a:buNone/>
              <a:tabLst>
                <a:tab pos="0" algn="l"/>
                <a:tab pos="915519" algn="l"/>
                <a:tab pos="1831038" algn="l"/>
                <a:tab pos="2746557" algn="l"/>
                <a:tab pos="3662074" algn="l"/>
                <a:tab pos="4577594" algn="l"/>
                <a:tab pos="5493113" algn="l"/>
                <a:tab pos="6408631" algn="l"/>
                <a:tab pos="7324151" algn="l"/>
                <a:tab pos="8239669" algn="l"/>
                <a:tab pos="9155188" algn="l"/>
                <a:tab pos="10070707" algn="l"/>
              </a:tabLst>
              <a:defRPr sz="1200">
                <a:solidFill>
                  <a:srgbClr val="000000"/>
                </a:solidFill>
                <a:latin typeface="Calibri" pitchFamily="34" charset="0"/>
                <a:ea typeface="+mn-ea"/>
                <a:cs typeface="Lucida Sans Unicode" charset="0"/>
              </a:defRPr>
            </a:lvl1pPr>
          </a:lstStyle>
          <a:p>
            <a:pPr>
              <a:defRPr/>
            </a:pPr>
            <a:endParaRPr lang="en-GB"/>
          </a:p>
        </p:txBody>
      </p:sp>
      <p:sp>
        <p:nvSpPr>
          <p:cNvPr id="18437" name="Rectangle 4"/>
          <p:cNvSpPr>
            <a:spLocks noGrp="1" noRot="1" noChangeAspect="1" noChangeArrowheads="1"/>
          </p:cNvSpPr>
          <p:nvPr>
            <p:ph type="sldImg"/>
          </p:nvPr>
        </p:nvSpPr>
        <p:spPr bwMode="auto">
          <a:xfrm>
            <a:off x="917575" y="744538"/>
            <a:ext cx="4970463" cy="3729037"/>
          </a:xfrm>
          <a:prstGeom prst="rect">
            <a:avLst/>
          </a:prstGeom>
          <a:noFill/>
          <a:ln w="12600">
            <a:solidFill>
              <a:srgbClr val="000000"/>
            </a:solidFill>
            <a:miter lim="800000"/>
            <a:headEnd/>
            <a:tailEnd/>
          </a:ln>
        </p:spPr>
      </p:sp>
      <p:sp>
        <p:nvSpPr>
          <p:cNvPr id="2053" name="Rectangle 5"/>
          <p:cNvSpPr>
            <a:spLocks noGrp="1" noChangeArrowheads="1"/>
          </p:cNvSpPr>
          <p:nvPr>
            <p:ph type="body"/>
          </p:nvPr>
        </p:nvSpPr>
        <p:spPr bwMode="auto">
          <a:xfrm>
            <a:off x="680258" y="4722946"/>
            <a:ext cx="5445099" cy="4473071"/>
          </a:xfrm>
          <a:prstGeom prst="rect">
            <a:avLst/>
          </a:prstGeom>
          <a:noFill/>
          <a:ln w="9525">
            <a:noFill/>
            <a:round/>
            <a:headEnd/>
            <a:tailEnd/>
          </a:ln>
          <a:effectLst/>
        </p:spPr>
        <p:txBody>
          <a:bodyPr vert="horz" wrap="square" lIns="90111" tIns="46857" rIns="90111" bIns="46857" numCol="1" anchor="t" anchorCtr="0" compatLnSpc="1">
            <a:prstTxWarp prst="textNoShape">
              <a:avLst/>
            </a:prstTxWarp>
          </a:bodyPr>
          <a:lstStyle/>
          <a:p>
            <a:pPr lvl="0"/>
            <a:endParaRPr lang="fr-FR" noProof="0"/>
          </a:p>
        </p:txBody>
      </p:sp>
      <p:sp>
        <p:nvSpPr>
          <p:cNvPr id="23559" name="Text Box 6"/>
          <p:cNvSpPr txBox="1">
            <a:spLocks noChangeArrowheads="1"/>
          </p:cNvSpPr>
          <p:nvPr/>
        </p:nvSpPr>
        <p:spPr bwMode="auto">
          <a:xfrm>
            <a:off x="0" y="9444350"/>
            <a:ext cx="2950824" cy="496665"/>
          </a:xfrm>
          <a:prstGeom prst="rect">
            <a:avLst/>
          </a:prstGeom>
          <a:noFill/>
          <a:ln>
            <a:noFill/>
          </a:ln>
          <a:extLst/>
        </p:spPr>
        <p:txBody>
          <a:bodyPr wrap="none" lIns="91552" tIns="45775" rIns="91552" bIns="45775"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lnSpc>
                <a:spcPct val="101000"/>
              </a:lnSpc>
              <a:spcBef>
                <a:spcPct val="0"/>
              </a:spcBef>
              <a:spcAft>
                <a:spcPct val="0"/>
              </a:spcAft>
              <a:buClr>
                <a:srgbClr val="000000"/>
              </a:buClr>
              <a:buSzPct val="100000"/>
              <a:buFont typeface="Verdana" pitchFamily="34" charset="0"/>
              <a:defRPr sz="1400">
                <a:solidFill>
                  <a:schemeClr val="bg1"/>
                </a:solidFill>
                <a:latin typeface="Verdana" pitchFamily="34" charset="0"/>
                <a:ea typeface="Lucida Sans Unicode" pitchFamily="34" charset="0"/>
                <a:cs typeface="Lucida Sans Unicode" pitchFamily="34" charset="0"/>
              </a:defRPr>
            </a:lvl9pPr>
          </a:lstStyle>
          <a:p>
            <a:pPr eaLnBrk="1" hangingPunct="1">
              <a:defRPr/>
            </a:pPr>
            <a:endParaRPr lang="fr-FR" sz="1800" dirty="0"/>
          </a:p>
        </p:txBody>
      </p:sp>
      <p:sp>
        <p:nvSpPr>
          <p:cNvPr id="2055" name="Rectangle 7"/>
          <p:cNvSpPr>
            <a:spLocks noGrp="1" noChangeArrowheads="1"/>
          </p:cNvSpPr>
          <p:nvPr>
            <p:ph type="sldNum"/>
          </p:nvPr>
        </p:nvSpPr>
        <p:spPr bwMode="auto">
          <a:xfrm>
            <a:off x="3854791" y="9444351"/>
            <a:ext cx="2949302" cy="495122"/>
          </a:xfrm>
          <a:prstGeom prst="rect">
            <a:avLst/>
          </a:prstGeom>
          <a:noFill/>
          <a:ln w="9525">
            <a:noFill/>
            <a:round/>
            <a:headEnd/>
            <a:tailEnd/>
          </a:ln>
          <a:effectLst/>
        </p:spPr>
        <p:txBody>
          <a:bodyPr vert="horz" wrap="square" lIns="90111" tIns="46857" rIns="90111" bIns="46857" numCol="1" anchor="b" anchorCtr="0" compatLnSpc="1">
            <a:prstTxWarp prst="textNoShape">
              <a:avLst/>
            </a:prstTxWarp>
          </a:bodyPr>
          <a:lstStyle>
            <a:lvl1pPr algn="r">
              <a:lnSpc>
                <a:spcPct val="100000"/>
              </a:lnSpc>
              <a:buFont typeface="Calibri" pitchFamily="34" charset="0"/>
              <a:buNone/>
              <a:tabLst>
                <a:tab pos="0" algn="l"/>
                <a:tab pos="915519" algn="l"/>
                <a:tab pos="1831038" algn="l"/>
                <a:tab pos="2746557" algn="l"/>
                <a:tab pos="3662074" algn="l"/>
                <a:tab pos="4577594" algn="l"/>
                <a:tab pos="5493113" algn="l"/>
                <a:tab pos="6408631" algn="l"/>
                <a:tab pos="7324151" algn="l"/>
                <a:tab pos="8239669" algn="l"/>
                <a:tab pos="9155188" algn="l"/>
                <a:tab pos="10070707" algn="l"/>
              </a:tabLst>
              <a:defRPr sz="1200">
                <a:solidFill>
                  <a:srgbClr val="000000"/>
                </a:solidFill>
                <a:latin typeface="Calibri" pitchFamily="34" charset="0"/>
                <a:ea typeface="+mn-ea"/>
                <a:cs typeface="Lucida Sans Unicode" charset="0"/>
              </a:defRPr>
            </a:lvl1pPr>
          </a:lstStyle>
          <a:p>
            <a:pPr>
              <a:defRPr/>
            </a:pPr>
            <a:fld id="{B7FA8C5B-768B-48D2-9958-339CFD773BE8}" type="slidenum">
              <a:rPr lang="en-GB"/>
              <a:pPr>
                <a:defRPr/>
              </a:pPr>
              <a:t>‹N°›</a:t>
            </a:fld>
            <a:endParaRPr lang="en-GB"/>
          </a:p>
        </p:txBody>
      </p:sp>
    </p:spTree>
    <p:extLst>
      <p:ext uri="{BB962C8B-B14F-4D97-AF65-F5344CB8AC3E}">
        <p14:creationId xmlns:p14="http://schemas.microsoft.com/office/powerpoint/2010/main" val="276911915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1pPr>
            <a:lvl2pPr marL="717775" indent="-276068" eaLnBrk="0" hangingPunct="0">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2pPr>
            <a:lvl3pPr marL="1104270" indent="-220854" eaLnBrk="0" hangingPunct="0">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3pPr>
            <a:lvl4pPr marL="1545979" indent="-220854" eaLnBrk="0" hangingPunct="0">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4pPr>
            <a:lvl5pPr marL="1987687" indent="-220854" eaLnBrk="0" hangingPunct="0">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5pPr>
            <a:lvl6pPr marL="2429395" indent="-220854" defTabSz="434040" eaLnBrk="0" fontAlgn="base" hangingPunct="0">
              <a:spcBef>
                <a:spcPct val="0"/>
              </a:spcBef>
              <a:spcAft>
                <a:spcPct val="0"/>
              </a:spcAft>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6pPr>
            <a:lvl7pPr marL="2871103" indent="-220854" defTabSz="434040" eaLnBrk="0" fontAlgn="base" hangingPunct="0">
              <a:spcBef>
                <a:spcPct val="0"/>
              </a:spcBef>
              <a:spcAft>
                <a:spcPct val="0"/>
              </a:spcAft>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7pPr>
            <a:lvl8pPr marL="3312812" indent="-220854" defTabSz="434040" eaLnBrk="0" fontAlgn="base" hangingPunct="0">
              <a:spcBef>
                <a:spcPct val="0"/>
              </a:spcBef>
              <a:spcAft>
                <a:spcPct val="0"/>
              </a:spcAft>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8pPr>
            <a:lvl9pPr marL="3754519" indent="-220854" defTabSz="434040" eaLnBrk="0" fontAlgn="base" hangingPunct="0">
              <a:spcBef>
                <a:spcPct val="0"/>
              </a:spcBef>
              <a:spcAft>
                <a:spcPct val="0"/>
              </a:spcAft>
              <a:tabLst>
                <a:tab pos="0" algn="l"/>
                <a:tab pos="914091" algn="l"/>
                <a:tab pos="1829715" algn="l"/>
                <a:tab pos="2745339" algn="l"/>
                <a:tab pos="3660963" algn="l"/>
                <a:tab pos="4576587" algn="l"/>
                <a:tab pos="5492212" algn="l"/>
                <a:tab pos="6407836" algn="l"/>
                <a:tab pos="7323461" algn="l"/>
                <a:tab pos="8239083" algn="l"/>
                <a:tab pos="9154708" algn="l"/>
                <a:tab pos="10068799"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8A24309F-5DB7-4280-8942-E380D7622E2A}" type="slidenum">
              <a:rPr lang="en-GB" sz="1200">
                <a:solidFill>
                  <a:srgbClr val="000000"/>
                </a:solidFill>
                <a:latin typeface="Calibri" pitchFamily="34" charset="0"/>
              </a:rPr>
              <a:pPr eaLnBrk="1" hangingPunct="1"/>
              <a:t>1</a:t>
            </a:fld>
            <a:endParaRPr lang="en-GB" sz="1200" dirty="0">
              <a:solidFill>
                <a:srgbClr val="000000"/>
              </a:solidFill>
              <a:latin typeface="Calibri" pitchFamily="34" charset="0"/>
            </a:endParaRPr>
          </a:p>
        </p:txBody>
      </p:sp>
      <p:sp>
        <p:nvSpPr>
          <p:cNvPr id="24579" name="Text Box 1"/>
          <p:cNvSpPr txBox="1">
            <a:spLocks noChangeArrowheads="1"/>
          </p:cNvSpPr>
          <p:nvPr/>
        </p:nvSpPr>
        <p:spPr bwMode="auto">
          <a:xfrm>
            <a:off x="916140" y="745000"/>
            <a:ext cx="4974855" cy="3728073"/>
          </a:xfrm>
          <a:prstGeom prst="rect">
            <a:avLst/>
          </a:prstGeom>
          <a:solidFill>
            <a:srgbClr val="FFFFFF"/>
          </a:solidFill>
          <a:ln w="9525">
            <a:solidFill>
              <a:srgbClr val="000000"/>
            </a:solidFill>
            <a:miter lim="800000"/>
            <a:headEnd/>
            <a:tailEnd/>
          </a:ln>
        </p:spPr>
        <p:txBody>
          <a:bodyPr wrap="none" lIns="91548" tIns="45775" rIns="91548" bIns="45775"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4580" name="Rectangle 2"/>
          <p:cNvSpPr>
            <a:spLocks noGrp="1" noChangeArrowheads="1"/>
          </p:cNvSpPr>
          <p:nvPr>
            <p:ph type="body"/>
          </p:nvPr>
        </p:nvSpPr>
        <p:spPr>
          <a:xfrm>
            <a:off x="680258" y="4722946"/>
            <a:ext cx="5446620"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Tree>
    <p:extLst>
      <p:ext uri="{BB962C8B-B14F-4D97-AF65-F5344CB8AC3E}">
        <p14:creationId xmlns:p14="http://schemas.microsoft.com/office/powerpoint/2010/main" val="17258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10</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10</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315462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11</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11</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210094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12</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12</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11268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13</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13</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651708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14</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14</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376700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15</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fr-FR" dirty="0"/>
              <a:t>Tous les États membres de l'UE sont membres d'Eurocontrol</a:t>
            </a:r>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15</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370623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16</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16</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55753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17</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17</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21847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18</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fr-FR" dirty="0"/>
              <a:t>Passerelles larges bandes : outil relayeur de réseau </a:t>
            </a:r>
          </a:p>
          <a:p>
            <a:r>
              <a:rPr lang="fr-FR" dirty="0"/>
              <a:t>ODM : Original Design Manufacturer</a:t>
            </a:r>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18</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378409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2</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2</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210495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3</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kumimoji="0" lang="fr-FR" altLang="fr-FR" sz="1100" b="0" i="0" u="none" strike="noStrike" kern="1200" cap="none" normalizeH="0" baseline="0" dirty="0">
                <a:ln>
                  <a:noFill/>
                </a:ln>
                <a:solidFill>
                  <a:schemeClr val="tx1"/>
                </a:solidFill>
                <a:effectLst/>
                <a:latin typeface="Times New Roman" pitchFamily="18" charset="0"/>
                <a:ea typeface="Calibri" panose="020F0502020204030204" pitchFamily="34" charset="0"/>
                <a:cs typeface="Times New Roman" panose="02020603050405020304" pitchFamily="18" charset="0"/>
              </a:rPr>
              <a:t>L’analogique est à la base de tout, il interagit avec la micro et la puissance. </a:t>
            </a:r>
            <a:endParaRPr kumimoji="0" lang="fr-FR" altLang="fr-FR" sz="1100" b="0" i="0" u="none" strike="noStrike" kern="1200" cap="none" normalizeH="0" baseline="0" dirty="0">
              <a:ln>
                <a:noFill/>
              </a:ln>
              <a:solidFill>
                <a:schemeClr val="tx1"/>
              </a:solidFill>
              <a:effectLst/>
              <a:latin typeface="Times New Roman" pitchFamily="18" charset="0"/>
              <a:ea typeface="+mn-ea"/>
              <a:cs typeface="+mn-cs"/>
            </a:endParaRPr>
          </a:p>
          <a:p>
            <a:r>
              <a:rPr lang="fr-FR" u="sng" dirty="0"/>
              <a:t>Analogique</a:t>
            </a:r>
            <a:r>
              <a:rPr lang="fr-FR" dirty="0"/>
              <a:t> : </a:t>
            </a:r>
            <a:r>
              <a:rPr lang="fr-FR" sz="1200" b="0" i="0" kern="1200" dirty="0">
                <a:solidFill>
                  <a:srgbClr val="000000"/>
                </a:solidFill>
                <a:effectLst/>
                <a:latin typeface="Times New Roman" pitchFamily="18" charset="0"/>
                <a:ea typeface="+mn-ea"/>
                <a:cs typeface="+mn-cs"/>
              </a:rPr>
              <a:t>traite de systèmes électroniques sur des grandeurs (tension, courant, charge) à </a:t>
            </a:r>
            <a:r>
              <a:rPr lang="fr-FR" sz="1200" b="1" i="0" kern="1200" dirty="0">
                <a:solidFill>
                  <a:srgbClr val="000000"/>
                </a:solidFill>
                <a:effectLst/>
                <a:latin typeface="Times New Roman" pitchFamily="18" charset="0"/>
                <a:ea typeface="+mn-ea"/>
                <a:cs typeface="+mn-cs"/>
              </a:rPr>
              <a:t>variation continue</a:t>
            </a:r>
            <a:r>
              <a:rPr lang="fr-FR" sz="1200" b="0" i="0" kern="1200" dirty="0">
                <a:solidFill>
                  <a:srgbClr val="000000"/>
                </a:solidFill>
                <a:effectLst/>
                <a:latin typeface="Times New Roman" pitchFamily="18" charset="0"/>
                <a:ea typeface="+mn-ea"/>
                <a:cs typeface="+mn-cs"/>
              </a:rPr>
              <a:t>. Le terme est souvent associé à un contexte électrique mais d'autres systèmes tels que la mécanique, la pneumatique ou l'hydraulique peuvent employer des signaux analogiques.</a:t>
            </a:r>
          </a:p>
          <a:p>
            <a:r>
              <a:rPr lang="fr-FR" sz="1200" b="0" i="0" kern="1200" dirty="0">
                <a:solidFill>
                  <a:srgbClr val="000000"/>
                </a:solidFill>
                <a:effectLst/>
                <a:latin typeface="Times New Roman" pitchFamily="18" charset="0"/>
                <a:ea typeface="+mn-ea"/>
                <a:cs typeface="+mn-cs"/>
              </a:rPr>
              <a:t>Les systèmes analogiques : les </a:t>
            </a:r>
            <a:r>
              <a:rPr lang="fr-FR" sz="1200" b="1" i="0" kern="1200" dirty="0">
                <a:solidFill>
                  <a:srgbClr val="000000"/>
                </a:solidFill>
                <a:effectLst/>
                <a:latin typeface="Times New Roman" pitchFamily="18" charset="0"/>
                <a:ea typeface="+mn-ea"/>
                <a:cs typeface="+mn-cs"/>
              </a:rPr>
              <a:t>capteurs</a:t>
            </a:r>
            <a:r>
              <a:rPr lang="fr-FR" sz="1200" b="0" i="0" kern="1200" dirty="0">
                <a:solidFill>
                  <a:srgbClr val="000000"/>
                </a:solidFill>
                <a:effectLst/>
                <a:latin typeface="Times New Roman" pitchFamily="18" charset="0"/>
                <a:ea typeface="+mn-ea"/>
                <a:cs typeface="+mn-cs"/>
              </a:rPr>
              <a:t>, les calculateurs, les actionneurs, ... Autant de technologies très utilisées dans les systèmes embarqués.</a:t>
            </a:r>
          </a:p>
          <a:p>
            <a:r>
              <a:rPr lang="fr-FR" u="sng" dirty="0"/>
              <a:t>Numérique</a:t>
            </a:r>
            <a:r>
              <a:rPr lang="fr-FR" dirty="0"/>
              <a:t> : </a:t>
            </a:r>
            <a:r>
              <a:rPr lang="fr-FR" sz="1200" b="0" i="0" kern="1200" dirty="0">
                <a:solidFill>
                  <a:srgbClr val="000000"/>
                </a:solidFill>
                <a:effectLst/>
                <a:latin typeface="Times New Roman" pitchFamily="18" charset="0"/>
                <a:ea typeface="+mn-ea"/>
                <a:cs typeface="+mn-cs"/>
              </a:rPr>
              <a:t>Contrairement à l'analogique, les systèmes se comportent de manière parfaitement </a:t>
            </a:r>
            <a:r>
              <a:rPr lang="fr-FR" sz="1200" b="1" i="0" kern="1200" dirty="0">
                <a:solidFill>
                  <a:srgbClr val="000000"/>
                </a:solidFill>
                <a:effectLst/>
                <a:latin typeface="Times New Roman" pitchFamily="18" charset="0"/>
                <a:ea typeface="+mn-ea"/>
                <a:cs typeface="+mn-cs"/>
              </a:rPr>
              <a:t>stable. </a:t>
            </a:r>
            <a:r>
              <a:rPr lang="fr-FR" sz="1200" b="0" i="0" kern="1200" dirty="0">
                <a:solidFill>
                  <a:srgbClr val="000000"/>
                </a:solidFill>
                <a:effectLst/>
                <a:latin typeface="Times New Roman" pitchFamily="18" charset="0"/>
                <a:ea typeface="+mn-ea"/>
                <a:cs typeface="+mn-cs"/>
              </a:rPr>
              <a:t>Sa principale application est dans la création des </a:t>
            </a:r>
            <a:r>
              <a:rPr lang="fr-FR" sz="1200" b="1" i="0" kern="1200" dirty="0">
                <a:solidFill>
                  <a:srgbClr val="000000"/>
                </a:solidFill>
                <a:effectLst/>
                <a:latin typeface="Times New Roman" pitchFamily="18" charset="0"/>
                <a:ea typeface="+mn-ea"/>
                <a:cs typeface="+mn-cs"/>
              </a:rPr>
              <a:t>ordinateurs</a:t>
            </a:r>
            <a:r>
              <a:rPr lang="fr-FR" sz="1200" b="0" i="0" kern="1200" dirty="0">
                <a:solidFill>
                  <a:srgbClr val="000000"/>
                </a:solidFill>
                <a:effectLst/>
                <a:latin typeface="Times New Roman" pitchFamily="18" charset="0"/>
                <a:ea typeface="+mn-ea"/>
                <a:cs typeface="+mn-cs"/>
              </a:rPr>
              <a:t>. </a:t>
            </a:r>
          </a:p>
          <a:p>
            <a:r>
              <a:rPr lang="fr-FR" sz="1200" b="0" i="0" kern="1200" dirty="0">
                <a:solidFill>
                  <a:srgbClr val="000000"/>
                </a:solidFill>
                <a:effectLst/>
                <a:latin typeface="Times New Roman" pitchFamily="18" charset="0"/>
                <a:ea typeface="+mn-ea"/>
                <a:cs typeface="+mn-cs"/>
              </a:rPr>
              <a:t>Permettent aussi de créer des composants plus complexes grâce aux circuits logiques programmables type </a:t>
            </a:r>
            <a:r>
              <a:rPr lang="fr-FR" sz="1200" b="1" i="0" kern="1200" dirty="0">
                <a:solidFill>
                  <a:srgbClr val="000000"/>
                </a:solidFill>
                <a:effectLst/>
                <a:latin typeface="Times New Roman" pitchFamily="18" charset="0"/>
                <a:ea typeface="+mn-ea"/>
                <a:cs typeface="+mn-cs"/>
              </a:rPr>
              <a:t>FPGA</a:t>
            </a:r>
            <a:r>
              <a:rPr lang="fr-FR" sz="1200" b="0" i="0" kern="1200" dirty="0">
                <a:solidFill>
                  <a:srgbClr val="000000"/>
                </a:solidFill>
                <a:effectLst/>
                <a:latin typeface="Times New Roman" pitchFamily="18" charset="0"/>
                <a:ea typeface="+mn-ea"/>
                <a:cs typeface="+mn-cs"/>
              </a:rPr>
              <a:t> utilisés pour prototyper les circuits intégrés. De plus, les techniques de conception numériques ont fortement évolué : on utilise aujourd'hui des </a:t>
            </a:r>
            <a:r>
              <a:rPr lang="fr-FR" sz="1200" b="0" i="0" u="none" strike="noStrike" kern="1200" dirty="0">
                <a:solidFill>
                  <a:srgbClr val="000000"/>
                </a:solidFill>
                <a:effectLst/>
                <a:latin typeface="Times New Roman" pitchFamily="18" charset="0"/>
                <a:ea typeface="+mn-ea"/>
                <a:cs typeface="+mn-cs"/>
              </a:rPr>
              <a:t>langages de description de </a:t>
            </a:r>
            <a:r>
              <a:rPr lang="fr-FR" sz="1200" b="0" i="0" kern="1200" dirty="0">
                <a:solidFill>
                  <a:srgbClr val="000000"/>
                </a:solidFill>
                <a:effectLst/>
                <a:latin typeface="Times New Roman" pitchFamily="18" charset="0"/>
                <a:ea typeface="+mn-ea"/>
                <a:cs typeface="+mn-cs"/>
              </a:rPr>
              <a:t>matériel tels que </a:t>
            </a:r>
            <a:r>
              <a:rPr lang="fr-FR" sz="1200" b="0" i="0" kern="1200" dirty="0" err="1">
                <a:solidFill>
                  <a:srgbClr val="000000"/>
                </a:solidFill>
                <a:effectLst/>
                <a:latin typeface="Times New Roman" pitchFamily="18" charset="0"/>
                <a:ea typeface="+mn-ea"/>
                <a:cs typeface="+mn-cs"/>
              </a:rPr>
              <a:t>Verilog</a:t>
            </a:r>
            <a:r>
              <a:rPr lang="fr-FR" sz="1200" b="0" i="0" kern="1200" dirty="0">
                <a:solidFill>
                  <a:srgbClr val="000000"/>
                </a:solidFill>
                <a:effectLst/>
                <a:latin typeface="Times New Roman" pitchFamily="18" charset="0"/>
                <a:ea typeface="+mn-ea"/>
                <a:cs typeface="+mn-cs"/>
              </a:rPr>
              <a:t> ou </a:t>
            </a:r>
            <a:r>
              <a:rPr lang="fr-FR" sz="1200" b="1" i="0" kern="1200" dirty="0">
                <a:solidFill>
                  <a:srgbClr val="000000"/>
                </a:solidFill>
                <a:effectLst/>
                <a:latin typeface="Times New Roman" pitchFamily="18" charset="0"/>
                <a:ea typeface="+mn-ea"/>
                <a:cs typeface="+mn-cs"/>
              </a:rPr>
              <a:t>VHDL</a:t>
            </a:r>
            <a:r>
              <a:rPr lang="fr-FR" sz="1200" b="0" i="0" kern="1200" dirty="0">
                <a:solidFill>
                  <a:srgbClr val="000000"/>
                </a:solidFill>
                <a:effectLst/>
                <a:latin typeface="Times New Roman" pitchFamily="18" charset="0"/>
                <a:ea typeface="+mn-ea"/>
                <a:cs typeface="+mn-cs"/>
              </a:rPr>
              <a:t>. </a:t>
            </a:r>
          </a:p>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3</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38894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4</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4</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41132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5</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5</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413945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6</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6</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90312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7</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7</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11512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8</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fr-FR" dirty="0"/>
              <a:t>Des capteurs, composés d'accéléromètres et de gyroscopes, transmettent le mouvement de la voiture à un ordinateur de bord. En quelques dixièmes de seconde, la machine calcule l'angle nécessaire et envoie une commande pour que des vérins inclinent la voiture</a:t>
            </a:r>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8</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3243813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1pPr>
            <a:lvl2pPr marL="717834" indent="-276090"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2pPr>
            <a:lvl3pPr marL="1104359"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3pPr>
            <a:lvl4pPr marL="1546104"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4pPr>
            <a:lvl5pPr marL="1987847" indent="-220872" eaLnBrk="0" hangingPunct="0">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5pPr>
            <a:lvl6pPr marL="2429591"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6pPr>
            <a:lvl7pPr marL="2871335"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7pPr>
            <a:lvl8pPr marL="3313079"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8pPr>
            <a:lvl9pPr marL="3754822" indent="-220872" defTabSz="434075" eaLnBrk="0" fontAlgn="base" hangingPunct="0">
              <a:spcBef>
                <a:spcPct val="0"/>
              </a:spcBef>
              <a:spcAft>
                <a:spcPct val="0"/>
              </a:spcAft>
              <a:tabLst>
                <a:tab pos="0" algn="l"/>
                <a:tab pos="914164" algn="l"/>
                <a:tab pos="1829863" algn="l"/>
                <a:tab pos="2745561" algn="l"/>
                <a:tab pos="3661259" algn="l"/>
                <a:tab pos="4576957" algn="l"/>
                <a:tab pos="5492656" algn="l"/>
                <a:tab pos="6408353" algn="l"/>
                <a:tab pos="7324052" algn="l"/>
                <a:tab pos="8239749" algn="l"/>
                <a:tab pos="9155448" algn="l"/>
                <a:tab pos="10069612" algn="l"/>
              </a:tabLst>
              <a:defRPr sz="1300">
                <a:solidFill>
                  <a:schemeClr val="bg1"/>
                </a:solidFill>
                <a:latin typeface="Verdana" pitchFamily="34" charset="0"/>
                <a:ea typeface="Lucida Sans Unicode" pitchFamily="34" charset="0"/>
                <a:cs typeface="Lucida Sans Unicode" pitchFamily="34" charset="0"/>
              </a:defRPr>
            </a:lvl9pPr>
          </a:lstStyle>
          <a:p>
            <a:pPr eaLnBrk="1" hangingPunct="1"/>
            <a:fld id="{6C2F16A5-E4CA-404F-B48C-F7BBF5645E60}" type="slidenum">
              <a:rPr lang="en-GB" sz="1200">
                <a:solidFill>
                  <a:srgbClr val="000000"/>
                </a:solidFill>
                <a:latin typeface="Calibri" pitchFamily="34" charset="0"/>
              </a:rPr>
              <a:pPr eaLnBrk="1" hangingPunct="1"/>
              <a:t>9</a:t>
            </a:fld>
            <a:endParaRPr lang="en-GB" sz="1200" dirty="0">
              <a:solidFill>
                <a:srgbClr val="000000"/>
              </a:solidFill>
              <a:latin typeface="Calibri" pitchFamily="34" charset="0"/>
            </a:endParaRPr>
          </a:p>
        </p:txBody>
      </p:sp>
      <p:sp>
        <p:nvSpPr>
          <p:cNvPr id="25603" name="Text Box 1"/>
          <p:cNvSpPr txBox="1">
            <a:spLocks noChangeArrowheads="1"/>
          </p:cNvSpPr>
          <p:nvPr/>
        </p:nvSpPr>
        <p:spPr bwMode="auto">
          <a:xfrm>
            <a:off x="916140" y="744999"/>
            <a:ext cx="4974855" cy="3728073"/>
          </a:xfrm>
          <a:prstGeom prst="rect">
            <a:avLst/>
          </a:prstGeom>
          <a:solidFill>
            <a:srgbClr val="FFFFFF"/>
          </a:solidFill>
          <a:ln w="9525">
            <a:solidFill>
              <a:srgbClr val="000000"/>
            </a:solidFill>
            <a:miter lim="800000"/>
            <a:headEnd/>
            <a:tailEnd/>
          </a:ln>
        </p:spPr>
        <p:txBody>
          <a:bodyPr wrap="none" lIns="91556" tIns="45778" rIns="91556" bIns="45778" anchor="ctr"/>
          <a:lstStyle>
            <a:lvl1pPr eaLnBrk="0" hangingPunct="0">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defRPr sz="1400">
                <a:solidFill>
                  <a:schemeClr val="bg1"/>
                </a:solidFill>
                <a:latin typeface="Verdana" pitchFamily="34" charset="0"/>
                <a:ea typeface="Lucida Sans Unicode" pitchFamily="34" charset="0"/>
                <a:cs typeface="Lucida Sans Unicode" pitchFamily="34" charset="0"/>
              </a:defRPr>
            </a:lvl9pPr>
          </a:lstStyle>
          <a:p>
            <a:pPr eaLnBrk="1" hangingPunct="1">
              <a:lnSpc>
                <a:spcPct val="101000"/>
              </a:lnSpc>
              <a:buClr>
                <a:srgbClr val="000000"/>
              </a:buClr>
              <a:buSzPct val="100000"/>
              <a:buFont typeface="Verdana" pitchFamily="34" charset="0"/>
              <a:buNone/>
            </a:pPr>
            <a:endParaRPr lang="fr-FR" sz="1800" dirty="0"/>
          </a:p>
        </p:txBody>
      </p:sp>
      <p:sp>
        <p:nvSpPr>
          <p:cNvPr id="25604" name="Rectangle 2"/>
          <p:cNvSpPr>
            <a:spLocks noGrp="1" noChangeArrowheads="1"/>
          </p:cNvSpPr>
          <p:nvPr>
            <p:ph type="body"/>
          </p:nvPr>
        </p:nvSpPr>
        <p:spPr>
          <a:xfrm>
            <a:off x="680257" y="4722946"/>
            <a:ext cx="5446621" cy="4474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25605" name="Text Box 3"/>
          <p:cNvSpPr txBox="1">
            <a:spLocks noChangeArrowheads="1"/>
          </p:cNvSpPr>
          <p:nvPr/>
        </p:nvSpPr>
        <p:spPr bwMode="auto">
          <a:xfrm>
            <a:off x="3854790" y="9442808"/>
            <a:ext cx="2950823" cy="49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114" tIns="46859" rIns="90114" bIns="46859" anchor="b"/>
          <a:lstStyle>
            <a:lvl1pPr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46150" algn="l"/>
                <a:tab pos="1893888" algn="l"/>
                <a:tab pos="2841625" algn="l"/>
                <a:tab pos="3789363" algn="l"/>
                <a:tab pos="4737100" algn="l"/>
                <a:tab pos="5684838" algn="l"/>
                <a:tab pos="6632575" algn="l"/>
                <a:tab pos="7580313" algn="l"/>
                <a:tab pos="8528050" algn="l"/>
                <a:tab pos="9475788" algn="l"/>
                <a:tab pos="10421938" algn="l"/>
              </a:tabLst>
              <a:defRPr sz="1400">
                <a:solidFill>
                  <a:schemeClr val="bg1"/>
                </a:solidFill>
                <a:latin typeface="Verdana" pitchFamily="34" charset="0"/>
                <a:ea typeface="Lucida Sans Unicode" pitchFamily="34" charset="0"/>
                <a:cs typeface="Lucida Sans Unicode" pitchFamily="34" charset="0"/>
              </a:defRPr>
            </a:lvl9pPr>
          </a:lstStyle>
          <a:p>
            <a:pPr algn="r" eaLnBrk="1" hangingPunct="1">
              <a:buClr>
                <a:srgbClr val="000000"/>
              </a:buClr>
              <a:buSzPct val="100000"/>
            </a:pPr>
            <a:fld id="{0C374055-B23C-4908-A85A-0B8B4EFBB052}" type="slidenum">
              <a:rPr lang="en-GB" sz="1200">
                <a:solidFill>
                  <a:srgbClr val="000000"/>
                </a:solidFill>
                <a:latin typeface="Calibri" pitchFamily="34" charset="0"/>
              </a:rPr>
              <a:pPr algn="r" eaLnBrk="1" hangingPunct="1">
                <a:buClr>
                  <a:srgbClr val="000000"/>
                </a:buClr>
                <a:buSzPct val="100000"/>
              </a:pPr>
              <a:t>9</a:t>
            </a:fld>
            <a:endParaRPr lang="en-GB" sz="1200" dirty="0">
              <a:solidFill>
                <a:srgbClr val="000000"/>
              </a:solidFill>
              <a:latin typeface="Calibri" pitchFamily="34" charset="0"/>
            </a:endParaRPr>
          </a:p>
        </p:txBody>
      </p:sp>
    </p:spTree>
    <p:extLst>
      <p:ext uri="{BB962C8B-B14F-4D97-AF65-F5344CB8AC3E}">
        <p14:creationId xmlns:p14="http://schemas.microsoft.com/office/powerpoint/2010/main" val="721046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5"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6" name="Espace réservé du numéro de diapositive 5"/>
          <p:cNvSpPr>
            <a:spLocks noGrp="1"/>
          </p:cNvSpPr>
          <p:nvPr>
            <p:ph type="sldNum" sz="quarter" idx="12"/>
          </p:nvPr>
        </p:nvSpPr>
        <p:spPr/>
        <p:txBody>
          <a:bodyPr/>
          <a:lstStyle>
            <a:lvl1pPr>
              <a:defRPr/>
            </a:lvl1pPr>
          </a:lstStyle>
          <a:p>
            <a:pPr>
              <a:defRPr/>
            </a:pPr>
            <a:fld id="{25F3B6AA-50DE-476D-926A-7C4767788FBE}" type="slidenum">
              <a:rPr lang="en-GB"/>
              <a:pPr>
                <a:defRPr/>
              </a:pPr>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5"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6" name="Espace réservé du numéro de diapositive 5"/>
          <p:cNvSpPr>
            <a:spLocks noGrp="1"/>
          </p:cNvSpPr>
          <p:nvPr>
            <p:ph type="sldNum" sz="quarter" idx="12"/>
          </p:nvPr>
        </p:nvSpPr>
        <p:spPr/>
        <p:txBody>
          <a:bodyPr/>
          <a:lstStyle>
            <a:lvl1pPr>
              <a:defRPr/>
            </a:lvl1pPr>
          </a:lstStyle>
          <a:p>
            <a:pPr>
              <a:defRPr/>
            </a:pPr>
            <a:fld id="{15D60B83-D45E-449E-9D6A-948CC73D5271}" type="slidenum">
              <a:rPr lang="en-GB"/>
              <a:pPr>
                <a:defRPr/>
              </a:pPr>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5"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6" name="Espace réservé du numéro de diapositive 5"/>
          <p:cNvSpPr>
            <a:spLocks noGrp="1"/>
          </p:cNvSpPr>
          <p:nvPr>
            <p:ph type="sldNum" sz="quarter" idx="12"/>
          </p:nvPr>
        </p:nvSpPr>
        <p:spPr/>
        <p:txBody>
          <a:bodyPr/>
          <a:lstStyle>
            <a:lvl1pPr>
              <a:defRPr/>
            </a:lvl1pPr>
          </a:lstStyle>
          <a:p>
            <a:pPr>
              <a:defRPr/>
            </a:pPr>
            <a:fld id="{0D425100-3923-42AA-8CFF-37A325B69F90}" type="slidenum">
              <a:rPr lang="en-GB"/>
              <a:pPr>
                <a:defRPr/>
              </a:pPr>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5"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6" name="Espace réservé du numéro de diapositive 5"/>
          <p:cNvSpPr>
            <a:spLocks noGrp="1"/>
          </p:cNvSpPr>
          <p:nvPr>
            <p:ph type="sldNum" sz="quarter" idx="12"/>
          </p:nvPr>
        </p:nvSpPr>
        <p:spPr/>
        <p:txBody>
          <a:bodyPr/>
          <a:lstStyle>
            <a:lvl1pPr>
              <a:defRPr/>
            </a:lvl1pPr>
          </a:lstStyle>
          <a:p>
            <a:pPr>
              <a:defRPr/>
            </a:pPr>
            <a:fld id="{E6D5F3E5-1D8D-43C7-9A11-D433866F9E5A}" type="slidenum">
              <a:rPr lang="en-GB"/>
              <a:pPr>
                <a:defRPr/>
              </a:pPr>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5"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6" name="Espace réservé du numéro de diapositive 5"/>
          <p:cNvSpPr>
            <a:spLocks noGrp="1"/>
          </p:cNvSpPr>
          <p:nvPr>
            <p:ph type="sldNum" sz="quarter" idx="12"/>
          </p:nvPr>
        </p:nvSpPr>
        <p:spPr/>
        <p:txBody>
          <a:bodyPr/>
          <a:lstStyle>
            <a:lvl1pPr>
              <a:defRPr/>
            </a:lvl1pPr>
          </a:lstStyle>
          <a:p>
            <a:pPr>
              <a:defRPr/>
            </a:pPr>
            <a:fld id="{7043B8E5-A12C-41FF-B19C-E1360F580A14}" type="slidenum">
              <a:rPr lang="en-GB"/>
              <a:pPr>
                <a:defRPr/>
              </a:pPr>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6"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7" name="Espace réservé du numéro de diapositive 5"/>
          <p:cNvSpPr>
            <a:spLocks noGrp="1"/>
          </p:cNvSpPr>
          <p:nvPr>
            <p:ph type="sldNum" sz="quarter" idx="12"/>
          </p:nvPr>
        </p:nvSpPr>
        <p:spPr/>
        <p:txBody>
          <a:bodyPr/>
          <a:lstStyle>
            <a:lvl1pPr>
              <a:defRPr/>
            </a:lvl1pPr>
          </a:lstStyle>
          <a:p>
            <a:pPr>
              <a:defRPr/>
            </a:pPr>
            <a:fld id="{FE308EEE-F3A1-48C5-97F2-D31024D68E73}" type="slidenum">
              <a:rPr lang="en-GB"/>
              <a:pPr>
                <a:defRPr/>
              </a:pPr>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8"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9" name="Espace réservé du numéro de diapositive 5"/>
          <p:cNvSpPr>
            <a:spLocks noGrp="1"/>
          </p:cNvSpPr>
          <p:nvPr>
            <p:ph type="sldNum" sz="quarter" idx="12"/>
          </p:nvPr>
        </p:nvSpPr>
        <p:spPr/>
        <p:txBody>
          <a:bodyPr/>
          <a:lstStyle>
            <a:lvl1pPr>
              <a:defRPr/>
            </a:lvl1pPr>
          </a:lstStyle>
          <a:p>
            <a:pPr>
              <a:defRPr/>
            </a:pPr>
            <a:fld id="{57821106-AEFF-48B4-9953-F2FDDE6964B1}" type="slidenum">
              <a:rPr lang="en-GB"/>
              <a:pPr>
                <a:defRPr/>
              </a:pPr>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4"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5" name="Espace réservé du numéro de diapositive 5"/>
          <p:cNvSpPr>
            <a:spLocks noGrp="1"/>
          </p:cNvSpPr>
          <p:nvPr>
            <p:ph type="sldNum" sz="quarter" idx="12"/>
          </p:nvPr>
        </p:nvSpPr>
        <p:spPr/>
        <p:txBody>
          <a:bodyPr/>
          <a:lstStyle>
            <a:lvl1pPr>
              <a:defRPr/>
            </a:lvl1pPr>
          </a:lstStyle>
          <a:p>
            <a:pPr>
              <a:defRPr/>
            </a:pPr>
            <a:fld id="{E04ACDC4-393B-4E3F-A201-34C255BC125C}" type="slidenum">
              <a:rPr lang="en-GB"/>
              <a:pPr>
                <a:defRPr/>
              </a:pPr>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3"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4" name="Espace réservé du numéro de diapositive 5"/>
          <p:cNvSpPr>
            <a:spLocks noGrp="1"/>
          </p:cNvSpPr>
          <p:nvPr>
            <p:ph type="sldNum" sz="quarter" idx="12"/>
          </p:nvPr>
        </p:nvSpPr>
        <p:spPr/>
        <p:txBody>
          <a:bodyPr/>
          <a:lstStyle>
            <a:lvl1pPr>
              <a:defRPr/>
            </a:lvl1pPr>
          </a:lstStyle>
          <a:p>
            <a:pPr>
              <a:defRPr/>
            </a:pPr>
            <a:fld id="{97076950-1776-43AF-9EEB-2CB9CF6B8C17}" type="slidenum">
              <a:rPr lang="en-GB"/>
              <a:pPr>
                <a:defRPr/>
              </a:pPr>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6"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7" name="Espace réservé du numéro de diapositive 5"/>
          <p:cNvSpPr>
            <a:spLocks noGrp="1"/>
          </p:cNvSpPr>
          <p:nvPr>
            <p:ph type="sldNum" sz="quarter" idx="12"/>
          </p:nvPr>
        </p:nvSpPr>
        <p:spPr/>
        <p:txBody>
          <a:bodyPr/>
          <a:lstStyle>
            <a:lvl1pPr>
              <a:defRPr/>
            </a:lvl1pPr>
          </a:lstStyle>
          <a:p>
            <a:pPr>
              <a:defRPr/>
            </a:pPr>
            <a:fld id="{B33D73F9-C0AA-457E-8B54-2A0A4796ACE3}" type="slidenum">
              <a:rPr lang="en-GB"/>
              <a:pPr>
                <a:defRPr/>
              </a:pPr>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r>
              <a:rPr lang="fr-FR"/>
              <a:t>10/06/08</a:t>
            </a:r>
            <a:endParaRPr lang="en-GB"/>
          </a:p>
        </p:txBody>
      </p:sp>
      <p:sp>
        <p:nvSpPr>
          <p:cNvPr id="6" name="Espace réservé du pied de page 4"/>
          <p:cNvSpPr>
            <a:spLocks noGrp="1"/>
          </p:cNvSpPr>
          <p:nvPr>
            <p:ph type="ftr" sz="quarter" idx="11"/>
          </p:nvPr>
        </p:nvSpPr>
        <p:spPr/>
        <p:txBody>
          <a:bodyPr/>
          <a:lstStyle>
            <a:lvl1pPr>
              <a:defRPr/>
            </a:lvl1pPr>
          </a:lstStyle>
          <a:p>
            <a:pPr>
              <a:defRPr/>
            </a:pPr>
            <a:r>
              <a:rPr lang="en-GB"/>
              <a:t>Groupe IT Link</a:t>
            </a:r>
          </a:p>
        </p:txBody>
      </p:sp>
      <p:sp>
        <p:nvSpPr>
          <p:cNvPr id="7" name="Espace réservé du numéro de diapositive 5"/>
          <p:cNvSpPr>
            <a:spLocks noGrp="1"/>
          </p:cNvSpPr>
          <p:nvPr>
            <p:ph type="sldNum" sz="quarter" idx="12"/>
          </p:nvPr>
        </p:nvSpPr>
        <p:spPr/>
        <p:txBody>
          <a:bodyPr/>
          <a:lstStyle>
            <a:lvl1pPr>
              <a:defRPr/>
            </a:lvl1pPr>
          </a:lstStyle>
          <a:p>
            <a:pPr>
              <a:defRPr/>
            </a:pPr>
            <a:fld id="{04998496-0EF5-44C2-9B50-68175339B4DD}" type="slidenum">
              <a:rPr lang="en-GB"/>
              <a:pPr>
                <a:defRPr/>
              </a:pPr>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pPr>
              <a:defRPr/>
            </a:pPr>
            <a:r>
              <a:rPr lang="fr-FR"/>
              <a:t>10/06/08</a:t>
            </a:r>
            <a:endParaRPr lang="en-GB"/>
          </a:p>
        </p:txBody>
      </p:sp>
      <p:sp>
        <p:nvSpPr>
          <p:cNvPr id="5" name="Espace réservé du pied de page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r>
              <a:rPr lang="en-GB"/>
              <a:t>Groupe IT Link</a:t>
            </a:r>
          </a:p>
        </p:txBody>
      </p:sp>
      <p:sp>
        <p:nvSpPr>
          <p:cNvPr id="6" name="Espace réservé du numéro de diapositiv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pPr>
              <a:defRPr/>
            </a:pPr>
            <a:fld id="{5DCD3106-7360-453E-B2E4-5EF0B425B63B}" type="slidenum">
              <a:rPr lang="en-GB"/>
              <a:pPr>
                <a:defRPr/>
              </a:pPr>
              <a:t>‹N°›</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3"/>
          <p:cNvSpPr>
            <a:spLocks noChangeArrowheads="1"/>
          </p:cNvSpPr>
          <p:nvPr/>
        </p:nvSpPr>
        <p:spPr bwMode="auto">
          <a:xfrm>
            <a:off x="11220" y="3140968"/>
            <a:ext cx="8377204" cy="513191"/>
          </a:xfrm>
          <a:custGeom>
            <a:avLst/>
            <a:gdLst>
              <a:gd name="T0" fmla="*/ 54876744 w 5429288"/>
              <a:gd name="T1" fmla="*/ 23 h 1328023"/>
              <a:gd name="T2" fmla="*/ 27438372 w 5429288"/>
              <a:gd name="T3" fmla="*/ 47 h 1328023"/>
              <a:gd name="T4" fmla="*/ 0 w 5429288"/>
              <a:gd name="T5" fmla="*/ 23 h 1328023"/>
              <a:gd name="T6" fmla="*/ 27438372 w 5429288"/>
              <a:gd name="T7" fmla="*/ 0 h 1328023"/>
              <a:gd name="T8" fmla="*/ 0 60000 65536"/>
              <a:gd name="T9" fmla="*/ 0 60000 65536"/>
              <a:gd name="T10" fmla="*/ 0 60000 65536"/>
              <a:gd name="T11" fmla="*/ 0 60000 65536"/>
              <a:gd name="T12" fmla="*/ 64829 w 5429288"/>
              <a:gd name="T13" fmla="*/ 64826 h 1328023"/>
              <a:gd name="T14" fmla="*/ 5364456 w 5429288"/>
              <a:gd name="T15" fmla="*/ 1263197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close/>
              </a:path>
            </a:pathLst>
          </a:custGeom>
          <a:solidFill>
            <a:schemeClr val="accent1">
              <a:lumMod val="60000"/>
              <a:lumOff val="40000"/>
            </a:schemeClr>
          </a:solidFill>
          <a:ln w="25560">
            <a:noFill/>
            <a:miter lim="800000"/>
            <a:headEnd/>
            <a:tailEnd/>
          </a:ln>
        </p:spPr>
        <p:txBody>
          <a:bodyPr wrap="square" lIns="90000" tIns="46800" rIns="90000" bIns="46800">
            <a:spAutoFit/>
          </a:bodyP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400" i="1" dirty="0"/>
              <a:t>IT Link Benelux </a:t>
            </a:r>
            <a:endParaRPr lang="en-GB" sz="2400" i="1" dirty="0"/>
          </a:p>
        </p:txBody>
      </p:sp>
      <p:sp>
        <p:nvSpPr>
          <p:cNvPr id="13" name="ZoneTexte 12"/>
          <p:cNvSpPr txBox="1"/>
          <p:nvPr/>
        </p:nvSpPr>
        <p:spPr>
          <a:xfrm>
            <a:off x="8746896" y="5589240"/>
            <a:ext cx="184731" cy="292837"/>
          </a:xfrm>
          <a:prstGeom prst="rect">
            <a:avLst/>
          </a:prstGeom>
          <a:noFill/>
        </p:spPr>
        <p:txBody>
          <a:bodyPr wrap="none" rtlCol="0">
            <a:spAutoFit/>
          </a:bodyPr>
          <a:lstStyle/>
          <a:p>
            <a:pPr algn="r"/>
            <a:endParaRPr lang="fr-FR" b="1" i="1" dirty="0">
              <a:solidFill>
                <a:schemeClr val="tx1">
                  <a:lumMod val="65000"/>
                  <a:lumOff val="35000"/>
                </a:schemeClr>
              </a:solidFill>
            </a:endParaRPr>
          </a:p>
        </p:txBody>
      </p:sp>
      <p:sp>
        <p:nvSpPr>
          <p:cNvPr id="14" name="AutoShape 9"/>
          <p:cNvSpPr>
            <a:spLocks noChangeArrowheads="1"/>
          </p:cNvSpPr>
          <p:nvPr/>
        </p:nvSpPr>
        <p:spPr bwMode="auto">
          <a:xfrm>
            <a:off x="4139952" y="6548438"/>
            <a:ext cx="500404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wrap="square"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404664"/>
            <a:ext cx="2386084" cy="1336233"/>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10</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5E93EE10-E5B9-4D1A-9C3F-36A00D5C6409}"/>
              </a:ext>
            </a:extLst>
          </p:cNvPr>
          <p:cNvSpPr txBox="1"/>
          <p:nvPr/>
        </p:nvSpPr>
        <p:spPr>
          <a:xfrm>
            <a:off x="204694" y="1196976"/>
            <a:ext cx="8589138" cy="2486193"/>
          </a:xfrm>
          <a:prstGeom prst="rect">
            <a:avLst/>
          </a:prstGeom>
          <a:noFill/>
        </p:spPr>
        <p:txBody>
          <a:bodyPr wrap="square" rtlCol="0">
            <a:spAutoFit/>
          </a:bodyPr>
          <a:lstStyle/>
          <a:p>
            <a:r>
              <a:rPr lang="fr-FR" u="sng" dirty="0">
                <a:solidFill>
                  <a:schemeClr val="tx1"/>
                </a:solidFill>
                <a:latin typeface="+mj-lt"/>
              </a:rPr>
              <a:t>Projets en cours</a:t>
            </a:r>
            <a:r>
              <a:rPr lang="fr-FR" dirty="0">
                <a:solidFill>
                  <a:schemeClr val="tx1"/>
                </a:solidFill>
                <a:latin typeface="+mj-lt"/>
              </a:rPr>
              <a:t> :</a:t>
            </a:r>
          </a:p>
          <a:p>
            <a:endParaRPr lang="fr-FR" dirty="0">
              <a:solidFill>
                <a:schemeClr val="tx1"/>
              </a:solidFill>
              <a:latin typeface="+mj-lt"/>
            </a:endParaRPr>
          </a:p>
          <a:p>
            <a:r>
              <a:rPr lang="fr-FR" dirty="0">
                <a:solidFill>
                  <a:schemeClr val="tx1"/>
                </a:solidFill>
                <a:latin typeface="+mj-lt"/>
              </a:rPr>
              <a:t>4. Ingénieur en conception de puissance</a:t>
            </a:r>
          </a:p>
          <a:p>
            <a:r>
              <a:rPr lang="fr-FR" dirty="0">
                <a:solidFill>
                  <a:schemeClr val="tx1"/>
                </a:solidFill>
                <a:latin typeface="+mj-lt"/>
              </a:rPr>
              <a:t>Définir les schémas de puissance et concevoir les composants électriques des entraînements de traction ou des convertisseurs auxiliaires.</a:t>
            </a:r>
          </a:p>
          <a:p>
            <a:pPr marL="285750" indent="-285750">
              <a:buFontTx/>
              <a:buChar char="-"/>
            </a:pPr>
            <a:r>
              <a:rPr lang="fr-FR" dirty="0">
                <a:solidFill>
                  <a:schemeClr val="tx1"/>
                </a:solidFill>
                <a:latin typeface="+mj-lt"/>
              </a:rPr>
              <a:t>Calcul des contraintes électriques ou thermiques liées aux composants du schéma de puissance (outils MATLAB, SABRE, MATHCAD ou CITHEL) </a:t>
            </a:r>
          </a:p>
          <a:p>
            <a:pPr marL="285750" indent="-285750">
              <a:buFontTx/>
              <a:buChar char="-"/>
            </a:pPr>
            <a:r>
              <a:rPr lang="fr-FR" dirty="0">
                <a:solidFill>
                  <a:schemeClr val="tx1"/>
                </a:solidFill>
                <a:latin typeface="+mj-lt"/>
              </a:rPr>
              <a:t>Spécifier les composants électriques des entraînements de traction ou des convertisseurs auxiliaires</a:t>
            </a:r>
          </a:p>
          <a:p>
            <a:pPr marL="285750" indent="-285750">
              <a:buFontTx/>
              <a:buChar char="-"/>
            </a:pPr>
            <a:r>
              <a:rPr lang="fr-FR" dirty="0">
                <a:solidFill>
                  <a:schemeClr val="tx1"/>
                </a:solidFill>
                <a:latin typeface="+mj-lt"/>
              </a:rPr>
              <a:t>Composants électroniques de puissance (IGBT, diodes, ...)</a:t>
            </a:r>
          </a:p>
          <a:p>
            <a:pPr marL="285750" indent="-285750">
              <a:buFontTx/>
              <a:buChar char="-"/>
            </a:pPr>
            <a:r>
              <a:rPr lang="fr-FR" dirty="0">
                <a:solidFill>
                  <a:schemeClr val="tx1"/>
                </a:solidFill>
                <a:latin typeface="+mj-lt"/>
              </a:rPr>
              <a:t>Moteurs de traction / Composants passifs (inductances, transformateurs, condensateurs, résistances)</a:t>
            </a:r>
          </a:p>
          <a:p>
            <a:pPr marL="285750" indent="-285750">
              <a:buFontTx/>
              <a:buChar char="-"/>
            </a:pPr>
            <a:r>
              <a:rPr lang="fr-FR" dirty="0">
                <a:solidFill>
                  <a:schemeClr val="tx1"/>
                </a:solidFill>
                <a:latin typeface="+mj-lt"/>
              </a:rPr>
              <a:t>Composants d'interface avec électronique de commande (capteurs, commandes de gâchette, relais, ...)</a:t>
            </a:r>
          </a:p>
        </p:txBody>
      </p:sp>
      <p:pic>
        <p:nvPicPr>
          <p:cNvPr id="10" name="Image 9">
            <a:extLst>
              <a:ext uri="{FF2B5EF4-FFF2-40B4-BE49-F238E27FC236}">
                <a16:creationId xmlns:a16="http://schemas.microsoft.com/office/drawing/2014/main" id="{926384DB-F683-4DE6-83AE-72C0BA46D5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50" y="6089058"/>
            <a:ext cx="1153763" cy="403817"/>
          </a:xfrm>
          <a:prstGeom prst="rect">
            <a:avLst/>
          </a:prstGeom>
        </p:spPr>
      </p:pic>
    </p:spTree>
    <p:extLst>
      <p:ext uri="{BB962C8B-B14F-4D97-AF65-F5344CB8AC3E}">
        <p14:creationId xmlns:p14="http://schemas.microsoft.com/office/powerpoint/2010/main" val="30845740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11</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5E93EE10-E5B9-4D1A-9C3F-36A00D5C6409}"/>
              </a:ext>
            </a:extLst>
          </p:cNvPr>
          <p:cNvSpPr txBox="1"/>
          <p:nvPr/>
        </p:nvSpPr>
        <p:spPr>
          <a:xfrm>
            <a:off x="204694" y="1196976"/>
            <a:ext cx="8589138" cy="5097678"/>
          </a:xfrm>
          <a:prstGeom prst="rect">
            <a:avLst/>
          </a:prstGeom>
          <a:noFill/>
        </p:spPr>
        <p:txBody>
          <a:bodyPr wrap="square" rtlCol="0">
            <a:spAutoFit/>
          </a:bodyPr>
          <a:lstStyle/>
          <a:p>
            <a:r>
              <a:rPr lang="fr-FR" b="1" u="sng" dirty="0">
                <a:solidFill>
                  <a:schemeClr val="tx1"/>
                </a:solidFill>
                <a:latin typeface="+mj-lt"/>
              </a:rPr>
              <a:t>THALES</a:t>
            </a:r>
          </a:p>
          <a:p>
            <a:endParaRPr lang="fr-FR" b="1" u="sng" dirty="0">
              <a:solidFill>
                <a:schemeClr val="tx1"/>
              </a:solidFill>
              <a:latin typeface="+mj-lt"/>
            </a:endParaRPr>
          </a:p>
          <a:p>
            <a:r>
              <a:rPr lang="fr-FR" dirty="0">
                <a:solidFill>
                  <a:schemeClr val="tx1"/>
                </a:solidFill>
                <a:latin typeface="+mj-lt"/>
              </a:rPr>
              <a:t>Groupe d'électronique spécialisé dans l'aérospatial, la défense, la sécurité et le transport terrestre. Equipements à destination des industries de l'aéronautique, de l'espace, de la défense, de la sécurité et des modes de transport.</a:t>
            </a:r>
          </a:p>
          <a:p>
            <a:pPr marL="285750" indent="-285750">
              <a:buFontTx/>
              <a:buChar char="-"/>
            </a:pPr>
            <a:r>
              <a:rPr lang="fr-FR" dirty="0">
                <a:solidFill>
                  <a:schemeClr val="tx1"/>
                </a:solidFill>
                <a:latin typeface="+mj-lt"/>
              </a:rPr>
              <a:t>aérospatial (avionique, espace)</a:t>
            </a:r>
          </a:p>
          <a:p>
            <a:pPr marL="285750" indent="-285750">
              <a:buFontTx/>
              <a:buChar char="-"/>
            </a:pPr>
            <a:r>
              <a:rPr lang="fr-FR" dirty="0">
                <a:solidFill>
                  <a:schemeClr val="tx1"/>
                </a:solidFill>
                <a:latin typeface="+mj-lt"/>
              </a:rPr>
              <a:t>transport (systèmes de transport terrestre)</a:t>
            </a:r>
          </a:p>
          <a:p>
            <a:pPr marL="285750" indent="-285750">
              <a:buFontTx/>
              <a:buChar char="-"/>
            </a:pPr>
            <a:r>
              <a:rPr lang="fr-FR" dirty="0">
                <a:solidFill>
                  <a:schemeClr val="tx1"/>
                </a:solidFill>
                <a:latin typeface="+mj-lt"/>
              </a:rPr>
              <a:t>défense et sécurité (systèmes d’information et de communication sécurisés, systèmes terrestres et aériens, systèmes de mission de défense)</a:t>
            </a:r>
          </a:p>
          <a:p>
            <a:endParaRPr lang="fr-FR" dirty="0">
              <a:solidFill>
                <a:schemeClr val="tx1"/>
              </a:solidFill>
              <a:latin typeface="+mj-lt"/>
            </a:endParaRPr>
          </a:p>
          <a:p>
            <a:r>
              <a:rPr lang="fr-FR" u="sng" dirty="0">
                <a:solidFill>
                  <a:schemeClr val="tx1"/>
                </a:solidFill>
                <a:latin typeface="+mj-lt"/>
              </a:rPr>
              <a:t>Projets en cours</a:t>
            </a:r>
            <a:r>
              <a:rPr lang="fr-FR" dirty="0">
                <a:solidFill>
                  <a:schemeClr val="tx1"/>
                </a:solidFill>
                <a:latin typeface="+mj-lt"/>
              </a:rPr>
              <a:t> :</a:t>
            </a:r>
          </a:p>
          <a:p>
            <a:endParaRPr lang="fr-FR" dirty="0">
              <a:solidFill>
                <a:schemeClr val="tx1"/>
              </a:solidFill>
              <a:latin typeface="+mj-lt"/>
            </a:endParaRPr>
          </a:p>
          <a:p>
            <a:r>
              <a:rPr lang="fr-FR" dirty="0">
                <a:solidFill>
                  <a:schemeClr val="tx1"/>
                </a:solidFill>
                <a:latin typeface="+mj-lt"/>
              </a:rPr>
              <a:t>1. Technicien de test en électronique</a:t>
            </a:r>
          </a:p>
          <a:p>
            <a:pPr marL="285750" indent="-285750">
              <a:buFontTx/>
              <a:buChar char="-"/>
            </a:pPr>
            <a:r>
              <a:rPr lang="fr-FR" dirty="0">
                <a:solidFill>
                  <a:schemeClr val="tx1"/>
                </a:solidFill>
                <a:latin typeface="+mj-lt"/>
              </a:rPr>
              <a:t>Tests manuels et semi-automatiques</a:t>
            </a:r>
          </a:p>
          <a:p>
            <a:pPr marL="285750" indent="-285750">
              <a:buFontTx/>
              <a:buChar char="-"/>
            </a:pPr>
            <a:r>
              <a:rPr lang="fr-FR" dirty="0">
                <a:solidFill>
                  <a:schemeClr val="tx1"/>
                </a:solidFill>
                <a:latin typeface="+mj-lt"/>
              </a:rPr>
              <a:t>Sécuriser banc de tests et table de travail afin de préserver l'équipement (bracelet ESD, chaussons, </a:t>
            </a:r>
            <a:r>
              <a:rPr lang="fr-FR" dirty="0" err="1">
                <a:solidFill>
                  <a:schemeClr val="tx1"/>
                </a:solidFill>
                <a:latin typeface="+mj-lt"/>
              </a:rPr>
              <a:t>etc</a:t>
            </a:r>
            <a:r>
              <a:rPr lang="fr-FR" dirty="0">
                <a:solidFill>
                  <a:schemeClr val="tx1"/>
                </a:solidFill>
                <a:latin typeface="+mj-lt"/>
              </a:rPr>
              <a:t> …)</a:t>
            </a:r>
            <a:endParaRPr lang="fr-FR" b="1" u="sng" dirty="0">
              <a:solidFill>
                <a:schemeClr val="tx1"/>
              </a:solidFill>
              <a:latin typeface="+mj-lt"/>
            </a:endParaRPr>
          </a:p>
          <a:p>
            <a:pPr marL="285750" indent="-285750">
              <a:buFontTx/>
              <a:buChar char="-"/>
            </a:pPr>
            <a:r>
              <a:rPr lang="fr-FR" dirty="0">
                <a:solidFill>
                  <a:schemeClr val="tx1"/>
                </a:solidFill>
                <a:latin typeface="+mj-lt"/>
              </a:rPr>
              <a:t>Connaissances en électronique analogique et RF</a:t>
            </a:r>
          </a:p>
          <a:p>
            <a:pPr marL="285750" indent="-285750">
              <a:buFontTx/>
              <a:buChar char="-"/>
            </a:pPr>
            <a:r>
              <a:rPr lang="fr-FR" dirty="0">
                <a:solidFill>
                  <a:schemeClr val="tx1"/>
                </a:solidFill>
                <a:latin typeface="+mj-lt"/>
              </a:rPr>
              <a:t>Manipulation des appareils de mesure « classiques » (oscillo, DVM,..) et d’appareil du type power </a:t>
            </a:r>
            <a:r>
              <a:rPr lang="fr-FR" dirty="0" err="1">
                <a:solidFill>
                  <a:schemeClr val="tx1"/>
                </a:solidFill>
                <a:latin typeface="+mj-lt"/>
              </a:rPr>
              <a:t>meter</a:t>
            </a:r>
            <a:r>
              <a:rPr lang="fr-FR" dirty="0">
                <a:solidFill>
                  <a:schemeClr val="tx1"/>
                </a:solidFill>
                <a:latin typeface="+mj-lt"/>
              </a:rPr>
              <a:t>, network analyser, </a:t>
            </a:r>
            <a:r>
              <a:rPr lang="fr-FR" dirty="0" err="1">
                <a:solidFill>
                  <a:schemeClr val="tx1"/>
                </a:solidFill>
                <a:latin typeface="+mj-lt"/>
              </a:rPr>
              <a:t>spectrum</a:t>
            </a:r>
            <a:endParaRPr lang="fr-FR" dirty="0">
              <a:solidFill>
                <a:schemeClr val="tx1"/>
              </a:solidFill>
              <a:latin typeface="+mj-lt"/>
            </a:endParaRPr>
          </a:p>
          <a:p>
            <a:pPr marL="285750" indent="-285750">
              <a:buFontTx/>
              <a:buChar char="-"/>
            </a:pPr>
            <a:endParaRPr lang="fr-FR" dirty="0">
              <a:solidFill>
                <a:schemeClr val="tx1"/>
              </a:solidFill>
              <a:latin typeface="+mj-lt"/>
            </a:endParaRPr>
          </a:p>
          <a:p>
            <a:r>
              <a:rPr lang="fr-FR" dirty="0">
                <a:solidFill>
                  <a:schemeClr val="tx1"/>
                </a:solidFill>
                <a:latin typeface="+mj-lt"/>
              </a:rPr>
              <a:t>2. Ingénieur Système de Validation Electronique</a:t>
            </a:r>
          </a:p>
          <a:p>
            <a:r>
              <a:rPr lang="fr-FR" dirty="0">
                <a:solidFill>
                  <a:schemeClr val="tx1"/>
                </a:solidFill>
                <a:latin typeface="+mj-lt"/>
              </a:rPr>
              <a:t>Conception des différents étages de puissance du lanceur Ariane 6 : modules validés sur des plateformes électronique de tests.</a:t>
            </a:r>
          </a:p>
          <a:p>
            <a:pPr marL="285750" indent="-285750">
              <a:buFontTx/>
              <a:buChar char="-"/>
            </a:pPr>
            <a:r>
              <a:rPr lang="fr-FR" dirty="0">
                <a:solidFill>
                  <a:schemeClr val="tx1"/>
                </a:solidFill>
                <a:latin typeface="+mj-lt"/>
              </a:rPr>
              <a:t>Définir architecture des systèmes électroniques de validation</a:t>
            </a:r>
          </a:p>
          <a:p>
            <a:pPr marL="285750" indent="-285750">
              <a:buFontTx/>
              <a:buChar char="-"/>
            </a:pPr>
            <a:r>
              <a:rPr lang="fr-FR" dirty="0">
                <a:solidFill>
                  <a:schemeClr val="tx1"/>
                </a:solidFill>
                <a:latin typeface="+mj-lt"/>
              </a:rPr>
              <a:t>Electronique, Plateforme de Tests, Essai validation</a:t>
            </a:r>
          </a:p>
        </p:txBody>
      </p:sp>
      <p:pic>
        <p:nvPicPr>
          <p:cNvPr id="8" name="Image 7">
            <a:extLst>
              <a:ext uri="{FF2B5EF4-FFF2-40B4-BE49-F238E27FC236}">
                <a16:creationId xmlns:a16="http://schemas.microsoft.com/office/drawing/2014/main" id="{45A6A7B0-D798-4FBE-B404-824D496501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042" y="5484193"/>
            <a:ext cx="1080120" cy="1080120"/>
          </a:xfrm>
          <a:prstGeom prst="rect">
            <a:avLst/>
          </a:prstGeom>
        </p:spPr>
      </p:pic>
    </p:spTree>
    <p:extLst>
      <p:ext uri="{BB962C8B-B14F-4D97-AF65-F5344CB8AC3E}">
        <p14:creationId xmlns:p14="http://schemas.microsoft.com/office/powerpoint/2010/main" val="3673179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12</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5E93EE10-E5B9-4D1A-9C3F-36A00D5C6409}"/>
              </a:ext>
            </a:extLst>
          </p:cNvPr>
          <p:cNvSpPr txBox="1"/>
          <p:nvPr/>
        </p:nvSpPr>
        <p:spPr>
          <a:xfrm>
            <a:off x="204694" y="1700808"/>
            <a:ext cx="8589138" cy="3791935"/>
          </a:xfrm>
          <a:prstGeom prst="rect">
            <a:avLst/>
          </a:prstGeom>
          <a:noFill/>
        </p:spPr>
        <p:txBody>
          <a:bodyPr wrap="square" rtlCol="0">
            <a:spAutoFit/>
          </a:bodyPr>
          <a:lstStyle/>
          <a:p>
            <a:r>
              <a:rPr lang="fr-FR" dirty="0">
                <a:solidFill>
                  <a:schemeClr val="tx1"/>
                </a:solidFill>
                <a:latin typeface="+mj-lt"/>
              </a:rPr>
              <a:t>3. Ingénieur concepteur DC/DC Electronique (dans le cadre d'applications spatiales embarquées) </a:t>
            </a:r>
          </a:p>
          <a:p>
            <a:pPr marL="285750" indent="-285750">
              <a:buFontTx/>
              <a:buChar char="-"/>
            </a:pPr>
            <a:r>
              <a:rPr lang="fr-FR" dirty="0">
                <a:solidFill>
                  <a:schemeClr val="tx1"/>
                </a:solidFill>
                <a:latin typeface="+mj-lt"/>
              </a:rPr>
              <a:t>Définir, concevoir et tester des fonctions de « convertisseurs d'énergie de type coupe basse puissance &lt;100W »</a:t>
            </a:r>
          </a:p>
          <a:p>
            <a:pPr marL="285750" indent="-285750">
              <a:buFontTx/>
              <a:buChar char="-"/>
            </a:pPr>
            <a:r>
              <a:rPr lang="fr-FR" dirty="0">
                <a:solidFill>
                  <a:schemeClr val="tx1"/>
                </a:solidFill>
                <a:latin typeface="+mj-lt"/>
              </a:rPr>
              <a:t>Etude des spécifications et systèmes électriques</a:t>
            </a:r>
          </a:p>
          <a:p>
            <a:pPr marL="285750" indent="-285750">
              <a:buFontTx/>
              <a:buChar char="-"/>
            </a:pPr>
            <a:r>
              <a:rPr lang="fr-FR" dirty="0">
                <a:solidFill>
                  <a:schemeClr val="tx1"/>
                </a:solidFill>
                <a:latin typeface="+mj-lt"/>
              </a:rPr>
              <a:t>Création de diagrammes électroniques et Validation sur simulateur</a:t>
            </a:r>
          </a:p>
          <a:p>
            <a:pPr marL="285750" indent="-285750">
              <a:buFontTx/>
              <a:buChar char="-"/>
            </a:pPr>
            <a:r>
              <a:rPr lang="fr-FR" dirty="0">
                <a:solidFill>
                  <a:schemeClr val="tx1"/>
                </a:solidFill>
                <a:latin typeface="+mj-lt"/>
              </a:rPr>
              <a:t>Analyse des modes de défaillance, des effets et de la criticité (AMDEC)</a:t>
            </a:r>
          </a:p>
          <a:p>
            <a:pPr marL="285750" indent="-285750">
              <a:buFontTx/>
              <a:buChar char="-"/>
            </a:pPr>
            <a:r>
              <a:rPr lang="fr-FR" dirty="0">
                <a:solidFill>
                  <a:schemeClr val="tx1"/>
                </a:solidFill>
                <a:latin typeface="+mj-lt"/>
              </a:rPr>
              <a:t>Analyse des contraintes des composants: température, puissance…</a:t>
            </a:r>
          </a:p>
          <a:p>
            <a:pPr marL="285750" indent="-285750">
              <a:buFontTx/>
              <a:buChar char="-"/>
            </a:pPr>
            <a:r>
              <a:rPr lang="fr-FR" dirty="0">
                <a:solidFill>
                  <a:schemeClr val="tx1"/>
                </a:solidFill>
                <a:latin typeface="+mj-lt"/>
              </a:rPr>
              <a:t>Connaissances en design et conception de cartes électroniques notamment des convertisseurs DC/DC</a:t>
            </a:r>
          </a:p>
          <a:p>
            <a:endParaRPr lang="fr-FR" dirty="0">
              <a:solidFill>
                <a:schemeClr val="tx1"/>
              </a:solidFill>
              <a:latin typeface="+mj-lt"/>
            </a:endParaRPr>
          </a:p>
          <a:p>
            <a:endParaRPr lang="fr-FR" dirty="0">
              <a:solidFill>
                <a:schemeClr val="tx1"/>
              </a:solidFill>
              <a:latin typeface="+mj-lt"/>
            </a:endParaRPr>
          </a:p>
          <a:p>
            <a:r>
              <a:rPr lang="fr-FR" dirty="0">
                <a:solidFill>
                  <a:schemeClr val="tx1"/>
                </a:solidFill>
                <a:latin typeface="+mj-lt"/>
              </a:rPr>
              <a:t>4. Designer Electronique </a:t>
            </a:r>
          </a:p>
          <a:p>
            <a:pPr marL="285750" indent="-285750">
              <a:buFontTx/>
              <a:buChar char="-"/>
            </a:pPr>
            <a:r>
              <a:rPr lang="fr-FR" dirty="0">
                <a:solidFill>
                  <a:schemeClr val="tx1"/>
                </a:solidFill>
                <a:latin typeface="+mj-lt"/>
              </a:rPr>
              <a:t>Equipe en charge de concevoir l'équipement qui va orienter la tuyère du moteur vulcain (Hy-</a:t>
            </a:r>
            <a:r>
              <a:rPr lang="fr-FR" dirty="0" err="1">
                <a:solidFill>
                  <a:schemeClr val="tx1"/>
                </a:solidFill>
                <a:latin typeface="+mj-lt"/>
              </a:rPr>
              <a:t>ecu</a:t>
            </a:r>
            <a:r>
              <a:rPr lang="fr-FR" dirty="0">
                <a:solidFill>
                  <a:schemeClr val="tx1"/>
                </a:solidFill>
                <a:latin typeface="+mj-lt"/>
              </a:rPr>
              <a:t>)</a:t>
            </a:r>
          </a:p>
          <a:p>
            <a:pPr marL="285750" indent="-285750">
              <a:buFontTx/>
              <a:buChar char="-"/>
            </a:pPr>
            <a:r>
              <a:rPr lang="fr-FR" dirty="0">
                <a:solidFill>
                  <a:schemeClr val="tx1"/>
                </a:solidFill>
                <a:latin typeface="+mj-lt"/>
              </a:rPr>
              <a:t>Mesure de température</a:t>
            </a:r>
          </a:p>
          <a:p>
            <a:pPr marL="285750" indent="-285750">
              <a:buFontTx/>
              <a:buChar char="-"/>
            </a:pPr>
            <a:r>
              <a:rPr lang="fr-FR" dirty="0">
                <a:solidFill>
                  <a:schemeClr val="tx1"/>
                </a:solidFill>
                <a:latin typeface="+mj-lt"/>
              </a:rPr>
              <a:t>Monitoring des batteries / Oscillateur</a:t>
            </a:r>
          </a:p>
          <a:p>
            <a:pPr marL="285750" indent="-285750">
              <a:buFontTx/>
              <a:buChar char="-"/>
            </a:pPr>
            <a:r>
              <a:rPr lang="fr-FR" dirty="0">
                <a:solidFill>
                  <a:schemeClr val="tx1"/>
                </a:solidFill>
                <a:latin typeface="+mj-lt"/>
              </a:rPr>
              <a:t>Procédures de test du premier démonstrateur </a:t>
            </a:r>
          </a:p>
          <a:p>
            <a:pPr marL="285750" indent="-285750">
              <a:buFontTx/>
              <a:buChar char="-"/>
            </a:pPr>
            <a:r>
              <a:rPr lang="fr-FR" dirty="0">
                <a:solidFill>
                  <a:schemeClr val="tx1"/>
                </a:solidFill>
                <a:latin typeface="+mj-lt"/>
              </a:rPr>
              <a:t>Automatisation a l'aide d'un logiciel propriétaire.</a:t>
            </a:r>
          </a:p>
          <a:p>
            <a:pPr marL="285750" indent="-285750">
              <a:buFontTx/>
              <a:buChar char="-"/>
            </a:pPr>
            <a:endParaRPr lang="fr-FR" dirty="0">
              <a:solidFill>
                <a:schemeClr val="tx1"/>
              </a:solidFill>
              <a:latin typeface="+mj-lt"/>
            </a:endParaRPr>
          </a:p>
          <a:p>
            <a:pPr marL="285750" indent="-285750">
              <a:buFontTx/>
              <a:buChar char="-"/>
            </a:pPr>
            <a:endParaRPr lang="fr-FR" dirty="0">
              <a:solidFill>
                <a:schemeClr val="tx1"/>
              </a:solidFill>
              <a:latin typeface="+mj-lt"/>
            </a:endParaRPr>
          </a:p>
        </p:txBody>
      </p:sp>
      <p:pic>
        <p:nvPicPr>
          <p:cNvPr id="8" name="Image 7">
            <a:extLst>
              <a:ext uri="{FF2B5EF4-FFF2-40B4-BE49-F238E27FC236}">
                <a16:creationId xmlns:a16="http://schemas.microsoft.com/office/drawing/2014/main" id="{45A6A7B0-D798-4FBE-B404-824D496501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4368" y="5497096"/>
            <a:ext cx="1009253" cy="1009253"/>
          </a:xfrm>
          <a:prstGeom prst="rect">
            <a:avLst/>
          </a:prstGeom>
        </p:spPr>
      </p:pic>
    </p:spTree>
    <p:extLst>
      <p:ext uri="{BB962C8B-B14F-4D97-AF65-F5344CB8AC3E}">
        <p14:creationId xmlns:p14="http://schemas.microsoft.com/office/powerpoint/2010/main" val="2389646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13</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pic>
        <p:nvPicPr>
          <p:cNvPr id="8" name="Image 7">
            <a:extLst>
              <a:ext uri="{FF2B5EF4-FFF2-40B4-BE49-F238E27FC236}">
                <a16:creationId xmlns:a16="http://schemas.microsoft.com/office/drawing/2014/main" id="{45A6A7B0-D798-4FBE-B404-824D496501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0964" y="5499874"/>
            <a:ext cx="1047651" cy="1047651"/>
          </a:xfrm>
          <a:prstGeom prst="rect">
            <a:avLst/>
          </a:prstGeom>
        </p:spPr>
      </p:pic>
      <p:sp>
        <p:nvSpPr>
          <p:cNvPr id="3" name="ZoneTexte 2">
            <a:extLst>
              <a:ext uri="{FF2B5EF4-FFF2-40B4-BE49-F238E27FC236}">
                <a16:creationId xmlns:a16="http://schemas.microsoft.com/office/drawing/2014/main" id="{28F8D561-C6F8-423F-A4E3-96BA788F9948}"/>
              </a:ext>
            </a:extLst>
          </p:cNvPr>
          <p:cNvSpPr txBox="1"/>
          <p:nvPr/>
        </p:nvSpPr>
        <p:spPr>
          <a:xfrm>
            <a:off x="408274" y="1460213"/>
            <a:ext cx="8110264" cy="3139064"/>
          </a:xfrm>
          <a:prstGeom prst="rect">
            <a:avLst/>
          </a:prstGeom>
          <a:noFill/>
        </p:spPr>
        <p:txBody>
          <a:bodyPr wrap="square" rtlCol="0">
            <a:spAutoFit/>
          </a:bodyPr>
          <a:lstStyle/>
          <a:p>
            <a:r>
              <a:rPr lang="fr-FR" dirty="0">
                <a:solidFill>
                  <a:schemeClr val="tx1"/>
                </a:solidFill>
                <a:latin typeface="+mn-lt"/>
              </a:rPr>
              <a:t>5. Ingénieur en conception électronique (analogique/numérique)</a:t>
            </a:r>
          </a:p>
          <a:p>
            <a:pPr marL="285750" indent="-285750">
              <a:buFontTx/>
              <a:buChar char="-"/>
            </a:pPr>
            <a:r>
              <a:rPr lang="fr-FR" dirty="0">
                <a:solidFill>
                  <a:schemeClr val="tx1"/>
                </a:solidFill>
                <a:latin typeface="+mn-lt"/>
              </a:rPr>
              <a:t>Développement du Solid </a:t>
            </a:r>
            <a:r>
              <a:rPr lang="fr-FR" dirty="0" err="1">
                <a:solidFill>
                  <a:schemeClr val="tx1"/>
                </a:solidFill>
                <a:latin typeface="+mn-lt"/>
              </a:rPr>
              <a:t>Thrust</a:t>
            </a:r>
            <a:r>
              <a:rPr lang="fr-FR" dirty="0">
                <a:solidFill>
                  <a:schemeClr val="tx1"/>
                </a:solidFill>
                <a:latin typeface="+mn-lt"/>
              </a:rPr>
              <a:t> </a:t>
            </a:r>
            <a:r>
              <a:rPr lang="fr-FR" dirty="0" err="1">
                <a:solidFill>
                  <a:schemeClr val="tx1"/>
                </a:solidFill>
                <a:latin typeface="+mn-lt"/>
              </a:rPr>
              <a:t>Vector</a:t>
            </a:r>
            <a:r>
              <a:rPr lang="fr-FR" dirty="0">
                <a:solidFill>
                  <a:schemeClr val="tx1"/>
                </a:solidFill>
                <a:latin typeface="+mn-lt"/>
              </a:rPr>
              <a:t> Actuation </a:t>
            </a:r>
            <a:r>
              <a:rPr lang="fr-FR" dirty="0" err="1">
                <a:solidFill>
                  <a:schemeClr val="tx1"/>
                </a:solidFill>
                <a:latin typeface="+mn-lt"/>
              </a:rPr>
              <a:t>Subsystem</a:t>
            </a:r>
            <a:r>
              <a:rPr lang="fr-FR" dirty="0">
                <a:solidFill>
                  <a:schemeClr val="tx1"/>
                </a:solidFill>
                <a:latin typeface="+mn-lt"/>
              </a:rPr>
              <a:t> (système actionnement tuyère - nouveau propulseur d’appoint pour la fusée Ariane 6), en particulier le module </a:t>
            </a:r>
            <a:r>
              <a:rPr lang="fr-FR" dirty="0" err="1">
                <a:solidFill>
                  <a:schemeClr val="tx1"/>
                </a:solidFill>
                <a:latin typeface="+mn-lt"/>
              </a:rPr>
              <a:t>Electronic</a:t>
            </a:r>
            <a:r>
              <a:rPr lang="fr-FR" dirty="0">
                <a:solidFill>
                  <a:schemeClr val="tx1"/>
                </a:solidFill>
                <a:latin typeface="+mn-lt"/>
              </a:rPr>
              <a:t> Control &amp; Power Unit (étage de puissance contrôlant l’orientation de la tuyère)</a:t>
            </a:r>
          </a:p>
          <a:p>
            <a:pPr marL="285750" indent="-285750">
              <a:buFontTx/>
              <a:buChar char="-"/>
            </a:pPr>
            <a:r>
              <a:rPr lang="fr-FR" dirty="0">
                <a:solidFill>
                  <a:schemeClr val="tx1"/>
                </a:solidFill>
                <a:latin typeface="+mn-lt"/>
              </a:rPr>
              <a:t>Conception / développement de fonctions analogique et/ou numérique (mesure température par capteur, mesure tension isolée, mesure courant par capteur) </a:t>
            </a:r>
          </a:p>
          <a:p>
            <a:pPr marL="285750" indent="-285750">
              <a:buFontTx/>
              <a:buChar char="-"/>
            </a:pPr>
            <a:r>
              <a:rPr lang="fr-FR" dirty="0">
                <a:solidFill>
                  <a:schemeClr val="tx1"/>
                </a:solidFill>
                <a:latin typeface="+mn-lt"/>
              </a:rPr>
              <a:t>Support à divers niveaux du reste de l'équipe pour conception d'autres fonctions : numérique (FPGA), ou de puissance (</a:t>
            </a:r>
            <a:r>
              <a:rPr lang="fr-FR" dirty="0" err="1">
                <a:solidFill>
                  <a:schemeClr val="tx1"/>
                </a:solidFill>
                <a:latin typeface="+mn-lt"/>
              </a:rPr>
              <a:t>gate</a:t>
            </a:r>
            <a:r>
              <a:rPr lang="fr-FR" dirty="0">
                <a:solidFill>
                  <a:schemeClr val="tx1"/>
                </a:solidFill>
                <a:latin typeface="+mn-lt"/>
              </a:rPr>
              <a:t> driver isolé pour IGBT, convertisseur DC/DC isolé)</a:t>
            </a:r>
          </a:p>
          <a:p>
            <a:endParaRPr lang="fr-FR" dirty="0">
              <a:solidFill>
                <a:schemeClr val="tx1"/>
              </a:solidFill>
              <a:latin typeface="+mn-lt"/>
            </a:endParaRPr>
          </a:p>
          <a:p>
            <a:r>
              <a:rPr lang="fr-FR" dirty="0">
                <a:solidFill>
                  <a:schemeClr val="tx1"/>
                </a:solidFill>
                <a:latin typeface="+mn-lt"/>
              </a:rPr>
              <a:t>6. Technicien Tests Electronique EPC</a:t>
            </a:r>
          </a:p>
          <a:p>
            <a:pPr marL="285750" indent="-285750">
              <a:buFontTx/>
              <a:buChar char="-"/>
            </a:pPr>
            <a:r>
              <a:rPr lang="fr-FR" dirty="0">
                <a:solidFill>
                  <a:schemeClr val="tx1"/>
                </a:solidFill>
                <a:latin typeface="+mn-lt"/>
              </a:rPr>
              <a:t>Mener à bien la mise au point et la recette d’équipements spatiaux</a:t>
            </a:r>
          </a:p>
          <a:p>
            <a:pPr marL="285750" indent="-285750">
              <a:buFontTx/>
              <a:buChar char="-"/>
            </a:pPr>
            <a:r>
              <a:rPr lang="fr-FR" dirty="0">
                <a:solidFill>
                  <a:schemeClr val="tx1"/>
                </a:solidFill>
                <a:latin typeface="+mn-lt"/>
              </a:rPr>
              <a:t>Réaliser des tests manuels et semi-automatiques</a:t>
            </a:r>
          </a:p>
          <a:p>
            <a:pPr marL="285750" indent="-285750">
              <a:buFontTx/>
              <a:buChar char="-"/>
            </a:pPr>
            <a:r>
              <a:rPr lang="fr-FR" dirty="0">
                <a:solidFill>
                  <a:schemeClr val="tx1"/>
                </a:solidFill>
                <a:latin typeface="+mn-lt"/>
              </a:rPr>
              <a:t>Investiguer et dépanner si besoin</a:t>
            </a:r>
          </a:p>
          <a:p>
            <a:pPr marL="285750" indent="-285750">
              <a:buFontTx/>
              <a:buChar char="-"/>
            </a:pPr>
            <a:r>
              <a:rPr lang="fr-FR" dirty="0">
                <a:solidFill>
                  <a:schemeClr val="tx1"/>
                </a:solidFill>
                <a:latin typeface="+mn-lt"/>
              </a:rPr>
              <a:t>Rédiger les rapports de tests</a:t>
            </a:r>
          </a:p>
        </p:txBody>
      </p:sp>
    </p:spTree>
    <p:extLst>
      <p:ext uri="{BB962C8B-B14F-4D97-AF65-F5344CB8AC3E}">
        <p14:creationId xmlns:p14="http://schemas.microsoft.com/office/powerpoint/2010/main" val="12979648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14</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361448" y="1484784"/>
            <a:ext cx="8421104" cy="4227183"/>
          </a:xfrm>
          <a:prstGeom prst="rect">
            <a:avLst/>
          </a:prstGeom>
          <a:noFill/>
        </p:spPr>
        <p:txBody>
          <a:bodyPr wrap="square" rtlCol="0">
            <a:spAutoFit/>
          </a:bodyPr>
          <a:lstStyle/>
          <a:p>
            <a:r>
              <a:rPr lang="fr-FR" b="1" u="sng" dirty="0">
                <a:solidFill>
                  <a:schemeClr val="tx1"/>
                </a:solidFill>
                <a:latin typeface="+mn-lt"/>
              </a:rPr>
              <a:t>JEMA</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Société spécialisée dans les </a:t>
            </a:r>
            <a:r>
              <a:rPr lang="fr-FR" b="1" dirty="0">
                <a:solidFill>
                  <a:schemeClr val="tx1"/>
                </a:solidFill>
                <a:latin typeface="+mn-lt"/>
              </a:rPr>
              <a:t>alimentations DC </a:t>
            </a:r>
            <a:r>
              <a:rPr lang="fr-FR" dirty="0">
                <a:solidFill>
                  <a:schemeClr val="tx1"/>
                </a:solidFill>
                <a:latin typeface="+mn-lt"/>
              </a:rPr>
              <a:t>(Direct </a:t>
            </a:r>
            <a:r>
              <a:rPr lang="fr-FR" dirty="0" err="1">
                <a:solidFill>
                  <a:schemeClr val="tx1"/>
                </a:solidFill>
                <a:latin typeface="+mn-lt"/>
              </a:rPr>
              <a:t>Current</a:t>
            </a:r>
            <a:r>
              <a:rPr lang="fr-FR" dirty="0">
                <a:solidFill>
                  <a:schemeClr val="tx1"/>
                </a:solidFill>
                <a:latin typeface="+mn-lt"/>
              </a:rPr>
              <a:t>) hautes performances et les </a:t>
            </a:r>
            <a:r>
              <a:rPr lang="fr-FR" b="1" dirty="0">
                <a:solidFill>
                  <a:schemeClr val="tx1"/>
                </a:solidFill>
                <a:latin typeface="+mn-lt"/>
              </a:rPr>
              <a:t>produits bobinés </a:t>
            </a:r>
            <a:r>
              <a:rPr lang="fr-FR" dirty="0">
                <a:solidFill>
                  <a:schemeClr val="tx1"/>
                </a:solidFill>
                <a:latin typeface="+mn-lt"/>
              </a:rPr>
              <a:t>sur mesure</a:t>
            </a:r>
          </a:p>
          <a:p>
            <a:r>
              <a:rPr lang="fr-FR" dirty="0">
                <a:solidFill>
                  <a:schemeClr val="tx1"/>
                </a:solidFill>
                <a:latin typeface="+mn-lt"/>
              </a:rPr>
              <a:t>JEMA conçoit et réalise des </a:t>
            </a:r>
            <a:r>
              <a:rPr lang="fr-FR" b="1" dirty="0">
                <a:solidFill>
                  <a:schemeClr val="tx1"/>
                </a:solidFill>
                <a:latin typeface="+mn-lt"/>
              </a:rPr>
              <a:t>redresseurs</a:t>
            </a:r>
            <a:r>
              <a:rPr lang="fr-FR" dirty="0">
                <a:solidFill>
                  <a:schemeClr val="tx1"/>
                </a:solidFill>
                <a:latin typeface="+mn-lt"/>
              </a:rPr>
              <a:t>, </a:t>
            </a:r>
            <a:r>
              <a:rPr lang="fr-FR" b="1" dirty="0">
                <a:solidFill>
                  <a:schemeClr val="tx1"/>
                </a:solidFill>
                <a:latin typeface="+mn-lt"/>
              </a:rPr>
              <a:t>chargeurs de batteries</a:t>
            </a:r>
            <a:r>
              <a:rPr lang="fr-FR" dirty="0">
                <a:solidFill>
                  <a:schemeClr val="tx1"/>
                </a:solidFill>
                <a:latin typeface="+mn-lt"/>
              </a:rPr>
              <a:t> et </a:t>
            </a:r>
            <a:r>
              <a:rPr lang="fr-FR" b="1" dirty="0">
                <a:solidFill>
                  <a:schemeClr val="tx1"/>
                </a:solidFill>
                <a:latin typeface="+mn-lt"/>
              </a:rPr>
              <a:t>protections cathodique</a:t>
            </a:r>
            <a:r>
              <a:rPr lang="fr-FR" dirty="0">
                <a:solidFill>
                  <a:schemeClr val="tx1"/>
                </a:solidFill>
                <a:latin typeface="+mn-lt"/>
              </a:rPr>
              <a:t> (protéger un métal contre la corrosion), qui trouvent leurs applications dans secteurs de l’infrastructure ou de l’industrie.</a:t>
            </a:r>
          </a:p>
          <a:p>
            <a:endParaRPr lang="fr-FR" dirty="0">
              <a:solidFill>
                <a:schemeClr val="tx1"/>
              </a:solidFill>
              <a:latin typeface="+mn-lt"/>
            </a:endParaRPr>
          </a:p>
          <a:p>
            <a:r>
              <a:rPr lang="fr-FR" dirty="0">
                <a:solidFill>
                  <a:schemeClr val="tx1"/>
                </a:solidFill>
                <a:latin typeface="+mn-lt"/>
              </a:rPr>
              <a:t>Autres activités : </a:t>
            </a:r>
          </a:p>
          <a:p>
            <a:pPr marL="285750" indent="-285750">
              <a:buFontTx/>
              <a:buChar char="-"/>
            </a:pPr>
            <a:r>
              <a:rPr lang="fr-FR" dirty="0">
                <a:solidFill>
                  <a:schemeClr val="tx1"/>
                </a:solidFill>
                <a:latin typeface="+mn-lt"/>
              </a:rPr>
              <a:t>Design et production de </a:t>
            </a:r>
            <a:r>
              <a:rPr lang="fr-FR" b="1" dirty="0">
                <a:solidFill>
                  <a:schemeClr val="tx1"/>
                </a:solidFill>
                <a:latin typeface="+mn-lt"/>
              </a:rPr>
              <a:t>produits bobinés </a:t>
            </a:r>
            <a:r>
              <a:rPr lang="fr-FR" dirty="0">
                <a:solidFill>
                  <a:schemeClr val="tx1"/>
                </a:solidFill>
                <a:latin typeface="+mn-lt"/>
              </a:rPr>
              <a:t>permettant de répondre aux besoins de pièces uniques, petites ou moyennes séries, </a:t>
            </a:r>
          </a:p>
          <a:p>
            <a:pPr marL="285750" indent="-285750">
              <a:buFontTx/>
              <a:buChar char="-"/>
            </a:pPr>
            <a:r>
              <a:rPr lang="fr-FR" dirty="0">
                <a:solidFill>
                  <a:schemeClr val="tx1"/>
                </a:solidFill>
                <a:latin typeface="+mn-lt"/>
              </a:rPr>
              <a:t>Design et production de </a:t>
            </a:r>
            <a:r>
              <a:rPr lang="fr-FR" b="1" dirty="0">
                <a:solidFill>
                  <a:schemeClr val="tx1"/>
                </a:solidFill>
                <a:latin typeface="+mn-lt"/>
              </a:rPr>
              <a:t>transformateurs secs</a:t>
            </a:r>
          </a:p>
          <a:p>
            <a:pPr marL="285750" indent="-285750">
              <a:buFontTx/>
              <a:buChar char="-"/>
            </a:pPr>
            <a:r>
              <a:rPr lang="fr-FR" dirty="0">
                <a:solidFill>
                  <a:schemeClr val="tx1"/>
                </a:solidFill>
                <a:latin typeface="+mn-lt"/>
              </a:rPr>
              <a:t>Design et production de </a:t>
            </a:r>
            <a:r>
              <a:rPr lang="fr-FR" b="1" dirty="0">
                <a:solidFill>
                  <a:schemeClr val="tx1"/>
                </a:solidFill>
                <a:latin typeface="+mn-lt"/>
              </a:rPr>
              <a:t>résistances bobinées</a:t>
            </a:r>
            <a:endParaRPr lang="fr-FR" dirty="0">
              <a:solidFill>
                <a:schemeClr val="tx1"/>
              </a:solidFill>
              <a:latin typeface="+mn-lt"/>
            </a:endParaRPr>
          </a:p>
          <a:p>
            <a:endParaRPr lang="fr-FR" dirty="0">
              <a:solidFill>
                <a:schemeClr val="tx1"/>
              </a:solidFill>
              <a:latin typeface="+mn-lt"/>
            </a:endParaRPr>
          </a:p>
          <a:p>
            <a:r>
              <a:rPr lang="fr-FR" u="sng" dirty="0">
                <a:solidFill>
                  <a:schemeClr val="tx1"/>
                </a:solidFill>
                <a:latin typeface="+mn-lt"/>
              </a:rPr>
              <a:t>Projet en cours</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Ingénieur en Electronique et SW Bas Niveau</a:t>
            </a:r>
          </a:p>
          <a:p>
            <a:pPr marL="285750" indent="-285750">
              <a:buFontTx/>
              <a:buChar char="-"/>
            </a:pPr>
            <a:r>
              <a:rPr lang="fr-FR" dirty="0">
                <a:solidFill>
                  <a:schemeClr val="tx1"/>
                </a:solidFill>
                <a:latin typeface="+mn-lt"/>
              </a:rPr>
              <a:t>Design</a:t>
            </a:r>
          </a:p>
          <a:p>
            <a:pPr marL="285750" indent="-285750">
              <a:buFontTx/>
              <a:buChar char="-"/>
            </a:pPr>
            <a:r>
              <a:rPr lang="fr-FR" dirty="0">
                <a:solidFill>
                  <a:schemeClr val="tx1"/>
                </a:solidFill>
                <a:latin typeface="+mn-lt"/>
              </a:rPr>
              <a:t>Test &amp; Validation d'alimentations ou d'appareils de mesure en électronique analogique</a:t>
            </a:r>
          </a:p>
          <a:p>
            <a:pPr marL="285750" indent="-285750">
              <a:buFontTx/>
              <a:buChar char="-"/>
            </a:pPr>
            <a:r>
              <a:rPr lang="fr-FR" dirty="0">
                <a:solidFill>
                  <a:schemeClr val="tx1"/>
                </a:solidFill>
                <a:latin typeface="+mn-lt"/>
              </a:rPr>
              <a:t>Electronique de Puissance / Electronique analogique / SW Bas Biveau</a:t>
            </a:r>
          </a:p>
        </p:txBody>
      </p:sp>
      <p:pic>
        <p:nvPicPr>
          <p:cNvPr id="10" name="Image 9">
            <a:extLst>
              <a:ext uri="{FF2B5EF4-FFF2-40B4-BE49-F238E27FC236}">
                <a16:creationId xmlns:a16="http://schemas.microsoft.com/office/drawing/2014/main" id="{1665F686-1061-408B-B018-DDF86B523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001" y="5483606"/>
            <a:ext cx="867262" cy="748133"/>
          </a:xfrm>
          <a:prstGeom prst="rect">
            <a:avLst/>
          </a:prstGeom>
        </p:spPr>
      </p:pic>
    </p:spTree>
    <p:extLst>
      <p:ext uri="{BB962C8B-B14F-4D97-AF65-F5344CB8AC3E}">
        <p14:creationId xmlns:p14="http://schemas.microsoft.com/office/powerpoint/2010/main" val="1195502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15</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361448" y="1340768"/>
            <a:ext cx="8421104" cy="4662430"/>
          </a:xfrm>
          <a:prstGeom prst="rect">
            <a:avLst/>
          </a:prstGeom>
          <a:noFill/>
        </p:spPr>
        <p:txBody>
          <a:bodyPr wrap="square" rtlCol="0">
            <a:spAutoFit/>
          </a:bodyPr>
          <a:lstStyle/>
          <a:p>
            <a:r>
              <a:rPr lang="fr-FR" b="1" u="sng" dirty="0">
                <a:solidFill>
                  <a:schemeClr val="tx1"/>
                </a:solidFill>
                <a:latin typeface="+mn-lt"/>
              </a:rPr>
              <a:t>EUROCONTROL</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Organisation internationale œuvrant pour une </a:t>
            </a:r>
            <a:r>
              <a:rPr lang="fr-FR" b="1" dirty="0">
                <a:solidFill>
                  <a:schemeClr val="tx1"/>
                </a:solidFill>
                <a:latin typeface="+mn-lt"/>
              </a:rPr>
              <a:t>gestion</a:t>
            </a:r>
            <a:r>
              <a:rPr lang="fr-FR" dirty="0">
                <a:solidFill>
                  <a:schemeClr val="tx1"/>
                </a:solidFill>
                <a:latin typeface="+mn-lt"/>
              </a:rPr>
              <a:t> sûre du </a:t>
            </a:r>
            <a:r>
              <a:rPr lang="fr-FR" b="1" dirty="0">
                <a:solidFill>
                  <a:schemeClr val="tx1"/>
                </a:solidFill>
                <a:latin typeface="+mn-lt"/>
              </a:rPr>
              <a:t>trafic aérien</a:t>
            </a:r>
            <a:r>
              <a:rPr lang="fr-FR" dirty="0">
                <a:solidFill>
                  <a:schemeClr val="tx1"/>
                </a:solidFill>
                <a:latin typeface="+mn-lt"/>
              </a:rPr>
              <a:t> à travers l'Europe. Organisation de </a:t>
            </a:r>
            <a:r>
              <a:rPr lang="fr-FR" b="1" dirty="0">
                <a:solidFill>
                  <a:schemeClr val="tx1"/>
                </a:solidFill>
                <a:latin typeface="+mn-lt"/>
              </a:rPr>
              <a:t>coordination</a:t>
            </a:r>
            <a:r>
              <a:rPr lang="fr-FR" dirty="0">
                <a:solidFill>
                  <a:schemeClr val="tx1"/>
                </a:solidFill>
                <a:latin typeface="+mn-lt"/>
              </a:rPr>
              <a:t> et de </a:t>
            </a:r>
            <a:r>
              <a:rPr lang="fr-FR" b="1" dirty="0">
                <a:solidFill>
                  <a:schemeClr val="tx1"/>
                </a:solidFill>
                <a:latin typeface="+mn-lt"/>
              </a:rPr>
              <a:t>planification</a:t>
            </a:r>
            <a:r>
              <a:rPr lang="fr-FR" dirty="0">
                <a:solidFill>
                  <a:schemeClr val="tx1"/>
                </a:solidFill>
                <a:latin typeface="+mn-lt"/>
              </a:rPr>
              <a:t> du contrôle aérien. L'organisation travaille avec les autorités nationales, les fournisseurs de services de navigation aérienne, les usagers de l'espace aérien civil et militaire, et les aéroports. Ses activités impliquent : </a:t>
            </a:r>
          </a:p>
          <a:p>
            <a:pPr marL="285750" indent="-285750">
              <a:buFontTx/>
              <a:buChar char="-"/>
            </a:pPr>
            <a:r>
              <a:rPr lang="fr-FR" dirty="0">
                <a:solidFill>
                  <a:schemeClr val="tx1"/>
                </a:solidFill>
                <a:latin typeface="+mn-lt"/>
              </a:rPr>
              <a:t>La </a:t>
            </a:r>
            <a:r>
              <a:rPr lang="fr-FR" b="1" dirty="0">
                <a:solidFill>
                  <a:schemeClr val="tx1"/>
                </a:solidFill>
                <a:latin typeface="+mn-lt"/>
              </a:rPr>
              <a:t>gestion</a:t>
            </a:r>
            <a:r>
              <a:rPr lang="fr-FR" dirty="0">
                <a:solidFill>
                  <a:schemeClr val="tx1"/>
                </a:solidFill>
                <a:latin typeface="+mn-lt"/>
              </a:rPr>
              <a:t> stratégique et tactique </a:t>
            </a:r>
            <a:r>
              <a:rPr lang="fr-FR" b="1" dirty="0">
                <a:solidFill>
                  <a:schemeClr val="tx1"/>
                </a:solidFill>
                <a:latin typeface="+mn-lt"/>
              </a:rPr>
              <a:t>des flux</a:t>
            </a:r>
          </a:p>
          <a:p>
            <a:pPr marL="285750" indent="-285750">
              <a:buFontTx/>
              <a:buChar char="-"/>
            </a:pPr>
            <a:r>
              <a:rPr lang="fr-FR" dirty="0">
                <a:solidFill>
                  <a:schemeClr val="tx1"/>
                </a:solidFill>
                <a:latin typeface="+mn-lt"/>
              </a:rPr>
              <a:t>La formation des contrôleurs</a:t>
            </a:r>
          </a:p>
          <a:p>
            <a:pPr marL="285750" indent="-285750">
              <a:buFontTx/>
              <a:buChar char="-"/>
            </a:pPr>
            <a:r>
              <a:rPr lang="fr-FR" dirty="0">
                <a:solidFill>
                  <a:schemeClr val="tx1"/>
                </a:solidFill>
                <a:latin typeface="+mn-lt"/>
              </a:rPr>
              <a:t>Le </a:t>
            </a:r>
            <a:r>
              <a:rPr lang="fr-FR" b="1" dirty="0">
                <a:solidFill>
                  <a:schemeClr val="tx1"/>
                </a:solidFill>
                <a:latin typeface="+mn-lt"/>
              </a:rPr>
              <a:t>contrôle régional </a:t>
            </a:r>
            <a:r>
              <a:rPr lang="fr-FR" dirty="0">
                <a:solidFill>
                  <a:schemeClr val="tx1"/>
                </a:solidFill>
                <a:latin typeface="+mn-lt"/>
              </a:rPr>
              <a:t>de l'espace aérien</a:t>
            </a:r>
          </a:p>
          <a:p>
            <a:pPr marL="285750" indent="-285750">
              <a:buFontTx/>
              <a:buChar char="-"/>
            </a:pPr>
            <a:r>
              <a:rPr lang="fr-FR" dirty="0">
                <a:solidFill>
                  <a:schemeClr val="tx1"/>
                </a:solidFill>
                <a:latin typeface="+mn-lt"/>
              </a:rPr>
              <a:t>Les </a:t>
            </a:r>
            <a:r>
              <a:rPr lang="fr-FR" b="1" dirty="0">
                <a:solidFill>
                  <a:schemeClr val="tx1"/>
                </a:solidFill>
                <a:latin typeface="+mn-lt"/>
              </a:rPr>
              <a:t>technologies et procédures sécurisées</a:t>
            </a:r>
          </a:p>
          <a:p>
            <a:pPr marL="285750" indent="-285750">
              <a:buFontTx/>
              <a:buChar char="-"/>
            </a:pPr>
            <a:endParaRPr lang="fr-FR" dirty="0">
              <a:solidFill>
                <a:schemeClr val="tx1"/>
              </a:solidFill>
              <a:latin typeface="+mn-lt"/>
            </a:endParaRPr>
          </a:p>
          <a:p>
            <a:r>
              <a:rPr lang="fr-FR" u="sng" dirty="0">
                <a:solidFill>
                  <a:schemeClr val="tx1"/>
                </a:solidFill>
                <a:latin typeface="+mn-lt"/>
              </a:rPr>
              <a:t>Projets en cours</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Outils de conception, planification des itinéraires et des logiciels / web réseau pour aider à la prise de décision interne</a:t>
            </a:r>
          </a:p>
          <a:p>
            <a:endParaRPr lang="fr-FR" dirty="0">
              <a:solidFill>
                <a:schemeClr val="tx1"/>
              </a:solidFill>
              <a:latin typeface="+mn-lt"/>
            </a:endParaRPr>
          </a:p>
          <a:p>
            <a:r>
              <a:rPr lang="fr-FR" dirty="0">
                <a:solidFill>
                  <a:schemeClr val="tx1"/>
                </a:solidFill>
                <a:latin typeface="+mn-lt"/>
              </a:rPr>
              <a:t>1. Conception de l'environnement et du développement des données</a:t>
            </a:r>
          </a:p>
          <a:p>
            <a:r>
              <a:rPr lang="fr-FR" dirty="0">
                <a:solidFill>
                  <a:schemeClr val="tx1"/>
                </a:solidFill>
                <a:latin typeface="+mn-lt"/>
              </a:rPr>
              <a:t>Profil : Développeur C++, IT avec un bon relationnel</a:t>
            </a:r>
          </a:p>
          <a:p>
            <a:endParaRPr lang="fr-FR" dirty="0">
              <a:solidFill>
                <a:schemeClr val="tx1"/>
              </a:solidFill>
              <a:latin typeface="+mn-lt"/>
            </a:endParaRPr>
          </a:p>
          <a:p>
            <a:r>
              <a:rPr lang="fr-FR" dirty="0">
                <a:solidFill>
                  <a:schemeClr val="tx1"/>
                </a:solidFill>
                <a:latin typeface="+mn-lt"/>
              </a:rPr>
              <a:t>2. Analyse d'affaires DDR2 de qualité</a:t>
            </a:r>
          </a:p>
          <a:p>
            <a:r>
              <a:rPr lang="fr-FR" dirty="0">
                <a:solidFill>
                  <a:schemeClr val="tx1"/>
                </a:solidFill>
                <a:latin typeface="+mn-lt"/>
              </a:rPr>
              <a:t>Profil : Analyste de données, Développement C++, Design</a:t>
            </a:r>
          </a:p>
        </p:txBody>
      </p:sp>
      <p:pic>
        <p:nvPicPr>
          <p:cNvPr id="8" name="Image 7">
            <a:extLst>
              <a:ext uri="{FF2B5EF4-FFF2-40B4-BE49-F238E27FC236}">
                <a16:creationId xmlns:a16="http://schemas.microsoft.com/office/drawing/2014/main" id="{6E786A5E-E042-4FBF-97FB-8D13BDE20A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383" y="5498721"/>
            <a:ext cx="864169" cy="864169"/>
          </a:xfrm>
          <a:prstGeom prst="rect">
            <a:avLst/>
          </a:prstGeom>
        </p:spPr>
      </p:pic>
    </p:spTree>
    <p:extLst>
      <p:ext uri="{BB962C8B-B14F-4D97-AF65-F5344CB8AC3E}">
        <p14:creationId xmlns:p14="http://schemas.microsoft.com/office/powerpoint/2010/main" val="31465151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16</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251520" y="1424655"/>
            <a:ext cx="8421104" cy="1180451"/>
          </a:xfrm>
          <a:prstGeom prst="rect">
            <a:avLst/>
          </a:prstGeom>
          <a:noFill/>
        </p:spPr>
        <p:txBody>
          <a:bodyPr wrap="square" rtlCol="0">
            <a:spAutoFit/>
          </a:bodyPr>
          <a:lstStyle/>
          <a:p>
            <a:r>
              <a:rPr lang="fr-FR" u="sng" dirty="0">
                <a:solidFill>
                  <a:schemeClr val="tx1"/>
                </a:solidFill>
                <a:latin typeface="+mn-lt"/>
              </a:rPr>
              <a:t>Projets en cours</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3. Mise à jour des sites Web publics </a:t>
            </a:r>
          </a:p>
          <a:p>
            <a:r>
              <a:rPr lang="fr-FR" dirty="0">
                <a:solidFill>
                  <a:schemeClr val="tx1"/>
                </a:solidFill>
                <a:latin typeface="+mn-lt"/>
              </a:rPr>
              <a:t>Profil : Analyste de données, Développement C++, Design, Développement Web avec empreinte métier aéronautique</a:t>
            </a:r>
          </a:p>
        </p:txBody>
      </p:sp>
      <p:pic>
        <p:nvPicPr>
          <p:cNvPr id="8" name="Image 7">
            <a:extLst>
              <a:ext uri="{FF2B5EF4-FFF2-40B4-BE49-F238E27FC236}">
                <a16:creationId xmlns:a16="http://schemas.microsoft.com/office/drawing/2014/main" id="{CB54258A-EEB3-412D-AE35-E7CAF3867E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383" y="5498721"/>
            <a:ext cx="864169" cy="864169"/>
          </a:xfrm>
          <a:prstGeom prst="rect">
            <a:avLst/>
          </a:prstGeom>
        </p:spPr>
      </p:pic>
    </p:spTree>
    <p:extLst>
      <p:ext uri="{BB962C8B-B14F-4D97-AF65-F5344CB8AC3E}">
        <p14:creationId xmlns:p14="http://schemas.microsoft.com/office/powerpoint/2010/main" val="34350153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17</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251520" y="1424655"/>
            <a:ext cx="8421104" cy="4009559"/>
          </a:xfrm>
          <a:prstGeom prst="rect">
            <a:avLst/>
          </a:prstGeom>
          <a:noFill/>
        </p:spPr>
        <p:txBody>
          <a:bodyPr wrap="square" rtlCol="0">
            <a:spAutoFit/>
          </a:bodyPr>
          <a:lstStyle/>
          <a:p>
            <a:r>
              <a:rPr lang="fr-FR" b="1" u="sng" dirty="0">
                <a:solidFill>
                  <a:schemeClr val="tx1"/>
                </a:solidFill>
                <a:latin typeface="+mn-lt"/>
              </a:rPr>
              <a:t>Barco-Silex</a:t>
            </a:r>
            <a:r>
              <a:rPr lang="fr-FR" b="1" dirty="0">
                <a:solidFill>
                  <a:schemeClr val="tx1"/>
                </a:solidFill>
                <a:latin typeface="+mn-lt"/>
              </a:rPr>
              <a:t> :</a:t>
            </a:r>
          </a:p>
          <a:p>
            <a:endParaRPr lang="fr-FR" b="1" dirty="0">
              <a:solidFill>
                <a:schemeClr val="tx1"/>
              </a:solidFill>
              <a:latin typeface="+mn-lt"/>
            </a:endParaRPr>
          </a:p>
          <a:p>
            <a:r>
              <a:rPr lang="fr-FR" dirty="0">
                <a:solidFill>
                  <a:schemeClr val="tx1"/>
                </a:solidFill>
                <a:latin typeface="+mn-lt"/>
              </a:rPr>
              <a:t>Appartient au groupe Barco, société de </a:t>
            </a:r>
            <a:r>
              <a:rPr lang="fr-FR" b="1" dirty="0">
                <a:solidFill>
                  <a:schemeClr val="tx1"/>
                </a:solidFill>
                <a:latin typeface="+mn-lt"/>
              </a:rPr>
              <a:t>technologie</a:t>
            </a:r>
            <a:r>
              <a:rPr lang="fr-FR" dirty="0">
                <a:solidFill>
                  <a:schemeClr val="tx1"/>
                </a:solidFill>
                <a:latin typeface="+mn-lt"/>
              </a:rPr>
              <a:t> qui développe </a:t>
            </a:r>
            <a:r>
              <a:rPr lang="fr-FR" b="1" dirty="0">
                <a:solidFill>
                  <a:schemeClr val="tx1"/>
                </a:solidFill>
                <a:latin typeface="+mn-lt"/>
              </a:rPr>
              <a:t>des solutions de vision, de son et de partage en B to B</a:t>
            </a:r>
            <a:r>
              <a:rPr lang="fr-FR" dirty="0">
                <a:solidFill>
                  <a:schemeClr val="tx1"/>
                </a:solidFill>
                <a:latin typeface="+mn-lt"/>
              </a:rPr>
              <a:t> (concentré sur 3 marchés : l'entreprise, la santé et le divertissement).</a:t>
            </a:r>
          </a:p>
          <a:p>
            <a:r>
              <a:rPr lang="fr-FR" dirty="0">
                <a:solidFill>
                  <a:schemeClr val="tx1"/>
                </a:solidFill>
                <a:latin typeface="+mn-lt"/>
              </a:rPr>
              <a:t>Activités Barco – Silex : </a:t>
            </a:r>
          </a:p>
          <a:p>
            <a:pPr marL="285750" indent="-285750">
              <a:buFontTx/>
              <a:buChar char="-"/>
            </a:pPr>
            <a:r>
              <a:rPr lang="fr-FR" b="1" dirty="0">
                <a:solidFill>
                  <a:schemeClr val="tx1"/>
                </a:solidFill>
                <a:latin typeface="+mn-lt"/>
              </a:rPr>
              <a:t>Conception micro-électronique</a:t>
            </a:r>
          </a:p>
          <a:p>
            <a:pPr marL="285750" indent="-285750">
              <a:buFontTx/>
              <a:buChar char="-"/>
            </a:pPr>
            <a:r>
              <a:rPr lang="fr-FR" b="1" dirty="0">
                <a:solidFill>
                  <a:schemeClr val="tx1"/>
                </a:solidFill>
                <a:latin typeface="+mn-lt"/>
              </a:rPr>
              <a:t>Services de conception</a:t>
            </a:r>
            <a:r>
              <a:rPr lang="fr-FR" dirty="0">
                <a:solidFill>
                  <a:schemeClr val="tx1"/>
                </a:solidFill>
                <a:latin typeface="+mn-lt"/>
              </a:rPr>
              <a:t> pour les circuits ASIC, </a:t>
            </a:r>
            <a:r>
              <a:rPr lang="fr-FR" dirty="0" err="1">
                <a:solidFill>
                  <a:schemeClr val="tx1"/>
                </a:solidFill>
                <a:latin typeface="+mn-lt"/>
              </a:rPr>
              <a:t>SoC</a:t>
            </a:r>
            <a:r>
              <a:rPr lang="fr-FR" dirty="0">
                <a:solidFill>
                  <a:schemeClr val="tx1"/>
                </a:solidFill>
                <a:latin typeface="+mn-lt"/>
              </a:rPr>
              <a:t>, FPGA, IP </a:t>
            </a:r>
            <a:r>
              <a:rPr lang="fr-FR" dirty="0" err="1">
                <a:solidFill>
                  <a:schemeClr val="tx1"/>
                </a:solidFill>
                <a:latin typeface="+mn-lt"/>
              </a:rPr>
              <a:t>Cores</a:t>
            </a:r>
            <a:r>
              <a:rPr lang="fr-FR" dirty="0">
                <a:solidFill>
                  <a:schemeClr val="tx1"/>
                </a:solidFill>
                <a:latin typeface="+mn-lt"/>
              </a:rPr>
              <a:t> et OEM</a:t>
            </a:r>
          </a:p>
          <a:p>
            <a:pPr marL="285750" indent="-285750">
              <a:buFontTx/>
              <a:buChar char="-"/>
            </a:pPr>
            <a:r>
              <a:rPr lang="fr-FR" dirty="0">
                <a:solidFill>
                  <a:schemeClr val="tx1"/>
                </a:solidFill>
                <a:latin typeface="+mn-lt"/>
              </a:rPr>
              <a:t>Pour différents marchés et domaines d'application.</a:t>
            </a:r>
          </a:p>
          <a:p>
            <a:endParaRPr lang="fr-FR" b="1" u="sng" dirty="0">
              <a:solidFill>
                <a:schemeClr val="tx1"/>
              </a:solidFill>
              <a:latin typeface="+mn-lt"/>
            </a:endParaRPr>
          </a:p>
          <a:p>
            <a:r>
              <a:rPr lang="fr-FR" dirty="0">
                <a:solidFill>
                  <a:schemeClr val="tx1"/>
                </a:solidFill>
                <a:latin typeface="+mn-lt"/>
              </a:rPr>
              <a:t>Barco Silex propose aussi des </a:t>
            </a:r>
            <a:r>
              <a:rPr lang="fr-FR" b="1" dirty="0">
                <a:solidFill>
                  <a:schemeClr val="tx1"/>
                </a:solidFill>
                <a:latin typeface="+mn-lt"/>
              </a:rPr>
              <a:t>logiciels embarqués</a:t>
            </a:r>
            <a:r>
              <a:rPr lang="fr-FR" dirty="0">
                <a:solidFill>
                  <a:schemeClr val="tx1"/>
                </a:solidFill>
                <a:latin typeface="+mn-lt"/>
              </a:rPr>
              <a:t> pour prendre en charge, accéder, contrôler ou tester les composants conçus et se spécialiser dans la conception et la </a:t>
            </a:r>
            <a:r>
              <a:rPr lang="fr-FR" b="1" dirty="0">
                <a:solidFill>
                  <a:schemeClr val="tx1"/>
                </a:solidFill>
                <a:latin typeface="+mn-lt"/>
              </a:rPr>
              <a:t>mise en œuvre de drivers</a:t>
            </a:r>
            <a:r>
              <a:rPr lang="fr-FR" dirty="0">
                <a:solidFill>
                  <a:schemeClr val="tx1"/>
                </a:solidFill>
                <a:latin typeface="+mn-lt"/>
              </a:rPr>
              <a:t>.</a:t>
            </a:r>
          </a:p>
          <a:p>
            <a:endParaRPr lang="fr-FR" dirty="0">
              <a:solidFill>
                <a:schemeClr val="tx1"/>
              </a:solidFill>
              <a:latin typeface="+mn-lt"/>
            </a:endParaRPr>
          </a:p>
          <a:p>
            <a:r>
              <a:rPr lang="fr-FR" u="sng" dirty="0">
                <a:solidFill>
                  <a:schemeClr val="tx1"/>
                </a:solidFill>
                <a:latin typeface="+mn-lt"/>
              </a:rPr>
              <a:t>Projet en cours</a:t>
            </a:r>
            <a:r>
              <a:rPr lang="fr-FR" dirty="0">
                <a:solidFill>
                  <a:schemeClr val="tx1"/>
                </a:solidFill>
                <a:latin typeface="+mn-lt"/>
              </a:rPr>
              <a:t> :</a:t>
            </a:r>
          </a:p>
          <a:p>
            <a:endParaRPr lang="fr-FR" dirty="0">
              <a:solidFill>
                <a:schemeClr val="tx1"/>
              </a:solidFill>
              <a:latin typeface="+mn-lt"/>
            </a:endParaRPr>
          </a:p>
          <a:p>
            <a:pPr marL="342900" indent="-342900">
              <a:buAutoNum type="arabicPeriod"/>
            </a:pPr>
            <a:r>
              <a:rPr lang="fr-FR" dirty="0">
                <a:solidFill>
                  <a:schemeClr val="tx1"/>
                </a:solidFill>
                <a:latin typeface="+mn-lt"/>
              </a:rPr>
              <a:t>Ingénieur Logiciel Embarqué</a:t>
            </a:r>
          </a:p>
          <a:p>
            <a:r>
              <a:rPr lang="fr-FR" dirty="0">
                <a:solidFill>
                  <a:schemeClr val="tx1"/>
                </a:solidFill>
                <a:latin typeface="+mn-lt"/>
              </a:rPr>
              <a:t>Développement SW Bas Niveau Python sur des FPGA et ASIC</a:t>
            </a:r>
          </a:p>
          <a:p>
            <a:r>
              <a:rPr lang="fr-FR" dirty="0">
                <a:solidFill>
                  <a:schemeClr val="tx1"/>
                </a:solidFill>
                <a:latin typeface="+mn-lt"/>
              </a:rPr>
              <a:t>Logiciel Embarqué </a:t>
            </a:r>
          </a:p>
          <a:p>
            <a:r>
              <a:rPr lang="fr-FR" dirty="0">
                <a:solidFill>
                  <a:schemeClr val="tx1"/>
                </a:solidFill>
                <a:latin typeface="+mn-lt"/>
              </a:rPr>
              <a:t>Langage C, VHDL</a:t>
            </a:r>
          </a:p>
        </p:txBody>
      </p:sp>
      <p:pic>
        <p:nvPicPr>
          <p:cNvPr id="8" name="Image 7">
            <a:extLst>
              <a:ext uri="{FF2B5EF4-FFF2-40B4-BE49-F238E27FC236}">
                <a16:creationId xmlns:a16="http://schemas.microsoft.com/office/drawing/2014/main" id="{4B1EBBC7-8D0D-46FD-81D1-B6A052D653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4342" y="6140894"/>
            <a:ext cx="1224136" cy="229072"/>
          </a:xfrm>
          <a:prstGeom prst="rect">
            <a:avLst/>
          </a:prstGeom>
        </p:spPr>
      </p:pic>
    </p:spTree>
    <p:extLst>
      <p:ext uri="{BB962C8B-B14F-4D97-AF65-F5344CB8AC3E}">
        <p14:creationId xmlns:p14="http://schemas.microsoft.com/office/powerpoint/2010/main" val="12985507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18</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251520" y="1424655"/>
            <a:ext cx="8553812" cy="4009559"/>
          </a:xfrm>
          <a:prstGeom prst="rect">
            <a:avLst/>
          </a:prstGeom>
          <a:noFill/>
        </p:spPr>
        <p:txBody>
          <a:bodyPr wrap="square" rtlCol="0">
            <a:spAutoFit/>
          </a:bodyPr>
          <a:lstStyle/>
          <a:p>
            <a:r>
              <a:rPr lang="fr-FR" b="1" u="sng" dirty="0">
                <a:solidFill>
                  <a:schemeClr val="tx1"/>
                </a:solidFill>
                <a:latin typeface="+mn-lt"/>
              </a:rPr>
              <a:t>Technicolor</a:t>
            </a:r>
            <a:r>
              <a:rPr lang="fr-FR" b="1"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Sté spécialisée dans la </a:t>
            </a:r>
            <a:r>
              <a:rPr lang="fr-FR" b="1" dirty="0">
                <a:solidFill>
                  <a:schemeClr val="tx1"/>
                </a:solidFill>
                <a:latin typeface="+mn-lt"/>
              </a:rPr>
              <a:t>conception</a:t>
            </a:r>
            <a:r>
              <a:rPr lang="fr-FR" dirty="0">
                <a:solidFill>
                  <a:schemeClr val="tx1"/>
                </a:solidFill>
                <a:latin typeface="+mn-lt"/>
              </a:rPr>
              <a:t> et la </a:t>
            </a:r>
            <a:r>
              <a:rPr lang="fr-FR" b="1" dirty="0">
                <a:solidFill>
                  <a:schemeClr val="tx1"/>
                </a:solidFill>
                <a:latin typeface="+mn-lt"/>
              </a:rPr>
              <a:t>fabrication de systèmes de vidéo</a:t>
            </a:r>
            <a:r>
              <a:rPr lang="fr-FR" dirty="0">
                <a:solidFill>
                  <a:schemeClr val="tx1"/>
                </a:solidFill>
                <a:latin typeface="+mn-lt"/>
              </a:rPr>
              <a:t> et d</a:t>
            </a:r>
            <a:r>
              <a:rPr lang="fr-FR" b="1" dirty="0">
                <a:solidFill>
                  <a:schemeClr val="tx1"/>
                </a:solidFill>
                <a:latin typeface="+mn-lt"/>
              </a:rPr>
              <a:t>'image numérique</a:t>
            </a:r>
            <a:r>
              <a:rPr lang="fr-FR" dirty="0">
                <a:solidFill>
                  <a:schemeClr val="tx1"/>
                </a:solidFill>
                <a:latin typeface="+mn-lt"/>
              </a:rPr>
              <a:t> destinés aux professionnels des médias (par exemple producteurs de films et chaînes de télévision), aux opérateurs de réseaux.</a:t>
            </a:r>
          </a:p>
          <a:p>
            <a:r>
              <a:rPr lang="fr-FR" dirty="0">
                <a:solidFill>
                  <a:schemeClr val="tx1"/>
                </a:solidFill>
                <a:latin typeface="+mn-lt"/>
              </a:rPr>
              <a:t>Technicolor se classe parmi les principaux fournisseurs mondiaux de de dispositifs d'accès à domicile, y compris les décodeurs et les passerelles à large bande. Le site belge, Technicolor Delivery Technologies Belgique (Edegem / Anvers), héberge les activités de Business Management et de R &amp; D pour les </a:t>
            </a:r>
            <a:r>
              <a:rPr lang="fr-FR" b="1" dirty="0">
                <a:solidFill>
                  <a:schemeClr val="tx1"/>
                </a:solidFill>
                <a:latin typeface="+mn-lt"/>
              </a:rPr>
              <a:t>passerelles haut débit</a:t>
            </a:r>
            <a:r>
              <a:rPr lang="fr-FR" dirty="0">
                <a:solidFill>
                  <a:schemeClr val="tx1"/>
                </a:solidFill>
                <a:latin typeface="+mn-lt"/>
              </a:rPr>
              <a:t>.</a:t>
            </a:r>
          </a:p>
          <a:p>
            <a:endParaRPr lang="fr-FR" dirty="0">
              <a:solidFill>
                <a:schemeClr val="tx1"/>
              </a:solidFill>
              <a:latin typeface="+mn-lt"/>
            </a:endParaRPr>
          </a:p>
          <a:p>
            <a:r>
              <a:rPr lang="fr-FR" u="sng" dirty="0">
                <a:solidFill>
                  <a:schemeClr val="tx1"/>
                </a:solidFill>
                <a:latin typeface="+mn-lt"/>
              </a:rPr>
              <a:t>Projet en cours</a:t>
            </a:r>
            <a:r>
              <a:rPr lang="fr-FR" dirty="0">
                <a:solidFill>
                  <a:schemeClr val="tx1"/>
                </a:solidFill>
                <a:latin typeface="+mn-lt"/>
              </a:rPr>
              <a:t> :</a:t>
            </a:r>
          </a:p>
          <a:p>
            <a:endParaRPr lang="fr-FR" dirty="0">
              <a:solidFill>
                <a:schemeClr val="tx1"/>
              </a:solidFill>
              <a:latin typeface="+mn-lt"/>
            </a:endParaRPr>
          </a:p>
          <a:p>
            <a:r>
              <a:rPr lang="fr-FR" dirty="0">
                <a:solidFill>
                  <a:schemeClr val="tx1"/>
                </a:solidFill>
                <a:latin typeface="+mn-lt"/>
              </a:rPr>
              <a:t>1. Hardware Project Leader	</a:t>
            </a:r>
          </a:p>
          <a:p>
            <a:pPr marL="285750" indent="-285750">
              <a:buFontTx/>
              <a:buChar char="-"/>
            </a:pPr>
            <a:r>
              <a:rPr lang="fr-FR" dirty="0">
                <a:solidFill>
                  <a:schemeClr val="tx1"/>
                </a:solidFill>
                <a:latin typeface="+mn-lt"/>
              </a:rPr>
              <a:t>Cycle de vie de conception du produit</a:t>
            </a:r>
          </a:p>
          <a:p>
            <a:pPr marL="285750" indent="-285750">
              <a:buFontTx/>
              <a:buChar char="-"/>
            </a:pPr>
            <a:r>
              <a:rPr lang="fr-FR" dirty="0">
                <a:solidFill>
                  <a:schemeClr val="tx1"/>
                </a:solidFill>
                <a:latin typeface="+mn-lt"/>
              </a:rPr>
              <a:t>Piloter schéma et conception avec l'ODM.</a:t>
            </a:r>
          </a:p>
          <a:p>
            <a:pPr marL="285750" indent="-285750">
              <a:buFontTx/>
              <a:buChar char="-"/>
            </a:pPr>
            <a:r>
              <a:rPr lang="fr-FR" dirty="0">
                <a:solidFill>
                  <a:schemeClr val="tx1"/>
                </a:solidFill>
                <a:latin typeface="+mn-lt"/>
              </a:rPr>
              <a:t>Tests des matériels</a:t>
            </a:r>
          </a:p>
          <a:p>
            <a:pPr marL="285750" indent="-285750">
              <a:buFontTx/>
              <a:buChar char="-"/>
            </a:pPr>
            <a:r>
              <a:rPr lang="fr-FR" dirty="0">
                <a:solidFill>
                  <a:schemeClr val="tx1"/>
                </a:solidFill>
                <a:latin typeface="+mn-lt"/>
              </a:rPr>
              <a:t>Liaison avec le reste de l'équipe interne (mécanique, conformité, ...) </a:t>
            </a:r>
          </a:p>
          <a:p>
            <a:pPr marL="285750" indent="-285750">
              <a:buFontTx/>
              <a:buChar char="-"/>
            </a:pPr>
            <a:r>
              <a:rPr lang="fr-FR" dirty="0">
                <a:solidFill>
                  <a:schemeClr val="tx1"/>
                </a:solidFill>
                <a:latin typeface="+mn-lt"/>
              </a:rPr>
              <a:t>Passerelles xDSL / LTE / </a:t>
            </a:r>
            <a:r>
              <a:rPr lang="fr-FR" dirty="0" err="1">
                <a:solidFill>
                  <a:schemeClr val="tx1"/>
                </a:solidFill>
                <a:latin typeface="+mn-lt"/>
              </a:rPr>
              <a:t>xPON</a:t>
            </a:r>
            <a:r>
              <a:rPr lang="fr-FR" dirty="0">
                <a:solidFill>
                  <a:schemeClr val="tx1"/>
                </a:solidFill>
                <a:latin typeface="+mn-lt"/>
              </a:rPr>
              <a:t>, les routeurs WLAN, les décodeurs</a:t>
            </a:r>
          </a:p>
          <a:p>
            <a:pPr marL="285750" indent="-285750">
              <a:buFontTx/>
              <a:buChar char="-"/>
            </a:pPr>
            <a:r>
              <a:rPr lang="fr-FR" dirty="0">
                <a:solidFill>
                  <a:schemeClr val="tx1"/>
                </a:solidFill>
                <a:latin typeface="+mn-lt"/>
              </a:rPr>
              <a:t>RF, circuits imprimés à haute vitesse</a:t>
            </a:r>
          </a:p>
          <a:p>
            <a:pPr marL="285750" indent="-285750">
              <a:buFontTx/>
              <a:buChar char="-"/>
            </a:pPr>
            <a:r>
              <a:rPr lang="fr-FR" dirty="0">
                <a:solidFill>
                  <a:schemeClr val="tx1"/>
                </a:solidFill>
                <a:latin typeface="+mn-lt"/>
              </a:rPr>
              <a:t>Interfaces RF: WLAN 2,4 GHz / 5 GHz, Bluetooth, </a:t>
            </a:r>
            <a:r>
              <a:rPr lang="fr-FR" dirty="0" err="1">
                <a:solidFill>
                  <a:schemeClr val="tx1"/>
                </a:solidFill>
                <a:latin typeface="+mn-lt"/>
              </a:rPr>
              <a:t>Zigbee</a:t>
            </a:r>
            <a:r>
              <a:rPr lang="fr-FR" dirty="0">
                <a:solidFill>
                  <a:schemeClr val="tx1"/>
                </a:solidFill>
                <a:latin typeface="+mn-lt"/>
              </a:rPr>
              <a:t>, Z-</a:t>
            </a:r>
            <a:r>
              <a:rPr lang="fr-FR" dirty="0" err="1">
                <a:solidFill>
                  <a:schemeClr val="tx1"/>
                </a:solidFill>
                <a:latin typeface="+mn-lt"/>
              </a:rPr>
              <a:t>Wave</a:t>
            </a:r>
            <a:r>
              <a:rPr lang="fr-FR" dirty="0">
                <a:solidFill>
                  <a:schemeClr val="tx1"/>
                </a:solidFill>
                <a:latin typeface="+mn-lt"/>
              </a:rPr>
              <a:t>, LTE, antennes</a:t>
            </a:r>
          </a:p>
        </p:txBody>
      </p:sp>
      <p:pic>
        <p:nvPicPr>
          <p:cNvPr id="10" name="Image 9">
            <a:extLst>
              <a:ext uri="{FF2B5EF4-FFF2-40B4-BE49-F238E27FC236}">
                <a16:creationId xmlns:a16="http://schemas.microsoft.com/office/drawing/2014/main" id="{55375B26-EB47-42AA-AE39-A8DED054B3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9004" y="5918461"/>
            <a:ext cx="1436328" cy="548199"/>
          </a:xfrm>
          <a:prstGeom prst="rect">
            <a:avLst/>
          </a:prstGeom>
        </p:spPr>
      </p:pic>
      <p:sp>
        <p:nvSpPr>
          <p:cNvPr id="4" name="Rectangle 1">
            <a:extLst>
              <a:ext uri="{FF2B5EF4-FFF2-40B4-BE49-F238E27FC236}">
                <a16:creationId xmlns:a16="http://schemas.microsoft.com/office/drawing/2014/main" id="{FC4C4C73-278F-4A3D-B422-90FA7508B1F4}"/>
              </a:ext>
            </a:extLst>
          </p:cNvPr>
          <p:cNvSpPr>
            <a:spLocks noChangeArrowheads="1"/>
          </p:cNvSpPr>
          <p:nvPr/>
        </p:nvSpPr>
        <p:spPr bwMode="auto">
          <a:xfrm>
            <a:off x="45720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2F3F162-BBB8-4EA3-B9A6-E871B34748B2}"/>
              </a:ext>
            </a:extLst>
          </p:cNvPr>
          <p:cNvSpPr/>
          <p:nvPr/>
        </p:nvSpPr>
        <p:spPr>
          <a:xfrm>
            <a:off x="3344741" y="3274022"/>
            <a:ext cx="2454518" cy="309957"/>
          </a:xfrm>
          <a:prstGeom prst="rect">
            <a:avLst/>
          </a:prstGeom>
        </p:spPr>
        <p:txBody>
          <a:bodyPr wrap="none">
            <a:spAutoFit/>
          </a:bodyPr>
          <a:lstStyle/>
          <a:p>
            <a:r>
              <a:rPr lang="fr-FR" dirty="0"/>
              <a:t>Hardware Project Leader	</a:t>
            </a:r>
          </a:p>
        </p:txBody>
      </p:sp>
    </p:spTree>
    <p:extLst>
      <p:ext uri="{BB962C8B-B14F-4D97-AF65-F5344CB8AC3E}">
        <p14:creationId xmlns:p14="http://schemas.microsoft.com/office/powerpoint/2010/main" val="715328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2</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3E19BC4E-B489-4921-AD6A-612DC35C3EFE}"/>
              </a:ext>
            </a:extLst>
          </p:cNvPr>
          <p:cNvSpPr txBox="1"/>
          <p:nvPr/>
        </p:nvSpPr>
        <p:spPr>
          <a:xfrm>
            <a:off x="683568" y="1626790"/>
            <a:ext cx="6913561" cy="3200876"/>
          </a:xfrm>
          <a:prstGeom prst="rect">
            <a:avLst/>
          </a:prstGeom>
          <a:noFill/>
        </p:spPr>
        <p:txBody>
          <a:bodyPr wrap="square" rtlCol="0">
            <a:spAutoFit/>
          </a:bodyPr>
          <a:lstStyle/>
          <a:p>
            <a:r>
              <a:rPr lang="fr-FR" sz="2000" b="1" u="sng" dirty="0">
                <a:solidFill>
                  <a:schemeClr val="tx1"/>
                </a:solidFill>
                <a:latin typeface="+mn-lt"/>
              </a:rPr>
              <a:t>Sommaire</a:t>
            </a:r>
          </a:p>
          <a:p>
            <a:endParaRPr lang="fr-FR" sz="2000" dirty="0">
              <a:solidFill>
                <a:schemeClr val="tx1"/>
              </a:solidFill>
              <a:latin typeface="+mn-lt"/>
            </a:endParaRPr>
          </a:p>
          <a:p>
            <a:endParaRPr lang="fr-FR" sz="2000" dirty="0">
              <a:solidFill>
                <a:schemeClr val="tx1"/>
              </a:solidFill>
              <a:latin typeface="+mn-lt"/>
            </a:endParaRPr>
          </a:p>
          <a:p>
            <a:pPr marL="400050" indent="-400050">
              <a:buAutoNum type="romanUcPeriod"/>
            </a:pPr>
            <a:r>
              <a:rPr lang="fr-FR" sz="2000" dirty="0">
                <a:solidFill>
                  <a:schemeClr val="tx1"/>
                </a:solidFill>
                <a:latin typeface="+mn-lt"/>
              </a:rPr>
              <a:t>Métiers IT Link</a:t>
            </a:r>
          </a:p>
          <a:p>
            <a:pPr marL="400050" indent="-400050">
              <a:buAutoNum type="romanUcPeriod"/>
            </a:pPr>
            <a:endParaRPr lang="fr-FR" sz="2000" dirty="0">
              <a:solidFill>
                <a:schemeClr val="tx1"/>
              </a:solidFill>
              <a:latin typeface="+mn-lt"/>
            </a:endParaRPr>
          </a:p>
          <a:p>
            <a:pPr marL="400050" indent="-400050">
              <a:buAutoNum type="romanUcPeriod"/>
            </a:pPr>
            <a:r>
              <a:rPr lang="fr-FR" sz="2000" dirty="0">
                <a:solidFill>
                  <a:schemeClr val="tx1"/>
                </a:solidFill>
                <a:latin typeface="+mn-lt"/>
              </a:rPr>
              <a:t>Clients Actuels IT Link Benelux</a:t>
            </a:r>
          </a:p>
          <a:p>
            <a:pPr marL="400050" indent="-400050">
              <a:buAutoNum type="romanUcPeriod"/>
            </a:pPr>
            <a:endParaRPr lang="fr-FR" sz="2000" dirty="0">
              <a:solidFill>
                <a:schemeClr val="tx1"/>
              </a:solidFill>
              <a:latin typeface="+mn-lt"/>
            </a:endParaRPr>
          </a:p>
          <a:p>
            <a:pPr marL="400050" indent="-400050">
              <a:buAutoNum type="romanUcPeriod"/>
            </a:pPr>
            <a:r>
              <a:rPr lang="fr-FR" sz="2000" dirty="0">
                <a:solidFill>
                  <a:schemeClr val="tx1"/>
                </a:solidFill>
                <a:latin typeface="+mn-lt"/>
              </a:rPr>
              <a:t>Projets</a:t>
            </a:r>
          </a:p>
          <a:p>
            <a:pPr marL="400050" indent="-400050">
              <a:buAutoNum type="romanUcPeriod"/>
            </a:pPr>
            <a:endParaRPr lang="fr-FR" sz="2000" dirty="0">
              <a:solidFill>
                <a:schemeClr val="tx1"/>
              </a:solidFill>
              <a:latin typeface="+mn-lt"/>
            </a:endParaRPr>
          </a:p>
          <a:p>
            <a:endParaRPr lang="fr-FR" sz="2000" dirty="0">
              <a:solidFill>
                <a:schemeClr val="tx1"/>
              </a:solidFill>
              <a:latin typeface="+mn-lt"/>
            </a:endParaRPr>
          </a:p>
        </p:txBody>
      </p:sp>
    </p:spTree>
    <p:extLst>
      <p:ext uri="{BB962C8B-B14F-4D97-AF65-F5344CB8AC3E}">
        <p14:creationId xmlns:p14="http://schemas.microsoft.com/office/powerpoint/2010/main" val="1600566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3</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616F029C-0FEC-4F2E-9A5D-15C1927EB3D3}"/>
              </a:ext>
            </a:extLst>
          </p:cNvPr>
          <p:cNvCxnSpPr/>
          <p:nvPr/>
        </p:nvCxnSpPr>
        <p:spPr>
          <a:xfrm>
            <a:off x="3347864" y="2101868"/>
            <a:ext cx="0" cy="1257300"/>
          </a:xfrm>
          <a:prstGeom prst="line">
            <a:avLst/>
          </a:prstGeom>
        </p:spPr>
        <p:style>
          <a:lnRef idx="1">
            <a:schemeClr val="dk1"/>
          </a:lnRef>
          <a:fillRef idx="0">
            <a:schemeClr val="dk1"/>
          </a:fillRef>
          <a:effectRef idx="0">
            <a:schemeClr val="dk1"/>
          </a:effectRef>
          <a:fontRef idx="minor">
            <a:schemeClr val="tx1"/>
          </a:fontRef>
        </p:style>
      </p:cxnSp>
      <p:sp>
        <p:nvSpPr>
          <p:cNvPr id="3" name="Zone de texte 2">
            <a:extLst>
              <a:ext uri="{FF2B5EF4-FFF2-40B4-BE49-F238E27FC236}">
                <a16:creationId xmlns:a16="http://schemas.microsoft.com/office/drawing/2014/main" id="{F03C9EC1-C8C1-4A9B-8FAB-059F04609D16}"/>
              </a:ext>
            </a:extLst>
          </p:cNvPr>
          <p:cNvSpPr txBox="1">
            <a:spLocks noChangeArrowheads="1"/>
          </p:cNvSpPr>
          <p:nvPr/>
        </p:nvSpPr>
        <p:spPr bwMode="auto">
          <a:xfrm>
            <a:off x="247385" y="2101868"/>
            <a:ext cx="2911298" cy="1150299"/>
          </a:xfrm>
          <a:prstGeom prst="rect">
            <a:avLst/>
          </a:prstGeom>
          <a:solidFill>
            <a:srgbClr val="FFFFFF"/>
          </a:solidFill>
          <a:ln w="635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Numérique</a:t>
            </a: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(FPGA/ASIC)</a:t>
            </a: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Traduit signaux en données chiffrées</a:t>
            </a: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Traitement du signal</a:t>
            </a:r>
            <a:endParaRPr kumimoji="0" lang="fr-FR" altLang="fr-FR" b="0" i="0" u="none" strike="noStrike" cap="none" normalizeH="0" baseline="0" dirty="0">
              <a:ln>
                <a:noFill/>
              </a:ln>
              <a:solidFill>
                <a:schemeClr val="tx1"/>
              </a:solidFill>
              <a:effectLst/>
              <a:latin typeface="+mn-lt"/>
            </a:endParaRPr>
          </a:p>
        </p:txBody>
      </p:sp>
      <p:cxnSp>
        <p:nvCxnSpPr>
          <p:cNvPr id="10" name="Connecteur droit avec flèche 9">
            <a:extLst>
              <a:ext uri="{FF2B5EF4-FFF2-40B4-BE49-F238E27FC236}">
                <a16:creationId xmlns:a16="http://schemas.microsoft.com/office/drawing/2014/main" id="{CCBC5C81-2C33-4540-A7B8-154442E34365}"/>
              </a:ext>
            </a:extLst>
          </p:cNvPr>
          <p:cNvCxnSpPr>
            <a:cxnSpLocks/>
          </p:cNvCxnSpPr>
          <p:nvPr/>
        </p:nvCxnSpPr>
        <p:spPr>
          <a:xfrm flipH="1" flipV="1">
            <a:off x="2247734" y="2260747"/>
            <a:ext cx="1171089" cy="23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0DBED472-27A8-46E8-AFBE-B004F7C73070}"/>
              </a:ext>
            </a:extLst>
          </p:cNvPr>
          <p:cNvCxnSpPr/>
          <p:nvPr/>
        </p:nvCxnSpPr>
        <p:spPr>
          <a:xfrm flipH="1">
            <a:off x="7524328" y="2112638"/>
            <a:ext cx="7620" cy="1264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igne Moins 11">
            <a:extLst>
              <a:ext uri="{FF2B5EF4-FFF2-40B4-BE49-F238E27FC236}">
                <a16:creationId xmlns:a16="http://schemas.microsoft.com/office/drawing/2014/main" id="{21092ACB-998E-4237-A519-A8A6BDEE2AD2}"/>
              </a:ext>
            </a:extLst>
          </p:cNvPr>
          <p:cNvSpPr/>
          <p:nvPr/>
        </p:nvSpPr>
        <p:spPr>
          <a:xfrm>
            <a:off x="7717667" y="2114820"/>
            <a:ext cx="167640" cy="8382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3" name="Signe Plus 12">
            <a:extLst>
              <a:ext uri="{FF2B5EF4-FFF2-40B4-BE49-F238E27FC236}">
                <a16:creationId xmlns:a16="http://schemas.microsoft.com/office/drawing/2014/main" id="{D7AAA0D8-F197-473B-A371-DBF71DF4FBDB}"/>
              </a:ext>
            </a:extLst>
          </p:cNvPr>
          <p:cNvSpPr/>
          <p:nvPr/>
        </p:nvSpPr>
        <p:spPr>
          <a:xfrm>
            <a:off x="7721129" y="3257246"/>
            <a:ext cx="167640" cy="167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6" name="Rectangle 10">
            <a:extLst>
              <a:ext uri="{FF2B5EF4-FFF2-40B4-BE49-F238E27FC236}">
                <a16:creationId xmlns:a16="http://schemas.microsoft.com/office/drawing/2014/main" id="{AD7FC582-2DA2-46B8-92F2-8C82A3458002}"/>
              </a:ext>
            </a:extLst>
          </p:cNvPr>
          <p:cNvSpPr>
            <a:spLocks noChangeArrowheads="1"/>
          </p:cNvSpPr>
          <p:nvPr/>
        </p:nvSpPr>
        <p:spPr bwMode="auto">
          <a:xfrm>
            <a:off x="2987830" y="1635147"/>
            <a:ext cx="1751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Electronique</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fr-FR" altLang="fr-FR" b="0" i="0" u="none" strike="noStrike" cap="none" normalizeH="0" baseline="0" dirty="0">
              <a:ln>
                <a:noFill/>
              </a:ln>
              <a:solidFill>
                <a:schemeClr val="tx1"/>
              </a:solidFill>
              <a:effectLst/>
            </a:endParaRPr>
          </a:p>
        </p:txBody>
      </p:sp>
      <p:sp>
        <p:nvSpPr>
          <p:cNvPr id="7" name="Rectangle 11">
            <a:extLst>
              <a:ext uri="{FF2B5EF4-FFF2-40B4-BE49-F238E27FC236}">
                <a16:creationId xmlns:a16="http://schemas.microsoft.com/office/drawing/2014/main" id="{39844802-1019-4108-A9E3-9409F79B6B59}"/>
              </a:ext>
            </a:extLst>
          </p:cNvPr>
          <p:cNvSpPr>
            <a:spLocks noChangeArrowheads="1"/>
          </p:cNvSpPr>
          <p:nvPr/>
        </p:nvSpPr>
        <p:spPr bwMode="auto">
          <a:xfrm>
            <a:off x="3400240" y="2106690"/>
            <a:ext cx="403963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49263"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Nanoélectronique : tout petit</a:t>
            </a:r>
            <a:endParaRPr lang="fr-FR" altLang="fr-FR" dirty="0">
              <a:latin typeface="+mn-lt"/>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Microélectronique : CI, composants, petits signaux</a:t>
            </a:r>
            <a:endParaRPr kumimoji="0" lang="fr-FR" altLang="fr-FR" b="0" i="0" u="none" strike="noStrike" cap="none" normalizeH="0" baseline="0" dirty="0">
              <a:ln>
                <a:noFill/>
              </a:ln>
              <a:solidFill>
                <a:schemeClr val="tx1"/>
              </a:solidFill>
              <a:effectLst/>
              <a:latin typeface="+mn-lt"/>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Analogique : signaux à + haute puissance</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fr-FR" altLang="fr-FR" dirty="0">
                <a:latin typeface="+mn-lt"/>
                <a:ea typeface="Calibri" panose="020F0502020204030204" pitchFamily="34" charset="0"/>
                <a:cs typeface="Times New Roman" panose="02020603050405020304" pitchFamily="18" charset="0"/>
              </a:rPr>
              <a:t>Puissance</a:t>
            </a:r>
            <a:endParaRPr kumimoji="0" lang="fr-FR" altLang="fr-FR" b="0" i="0" u="none" strike="noStrike" cap="none" normalizeH="0" baseline="0" dirty="0">
              <a:ln>
                <a:noFill/>
              </a:ln>
              <a:solidFill>
                <a:schemeClr val="tx1"/>
              </a:solidFill>
              <a:effectLst/>
              <a:latin typeface="+mn-lt"/>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p:txBody>
      </p:sp>
      <p:sp>
        <p:nvSpPr>
          <p:cNvPr id="15" name="Rectangle 14">
            <a:extLst>
              <a:ext uri="{FF2B5EF4-FFF2-40B4-BE49-F238E27FC236}">
                <a16:creationId xmlns:a16="http://schemas.microsoft.com/office/drawing/2014/main" id="{93A5AD92-A5CD-454C-A4D4-6408D6D09ED1}"/>
              </a:ext>
            </a:extLst>
          </p:cNvPr>
          <p:cNvSpPr>
            <a:spLocks noChangeArrowheads="1"/>
          </p:cNvSpPr>
          <p:nvPr/>
        </p:nvSpPr>
        <p:spPr bwMode="auto">
          <a:xfrm>
            <a:off x="115719" y="3777298"/>
            <a:ext cx="778988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fr-FR" altLang="fr-FR" dirty="0">
                <a:latin typeface="+mn-lt"/>
                <a:ea typeface="Calibri" panose="020F0502020204030204" pitchFamily="34" charset="0"/>
                <a:cs typeface="Times New Roman" panose="02020603050405020304" pitchFamily="18" charset="0"/>
              </a:rPr>
              <a:t>- </a:t>
            </a: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Il y a aussi l’électrotechnique : Hautes tensions appliquées (exemple : faire tourner une machine à laver)</a:t>
            </a:r>
            <a:endParaRPr kumimoji="0" lang="fr-FR" altLang="fr-FR" b="0" i="0" u="none" strike="noStrike" cap="none" normalizeH="0" baseline="0" dirty="0">
              <a:ln>
                <a:noFill/>
              </a:ln>
              <a:solidFill>
                <a:schemeClr val="tx1"/>
              </a:solidFill>
              <a:effectLst/>
              <a:latin typeface="+mn-lt"/>
            </a:endParaRPr>
          </a:p>
        </p:txBody>
      </p:sp>
      <p:sp>
        <p:nvSpPr>
          <p:cNvPr id="16" name="ZoneTexte 15">
            <a:extLst>
              <a:ext uri="{FF2B5EF4-FFF2-40B4-BE49-F238E27FC236}">
                <a16:creationId xmlns:a16="http://schemas.microsoft.com/office/drawing/2014/main" id="{E8D8AEE4-F07D-420A-9191-8F9C12556FA2}"/>
              </a:ext>
            </a:extLst>
          </p:cNvPr>
          <p:cNvSpPr txBox="1"/>
          <p:nvPr/>
        </p:nvSpPr>
        <p:spPr>
          <a:xfrm>
            <a:off x="323528" y="1300469"/>
            <a:ext cx="1685924" cy="309957"/>
          </a:xfrm>
          <a:prstGeom prst="rect">
            <a:avLst/>
          </a:prstGeom>
          <a:noFill/>
        </p:spPr>
        <p:txBody>
          <a:bodyPr wrap="square" rtlCol="0">
            <a:spAutoFit/>
          </a:bodyPr>
          <a:lstStyle/>
          <a:p>
            <a:r>
              <a:rPr lang="fr-FR" b="1" dirty="0">
                <a:solidFill>
                  <a:schemeClr val="tx1"/>
                </a:solidFill>
                <a:latin typeface="+mj-lt"/>
              </a:rPr>
              <a:t>I . </a:t>
            </a:r>
            <a:r>
              <a:rPr lang="fr-FR" b="1" u="sng" dirty="0">
                <a:solidFill>
                  <a:schemeClr val="tx1"/>
                </a:solidFill>
                <a:latin typeface="+mj-lt"/>
              </a:rPr>
              <a:t>Métiers IT Link</a:t>
            </a:r>
          </a:p>
        </p:txBody>
      </p:sp>
      <p:sp>
        <p:nvSpPr>
          <p:cNvPr id="18" name="Rectangle 12">
            <a:extLst>
              <a:ext uri="{FF2B5EF4-FFF2-40B4-BE49-F238E27FC236}">
                <a16:creationId xmlns:a16="http://schemas.microsoft.com/office/drawing/2014/main" id="{4E96250E-A547-4991-B263-8CD08E3157FA}"/>
              </a:ext>
            </a:extLst>
          </p:cNvPr>
          <p:cNvSpPr>
            <a:spLocks noChangeArrowheads="1"/>
          </p:cNvSpPr>
          <p:nvPr/>
        </p:nvSpPr>
        <p:spPr bwMode="auto">
          <a:xfrm>
            <a:off x="3225597" y="5429717"/>
            <a:ext cx="1196975" cy="304800"/>
          </a:xfrm>
          <a:prstGeom prst="rect">
            <a:avLst/>
          </a:prstGeom>
          <a:solidFill>
            <a:srgbClr val="C9C9C9"/>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Convertisseur</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cxnSp>
        <p:nvCxnSpPr>
          <p:cNvPr id="23" name="Connecteur droit avec flèche 22">
            <a:extLst>
              <a:ext uri="{FF2B5EF4-FFF2-40B4-BE49-F238E27FC236}">
                <a16:creationId xmlns:a16="http://schemas.microsoft.com/office/drawing/2014/main" id="{551BD808-5BDB-4713-83C7-DFA8ED220F37}"/>
              </a:ext>
            </a:extLst>
          </p:cNvPr>
          <p:cNvCxnSpPr/>
          <p:nvPr/>
        </p:nvCxnSpPr>
        <p:spPr>
          <a:xfrm>
            <a:off x="2760777" y="5572507"/>
            <a:ext cx="4648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FD068FEC-4E6D-4ADB-B423-2DF62F32684C}"/>
              </a:ext>
            </a:extLst>
          </p:cNvPr>
          <p:cNvCxnSpPr/>
          <p:nvPr/>
        </p:nvCxnSpPr>
        <p:spPr>
          <a:xfrm flipV="1">
            <a:off x="4420526" y="5376377"/>
            <a:ext cx="434340"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09EF3EE7-7818-424D-AB9D-E828E91AA4D0}"/>
              </a:ext>
            </a:extLst>
          </p:cNvPr>
          <p:cNvCxnSpPr/>
          <p:nvPr/>
        </p:nvCxnSpPr>
        <p:spPr>
          <a:xfrm>
            <a:off x="4420526" y="5608964"/>
            <a:ext cx="43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F5262057-0500-47D7-B5E5-E23091591F00}"/>
              </a:ext>
            </a:extLst>
          </p:cNvPr>
          <p:cNvCxnSpPr/>
          <p:nvPr/>
        </p:nvCxnSpPr>
        <p:spPr>
          <a:xfrm>
            <a:off x="4415310" y="5625087"/>
            <a:ext cx="426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 de texte 17">
            <a:extLst>
              <a:ext uri="{FF2B5EF4-FFF2-40B4-BE49-F238E27FC236}">
                <a16:creationId xmlns:a16="http://schemas.microsoft.com/office/drawing/2014/main" id="{ACD9051F-CD83-4201-8B41-586F9CBDA3A9}"/>
              </a:ext>
            </a:extLst>
          </p:cNvPr>
          <p:cNvSpPr txBox="1">
            <a:spLocks noChangeArrowheads="1"/>
          </p:cNvSpPr>
          <p:nvPr/>
        </p:nvSpPr>
        <p:spPr bwMode="auto">
          <a:xfrm>
            <a:off x="1907704" y="5462918"/>
            <a:ext cx="844851" cy="23547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 </a:t>
            </a:r>
            <a:r>
              <a:rPr kumimoji="0" lang="fr-FR" altLang="fr-FR" sz="10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a:t>
            </a:r>
            <a:endParaRPr kumimoji="0" lang="fr-FR" altLang="fr-FR" sz="1050" b="0" i="0" u="none" strike="noStrike" cap="none" normalizeH="0" baseline="0" dirty="0">
              <a:ln>
                <a:noFill/>
              </a:ln>
              <a:solidFill>
                <a:schemeClr val="tx1"/>
              </a:solidFill>
              <a:effectLst/>
              <a:latin typeface="Arial" panose="020B0604020202020204" pitchFamily="34" charset="0"/>
            </a:endParaRPr>
          </a:p>
        </p:txBody>
      </p:sp>
      <p:sp>
        <p:nvSpPr>
          <p:cNvPr id="20" name="Zone de texte 18">
            <a:extLst>
              <a:ext uri="{FF2B5EF4-FFF2-40B4-BE49-F238E27FC236}">
                <a16:creationId xmlns:a16="http://schemas.microsoft.com/office/drawing/2014/main" id="{3485CD91-2B3B-4DEF-B781-322F2062565B}"/>
              </a:ext>
            </a:extLst>
          </p:cNvPr>
          <p:cNvSpPr txBox="1">
            <a:spLocks noChangeArrowheads="1"/>
          </p:cNvSpPr>
          <p:nvPr/>
        </p:nvSpPr>
        <p:spPr bwMode="auto">
          <a:xfrm>
            <a:off x="5010390" y="4813562"/>
            <a:ext cx="960438" cy="22066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endParaRPr kumimoji="0" lang="fr-FR" altLang="fr-FR" sz="1050" b="0" i="0" u="none" strike="noStrike" cap="none" normalizeH="0" baseline="0">
              <a:ln>
                <a:noFill/>
              </a:ln>
              <a:solidFill>
                <a:schemeClr val="tx1"/>
              </a:solidFill>
              <a:effectLst/>
              <a:latin typeface="Arial" panose="020B0604020202020204" pitchFamily="34" charset="0"/>
            </a:endParaRPr>
          </a:p>
        </p:txBody>
      </p:sp>
      <p:sp>
        <p:nvSpPr>
          <p:cNvPr id="21" name="Zone de texte 19">
            <a:extLst>
              <a:ext uri="{FF2B5EF4-FFF2-40B4-BE49-F238E27FC236}">
                <a16:creationId xmlns:a16="http://schemas.microsoft.com/office/drawing/2014/main" id="{52095034-CA49-4E2F-A0F6-703FD2BAB372}"/>
              </a:ext>
            </a:extLst>
          </p:cNvPr>
          <p:cNvSpPr txBox="1">
            <a:spLocks noChangeArrowheads="1"/>
          </p:cNvSpPr>
          <p:nvPr/>
        </p:nvSpPr>
        <p:spPr bwMode="auto">
          <a:xfrm>
            <a:off x="4978233" y="5168761"/>
            <a:ext cx="817903" cy="2616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Phares</a:t>
            </a:r>
            <a:r>
              <a:rPr kumimoji="0" lang="fr-FR" altLang="fr-FR" sz="10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1A</a:t>
            </a:r>
            <a:endParaRPr kumimoji="0" lang="fr-FR" altLang="fr-FR" sz="1050" b="0" i="0" u="none" strike="noStrike" cap="none" normalizeH="0" baseline="0" dirty="0">
              <a:ln>
                <a:noFill/>
              </a:ln>
              <a:solidFill>
                <a:schemeClr val="tx1"/>
              </a:solidFill>
              <a:effectLst/>
              <a:latin typeface="Arial" panose="020B0604020202020204" pitchFamily="34" charset="0"/>
            </a:endParaRPr>
          </a:p>
        </p:txBody>
      </p:sp>
      <p:sp>
        <p:nvSpPr>
          <p:cNvPr id="22" name="Zone de texte 20">
            <a:extLst>
              <a:ext uri="{FF2B5EF4-FFF2-40B4-BE49-F238E27FC236}">
                <a16:creationId xmlns:a16="http://schemas.microsoft.com/office/drawing/2014/main" id="{A2785138-C55A-45C1-93D3-CC7C3535DA9B}"/>
              </a:ext>
            </a:extLst>
          </p:cNvPr>
          <p:cNvSpPr txBox="1">
            <a:spLocks noChangeArrowheads="1"/>
          </p:cNvSpPr>
          <p:nvPr/>
        </p:nvSpPr>
        <p:spPr bwMode="auto">
          <a:xfrm>
            <a:off x="4959059" y="5509744"/>
            <a:ext cx="1072684" cy="2616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Alternateur </a:t>
            </a:r>
            <a:r>
              <a:rPr kumimoji="0" lang="fr-FR" altLang="fr-FR" sz="105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a:t>
            </a:r>
            <a:endParaRPr kumimoji="0" lang="fr-FR" altLang="fr-FR" sz="1050" b="0" i="0" u="none" strike="noStrike" cap="none" normalizeH="0" baseline="0">
              <a:ln>
                <a:noFill/>
              </a:ln>
              <a:solidFill>
                <a:schemeClr val="tx1"/>
              </a:solidFill>
              <a:effectLst/>
              <a:latin typeface="Arial" panose="020B0604020202020204" pitchFamily="34" charset="0"/>
            </a:endParaRPr>
          </a:p>
        </p:txBody>
      </p:sp>
      <p:sp>
        <p:nvSpPr>
          <p:cNvPr id="28" name="Zone de texte 21">
            <a:extLst>
              <a:ext uri="{FF2B5EF4-FFF2-40B4-BE49-F238E27FC236}">
                <a16:creationId xmlns:a16="http://schemas.microsoft.com/office/drawing/2014/main" id="{399AC9DE-3C7B-4DE6-AE0D-1624374A0FDA}"/>
              </a:ext>
            </a:extLst>
          </p:cNvPr>
          <p:cNvSpPr txBox="1">
            <a:spLocks noChangeArrowheads="1"/>
          </p:cNvSpPr>
          <p:nvPr/>
        </p:nvSpPr>
        <p:spPr bwMode="auto">
          <a:xfrm>
            <a:off x="4965131" y="5853687"/>
            <a:ext cx="625475" cy="2286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IHM </a:t>
            </a:r>
            <a:r>
              <a:rPr kumimoji="0" lang="fr-FR" altLang="fr-FR" sz="105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a:t>
            </a:r>
            <a:endParaRPr kumimoji="0" lang="fr-FR" altLang="fr-FR" sz="1050" b="0" i="0" u="none" strike="noStrike" cap="none" normalizeH="0" baseline="0">
              <a:ln>
                <a:noFill/>
              </a:ln>
              <a:solidFill>
                <a:schemeClr val="tx1"/>
              </a:solidFill>
              <a:effectLst/>
              <a:latin typeface="Arial" panose="020B0604020202020204" pitchFamily="34" charset="0"/>
            </a:endParaRPr>
          </a:p>
        </p:txBody>
      </p:sp>
      <p:sp>
        <p:nvSpPr>
          <p:cNvPr id="29" name="Zone de texte 22">
            <a:extLst>
              <a:ext uri="{FF2B5EF4-FFF2-40B4-BE49-F238E27FC236}">
                <a16:creationId xmlns:a16="http://schemas.microsoft.com/office/drawing/2014/main" id="{F3504299-ABF2-4E85-AF05-11428955A5F1}"/>
              </a:ext>
            </a:extLst>
          </p:cNvPr>
          <p:cNvSpPr txBox="1">
            <a:spLocks noChangeArrowheads="1"/>
          </p:cNvSpPr>
          <p:nvPr/>
        </p:nvSpPr>
        <p:spPr bwMode="auto">
          <a:xfrm>
            <a:off x="6293423" y="4575442"/>
            <a:ext cx="2626566" cy="183340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r>
              <a:rPr lang="fr-FR" altLang="fr-FR"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Contraintes Electro Magnétiques (CEM) interviennent à tous les niveaux de l’électronique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RF/HF se combinent avec l’électronique (câbles)</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TS (traitement du signal) -&gt; très mathématique</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30" name="Rectangle 26">
            <a:extLst>
              <a:ext uri="{FF2B5EF4-FFF2-40B4-BE49-F238E27FC236}">
                <a16:creationId xmlns:a16="http://schemas.microsoft.com/office/drawing/2014/main" id="{DBB8EB69-D91D-4467-8961-CF536EE3F9FB}"/>
              </a:ext>
            </a:extLst>
          </p:cNvPr>
          <p:cNvSpPr>
            <a:spLocks noChangeArrowheads="1"/>
          </p:cNvSpPr>
          <p:nvPr/>
        </p:nvSpPr>
        <p:spPr bwMode="auto">
          <a:xfrm>
            <a:off x="438390" y="4296613"/>
            <a:ext cx="963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Exemples</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fr-FR" altLang="fr-FR" b="0" i="0" u="none" strike="noStrike" cap="none" normalizeH="0" baseline="0" dirty="0">
              <a:ln>
                <a:noFill/>
              </a:ln>
              <a:solidFill>
                <a:schemeClr val="tx1"/>
              </a:solidFill>
              <a:effectLst/>
            </a:endParaRPr>
          </a:p>
        </p:txBody>
      </p:sp>
      <p:sp>
        <p:nvSpPr>
          <p:cNvPr id="31" name="Rectangle 29">
            <a:extLst>
              <a:ext uri="{FF2B5EF4-FFF2-40B4-BE49-F238E27FC236}">
                <a16:creationId xmlns:a16="http://schemas.microsoft.com/office/drawing/2014/main" id="{274852D3-9E3A-462F-A509-01B61B178460}"/>
              </a:ext>
            </a:extLst>
          </p:cNvPr>
          <p:cNvSpPr>
            <a:spLocks noChangeArrowheads="1"/>
          </p:cNvSpPr>
          <p:nvPr/>
        </p:nvSpPr>
        <p:spPr bwMode="auto">
          <a:xfrm>
            <a:off x="466726" y="4673382"/>
            <a:ext cx="40209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Alstom : a besoin de puissance et d’électrotechnique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Valeo :</a:t>
            </a:r>
            <a:endParaRPr kumimoji="0" lang="fr-FR" altLang="fr-FR" b="0" i="0" u="none" strike="noStrike" cap="none" normalizeH="0" baseline="0" dirty="0">
              <a:ln>
                <a:noFill/>
              </a:ln>
              <a:solidFill>
                <a:schemeClr val="tx1"/>
              </a:solidFill>
              <a:effectLst/>
            </a:endParaRPr>
          </a:p>
        </p:txBody>
      </p:sp>
      <p:sp>
        <p:nvSpPr>
          <p:cNvPr id="33" name="Rectangle 36">
            <a:extLst>
              <a:ext uri="{FF2B5EF4-FFF2-40B4-BE49-F238E27FC236}">
                <a16:creationId xmlns:a16="http://schemas.microsoft.com/office/drawing/2014/main" id="{9164E99B-CDE5-4B35-8BD9-1857A5B2E9B9}"/>
              </a:ext>
            </a:extLst>
          </p:cNvPr>
          <p:cNvSpPr>
            <a:spLocks noChangeArrowheads="1"/>
          </p:cNvSpPr>
          <p:nvPr/>
        </p:nvSpPr>
        <p:spPr bwMode="auto">
          <a:xfrm>
            <a:off x="224011" y="6186672"/>
            <a:ext cx="579036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Symbol" panose="05050102010706020507" pitchFamily="18" charset="2"/>
              <a:buChar char="Þ"/>
              <a:tabLst/>
            </a:pPr>
            <a:r>
              <a:rPr kumimoji="0" lang="fr-FR" altLang="fr-FR"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Mène à la création de moteurs : pour cela besoin de la loi de commandes (MATLAB, SIMULINK)</a:t>
            </a:r>
          </a:p>
        </p:txBody>
      </p:sp>
      <p:sp>
        <p:nvSpPr>
          <p:cNvPr id="2" name="ZoneTexte 1">
            <a:extLst>
              <a:ext uri="{FF2B5EF4-FFF2-40B4-BE49-F238E27FC236}">
                <a16:creationId xmlns:a16="http://schemas.microsoft.com/office/drawing/2014/main" id="{5F64A448-458D-4701-A5A0-790894686D46}"/>
              </a:ext>
            </a:extLst>
          </p:cNvPr>
          <p:cNvSpPr txBox="1"/>
          <p:nvPr/>
        </p:nvSpPr>
        <p:spPr>
          <a:xfrm>
            <a:off x="7606706" y="2527741"/>
            <a:ext cx="1053182" cy="292837"/>
          </a:xfrm>
          <a:prstGeom prst="rect">
            <a:avLst/>
          </a:prstGeom>
          <a:noFill/>
        </p:spPr>
        <p:txBody>
          <a:bodyPr wrap="square" rtlCol="0">
            <a:spAutoFit/>
          </a:bodyPr>
          <a:lstStyle/>
          <a:p>
            <a:r>
              <a:rPr lang="fr-FR" dirty="0">
                <a:solidFill>
                  <a:schemeClr val="accent1">
                    <a:lumMod val="75000"/>
                  </a:schemeClr>
                </a:solidFill>
              </a:rPr>
              <a:t>Courant</a:t>
            </a:r>
          </a:p>
        </p:txBody>
      </p:sp>
    </p:spTree>
    <p:extLst>
      <p:ext uri="{BB962C8B-B14F-4D97-AF65-F5344CB8AC3E}">
        <p14:creationId xmlns:p14="http://schemas.microsoft.com/office/powerpoint/2010/main" val="8620289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4</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Rectangle 2">
            <a:extLst>
              <a:ext uri="{FF2B5EF4-FFF2-40B4-BE49-F238E27FC236}">
                <a16:creationId xmlns:a16="http://schemas.microsoft.com/office/drawing/2014/main" id="{9B47F7A0-8111-42E0-93B3-71FD69E76227}"/>
              </a:ext>
            </a:extLst>
          </p:cNvPr>
          <p:cNvSpPr>
            <a:spLocks noChangeArrowheads="1"/>
          </p:cNvSpPr>
          <p:nvPr/>
        </p:nvSpPr>
        <p:spPr bwMode="auto">
          <a:xfrm>
            <a:off x="466726" y="1412776"/>
            <a:ext cx="838851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Automatique</a:t>
            </a: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Contrôle-commande, asservissement, régulation : système conditionné par une consigne.</a:t>
            </a:r>
            <a:endParaRPr kumimoji="0" lang="fr-FR" altLang="fr-FR" b="0" i="0" u="none" strike="noStrike" cap="none" normalizeH="0" baseline="0" dirty="0">
              <a:ln>
                <a:noFill/>
              </a:ln>
              <a:solidFill>
                <a:schemeClr val="tx1"/>
              </a:solidFill>
              <a:effectLst/>
              <a:latin typeface="+mn-lt"/>
            </a:endParaRPr>
          </a:p>
          <a:p>
            <a:pPr lvl="0" defTabSz="914400" eaLnBrk="0" hangingPunct="0">
              <a:lnSpc>
                <a:spcPct val="100000"/>
              </a:lnSpc>
              <a:buClrTx/>
              <a:buSzTx/>
            </a:pPr>
            <a:endParaRPr lang="fr-FR" altLang="fr-FR" i="1" dirty="0">
              <a:solidFill>
                <a:schemeClr val="tx1"/>
              </a:solidFill>
              <a:latin typeface="+mn-lt"/>
            </a:endParaRPr>
          </a:p>
          <a:p>
            <a:pPr lvl="0" defTabSz="914400" eaLnBrk="0" hangingPunct="0">
              <a:lnSpc>
                <a:spcPct val="100000"/>
              </a:lnSpc>
              <a:buClrTx/>
              <a:buSzTx/>
            </a:pPr>
            <a:r>
              <a:rPr lang="fr-FR" altLang="fr-FR" i="1" dirty="0">
                <a:solidFill>
                  <a:schemeClr val="tx1"/>
                </a:solidFill>
                <a:latin typeface="+mn-lt"/>
              </a:rPr>
              <a:t>Exemple : Le système de pilotage des avions, le système de régulation des températures (chaudières industrielles)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p:txBody>
      </p:sp>
      <p:sp>
        <p:nvSpPr>
          <p:cNvPr id="10" name="Non égal 9">
            <a:extLst>
              <a:ext uri="{FF2B5EF4-FFF2-40B4-BE49-F238E27FC236}">
                <a16:creationId xmlns:a16="http://schemas.microsoft.com/office/drawing/2014/main" id="{19F36B2A-8655-4925-9852-2477671EE39B}"/>
              </a:ext>
            </a:extLst>
          </p:cNvPr>
          <p:cNvSpPr/>
          <p:nvPr/>
        </p:nvSpPr>
        <p:spPr>
          <a:xfrm>
            <a:off x="1249328" y="10759440"/>
            <a:ext cx="320040" cy="220980"/>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 name="Rectangle 3">
            <a:extLst>
              <a:ext uri="{FF2B5EF4-FFF2-40B4-BE49-F238E27FC236}">
                <a16:creationId xmlns:a16="http://schemas.microsoft.com/office/drawing/2014/main" id="{62827D67-1B02-4DEB-9B4C-F19221C068FA}"/>
              </a:ext>
            </a:extLst>
          </p:cNvPr>
          <p:cNvSpPr>
            <a:spLocks noChangeArrowheads="1"/>
          </p:cNvSpPr>
          <p:nvPr/>
        </p:nvSpPr>
        <p:spPr bwMode="auto">
          <a:xfrm>
            <a:off x="466726" y="3604023"/>
            <a:ext cx="756373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Automatisme</a:t>
            </a: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Aspect séquentiel d’un système (qui se déroule étape par étape suivant une logique prédéterminée).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Traduit par un grafcet (étapes et transitions).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Exemple : Ligne d’embouteillage de bouteilles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Symbol" panose="05050102010706020507" pitchFamily="18" charset="2"/>
              <a:buChar char="Þ"/>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L’automatique est donc le système interne de l’automatisme</a:t>
            </a:r>
          </a:p>
          <a:p>
            <a:pPr marL="285750" indent="-285750" defTabSz="914400">
              <a:lnSpc>
                <a:spcPct val="100000"/>
              </a:lnSpc>
              <a:buClrTx/>
              <a:buSzTx/>
              <a:buFont typeface="Symbol" panose="05050102010706020507" pitchFamily="18" charset="2"/>
              <a:buChar char="Þ"/>
            </a:pPr>
            <a:r>
              <a:rPr lang="fr-FR" altLang="fr-FR" dirty="0">
                <a:latin typeface="+mn-lt"/>
                <a:ea typeface="Calibri" panose="020F0502020204030204" pitchFamily="34" charset="0"/>
                <a:cs typeface="Times New Roman" panose="02020603050405020304" pitchFamily="18" charset="0"/>
              </a:rPr>
              <a:t>Automate programmable : utilisation de l’outil SCADA pour la supervision</a:t>
            </a:r>
            <a:endParaRPr lang="fr-FR" altLang="fr-FR" dirty="0">
              <a:latin typeface="+mn-lt"/>
            </a:endParaRPr>
          </a:p>
          <a:p>
            <a:pPr marL="285750" indent="-285750" defTabSz="914400">
              <a:lnSpc>
                <a:spcPct val="100000"/>
              </a:lnSpc>
              <a:buClrTx/>
              <a:buSzTx/>
              <a:buFont typeface="Symbol" panose="05050102010706020507" pitchFamily="18" charset="2"/>
              <a:buChar char="Þ"/>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Codage pour automates / lignes de production = automatique</a:t>
            </a:r>
            <a:endParaRPr kumimoji="0" lang="fr-FR" altLang="fr-FR" b="0" i="0" u="none" strike="noStrike" cap="none" normalizeH="0" baseline="0" dirty="0">
              <a:ln>
                <a:noFill/>
              </a:ln>
              <a:solidFill>
                <a:schemeClr val="tx1"/>
              </a:solidFill>
              <a:effectLst/>
              <a:latin typeface="+mn-lt"/>
            </a:endParaRPr>
          </a:p>
        </p:txBody>
      </p:sp>
      <p:sp>
        <p:nvSpPr>
          <p:cNvPr id="2" name="Non égal 1">
            <a:extLst>
              <a:ext uri="{FF2B5EF4-FFF2-40B4-BE49-F238E27FC236}">
                <a16:creationId xmlns:a16="http://schemas.microsoft.com/office/drawing/2014/main" id="{01CF17F4-E5FD-448C-9BBB-B613282162B4}"/>
              </a:ext>
            </a:extLst>
          </p:cNvPr>
          <p:cNvSpPr/>
          <p:nvPr/>
        </p:nvSpPr>
        <p:spPr>
          <a:xfrm>
            <a:off x="611187" y="2890502"/>
            <a:ext cx="720725" cy="426182"/>
          </a:xfrm>
          <a:prstGeom prst="mathNotEqua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365353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5</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10" name="Non égal 9">
            <a:extLst>
              <a:ext uri="{FF2B5EF4-FFF2-40B4-BE49-F238E27FC236}">
                <a16:creationId xmlns:a16="http://schemas.microsoft.com/office/drawing/2014/main" id="{19F36B2A-8655-4925-9852-2477671EE39B}"/>
              </a:ext>
            </a:extLst>
          </p:cNvPr>
          <p:cNvSpPr/>
          <p:nvPr/>
        </p:nvSpPr>
        <p:spPr>
          <a:xfrm>
            <a:off x="1249328" y="10759440"/>
            <a:ext cx="320040" cy="220980"/>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 name="Rectangle 4">
            <a:extLst>
              <a:ext uri="{FF2B5EF4-FFF2-40B4-BE49-F238E27FC236}">
                <a16:creationId xmlns:a16="http://schemas.microsoft.com/office/drawing/2014/main" id="{B6CE8414-BEB3-4598-92A4-95D6531D0808}"/>
              </a:ext>
            </a:extLst>
          </p:cNvPr>
          <p:cNvSpPr/>
          <p:nvPr/>
        </p:nvSpPr>
        <p:spPr>
          <a:xfrm>
            <a:off x="611560" y="1234947"/>
            <a:ext cx="7272808" cy="2050946"/>
          </a:xfrm>
          <a:prstGeom prst="rect">
            <a:avLst/>
          </a:prstGeom>
        </p:spPr>
        <p:txBody>
          <a:bodyPr wrap="square">
            <a:spAutoFit/>
          </a:bodyPr>
          <a:lstStyle/>
          <a:p>
            <a:r>
              <a:rPr lang="fr-FR" b="1" u="sng" dirty="0">
                <a:solidFill>
                  <a:schemeClr val="tx1"/>
                </a:solidFill>
                <a:latin typeface="+mn-lt"/>
              </a:rPr>
              <a:t>Mécanique</a:t>
            </a:r>
            <a:r>
              <a:rPr lang="fr-FR" b="1" dirty="0">
                <a:solidFill>
                  <a:schemeClr val="tx1"/>
                </a:solidFill>
                <a:latin typeface="+mn-lt"/>
              </a:rPr>
              <a:t> :</a:t>
            </a:r>
          </a:p>
          <a:p>
            <a:endParaRPr lang="fr-FR" b="1" dirty="0">
              <a:solidFill>
                <a:schemeClr val="tx1"/>
              </a:solidFill>
              <a:latin typeface="+mn-lt"/>
            </a:endParaRPr>
          </a:p>
          <a:p>
            <a:r>
              <a:rPr lang="fr-FR" dirty="0">
                <a:solidFill>
                  <a:schemeClr val="tx1"/>
                </a:solidFill>
                <a:latin typeface="+mn-lt"/>
              </a:rPr>
              <a:t>Etude et conception de machines : matériaux, solide, air…</a:t>
            </a:r>
          </a:p>
          <a:p>
            <a:endParaRPr lang="fr-FR" dirty="0">
              <a:solidFill>
                <a:schemeClr val="tx1"/>
              </a:solidFill>
              <a:latin typeface="+mn-lt"/>
            </a:endParaRPr>
          </a:p>
          <a:p>
            <a:pPr marL="285750" indent="-285750">
              <a:buFont typeface="Arial" panose="020B0604020202020204" pitchFamily="34" charset="0"/>
              <a:buChar char="•"/>
            </a:pPr>
            <a:r>
              <a:rPr lang="fr-FR" dirty="0">
                <a:solidFill>
                  <a:schemeClr val="tx1"/>
                </a:solidFill>
                <a:latin typeface="+mn-lt"/>
              </a:rPr>
              <a:t>Mécanique CAO : conception de pièces (petites et grandes, utilisation de CATIA V5)</a:t>
            </a:r>
          </a:p>
          <a:p>
            <a:pPr marL="285750" indent="-285750">
              <a:buFont typeface="Arial" panose="020B0604020202020204" pitchFamily="34" charset="0"/>
              <a:buChar char="•"/>
            </a:pPr>
            <a:r>
              <a:rPr lang="fr-FR" dirty="0">
                <a:solidFill>
                  <a:schemeClr val="tx1"/>
                </a:solidFill>
                <a:latin typeface="+mn-lt"/>
              </a:rPr>
              <a:t>Mécanique cinématique : en mouvements (utilisation de calculs)</a:t>
            </a:r>
          </a:p>
          <a:p>
            <a:pPr marL="285750" indent="-285750">
              <a:buFont typeface="Arial" panose="020B0604020202020204" pitchFamily="34" charset="0"/>
              <a:buChar char="•"/>
            </a:pPr>
            <a:r>
              <a:rPr lang="fr-FR" dirty="0">
                <a:solidFill>
                  <a:schemeClr val="tx1"/>
                </a:solidFill>
                <a:latin typeface="+mn-lt"/>
              </a:rPr>
              <a:t>Mécanique des fluides : régulation de fluides</a:t>
            </a:r>
          </a:p>
          <a:p>
            <a:pPr marL="285750" indent="-285750">
              <a:buFont typeface="Arial" panose="020B0604020202020204" pitchFamily="34" charset="0"/>
              <a:buChar char="•"/>
            </a:pPr>
            <a:r>
              <a:rPr lang="fr-FR" dirty="0">
                <a:solidFill>
                  <a:schemeClr val="tx1"/>
                </a:solidFill>
                <a:latin typeface="+mn-lt"/>
              </a:rPr>
              <a:t>Mécanique des matériaux : résistance des matériaux (outils, ANSYS)</a:t>
            </a:r>
          </a:p>
          <a:p>
            <a:pPr marL="285750" indent="-285750">
              <a:buFont typeface="Arial" panose="020B0604020202020204" pitchFamily="34" charset="0"/>
              <a:buChar char="•"/>
            </a:pPr>
            <a:r>
              <a:rPr lang="fr-FR" dirty="0">
                <a:solidFill>
                  <a:schemeClr val="tx1"/>
                </a:solidFill>
                <a:latin typeface="+mn-lt"/>
              </a:rPr>
              <a:t>Mécanique vibratoire : déplacement de l’air</a:t>
            </a:r>
          </a:p>
        </p:txBody>
      </p:sp>
      <p:cxnSp>
        <p:nvCxnSpPr>
          <p:cNvPr id="12" name="Connecteur droit 11">
            <a:extLst>
              <a:ext uri="{FF2B5EF4-FFF2-40B4-BE49-F238E27FC236}">
                <a16:creationId xmlns:a16="http://schemas.microsoft.com/office/drawing/2014/main" id="{74A5213F-81DC-46BA-8088-2B18B5540DEF}"/>
              </a:ext>
            </a:extLst>
          </p:cNvPr>
          <p:cNvCxnSpPr>
            <a:cxnSpLocks/>
          </p:cNvCxnSpPr>
          <p:nvPr/>
        </p:nvCxnSpPr>
        <p:spPr>
          <a:xfrm>
            <a:off x="611560" y="4293096"/>
            <a:ext cx="0" cy="4987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Étoile : 5 branches 12">
            <a:extLst>
              <a:ext uri="{FF2B5EF4-FFF2-40B4-BE49-F238E27FC236}">
                <a16:creationId xmlns:a16="http://schemas.microsoft.com/office/drawing/2014/main" id="{F92D90DB-A76D-45CA-925E-81D77F806C16}"/>
              </a:ext>
            </a:extLst>
          </p:cNvPr>
          <p:cNvSpPr/>
          <p:nvPr/>
        </p:nvSpPr>
        <p:spPr>
          <a:xfrm>
            <a:off x="350312" y="6117658"/>
            <a:ext cx="91440" cy="990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4" name="Étoile : 5 branches 13">
            <a:extLst>
              <a:ext uri="{FF2B5EF4-FFF2-40B4-BE49-F238E27FC236}">
                <a16:creationId xmlns:a16="http://schemas.microsoft.com/office/drawing/2014/main" id="{7783101E-B84E-49B0-B50B-7E9D605D5232}"/>
              </a:ext>
            </a:extLst>
          </p:cNvPr>
          <p:cNvSpPr/>
          <p:nvPr/>
        </p:nvSpPr>
        <p:spPr>
          <a:xfrm>
            <a:off x="350312" y="4446732"/>
            <a:ext cx="91440" cy="990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6" name="Rectangle 4">
            <a:extLst>
              <a:ext uri="{FF2B5EF4-FFF2-40B4-BE49-F238E27FC236}">
                <a16:creationId xmlns:a16="http://schemas.microsoft.com/office/drawing/2014/main" id="{63F60BEC-C602-471F-8990-37E66EB2434B}"/>
              </a:ext>
            </a:extLst>
          </p:cNvPr>
          <p:cNvSpPr>
            <a:spLocks noChangeArrowheads="1"/>
          </p:cNvSpPr>
          <p:nvPr/>
        </p:nvSpPr>
        <p:spPr bwMode="auto">
          <a:xfrm>
            <a:off x="611684" y="3264749"/>
            <a:ext cx="835299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1"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Software</a:t>
            </a:r>
            <a:r>
              <a:rPr kumimoji="0" lang="fr-FR" altLang="fr-FR"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IT / Big Data -&gt; ERP / SAP -&gt; Traitement des données au sein de l’entreprise</a:t>
            </a:r>
            <a:endParaRPr lang="fr-FR" altLang="fr-FR" dirty="0">
              <a:latin typeface="+mn-lt"/>
            </a:endParaRPr>
          </a:p>
          <a:p>
            <a:pPr marL="285750" indent="-285750" defTabSz="914400">
              <a:lnSpc>
                <a:spcPct val="100000"/>
              </a:lnSpc>
              <a:buClrTx/>
              <a:buSzTx/>
              <a:buFont typeface="Arial" panose="020B0604020202020204" pitchFamily="34" charset="0"/>
              <a:buChar char="•"/>
            </a:pPr>
            <a:r>
              <a:rPr kumimoji="0" lang="fr-FR" altLang="fr-FR"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Logiciel Applicatif / Web</a:t>
            </a:r>
          </a:p>
          <a:p>
            <a:pPr marL="285750" indent="-285750" defTabSz="914400">
              <a:lnSpc>
                <a:spcPct val="100000"/>
              </a:lnSpc>
              <a:buClrTx/>
              <a:buSzTx/>
              <a:buFont typeface="Arial" panose="020B0604020202020204" pitchFamily="34" charset="0"/>
              <a:buChar char="•"/>
            </a:pPr>
            <a:r>
              <a:rPr lang="fr-FR" altLang="fr-FR" dirty="0" err="1">
                <a:latin typeface="Calibri" panose="020F0502020204030204" pitchFamily="34" charset="0"/>
                <a:ea typeface="Calibri" panose="020F0502020204030204" pitchFamily="34" charset="0"/>
                <a:cs typeface="Times New Roman" panose="02020603050405020304" pitchFamily="18" charset="0"/>
              </a:rPr>
              <a:t>Firmware</a:t>
            </a:r>
            <a:r>
              <a:rPr lang="fr-FR" altLang="fr-FR" dirty="0">
                <a:latin typeface="Calibri" panose="020F0502020204030204" pitchFamily="34" charset="0"/>
                <a:ea typeface="Calibri" panose="020F0502020204030204" pitchFamily="34" charset="0"/>
                <a:cs typeface="Times New Roman" panose="02020603050405020304" pitchFamily="18" charset="0"/>
              </a:rPr>
              <a:t> : afficher les informations -&gt; IHM</a:t>
            </a:r>
          </a:p>
          <a:p>
            <a:pPr marL="285750" indent="-285750" defTabSz="914400">
              <a:lnSpc>
                <a:spcPct val="100000"/>
              </a:lnSpc>
              <a:buClrTx/>
              <a:buSzTx/>
              <a:buFont typeface="Arial" panose="020B0604020202020204" pitchFamily="34" charset="0"/>
              <a:buChar char="•"/>
            </a:pPr>
            <a:r>
              <a:rPr lang="fr-FR" altLang="fr-FR" dirty="0">
                <a:latin typeface="+mn-lt"/>
                <a:ea typeface="Calibri" panose="020F0502020204030204" pitchFamily="34" charset="0"/>
                <a:cs typeface="Times New Roman" panose="02020603050405020304" pitchFamily="18" charset="0"/>
              </a:rPr>
              <a:t>Middleware : calculer, interpréter &amp; traiter les données</a:t>
            </a:r>
          </a:p>
          <a:p>
            <a:pPr marL="285750" indent="-285750" defTabSz="914400">
              <a:lnSpc>
                <a:spcPct val="100000"/>
              </a:lnSpc>
              <a:buClrTx/>
              <a:buSzTx/>
              <a:buFont typeface="Arial" panose="020B0604020202020204" pitchFamily="34" charset="0"/>
              <a:buChar char="•"/>
            </a:pPr>
            <a:r>
              <a:rPr lang="fr-FR" altLang="fr-FR" dirty="0">
                <a:latin typeface="+mn-lt"/>
                <a:ea typeface="Calibri" panose="020F0502020204030204" pitchFamily="34" charset="0"/>
                <a:cs typeface="Times New Roman" panose="02020603050405020304" pitchFamily="18" charset="0"/>
              </a:rPr>
              <a:t>Bas niveau / Basic Software -&gt; Programmation des microcontrôleurs /  Récupérer les données des capteurs…</a:t>
            </a:r>
            <a:endParaRPr lang="fr-FR" altLang="fr-FR" dirty="0">
              <a:latin typeface="+mn-lt"/>
            </a:endParaRPr>
          </a:p>
          <a:p>
            <a:pPr marL="285750" indent="-285750" defTabSz="914400">
              <a:lnSpc>
                <a:spcPct val="100000"/>
              </a:lnSpc>
              <a:buClrTx/>
              <a:buSzTx/>
              <a:buFont typeface="Arial" panose="020B0604020202020204" pitchFamily="34" charset="0"/>
              <a:buChar char="•"/>
            </a:pPr>
            <a:endParaRPr lang="fr-FR" altLang="fr-FR" dirty="0"/>
          </a:p>
          <a:p>
            <a:pPr marL="285750" lvl="0" indent="-285750" defTabSz="914400">
              <a:lnSpc>
                <a:spcPct val="100000"/>
              </a:lnSpc>
              <a:buClrTx/>
              <a:buSzTx/>
              <a:buFont typeface="Symbol" panose="05050102010706020507" pitchFamily="18" charset="2"/>
              <a:buChar char="Þ"/>
            </a:pPr>
            <a:r>
              <a:rPr lang="fr-FR" altLang="fr-FR" i="1" dirty="0">
                <a:latin typeface="Calibri" panose="020F0502020204030204" pitchFamily="34" charset="0"/>
                <a:ea typeface="Calibri" panose="020F0502020204030204" pitchFamily="34" charset="0"/>
                <a:cs typeface="Times New Roman" panose="02020603050405020304" pitchFamily="18" charset="0"/>
              </a:rPr>
              <a:t>Le </a:t>
            </a:r>
            <a:r>
              <a:rPr lang="fr-FR" altLang="fr-FR" i="1" dirty="0" err="1">
                <a:latin typeface="Calibri" panose="020F0502020204030204" pitchFamily="34" charset="0"/>
                <a:ea typeface="Calibri" panose="020F0502020204030204" pitchFamily="34" charset="0"/>
                <a:cs typeface="Times New Roman" panose="02020603050405020304" pitchFamily="18" charset="0"/>
              </a:rPr>
              <a:t>Firmware</a:t>
            </a:r>
            <a:r>
              <a:rPr lang="fr-FR" altLang="fr-FR" i="1" dirty="0">
                <a:latin typeface="Calibri" panose="020F0502020204030204" pitchFamily="34" charset="0"/>
                <a:ea typeface="Calibri" panose="020F0502020204030204" pitchFamily="34" charset="0"/>
                <a:cs typeface="Times New Roman" panose="02020603050405020304" pitchFamily="18" charset="0"/>
              </a:rPr>
              <a:t> peut intervenir sur du Bas Niveau aussi pour envoyer des infos embarquées dans une carte au</a:t>
            </a:r>
          </a:p>
          <a:p>
            <a:pPr lvl="0" defTabSz="914400">
              <a:lnSpc>
                <a:spcPct val="100000"/>
              </a:lnSpc>
              <a:buClrTx/>
              <a:buSzTx/>
            </a:pPr>
            <a:r>
              <a:rPr lang="fr-FR" altLang="fr-FR" i="1" dirty="0">
                <a:latin typeface="Calibri" panose="020F0502020204030204" pitchFamily="34" charset="0"/>
                <a:ea typeface="Calibri" panose="020F0502020204030204" pitchFamily="34" charset="0"/>
                <a:cs typeface="Times New Roman" panose="02020603050405020304" pitchFamily="18" charset="0"/>
              </a:rPr>
              <a:t> microcontrôleur</a:t>
            </a:r>
          </a:p>
          <a:p>
            <a:pPr lvl="0" defTabSz="914400">
              <a:lnSpc>
                <a:spcPct val="100000"/>
              </a:lnSpc>
              <a:buClrTx/>
              <a:buSzTx/>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p:txBody>
      </p:sp>
      <p:sp>
        <p:nvSpPr>
          <p:cNvPr id="8" name="Rectangle 6">
            <a:extLst>
              <a:ext uri="{FF2B5EF4-FFF2-40B4-BE49-F238E27FC236}">
                <a16:creationId xmlns:a16="http://schemas.microsoft.com/office/drawing/2014/main" id="{FCBBABFC-CAF9-4FC1-B9F9-9676B5D10990}"/>
              </a:ext>
            </a:extLst>
          </p:cNvPr>
          <p:cNvSpPr>
            <a:spLocks noChangeArrowheads="1"/>
          </p:cNvSpPr>
          <p:nvPr/>
        </p:nvSpPr>
        <p:spPr bwMode="auto">
          <a:xfrm>
            <a:off x="611560" y="5830759"/>
            <a:ext cx="180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4472C4"/>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4472C4"/>
                </a:solidFill>
                <a:effectLst/>
                <a:latin typeface="+mn-lt"/>
                <a:ea typeface="Calibri" panose="020F0502020204030204" pitchFamily="34" charset="0"/>
                <a:cs typeface="Times New Roman" panose="02020603050405020304" pitchFamily="18" charset="0"/>
              </a:rPr>
              <a:t>Forcément embarqué</a:t>
            </a:r>
            <a:r>
              <a:rPr kumimoji="0" lang="fr-FR" altLang="fr-FR"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5641176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6</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10" name="Non égal 9">
            <a:extLst>
              <a:ext uri="{FF2B5EF4-FFF2-40B4-BE49-F238E27FC236}">
                <a16:creationId xmlns:a16="http://schemas.microsoft.com/office/drawing/2014/main" id="{19F36B2A-8655-4925-9852-2477671EE39B}"/>
              </a:ext>
            </a:extLst>
          </p:cNvPr>
          <p:cNvSpPr/>
          <p:nvPr/>
        </p:nvSpPr>
        <p:spPr>
          <a:xfrm>
            <a:off x="1249328" y="10759440"/>
            <a:ext cx="320040" cy="220980"/>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 name="Rectangle 2">
            <a:extLst>
              <a:ext uri="{FF2B5EF4-FFF2-40B4-BE49-F238E27FC236}">
                <a16:creationId xmlns:a16="http://schemas.microsoft.com/office/drawing/2014/main" id="{CAEF90E5-2030-4DFD-839A-63B8C8B07552}"/>
              </a:ext>
            </a:extLst>
          </p:cNvPr>
          <p:cNvSpPr/>
          <p:nvPr/>
        </p:nvSpPr>
        <p:spPr>
          <a:xfrm>
            <a:off x="287524" y="1331806"/>
            <a:ext cx="8568952" cy="5097678"/>
          </a:xfrm>
          <a:prstGeom prst="rect">
            <a:avLst/>
          </a:prstGeom>
        </p:spPr>
        <p:txBody>
          <a:bodyPr wrap="square">
            <a:spAutoFit/>
          </a:bodyPr>
          <a:lstStyle/>
          <a:p>
            <a:r>
              <a:rPr lang="fr-FR" b="1" u="sng" dirty="0">
                <a:solidFill>
                  <a:schemeClr val="tx1"/>
                </a:solidFill>
                <a:latin typeface="+mn-lt"/>
              </a:rPr>
              <a:t>Métiers Transverses</a:t>
            </a:r>
            <a:r>
              <a:rPr lang="fr-FR" b="1" dirty="0">
                <a:solidFill>
                  <a:schemeClr val="tx1"/>
                </a:solidFill>
                <a:latin typeface="+mn-lt"/>
              </a:rPr>
              <a:t> :</a:t>
            </a:r>
          </a:p>
          <a:p>
            <a:endParaRPr lang="fr-FR" dirty="0">
              <a:solidFill>
                <a:schemeClr val="tx1"/>
              </a:solidFill>
              <a:latin typeface="+mn-lt"/>
            </a:endParaRPr>
          </a:p>
          <a:p>
            <a:pPr marL="285750" indent="-285750">
              <a:buFont typeface="Arial" panose="020B0604020202020204" pitchFamily="34" charset="0"/>
              <a:buChar char="•"/>
            </a:pPr>
            <a:r>
              <a:rPr lang="fr-FR" u="sng" dirty="0">
                <a:solidFill>
                  <a:schemeClr val="tx1"/>
                </a:solidFill>
                <a:latin typeface="+mn-lt"/>
              </a:rPr>
              <a:t>Sûreté de Fonctionnement</a:t>
            </a:r>
          </a:p>
          <a:p>
            <a:r>
              <a:rPr lang="fr-FR" dirty="0">
                <a:solidFill>
                  <a:schemeClr val="tx1"/>
                </a:solidFill>
                <a:latin typeface="+mn-lt"/>
              </a:rPr>
              <a:t>Aptitude d'un système à remplir une ou plusieurs fonctions requises dans des conditions données, elle englobe 4 composantes : la fiabilité, la maintenabilité, la disponibilité et la sécurité.</a:t>
            </a:r>
          </a:p>
          <a:p>
            <a:r>
              <a:rPr lang="fr-FR" dirty="0">
                <a:solidFill>
                  <a:schemeClr val="tx1"/>
                </a:solidFill>
                <a:latin typeface="+mn-lt"/>
              </a:rPr>
              <a:t>La sûreté de fonctionnement permet d’assurer la durée de vie d’un système, et de prévoir les défaillances.</a:t>
            </a:r>
          </a:p>
          <a:p>
            <a:endParaRPr lang="fr-FR" dirty="0">
              <a:solidFill>
                <a:schemeClr val="tx1"/>
              </a:solidFill>
              <a:latin typeface="+mn-lt"/>
            </a:endParaRPr>
          </a:p>
          <a:p>
            <a:pPr marL="285750" indent="-285750">
              <a:buFont typeface="Arial" panose="020B0604020202020204" pitchFamily="34" charset="0"/>
              <a:buChar char="•"/>
            </a:pPr>
            <a:r>
              <a:rPr lang="fr-FR" u="sng" dirty="0">
                <a:solidFill>
                  <a:schemeClr val="tx1"/>
                </a:solidFill>
                <a:latin typeface="+mn-lt"/>
              </a:rPr>
              <a:t>QHSE (Qualité Hygiène Sécurité Environnement)</a:t>
            </a:r>
          </a:p>
          <a:p>
            <a:r>
              <a:rPr lang="fr-FR" dirty="0">
                <a:solidFill>
                  <a:schemeClr val="tx1"/>
                </a:solidFill>
                <a:latin typeface="+mn-lt"/>
              </a:rPr>
              <a:t>Domaine d'expertise technique contrôlant les aspects liés aux risques professionnels au sein de l'entreprise afin de conduire à un système de management intégré.</a:t>
            </a:r>
          </a:p>
          <a:p>
            <a:endParaRPr lang="fr-FR" dirty="0">
              <a:solidFill>
                <a:schemeClr val="tx1"/>
              </a:solidFill>
              <a:latin typeface="+mn-lt"/>
            </a:endParaRPr>
          </a:p>
          <a:p>
            <a:pPr marL="285750" indent="-285750">
              <a:buFont typeface="Arial" panose="020B0604020202020204" pitchFamily="34" charset="0"/>
              <a:buChar char="•"/>
            </a:pPr>
            <a:r>
              <a:rPr lang="fr-FR" u="sng" dirty="0">
                <a:solidFill>
                  <a:schemeClr val="tx1"/>
                </a:solidFill>
                <a:latin typeface="+mn-lt"/>
              </a:rPr>
              <a:t>Qualité</a:t>
            </a:r>
          </a:p>
          <a:p>
            <a:r>
              <a:rPr lang="fr-FR" dirty="0">
                <a:solidFill>
                  <a:schemeClr val="tx1"/>
                </a:solidFill>
                <a:latin typeface="+mn-lt"/>
              </a:rPr>
              <a:t>Expertise de la chaîne industrielle dans son ensemble. C’est la conformité des produits ou services fabriqués par une entreprise, afin d’assurer à celle-ci la meilleure rentabilité et compétitivité possibles.</a:t>
            </a:r>
          </a:p>
          <a:p>
            <a:r>
              <a:rPr lang="fr-FR" dirty="0">
                <a:solidFill>
                  <a:schemeClr val="tx1"/>
                </a:solidFill>
                <a:latin typeface="+mn-lt"/>
              </a:rPr>
              <a:t>L’ingénieur qualité est le garant du respect des normes et des réglementations tout en œuvrant productivité maximale.</a:t>
            </a:r>
          </a:p>
          <a:p>
            <a:endParaRPr lang="fr-FR" dirty="0">
              <a:solidFill>
                <a:schemeClr val="tx1"/>
              </a:solidFill>
              <a:latin typeface="+mn-lt"/>
            </a:endParaRPr>
          </a:p>
          <a:p>
            <a:pPr marL="285750" indent="-285750">
              <a:buFont typeface="Arial" panose="020B0604020202020204" pitchFamily="34" charset="0"/>
              <a:buChar char="•"/>
            </a:pPr>
            <a:r>
              <a:rPr lang="fr-FR" u="sng" dirty="0">
                <a:solidFill>
                  <a:schemeClr val="tx1"/>
                </a:solidFill>
                <a:latin typeface="+mn-lt"/>
              </a:rPr>
              <a:t>Test et Validation</a:t>
            </a:r>
          </a:p>
          <a:p>
            <a:r>
              <a:rPr lang="fr-FR" dirty="0">
                <a:solidFill>
                  <a:schemeClr val="tx1"/>
                </a:solidFill>
                <a:latin typeface="+mn-lt"/>
              </a:rPr>
              <a:t>Test : S’assurer que le système est utile à ses utilisateurs</a:t>
            </a:r>
          </a:p>
          <a:p>
            <a:r>
              <a:rPr lang="fr-FR" dirty="0">
                <a:solidFill>
                  <a:schemeClr val="tx1"/>
                </a:solidFill>
                <a:latin typeface="+mn-lt"/>
              </a:rPr>
              <a:t>Validation : S’assurer qu’un système est conforme à ses exigences</a:t>
            </a:r>
          </a:p>
          <a:p>
            <a:r>
              <a:rPr lang="fr-FR" dirty="0">
                <a:solidFill>
                  <a:schemeClr val="tx1"/>
                </a:solidFill>
                <a:latin typeface="+mn-lt"/>
              </a:rPr>
              <a:t>Valider c’est : s’assurer qu’un système est conforme aux spécifications. Via des procédures et des bases de données pour gérer les données spécifiques. Un outil fait la synthèse des données et des procédures afin d’obtenir un jeu de test propre à chaque équipement.</a:t>
            </a:r>
          </a:p>
        </p:txBody>
      </p:sp>
    </p:spTree>
    <p:extLst>
      <p:ext uri="{BB962C8B-B14F-4D97-AF65-F5344CB8AC3E}">
        <p14:creationId xmlns:p14="http://schemas.microsoft.com/office/powerpoint/2010/main" val="19084215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7</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3" name="ZoneTexte 2">
            <a:extLst>
              <a:ext uri="{FF2B5EF4-FFF2-40B4-BE49-F238E27FC236}">
                <a16:creationId xmlns:a16="http://schemas.microsoft.com/office/drawing/2014/main" id="{6E96A0CB-706E-45AC-912A-E934353282C5}"/>
              </a:ext>
            </a:extLst>
          </p:cNvPr>
          <p:cNvSpPr txBox="1"/>
          <p:nvPr/>
        </p:nvSpPr>
        <p:spPr>
          <a:xfrm>
            <a:off x="251520" y="1424656"/>
            <a:ext cx="3384376" cy="302968"/>
          </a:xfrm>
          <a:prstGeom prst="rect">
            <a:avLst/>
          </a:prstGeom>
          <a:noFill/>
        </p:spPr>
        <p:txBody>
          <a:bodyPr wrap="square" rtlCol="0">
            <a:spAutoFit/>
          </a:bodyPr>
          <a:lstStyle/>
          <a:p>
            <a:r>
              <a:rPr lang="fr-FR" b="1" dirty="0">
                <a:solidFill>
                  <a:schemeClr val="tx1"/>
                </a:solidFill>
                <a:latin typeface="+mn-lt"/>
              </a:rPr>
              <a:t>II. </a:t>
            </a:r>
            <a:r>
              <a:rPr lang="fr-FR" b="1" u="sng" dirty="0">
                <a:solidFill>
                  <a:schemeClr val="tx1"/>
                </a:solidFill>
                <a:latin typeface="+mn-lt"/>
              </a:rPr>
              <a:t>Clients Actuels IT Link Benelux </a:t>
            </a:r>
            <a:endParaRPr lang="fr-FR" dirty="0">
              <a:solidFill>
                <a:schemeClr val="tx1"/>
              </a:solidFill>
              <a:latin typeface="+mn-lt"/>
            </a:endParaRPr>
          </a:p>
        </p:txBody>
      </p:sp>
      <p:pic>
        <p:nvPicPr>
          <p:cNvPr id="4" name="Image 3">
            <a:extLst>
              <a:ext uri="{FF2B5EF4-FFF2-40B4-BE49-F238E27FC236}">
                <a16:creationId xmlns:a16="http://schemas.microsoft.com/office/drawing/2014/main" id="{E1E2DCE1-F120-4E5C-B952-251D35F880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5947" y="2924950"/>
            <a:ext cx="1683090" cy="642380"/>
          </a:xfrm>
          <a:prstGeom prst="rect">
            <a:avLst/>
          </a:prstGeom>
        </p:spPr>
      </p:pic>
      <p:pic>
        <p:nvPicPr>
          <p:cNvPr id="7" name="Image 6">
            <a:extLst>
              <a:ext uri="{FF2B5EF4-FFF2-40B4-BE49-F238E27FC236}">
                <a16:creationId xmlns:a16="http://schemas.microsoft.com/office/drawing/2014/main" id="{B4173489-619B-42D2-B121-64308157AE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4920927"/>
            <a:ext cx="1907704" cy="356988"/>
          </a:xfrm>
          <a:prstGeom prst="rect">
            <a:avLst/>
          </a:prstGeom>
        </p:spPr>
      </p:pic>
      <p:pic>
        <p:nvPicPr>
          <p:cNvPr id="10" name="Image 9">
            <a:extLst>
              <a:ext uri="{FF2B5EF4-FFF2-40B4-BE49-F238E27FC236}">
                <a16:creationId xmlns:a16="http://schemas.microsoft.com/office/drawing/2014/main" id="{122D8192-0886-4499-94A7-F2E0E89040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512" y="4722491"/>
            <a:ext cx="1293231" cy="1293231"/>
          </a:xfrm>
          <a:prstGeom prst="rect">
            <a:avLst/>
          </a:prstGeom>
        </p:spPr>
      </p:pic>
      <p:pic>
        <p:nvPicPr>
          <p:cNvPr id="12" name="Image 11">
            <a:extLst>
              <a:ext uri="{FF2B5EF4-FFF2-40B4-BE49-F238E27FC236}">
                <a16:creationId xmlns:a16="http://schemas.microsoft.com/office/drawing/2014/main" id="{E39EB2D8-B7A2-4D96-8023-DBD6C14530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3888" y="3185446"/>
            <a:ext cx="1200662" cy="1035736"/>
          </a:xfrm>
          <a:prstGeom prst="rect">
            <a:avLst/>
          </a:prstGeom>
        </p:spPr>
      </p:pic>
      <p:pic>
        <p:nvPicPr>
          <p:cNvPr id="14" name="Image 13">
            <a:extLst>
              <a:ext uri="{FF2B5EF4-FFF2-40B4-BE49-F238E27FC236}">
                <a16:creationId xmlns:a16="http://schemas.microsoft.com/office/drawing/2014/main" id="{763D5801-1A8B-460F-A2C9-2122723A46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76531" y="1839354"/>
            <a:ext cx="2527877" cy="884757"/>
          </a:xfrm>
          <a:prstGeom prst="rect">
            <a:avLst/>
          </a:prstGeom>
        </p:spPr>
      </p:pic>
      <p:pic>
        <p:nvPicPr>
          <p:cNvPr id="16" name="Image 15">
            <a:extLst>
              <a:ext uri="{FF2B5EF4-FFF2-40B4-BE49-F238E27FC236}">
                <a16:creationId xmlns:a16="http://schemas.microsoft.com/office/drawing/2014/main" id="{7DCD4AA2-6F8B-451E-B9D2-FD920D16DC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9522" y="2021883"/>
            <a:ext cx="1732238" cy="1732238"/>
          </a:xfrm>
          <a:prstGeom prst="rect">
            <a:avLst/>
          </a:prstGeom>
        </p:spPr>
      </p:pic>
      <p:sp>
        <p:nvSpPr>
          <p:cNvPr id="17" name="ZoneTexte 16">
            <a:extLst>
              <a:ext uri="{FF2B5EF4-FFF2-40B4-BE49-F238E27FC236}">
                <a16:creationId xmlns:a16="http://schemas.microsoft.com/office/drawing/2014/main" id="{BBA0003D-0FC9-43E4-BB6B-17BA520D57C9}"/>
              </a:ext>
            </a:extLst>
          </p:cNvPr>
          <p:cNvSpPr txBox="1"/>
          <p:nvPr/>
        </p:nvSpPr>
        <p:spPr>
          <a:xfrm>
            <a:off x="4284385" y="2578045"/>
            <a:ext cx="1512168" cy="309957"/>
          </a:xfrm>
          <a:prstGeom prst="rect">
            <a:avLst/>
          </a:prstGeom>
          <a:noFill/>
        </p:spPr>
        <p:txBody>
          <a:bodyPr wrap="square" rtlCol="0">
            <a:spAutoFit/>
          </a:bodyPr>
          <a:lstStyle/>
          <a:p>
            <a:r>
              <a:rPr lang="fr-FR" dirty="0">
                <a:solidFill>
                  <a:schemeClr val="tx1"/>
                </a:solidFill>
                <a:latin typeface="+mn-lt"/>
              </a:rPr>
              <a:t>(Charleroi)</a:t>
            </a:r>
          </a:p>
        </p:txBody>
      </p:sp>
      <p:sp>
        <p:nvSpPr>
          <p:cNvPr id="22" name="ZoneTexte 21">
            <a:extLst>
              <a:ext uri="{FF2B5EF4-FFF2-40B4-BE49-F238E27FC236}">
                <a16:creationId xmlns:a16="http://schemas.microsoft.com/office/drawing/2014/main" id="{11872AF2-ADB5-446D-9440-CE03A23853F0}"/>
              </a:ext>
            </a:extLst>
          </p:cNvPr>
          <p:cNvSpPr txBox="1"/>
          <p:nvPr/>
        </p:nvSpPr>
        <p:spPr>
          <a:xfrm>
            <a:off x="914652" y="3230613"/>
            <a:ext cx="1512168" cy="309957"/>
          </a:xfrm>
          <a:prstGeom prst="rect">
            <a:avLst/>
          </a:prstGeom>
          <a:noFill/>
        </p:spPr>
        <p:txBody>
          <a:bodyPr wrap="square" rtlCol="0">
            <a:spAutoFit/>
          </a:bodyPr>
          <a:lstStyle/>
          <a:p>
            <a:r>
              <a:rPr lang="fr-FR" dirty="0">
                <a:solidFill>
                  <a:schemeClr val="tx1"/>
                </a:solidFill>
                <a:latin typeface="+mn-lt"/>
              </a:rPr>
              <a:t>(Charleroi)</a:t>
            </a:r>
          </a:p>
        </p:txBody>
      </p:sp>
      <p:sp>
        <p:nvSpPr>
          <p:cNvPr id="23" name="ZoneTexte 22">
            <a:extLst>
              <a:ext uri="{FF2B5EF4-FFF2-40B4-BE49-F238E27FC236}">
                <a16:creationId xmlns:a16="http://schemas.microsoft.com/office/drawing/2014/main" id="{D393C668-0790-485D-8BF5-CF948E018294}"/>
              </a:ext>
            </a:extLst>
          </p:cNvPr>
          <p:cNvSpPr txBox="1"/>
          <p:nvPr/>
        </p:nvSpPr>
        <p:spPr>
          <a:xfrm>
            <a:off x="3420289" y="4227859"/>
            <a:ext cx="1728192" cy="309957"/>
          </a:xfrm>
          <a:prstGeom prst="rect">
            <a:avLst/>
          </a:prstGeom>
          <a:noFill/>
        </p:spPr>
        <p:txBody>
          <a:bodyPr wrap="square" rtlCol="0">
            <a:spAutoFit/>
          </a:bodyPr>
          <a:lstStyle/>
          <a:p>
            <a:r>
              <a:rPr lang="fr-FR" dirty="0">
                <a:solidFill>
                  <a:schemeClr val="tx1"/>
                </a:solidFill>
                <a:latin typeface="+mn-lt"/>
              </a:rPr>
              <a:t>(Louvain-La-Neuve)</a:t>
            </a:r>
          </a:p>
        </p:txBody>
      </p:sp>
      <p:sp>
        <p:nvSpPr>
          <p:cNvPr id="25" name="ZoneTexte 24">
            <a:extLst>
              <a:ext uri="{FF2B5EF4-FFF2-40B4-BE49-F238E27FC236}">
                <a16:creationId xmlns:a16="http://schemas.microsoft.com/office/drawing/2014/main" id="{5874385E-8D3D-4CED-AAA5-EE18223753EC}"/>
              </a:ext>
            </a:extLst>
          </p:cNvPr>
          <p:cNvSpPr txBox="1"/>
          <p:nvPr/>
        </p:nvSpPr>
        <p:spPr>
          <a:xfrm>
            <a:off x="7159440" y="3567330"/>
            <a:ext cx="936104" cy="309957"/>
          </a:xfrm>
          <a:prstGeom prst="rect">
            <a:avLst/>
          </a:prstGeom>
          <a:noFill/>
        </p:spPr>
        <p:txBody>
          <a:bodyPr wrap="square" rtlCol="0">
            <a:spAutoFit/>
          </a:bodyPr>
          <a:lstStyle/>
          <a:p>
            <a:r>
              <a:rPr lang="fr-FR" dirty="0">
                <a:solidFill>
                  <a:schemeClr val="tx1"/>
                </a:solidFill>
                <a:latin typeface="+mn-lt"/>
              </a:rPr>
              <a:t>(Edegem)</a:t>
            </a:r>
          </a:p>
        </p:txBody>
      </p:sp>
      <p:sp>
        <p:nvSpPr>
          <p:cNvPr id="26" name="ZoneTexte 25">
            <a:extLst>
              <a:ext uri="{FF2B5EF4-FFF2-40B4-BE49-F238E27FC236}">
                <a16:creationId xmlns:a16="http://schemas.microsoft.com/office/drawing/2014/main" id="{BEEB21DD-07C8-4248-9751-96CDBCECBDE9}"/>
              </a:ext>
            </a:extLst>
          </p:cNvPr>
          <p:cNvSpPr txBox="1"/>
          <p:nvPr/>
        </p:nvSpPr>
        <p:spPr>
          <a:xfrm>
            <a:off x="5833263" y="5290298"/>
            <a:ext cx="1728192" cy="309957"/>
          </a:xfrm>
          <a:prstGeom prst="rect">
            <a:avLst/>
          </a:prstGeom>
          <a:noFill/>
        </p:spPr>
        <p:txBody>
          <a:bodyPr wrap="square" rtlCol="0">
            <a:spAutoFit/>
          </a:bodyPr>
          <a:lstStyle/>
          <a:p>
            <a:r>
              <a:rPr lang="fr-FR" dirty="0">
                <a:solidFill>
                  <a:schemeClr val="tx1"/>
                </a:solidFill>
                <a:latin typeface="+mn-lt"/>
              </a:rPr>
              <a:t>(Louvain-La-Neuve)</a:t>
            </a:r>
          </a:p>
        </p:txBody>
      </p:sp>
      <p:sp>
        <p:nvSpPr>
          <p:cNvPr id="19" name="ZoneTexte 18">
            <a:extLst>
              <a:ext uri="{FF2B5EF4-FFF2-40B4-BE49-F238E27FC236}">
                <a16:creationId xmlns:a16="http://schemas.microsoft.com/office/drawing/2014/main" id="{F624596F-49CA-494A-AE67-A4741DCFDBBB}"/>
              </a:ext>
            </a:extLst>
          </p:cNvPr>
          <p:cNvSpPr txBox="1"/>
          <p:nvPr/>
        </p:nvSpPr>
        <p:spPr>
          <a:xfrm>
            <a:off x="1105725" y="5963842"/>
            <a:ext cx="1368152" cy="309957"/>
          </a:xfrm>
          <a:prstGeom prst="rect">
            <a:avLst/>
          </a:prstGeom>
          <a:noFill/>
        </p:spPr>
        <p:txBody>
          <a:bodyPr wrap="square" rtlCol="0">
            <a:spAutoFit/>
          </a:bodyPr>
          <a:lstStyle/>
          <a:p>
            <a:r>
              <a:rPr lang="fr-FR" dirty="0">
                <a:solidFill>
                  <a:schemeClr val="tx1"/>
                </a:solidFill>
                <a:latin typeface="+mn-lt"/>
              </a:rPr>
              <a:t>(Bruxelles)</a:t>
            </a:r>
          </a:p>
        </p:txBody>
      </p:sp>
    </p:spTree>
    <p:extLst>
      <p:ext uri="{BB962C8B-B14F-4D97-AF65-F5344CB8AC3E}">
        <p14:creationId xmlns:p14="http://schemas.microsoft.com/office/powerpoint/2010/main" val="270613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8</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5E93EE10-E5B9-4D1A-9C3F-36A00D5C6409}"/>
              </a:ext>
            </a:extLst>
          </p:cNvPr>
          <p:cNvSpPr txBox="1"/>
          <p:nvPr/>
        </p:nvSpPr>
        <p:spPr>
          <a:xfrm>
            <a:off x="204694" y="1196977"/>
            <a:ext cx="8589138" cy="5097678"/>
          </a:xfrm>
          <a:prstGeom prst="rect">
            <a:avLst/>
          </a:prstGeom>
          <a:noFill/>
        </p:spPr>
        <p:txBody>
          <a:bodyPr wrap="square" rtlCol="0">
            <a:spAutoFit/>
          </a:bodyPr>
          <a:lstStyle/>
          <a:p>
            <a:r>
              <a:rPr lang="fr-FR" b="1" u="sng" dirty="0">
                <a:solidFill>
                  <a:schemeClr val="tx1"/>
                </a:solidFill>
                <a:latin typeface="+mj-lt"/>
              </a:rPr>
              <a:t>ALSTOM TRANSPORT</a:t>
            </a:r>
          </a:p>
          <a:p>
            <a:endParaRPr lang="fr-FR" b="1" u="sng" dirty="0">
              <a:solidFill>
                <a:schemeClr val="tx1"/>
              </a:solidFill>
              <a:latin typeface="+mj-lt"/>
            </a:endParaRPr>
          </a:p>
          <a:p>
            <a:r>
              <a:rPr lang="fr-FR" dirty="0">
                <a:solidFill>
                  <a:schemeClr val="tx1"/>
                </a:solidFill>
                <a:latin typeface="+mj-lt"/>
              </a:rPr>
              <a:t>Sté spécialisée dans les secteurs des transports, principalement ferroviaires (trains, tramways et métros), et des turbines électriques.</a:t>
            </a:r>
          </a:p>
          <a:p>
            <a:r>
              <a:rPr lang="fr-FR" dirty="0">
                <a:solidFill>
                  <a:schemeClr val="tx1"/>
                </a:solidFill>
                <a:latin typeface="+mj-lt"/>
              </a:rPr>
              <a:t>2015 :  Branche Energie reprise par General Electric</a:t>
            </a:r>
          </a:p>
          <a:p>
            <a:r>
              <a:rPr lang="fr-FR" dirty="0">
                <a:solidFill>
                  <a:schemeClr val="tx1"/>
                </a:solidFill>
                <a:latin typeface="+mj-lt"/>
              </a:rPr>
              <a:t>2018 : Branche Ferroviaire fusion avec Siemens </a:t>
            </a:r>
            <a:r>
              <a:rPr lang="fr-FR" dirty="0" err="1">
                <a:solidFill>
                  <a:schemeClr val="tx1"/>
                </a:solidFill>
                <a:latin typeface="+mj-lt"/>
              </a:rPr>
              <a:t>Mobility</a:t>
            </a:r>
            <a:endParaRPr lang="fr-FR" dirty="0">
              <a:solidFill>
                <a:schemeClr val="tx1"/>
              </a:solidFill>
              <a:latin typeface="+mj-lt"/>
            </a:endParaRPr>
          </a:p>
          <a:p>
            <a:endParaRPr lang="fr-FR" dirty="0">
              <a:solidFill>
                <a:schemeClr val="tx1"/>
              </a:solidFill>
              <a:latin typeface="+mj-lt"/>
            </a:endParaRPr>
          </a:p>
          <a:p>
            <a:r>
              <a:rPr lang="fr-FR" u="sng" dirty="0">
                <a:solidFill>
                  <a:schemeClr val="tx1"/>
                </a:solidFill>
                <a:latin typeface="+mj-lt"/>
              </a:rPr>
              <a:t>2 métiers</a:t>
            </a:r>
            <a:r>
              <a:rPr lang="fr-FR" dirty="0">
                <a:solidFill>
                  <a:schemeClr val="tx1"/>
                </a:solidFill>
                <a:latin typeface="+mj-lt"/>
              </a:rPr>
              <a:t> : Transport et Energie</a:t>
            </a:r>
          </a:p>
          <a:p>
            <a:endParaRPr lang="fr-FR" dirty="0">
              <a:solidFill>
                <a:schemeClr val="tx1"/>
              </a:solidFill>
              <a:latin typeface="+mj-lt"/>
            </a:endParaRPr>
          </a:p>
          <a:p>
            <a:r>
              <a:rPr lang="fr-FR" u="sng" dirty="0">
                <a:solidFill>
                  <a:schemeClr val="tx1"/>
                </a:solidFill>
                <a:latin typeface="+mn-lt"/>
              </a:rPr>
              <a:t>4 secteurs</a:t>
            </a:r>
            <a:r>
              <a:rPr lang="fr-FR" dirty="0">
                <a:solidFill>
                  <a:schemeClr val="tx1"/>
                </a:solidFill>
                <a:latin typeface="+mn-lt"/>
              </a:rPr>
              <a:t> : </a:t>
            </a:r>
          </a:p>
          <a:p>
            <a:pPr marL="285750" indent="-285750">
              <a:buFontTx/>
              <a:buChar char="-"/>
            </a:pPr>
            <a:r>
              <a:rPr lang="fr-FR" dirty="0">
                <a:solidFill>
                  <a:schemeClr val="tx1"/>
                </a:solidFill>
                <a:latin typeface="+mn-lt"/>
              </a:rPr>
              <a:t>Alstom Thermal Power : construction de centrales électriques thermiques</a:t>
            </a:r>
          </a:p>
          <a:p>
            <a:pPr marL="285750" indent="-285750">
              <a:buFontTx/>
              <a:buChar char="-"/>
            </a:pPr>
            <a:r>
              <a:rPr lang="fr-FR" dirty="0">
                <a:solidFill>
                  <a:schemeClr val="tx1"/>
                </a:solidFill>
                <a:latin typeface="+mn-lt"/>
              </a:rPr>
              <a:t>Alstom </a:t>
            </a:r>
            <a:r>
              <a:rPr lang="fr-FR" dirty="0" err="1">
                <a:solidFill>
                  <a:schemeClr val="tx1"/>
                </a:solidFill>
                <a:latin typeface="+mn-lt"/>
              </a:rPr>
              <a:t>Renewable</a:t>
            </a:r>
            <a:r>
              <a:rPr lang="fr-FR" dirty="0">
                <a:solidFill>
                  <a:schemeClr val="tx1"/>
                </a:solidFill>
                <a:latin typeface="+mn-lt"/>
              </a:rPr>
              <a:t> Power : activités d'hydroélectricité, éolien, solaire et énergies marines renouvelables</a:t>
            </a:r>
          </a:p>
          <a:p>
            <a:pPr marL="285750" indent="-285750">
              <a:buFontTx/>
              <a:buChar char="-"/>
            </a:pPr>
            <a:r>
              <a:rPr lang="fr-FR" b="1" dirty="0">
                <a:solidFill>
                  <a:schemeClr val="tx1"/>
                </a:solidFill>
                <a:latin typeface="+mn-lt"/>
              </a:rPr>
              <a:t>Alstom Transport : équipements et services de transport ferroviaire</a:t>
            </a:r>
          </a:p>
          <a:p>
            <a:pPr marL="285750" indent="-285750">
              <a:buFontTx/>
              <a:buChar char="-"/>
            </a:pPr>
            <a:r>
              <a:rPr lang="fr-FR" dirty="0">
                <a:solidFill>
                  <a:schemeClr val="tx1"/>
                </a:solidFill>
                <a:latin typeface="+mn-lt"/>
              </a:rPr>
              <a:t>Alstom </a:t>
            </a:r>
            <a:r>
              <a:rPr lang="fr-FR" dirty="0" err="1">
                <a:solidFill>
                  <a:schemeClr val="tx1"/>
                </a:solidFill>
                <a:latin typeface="+mn-lt"/>
              </a:rPr>
              <a:t>Grid</a:t>
            </a:r>
            <a:r>
              <a:rPr lang="fr-FR" dirty="0">
                <a:solidFill>
                  <a:schemeClr val="tx1"/>
                </a:solidFill>
                <a:latin typeface="+mn-lt"/>
              </a:rPr>
              <a:t> : solutions de transmission d'électricité</a:t>
            </a:r>
          </a:p>
          <a:p>
            <a:endParaRPr lang="fr-FR" dirty="0">
              <a:solidFill>
                <a:schemeClr val="tx1"/>
              </a:solidFill>
              <a:latin typeface="+mn-lt"/>
            </a:endParaRPr>
          </a:p>
          <a:p>
            <a:r>
              <a:rPr lang="fr-FR" u="sng" dirty="0">
                <a:solidFill>
                  <a:schemeClr val="tx1"/>
                </a:solidFill>
                <a:latin typeface="+mn-lt"/>
              </a:rPr>
              <a:t>Systèmes</a:t>
            </a:r>
            <a:r>
              <a:rPr lang="fr-FR" dirty="0">
                <a:solidFill>
                  <a:schemeClr val="tx1"/>
                </a:solidFill>
                <a:latin typeface="+mn-lt"/>
              </a:rPr>
              <a:t> :</a:t>
            </a:r>
          </a:p>
          <a:p>
            <a:pPr marL="285750" indent="-285750">
              <a:buFontTx/>
              <a:buChar char="-"/>
            </a:pPr>
            <a:r>
              <a:rPr lang="fr-FR" dirty="0">
                <a:solidFill>
                  <a:schemeClr val="tx1"/>
                </a:solidFill>
                <a:latin typeface="+mn-lt"/>
              </a:rPr>
              <a:t>Les centrales électriques clés en main</a:t>
            </a:r>
          </a:p>
          <a:p>
            <a:pPr marL="285750" indent="-285750">
              <a:buFontTx/>
              <a:buChar char="-"/>
            </a:pPr>
            <a:r>
              <a:rPr lang="fr-FR" dirty="0">
                <a:solidFill>
                  <a:schemeClr val="tx1"/>
                </a:solidFill>
                <a:latin typeface="+mn-lt"/>
              </a:rPr>
              <a:t>Les turbines et alternateurs hydroélectriques</a:t>
            </a:r>
          </a:p>
          <a:p>
            <a:pPr marL="285750" indent="-285750">
              <a:buFontTx/>
              <a:buChar char="-"/>
            </a:pPr>
            <a:r>
              <a:rPr lang="fr-FR" dirty="0">
                <a:solidFill>
                  <a:schemeClr val="tx1"/>
                </a:solidFill>
                <a:latin typeface="+mn-lt"/>
              </a:rPr>
              <a:t>Les systèmes antipollution pour les centrales électriques</a:t>
            </a:r>
          </a:p>
          <a:p>
            <a:pPr marL="285750" indent="-285750">
              <a:buFontTx/>
              <a:buChar char="-"/>
            </a:pPr>
            <a:r>
              <a:rPr lang="fr-FR" dirty="0">
                <a:solidFill>
                  <a:schemeClr val="tx1"/>
                </a:solidFill>
                <a:latin typeface="+mn-lt"/>
              </a:rPr>
              <a:t>Les trains à très grande vitesse (TGV), trains pendulaires (</a:t>
            </a:r>
            <a:r>
              <a:rPr lang="fr-FR" dirty="0" err="1">
                <a:solidFill>
                  <a:schemeClr val="tx1"/>
                </a:solidFill>
                <a:latin typeface="+mn-lt"/>
              </a:rPr>
              <a:t>Pendolino</a:t>
            </a:r>
            <a:r>
              <a:rPr lang="fr-FR" dirty="0">
                <a:solidFill>
                  <a:schemeClr val="tx1"/>
                </a:solidFill>
                <a:latin typeface="+mn-lt"/>
              </a:rPr>
              <a:t>)</a:t>
            </a:r>
          </a:p>
          <a:p>
            <a:pPr marL="285750" indent="-285750">
              <a:buFontTx/>
              <a:buChar char="-"/>
            </a:pPr>
            <a:r>
              <a:rPr lang="fr-FR" dirty="0">
                <a:solidFill>
                  <a:schemeClr val="tx1"/>
                </a:solidFill>
                <a:latin typeface="+mn-lt"/>
              </a:rPr>
              <a:t>Les systèmes de véhicules légers sur rail et les tramways</a:t>
            </a:r>
          </a:p>
          <a:p>
            <a:pPr marL="285750" indent="-285750">
              <a:buFontTx/>
              <a:buChar char="-"/>
            </a:pPr>
            <a:r>
              <a:rPr lang="fr-FR" dirty="0">
                <a:solidFill>
                  <a:schemeClr val="tx1"/>
                </a:solidFill>
                <a:latin typeface="+mn-lt"/>
              </a:rPr>
              <a:t>Les services, la signalisation et les systèmes ferroviaires</a:t>
            </a:r>
          </a:p>
          <a:p>
            <a:pPr marL="285750" indent="-285750">
              <a:buFontTx/>
              <a:buChar char="-"/>
            </a:pPr>
            <a:r>
              <a:rPr lang="fr-FR" dirty="0">
                <a:solidFill>
                  <a:schemeClr val="tx1"/>
                </a:solidFill>
                <a:latin typeface="+mn-lt"/>
              </a:rPr>
              <a:t>Commandes de passages à niveaux</a:t>
            </a:r>
          </a:p>
        </p:txBody>
      </p:sp>
      <p:pic>
        <p:nvPicPr>
          <p:cNvPr id="8" name="Image 7">
            <a:extLst>
              <a:ext uri="{FF2B5EF4-FFF2-40B4-BE49-F238E27FC236}">
                <a16:creationId xmlns:a16="http://schemas.microsoft.com/office/drawing/2014/main" id="{41C651AA-0CB3-41C7-A840-F1464BA0F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935" y="6041595"/>
            <a:ext cx="1289371" cy="451280"/>
          </a:xfrm>
          <a:prstGeom prst="rect">
            <a:avLst/>
          </a:prstGeom>
        </p:spPr>
      </p:pic>
    </p:spTree>
    <p:extLst>
      <p:ext uri="{BB962C8B-B14F-4D97-AF65-F5344CB8AC3E}">
        <p14:creationId xmlns:p14="http://schemas.microsoft.com/office/powerpoint/2010/main" val="24240016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5"/>
          <p:cNvSpPr txBox="1">
            <a:spLocks noChangeArrowheads="1"/>
          </p:cNvSpPr>
          <p:nvPr/>
        </p:nvSpPr>
        <p:spPr bwMode="auto">
          <a:xfrm>
            <a:off x="882651" y="584201"/>
            <a:ext cx="4545013" cy="38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bg1"/>
                </a:solidFill>
                <a:latin typeface="Verdana" pitchFamily="34" charset="0"/>
                <a:ea typeface="Lucida Sans Unicode" pitchFamily="34" charset="0"/>
                <a:cs typeface="Lucida Sans Unicode" pitchFamily="34" charset="0"/>
              </a:defRPr>
            </a:lvl9pPr>
          </a:lstStyle>
          <a:p>
            <a:pPr eaLnBrk="1" hangingPunct="1">
              <a:buClr>
                <a:srgbClr val="7F7F7F"/>
              </a:buClr>
              <a:buSzPct val="100000"/>
              <a:buFont typeface="Verdana" pitchFamily="34" charset="0"/>
              <a:buNone/>
            </a:pPr>
            <a:r>
              <a:rPr lang="fr-FR" sz="2000" dirty="0">
                <a:solidFill>
                  <a:schemeClr val="tx1"/>
                </a:solidFill>
                <a:ea typeface="+mn-ea"/>
              </a:rPr>
              <a:t>IT Link Benelux</a:t>
            </a:r>
          </a:p>
        </p:txBody>
      </p:sp>
      <p:pic>
        <p:nvPicPr>
          <p:cNvPr id="3077" name="Image 12" descr="Logo Itlink.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4" y="115890"/>
            <a:ext cx="7207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9"/>
          <p:cNvSpPr>
            <a:spLocks noChangeArrowheads="1"/>
          </p:cNvSpPr>
          <p:nvPr/>
        </p:nvSpPr>
        <p:spPr bwMode="auto">
          <a:xfrm>
            <a:off x="1" y="6564313"/>
            <a:ext cx="3779838" cy="309562"/>
          </a:xfrm>
          <a:custGeom>
            <a:avLst/>
            <a:gdLst>
              <a:gd name="T0" fmla="*/ 1883 w 5429288"/>
              <a:gd name="T1" fmla="*/ 0 h 1328023"/>
              <a:gd name="T2" fmla="*/ 941 w 5429288"/>
              <a:gd name="T3" fmla="*/ 0 h 1328023"/>
              <a:gd name="T4" fmla="*/ 0 w 5429288"/>
              <a:gd name="T5" fmla="*/ 0 h 1328023"/>
              <a:gd name="T6" fmla="*/ 941 w 5429288"/>
              <a:gd name="T7" fmla="*/ 0 h 1328023"/>
              <a:gd name="T8" fmla="*/ 0 60000 65536"/>
              <a:gd name="T9" fmla="*/ 0 60000 65536"/>
              <a:gd name="T10" fmla="*/ 0 60000 65536"/>
              <a:gd name="T11" fmla="*/ 0 60000 65536"/>
              <a:gd name="T12" fmla="*/ 64830 w 5429288"/>
              <a:gd name="T13" fmla="*/ 64831 h 1328023"/>
              <a:gd name="T14" fmla="*/ 5364456 w 5429288"/>
              <a:gd name="T15" fmla="*/ 1263192 h 1328023"/>
            </a:gdLst>
            <a:ahLst/>
            <a:cxnLst>
              <a:cxn ang="T8">
                <a:pos x="T0" y="T1"/>
              </a:cxn>
              <a:cxn ang="T9">
                <a:pos x="T2" y="T3"/>
              </a:cxn>
              <a:cxn ang="T10">
                <a:pos x="T4" y="T5"/>
              </a:cxn>
              <a:cxn ang="T11">
                <a:pos x="T6" y="T7"/>
              </a:cxn>
            </a:cxnLst>
            <a:rect l="T12" t="T13" r="T14" b="T15"/>
            <a:pathLst>
              <a:path w="5429288" h="1328023">
                <a:moveTo>
                  <a:pt x="221342" y="0"/>
                </a:moveTo>
                <a:lnTo>
                  <a:pt x="5429288" y="0"/>
                </a:lnTo>
                <a:lnTo>
                  <a:pt x="5429288" y="1106681"/>
                </a:lnTo>
                <a:cubicBezTo>
                  <a:pt x="5429288" y="1228924"/>
                  <a:pt x="5330189" y="1328022"/>
                  <a:pt x="5207946" y="1328023"/>
                </a:cubicBezTo>
                <a:lnTo>
                  <a:pt x="0" y="1328023"/>
                </a:lnTo>
                <a:lnTo>
                  <a:pt x="0" y="221342"/>
                </a:lnTo>
                <a:cubicBezTo>
                  <a:pt x="0" y="99098"/>
                  <a:pt x="99098" y="0"/>
                  <a:pt x="221341" y="0"/>
                </a:cubicBezTo>
                <a:lnTo>
                  <a:pt x="221342" y="0"/>
                </a:lnTo>
                <a:close/>
              </a:path>
            </a:pathLst>
          </a:custGeom>
          <a:solidFill>
            <a:schemeClr val="accent1">
              <a:lumMod val="60000"/>
              <a:lumOff val="40000"/>
            </a:schemeClr>
          </a:solidFill>
          <a:ln>
            <a:noFill/>
          </a:ln>
          <a:extLst/>
        </p:spPr>
        <p:txBody>
          <a:bodyPr lIns="90000" tIns="46800" rIns="90000" bIns="46800">
            <a:spAutoFit/>
          </a:bodyPr>
          <a:lstStyle/>
          <a:p>
            <a:pPr defTabSz="449263" fontAlgn="base">
              <a:spcBef>
                <a:spcPct val="0"/>
              </a:spcBef>
              <a:spcAft>
                <a:spcPct val="0"/>
              </a:spcAft>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i="1" dirty="0">
                <a:solidFill>
                  <a:srgbClr val="FFFFFF"/>
                </a:solidFill>
              </a:rPr>
              <a:t>Accélérateur d’Innovation</a:t>
            </a:r>
          </a:p>
        </p:txBody>
      </p:sp>
      <p:sp>
        <p:nvSpPr>
          <p:cNvPr id="38" name="Espace réservé du numéro de diapositive 37"/>
          <p:cNvSpPr>
            <a:spLocks noGrp="1"/>
          </p:cNvSpPr>
          <p:nvPr>
            <p:ph type="sldNum" sz="quarter" idx="12"/>
          </p:nvPr>
        </p:nvSpPr>
        <p:spPr>
          <a:xfrm>
            <a:off x="6660232" y="6492875"/>
            <a:ext cx="2133600" cy="365125"/>
          </a:xfrm>
        </p:spPr>
        <p:txBody>
          <a:bodyPr/>
          <a:lstStyle/>
          <a:p>
            <a:pPr>
              <a:defRPr/>
            </a:pPr>
            <a:fld id="{97076950-1776-43AF-9EEB-2CB9CF6B8C17}" type="slidenum">
              <a:rPr lang="en-GB" smtClean="0"/>
              <a:pPr>
                <a:defRPr/>
              </a:pPr>
              <a:t>9</a:t>
            </a:fld>
            <a:endParaRPr lang="en-GB" dirty="0"/>
          </a:p>
        </p:txBody>
      </p:sp>
      <p:cxnSp>
        <p:nvCxnSpPr>
          <p:cNvPr id="24" name="Connecteur droit 13"/>
          <p:cNvCxnSpPr>
            <a:cxnSpLocks noChangeShapeType="1"/>
          </p:cNvCxnSpPr>
          <p:nvPr/>
        </p:nvCxnSpPr>
        <p:spPr bwMode="auto">
          <a:xfrm rot="5400000">
            <a:off x="4356100" y="-2403475"/>
            <a:ext cx="0" cy="6769100"/>
          </a:xfrm>
          <a:prstGeom prst="line">
            <a:avLst/>
          </a:prstGeom>
          <a:ln>
            <a:headEnd/>
            <a:tailEnd/>
          </a:ln>
          <a:extLst>
            <a:ext uri="{909E8E84-426E-40DD-AFC4-6F175D3DCCD1}">
              <a14:hiddenFill xmlns:a14="http://schemas.microsoft.com/office/drawing/2010/main">
                <a:noFill/>
              </a14:hiddenFill>
            </a:ext>
          </a:extLst>
        </p:spPr>
        <p:style>
          <a:lnRef idx="1">
            <a:schemeClr val="accent5"/>
          </a:lnRef>
          <a:fillRef idx="0">
            <a:schemeClr val="accent5"/>
          </a:fillRef>
          <a:effectRef idx="0">
            <a:schemeClr val="accent5"/>
          </a:effectRef>
          <a:fontRef idx="minor">
            <a:schemeClr val="tx1"/>
          </a:fontRef>
        </p:style>
      </p:cxnSp>
      <p:sp>
        <p:nvSpPr>
          <p:cNvPr id="2" name="ZoneTexte 1">
            <a:extLst>
              <a:ext uri="{FF2B5EF4-FFF2-40B4-BE49-F238E27FC236}">
                <a16:creationId xmlns:a16="http://schemas.microsoft.com/office/drawing/2014/main" id="{5E93EE10-E5B9-4D1A-9C3F-36A00D5C6409}"/>
              </a:ext>
            </a:extLst>
          </p:cNvPr>
          <p:cNvSpPr txBox="1"/>
          <p:nvPr/>
        </p:nvSpPr>
        <p:spPr>
          <a:xfrm>
            <a:off x="213260" y="1246802"/>
            <a:ext cx="8589138" cy="4880054"/>
          </a:xfrm>
          <a:prstGeom prst="rect">
            <a:avLst/>
          </a:prstGeom>
          <a:noFill/>
        </p:spPr>
        <p:txBody>
          <a:bodyPr wrap="square" rtlCol="0">
            <a:spAutoFit/>
          </a:bodyPr>
          <a:lstStyle/>
          <a:p>
            <a:r>
              <a:rPr lang="fr-FR" u="sng" dirty="0">
                <a:solidFill>
                  <a:schemeClr val="tx1"/>
                </a:solidFill>
                <a:latin typeface="+mj-lt"/>
              </a:rPr>
              <a:t>Projets en cours</a:t>
            </a:r>
            <a:r>
              <a:rPr lang="fr-FR" dirty="0">
                <a:solidFill>
                  <a:schemeClr val="tx1"/>
                </a:solidFill>
                <a:latin typeface="+mj-lt"/>
              </a:rPr>
              <a:t> :</a:t>
            </a:r>
          </a:p>
          <a:p>
            <a:endParaRPr lang="fr-FR" dirty="0">
              <a:solidFill>
                <a:schemeClr val="tx1"/>
              </a:solidFill>
              <a:latin typeface="+mj-lt"/>
            </a:endParaRPr>
          </a:p>
          <a:p>
            <a:r>
              <a:rPr lang="fr-FR" dirty="0">
                <a:solidFill>
                  <a:schemeClr val="tx1"/>
                </a:solidFill>
                <a:latin typeface="+mj-lt"/>
              </a:rPr>
              <a:t>1. Architecture système d'une plateforme sécurisée embarquée dans le train = système de pilotage automatique du train. Elle s'interface avec d'autres cartes électroniques.</a:t>
            </a:r>
          </a:p>
          <a:p>
            <a:pPr marL="285750" indent="-285750">
              <a:buFontTx/>
              <a:buChar char="-"/>
            </a:pPr>
            <a:r>
              <a:rPr lang="fr-FR" dirty="0">
                <a:solidFill>
                  <a:schemeClr val="tx1"/>
                </a:solidFill>
                <a:latin typeface="+mj-lt"/>
              </a:rPr>
              <a:t>Définir les interfaces de la plateforme</a:t>
            </a:r>
          </a:p>
          <a:p>
            <a:pPr marL="285750" indent="-285750">
              <a:buFontTx/>
              <a:buChar char="-"/>
            </a:pPr>
            <a:r>
              <a:rPr lang="fr-FR" dirty="0">
                <a:solidFill>
                  <a:schemeClr val="tx1"/>
                </a:solidFill>
                <a:latin typeface="+mj-lt"/>
              </a:rPr>
              <a:t>Design HW/SW</a:t>
            </a:r>
          </a:p>
          <a:p>
            <a:pPr marL="285750" indent="-285750">
              <a:buFontTx/>
              <a:buChar char="-"/>
            </a:pPr>
            <a:r>
              <a:rPr lang="fr-FR" dirty="0">
                <a:solidFill>
                  <a:schemeClr val="tx1"/>
                </a:solidFill>
                <a:latin typeface="+mj-lt"/>
              </a:rPr>
              <a:t>Connaissances en électronique analogique et numérique, VHDL, développement logiciel (C, Assembleur), outils CAO et de simulation</a:t>
            </a:r>
          </a:p>
          <a:p>
            <a:endParaRPr lang="fr-FR" dirty="0">
              <a:solidFill>
                <a:schemeClr val="tx1"/>
              </a:solidFill>
              <a:latin typeface="+mj-lt"/>
            </a:endParaRPr>
          </a:p>
          <a:p>
            <a:endParaRPr lang="fr-FR" dirty="0">
              <a:solidFill>
                <a:schemeClr val="tx1"/>
              </a:solidFill>
              <a:latin typeface="+mj-lt"/>
            </a:endParaRPr>
          </a:p>
          <a:p>
            <a:r>
              <a:rPr lang="fr-FR" dirty="0">
                <a:solidFill>
                  <a:schemeClr val="tx1"/>
                </a:solidFill>
                <a:latin typeface="+mj-lt"/>
              </a:rPr>
              <a:t>2. R&amp;D sur le système de tachymétrie (permettant de déterminer la vitesse de déplacement d'un objet en mouvement) du train - recherche des techno et conception d'un nouveau système de calcul de train.</a:t>
            </a:r>
          </a:p>
          <a:p>
            <a:pPr marL="285750" indent="-285750">
              <a:buFontTx/>
              <a:buChar char="-"/>
            </a:pPr>
            <a:r>
              <a:rPr lang="fr-FR" dirty="0">
                <a:solidFill>
                  <a:schemeClr val="tx1"/>
                </a:solidFill>
                <a:latin typeface="+mj-lt"/>
              </a:rPr>
              <a:t>Mécatronique/Automatique/ Système embarqué</a:t>
            </a:r>
          </a:p>
          <a:p>
            <a:pPr marL="285750" indent="-285750">
              <a:buFontTx/>
              <a:buChar char="-"/>
            </a:pPr>
            <a:r>
              <a:rPr lang="fr-FR" dirty="0">
                <a:solidFill>
                  <a:schemeClr val="tx1"/>
                </a:solidFill>
                <a:latin typeface="+mj-lt"/>
              </a:rPr>
              <a:t>Développement de systèmes embarqués, partie capteurs</a:t>
            </a:r>
          </a:p>
          <a:p>
            <a:endParaRPr lang="fr-FR" dirty="0">
              <a:solidFill>
                <a:schemeClr val="tx1"/>
              </a:solidFill>
              <a:latin typeface="+mj-lt"/>
            </a:endParaRPr>
          </a:p>
          <a:p>
            <a:endParaRPr lang="fr-FR" dirty="0">
              <a:solidFill>
                <a:schemeClr val="tx1"/>
              </a:solidFill>
              <a:latin typeface="+mj-lt"/>
            </a:endParaRPr>
          </a:p>
          <a:p>
            <a:r>
              <a:rPr lang="fr-FR" dirty="0">
                <a:solidFill>
                  <a:schemeClr val="tx1"/>
                </a:solidFill>
                <a:latin typeface="+mj-lt"/>
              </a:rPr>
              <a:t>3. Ingénieur système fonctionnel</a:t>
            </a:r>
          </a:p>
          <a:p>
            <a:r>
              <a:rPr lang="fr-FR" dirty="0">
                <a:solidFill>
                  <a:schemeClr val="tx1"/>
                </a:solidFill>
                <a:latin typeface="+mj-lt"/>
              </a:rPr>
              <a:t>Spécification et définition du système et des sous-systèmes.</a:t>
            </a:r>
          </a:p>
          <a:p>
            <a:pPr marL="285750" indent="-285750">
              <a:buFontTx/>
              <a:buChar char="-"/>
            </a:pPr>
            <a:r>
              <a:rPr lang="fr-FR" dirty="0">
                <a:solidFill>
                  <a:schemeClr val="tx1"/>
                </a:solidFill>
                <a:latin typeface="+mj-lt"/>
              </a:rPr>
              <a:t>Analyse et développement de systèmes de signalisation -&gt; Intégration &amp; Tests</a:t>
            </a:r>
          </a:p>
          <a:p>
            <a:pPr marL="285750" indent="-285750">
              <a:buFontTx/>
              <a:buChar char="-"/>
            </a:pPr>
            <a:r>
              <a:rPr lang="fr-FR" dirty="0">
                <a:solidFill>
                  <a:schemeClr val="tx1"/>
                </a:solidFill>
                <a:latin typeface="+mj-lt"/>
              </a:rPr>
              <a:t>Traçabilité des spécifications fonctionnelles</a:t>
            </a:r>
          </a:p>
          <a:p>
            <a:pPr marL="285750" indent="-285750">
              <a:buFontTx/>
              <a:buChar char="-"/>
            </a:pPr>
            <a:r>
              <a:rPr lang="fr-FR" dirty="0">
                <a:solidFill>
                  <a:schemeClr val="tx1"/>
                </a:solidFill>
                <a:latin typeface="+mj-lt"/>
              </a:rPr>
              <a:t>Conception des évolutions du système (en terme de maintenance et de mise en place d'une nouvelle ligne)</a:t>
            </a:r>
          </a:p>
          <a:p>
            <a:pPr marL="285750" indent="-285750">
              <a:buFontTx/>
              <a:buChar char="-"/>
            </a:pPr>
            <a:r>
              <a:rPr lang="fr-FR" dirty="0">
                <a:solidFill>
                  <a:schemeClr val="tx1"/>
                </a:solidFill>
                <a:latin typeface="+mj-lt"/>
              </a:rPr>
              <a:t>Système, Spécification, Automatique, Mécatronique, QCD (Qualité, Coût, Délai)</a:t>
            </a:r>
          </a:p>
        </p:txBody>
      </p:sp>
      <p:pic>
        <p:nvPicPr>
          <p:cNvPr id="10" name="Image 9">
            <a:extLst>
              <a:ext uri="{FF2B5EF4-FFF2-40B4-BE49-F238E27FC236}">
                <a16:creationId xmlns:a16="http://schemas.microsoft.com/office/drawing/2014/main" id="{E555CDCB-0936-4CD4-A736-C4F8E4B2AF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4684" y="6088944"/>
            <a:ext cx="1153763" cy="403817"/>
          </a:xfrm>
          <a:prstGeom prst="rect">
            <a:avLst/>
          </a:prstGeom>
        </p:spPr>
      </p:pic>
    </p:spTree>
    <p:extLst>
      <p:ext uri="{BB962C8B-B14F-4D97-AF65-F5344CB8AC3E}">
        <p14:creationId xmlns:p14="http://schemas.microsoft.com/office/powerpoint/2010/main" val="7354252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35560</TotalTime>
  <Words>1942</Words>
  <Application>Microsoft Office PowerPoint</Application>
  <PresentationFormat>Affichage à l'écran (4:3)</PresentationFormat>
  <Paragraphs>355</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Lucida Sans Unicode</vt:lpstr>
      <vt:lpstr>Symbol</vt:lpstr>
      <vt:lpstr>Times New Roman</vt:lpstr>
      <vt:lpstr>Verdana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Service Communication</dc:creator>
  <cp:lastModifiedBy>Laura Serfaty</cp:lastModifiedBy>
  <cp:revision>1414</cp:revision>
  <cp:lastPrinted>2012-10-03T07:49:38Z</cp:lastPrinted>
  <dcterms:modified xsi:type="dcterms:W3CDTF">2017-11-27T10:03:16Z</dcterms:modified>
</cp:coreProperties>
</file>