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66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2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2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2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1559019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1048598"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48599" name="Date Placeholder 3"/>
          <p:cNvSpPr>
            <a:spLocks noGrp="1"/>
          </p:cNvSpPr>
          <p:nvPr>
            <p:ph type="dt" sz="half" idx="10"/>
          </p:nvPr>
        </p:nvSpPr>
        <p:spPr/>
        <p:txBody>
          <a:bodyPr/>
          <a:lstStyle/>
          <a:p>
            <a:fld id="{B61BEF0D-F0BB-DE4B-95CE-6DB70DBA9567}" type="datetimeFigureOut">
              <a:rPr lang="en-US" dirty="0"/>
              <a:t>12/27/2023</a:t>
            </a:fld>
            <a:endParaRPr lang="en-US" dirty="0"/>
          </a:p>
        </p:txBody>
      </p:sp>
      <p:sp>
        <p:nvSpPr>
          <p:cNvPr id="1048600" name="Footer Placeholder 4"/>
          <p:cNvSpPr>
            <a:spLocks noGrp="1"/>
          </p:cNvSpPr>
          <p:nvPr>
            <p:ph type="ftr" sz="quarter" idx="11"/>
          </p:nvPr>
        </p:nvSpPr>
        <p:spPr/>
        <p:txBody>
          <a:bodyPr/>
          <a:lstStyle/>
          <a:p>
            <a:endParaRPr lang="en-US" dirty="0"/>
          </a:p>
        </p:txBody>
      </p:sp>
      <p:sp>
        <p:nvSpPr>
          <p:cNvPr id="104860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97"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1048698"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1048699" name="Date Placeholder 3"/>
          <p:cNvSpPr>
            <a:spLocks noGrp="1"/>
          </p:cNvSpPr>
          <p:nvPr>
            <p:ph type="dt" sz="half" idx="10"/>
          </p:nvPr>
        </p:nvSpPr>
        <p:spPr/>
        <p:txBody>
          <a:bodyPr/>
          <a:lstStyle/>
          <a:p>
            <a:fld id="{B61BEF0D-F0BB-DE4B-95CE-6DB70DBA9567}" type="datetimeFigureOut">
              <a:rPr lang="en-US" dirty="0"/>
              <a:t>12/27/2023</a:t>
            </a:fld>
            <a:endParaRPr lang="en-US" dirty="0"/>
          </a:p>
        </p:txBody>
      </p:sp>
      <p:sp>
        <p:nvSpPr>
          <p:cNvPr id="1048700" name="Footer Placeholder 4"/>
          <p:cNvSpPr>
            <a:spLocks noGrp="1"/>
          </p:cNvSpPr>
          <p:nvPr>
            <p:ph type="ftr" sz="quarter" idx="11"/>
          </p:nvPr>
        </p:nvSpPr>
        <p:spPr/>
        <p:txBody>
          <a:bodyPr/>
          <a:lstStyle/>
          <a:p>
            <a:endParaRPr lang="en-US" dirty="0"/>
          </a:p>
        </p:txBody>
      </p:sp>
      <p:sp>
        <p:nvSpPr>
          <p:cNvPr id="104870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57"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1048658"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smtClean="0"/>
              <a:t>Edit Master text styles</a:t>
            </a:r>
          </a:p>
        </p:txBody>
      </p:sp>
      <p:sp>
        <p:nvSpPr>
          <p:cNvPr id="1048659"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1048660" name="Date Placeholder 3"/>
          <p:cNvSpPr>
            <a:spLocks noGrp="1"/>
          </p:cNvSpPr>
          <p:nvPr>
            <p:ph type="dt" sz="half" idx="10"/>
          </p:nvPr>
        </p:nvSpPr>
        <p:spPr/>
        <p:txBody>
          <a:bodyPr/>
          <a:lstStyle/>
          <a:p>
            <a:fld id="{B61BEF0D-F0BB-DE4B-95CE-6DB70DBA9567}" type="datetimeFigureOut">
              <a:rPr lang="en-US" dirty="0"/>
              <a:t>12/27/2023</a:t>
            </a:fld>
            <a:endParaRPr lang="en-US" dirty="0"/>
          </a:p>
        </p:txBody>
      </p:sp>
      <p:sp>
        <p:nvSpPr>
          <p:cNvPr id="1048661" name="Footer Placeholder 4"/>
          <p:cNvSpPr>
            <a:spLocks noGrp="1"/>
          </p:cNvSpPr>
          <p:nvPr>
            <p:ph type="ftr" sz="quarter" idx="11"/>
          </p:nvPr>
        </p:nvSpPr>
        <p:spPr/>
        <p:txBody>
          <a:bodyPr/>
          <a:lstStyle/>
          <a:p>
            <a:endParaRPr lang="en-US" dirty="0"/>
          </a:p>
        </p:txBody>
      </p:sp>
      <p:sp>
        <p:nvSpPr>
          <p:cNvPr id="1048662"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63"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64"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9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104869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1048694" name="Date Placeholder 3"/>
          <p:cNvSpPr>
            <a:spLocks noGrp="1"/>
          </p:cNvSpPr>
          <p:nvPr>
            <p:ph type="dt" sz="half" idx="10"/>
          </p:nvPr>
        </p:nvSpPr>
        <p:spPr/>
        <p:txBody>
          <a:bodyPr/>
          <a:lstStyle/>
          <a:p>
            <a:fld id="{B61BEF0D-F0BB-DE4B-95CE-6DB70DBA9567}" type="datetimeFigureOut">
              <a:rPr lang="en-US" dirty="0"/>
              <a:t>12/27/2023</a:t>
            </a:fld>
            <a:endParaRPr lang="en-US" dirty="0"/>
          </a:p>
        </p:txBody>
      </p:sp>
      <p:sp>
        <p:nvSpPr>
          <p:cNvPr id="1048695" name="Footer Placeholder 4"/>
          <p:cNvSpPr>
            <a:spLocks noGrp="1"/>
          </p:cNvSpPr>
          <p:nvPr>
            <p:ph type="ftr" sz="quarter" idx="11"/>
          </p:nvPr>
        </p:nvSpPr>
        <p:spPr/>
        <p:txBody>
          <a:bodyPr/>
          <a:lstStyle/>
          <a:p>
            <a:endParaRPr lang="en-US" dirty="0"/>
          </a:p>
        </p:txBody>
      </p:sp>
      <p:sp>
        <p:nvSpPr>
          <p:cNvPr id="104869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49"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1048650"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smtClean="0"/>
              <a:t>Edit Master text styles</a:t>
            </a:r>
          </a:p>
        </p:txBody>
      </p:sp>
      <p:sp>
        <p:nvSpPr>
          <p:cNvPr id="1048651"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1048652" name="Date Placeholder 3"/>
          <p:cNvSpPr>
            <a:spLocks noGrp="1"/>
          </p:cNvSpPr>
          <p:nvPr>
            <p:ph type="dt" sz="half" idx="10"/>
          </p:nvPr>
        </p:nvSpPr>
        <p:spPr/>
        <p:txBody>
          <a:bodyPr/>
          <a:lstStyle/>
          <a:p>
            <a:fld id="{B61BEF0D-F0BB-DE4B-95CE-6DB70DBA9567}" type="datetimeFigureOut">
              <a:rPr lang="en-US" dirty="0"/>
              <a:t>12/27/2023</a:t>
            </a:fld>
            <a:endParaRPr lang="en-US" dirty="0"/>
          </a:p>
        </p:txBody>
      </p:sp>
      <p:sp>
        <p:nvSpPr>
          <p:cNvPr id="1048653" name="Footer Placeholder 4"/>
          <p:cNvSpPr>
            <a:spLocks noGrp="1"/>
          </p:cNvSpPr>
          <p:nvPr>
            <p:ph type="ftr" sz="quarter" idx="11"/>
          </p:nvPr>
        </p:nvSpPr>
        <p:spPr/>
        <p:txBody>
          <a:bodyPr/>
          <a:lstStyle/>
          <a:p>
            <a:endParaRPr lang="en-US" dirty="0"/>
          </a:p>
        </p:txBody>
      </p:sp>
      <p:sp>
        <p:nvSpPr>
          <p:cNvPr id="1048654"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55"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56"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70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104870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smtClean="0"/>
              <a:t>Edit Master text styles</a:t>
            </a:r>
          </a:p>
        </p:txBody>
      </p:sp>
      <p:sp>
        <p:nvSpPr>
          <p:cNvPr id="1048704"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1048705" name="Date Placeholder 3"/>
          <p:cNvSpPr>
            <a:spLocks noGrp="1"/>
          </p:cNvSpPr>
          <p:nvPr>
            <p:ph type="dt" sz="half" idx="10"/>
          </p:nvPr>
        </p:nvSpPr>
        <p:spPr/>
        <p:txBody>
          <a:bodyPr/>
          <a:lstStyle/>
          <a:p>
            <a:fld id="{B61BEF0D-F0BB-DE4B-95CE-6DB70DBA9567}" type="datetimeFigureOut">
              <a:rPr lang="en-US" dirty="0"/>
              <a:t>12/27/2023</a:t>
            </a:fld>
            <a:endParaRPr lang="en-US" dirty="0"/>
          </a:p>
        </p:txBody>
      </p:sp>
      <p:sp>
        <p:nvSpPr>
          <p:cNvPr id="1048706" name="Footer Placeholder 4"/>
          <p:cNvSpPr>
            <a:spLocks noGrp="1"/>
          </p:cNvSpPr>
          <p:nvPr>
            <p:ph type="ftr" sz="quarter" idx="11"/>
          </p:nvPr>
        </p:nvSpPr>
        <p:spPr/>
        <p:txBody>
          <a:bodyPr/>
          <a:lstStyle/>
          <a:p>
            <a:endParaRPr lang="en-US" dirty="0"/>
          </a:p>
        </p:txBody>
      </p:sp>
      <p:sp>
        <p:nvSpPr>
          <p:cNvPr id="1048707"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1" name="Title 1"/>
          <p:cNvSpPr>
            <a:spLocks noGrp="1"/>
          </p:cNvSpPr>
          <p:nvPr>
            <p:ph type="title"/>
          </p:nvPr>
        </p:nvSpPr>
        <p:spPr/>
        <p:txBody>
          <a:bodyPr/>
          <a:lstStyle/>
          <a:p>
            <a:r>
              <a:rPr lang="en-US" smtClean="0"/>
              <a:t>Click to edit Master title style</a:t>
            </a:r>
            <a:endParaRPr lang="en-US" dirty="0"/>
          </a:p>
        </p:txBody>
      </p:sp>
      <p:sp>
        <p:nvSpPr>
          <p:cNvPr id="1048672"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73" name="Date Placeholder 3"/>
          <p:cNvSpPr>
            <a:spLocks noGrp="1"/>
          </p:cNvSpPr>
          <p:nvPr>
            <p:ph type="dt" sz="half" idx="10"/>
          </p:nvPr>
        </p:nvSpPr>
        <p:spPr/>
        <p:txBody>
          <a:bodyPr/>
          <a:lstStyle/>
          <a:p>
            <a:fld id="{55C6B4A9-1611-4792-9094-5F34BCA07E0B}" type="datetimeFigureOut">
              <a:rPr lang="en-US" dirty="0"/>
              <a:t>12/27/2023</a:t>
            </a:fld>
            <a:endParaRPr lang="en-US" dirty="0"/>
          </a:p>
        </p:txBody>
      </p:sp>
      <p:sp>
        <p:nvSpPr>
          <p:cNvPr id="1048674" name="Footer Placeholder 4"/>
          <p:cNvSpPr>
            <a:spLocks noGrp="1"/>
          </p:cNvSpPr>
          <p:nvPr>
            <p:ph type="ftr" sz="quarter" idx="11"/>
          </p:nvPr>
        </p:nvSpPr>
        <p:spPr/>
        <p:txBody>
          <a:bodyPr/>
          <a:lstStyle/>
          <a:p>
            <a:endParaRPr lang="en-US" dirty="0"/>
          </a:p>
        </p:txBody>
      </p:sp>
      <p:sp>
        <p:nvSpPr>
          <p:cNvPr id="1048675"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14"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1048715"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716" name="Date Placeholder 3"/>
          <p:cNvSpPr>
            <a:spLocks noGrp="1"/>
          </p:cNvSpPr>
          <p:nvPr>
            <p:ph type="dt" sz="half" idx="10"/>
          </p:nvPr>
        </p:nvSpPr>
        <p:spPr/>
        <p:txBody>
          <a:bodyPr/>
          <a:lstStyle/>
          <a:p>
            <a:fld id="{B61BEF0D-F0BB-DE4B-95CE-6DB70DBA9567}" type="datetimeFigureOut">
              <a:rPr lang="en-US" dirty="0"/>
              <a:t>12/27/2023</a:t>
            </a:fld>
            <a:endParaRPr lang="en-US" dirty="0"/>
          </a:p>
        </p:txBody>
      </p:sp>
      <p:sp>
        <p:nvSpPr>
          <p:cNvPr id="1048717" name="Footer Placeholder 4"/>
          <p:cNvSpPr>
            <a:spLocks noGrp="1"/>
          </p:cNvSpPr>
          <p:nvPr>
            <p:ph type="ftr" sz="quarter" idx="11"/>
          </p:nvPr>
        </p:nvSpPr>
        <p:spPr/>
        <p:txBody>
          <a:bodyPr/>
          <a:lstStyle/>
          <a:p>
            <a:endParaRPr lang="en-US" dirty="0"/>
          </a:p>
        </p:txBody>
      </p:sp>
      <p:sp>
        <p:nvSpPr>
          <p:cNvPr id="104871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4" name="Title 1"/>
          <p:cNvSpPr>
            <a:spLocks noGrp="1"/>
          </p:cNvSpPr>
          <p:nvPr>
            <p:ph type="title"/>
          </p:nvPr>
        </p:nvSpPr>
        <p:spPr/>
        <p:txBody>
          <a:bodyPr/>
          <a:lstStyle/>
          <a:p>
            <a:r>
              <a:rPr lang="en-US" smtClean="0"/>
              <a:t>Click to edit Master title style</a:t>
            </a:r>
            <a:endParaRPr lang="en-US" dirty="0"/>
          </a:p>
        </p:txBody>
      </p:sp>
      <p:sp>
        <p:nvSpPr>
          <p:cNvPr id="1048605"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06" name="Date Placeholder 3"/>
          <p:cNvSpPr>
            <a:spLocks noGrp="1"/>
          </p:cNvSpPr>
          <p:nvPr>
            <p:ph type="dt" sz="half" idx="10"/>
          </p:nvPr>
        </p:nvSpPr>
        <p:spPr/>
        <p:txBody>
          <a:bodyPr/>
          <a:lstStyle/>
          <a:p>
            <a:fld id="{42A54C80-263E-416B-A8E0-580EDEADCBDC}" type="datetimeFigureOut">
              <a:rPr lang="en-US" dirty="0"/>
              <a:t>12/27/2023</a:t>
            </a:fld>
            <a:endParaRPr lang="en-US" dirty="0"/>
          </a:p>
        </p:txBody>
      </p:sp>
      <p:sp>
        <p:nvSpPr>
          <p:cNvPr id="1048607" name="Footer Placeholder 4"/>
          <p:cNvSpPr>
            <a:spLocks noGrp="1"/>
          </p:cNvSpPr>
          <p:nvPr>
            <p:ph type="ftr" sz="quarter" idx="11"/>
          </p:nvPr>
        </p:nvSpPr>
        <p:spPr/>
        <p:txBody>
          <a:bodyPr/>
          <a:lstStyle/>
          <a:p>
            <a:endParaRPr lang="en-US" dirty="0"/>
          </a:p>
        </p:txBody>
      </p:sp>
      <p:sp>
        <p:nvSpPr>
          <p:cNvPr id="1048608"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6"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1048677"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1048678" name="Date Placeholder 3"/>
          <p:cNvSpPr>
            <a:spLocks noGrp="1"/>
          </p:cNvSpPr>
          <p:nvPr>
            <p:ph type="dt" sz="half" idx="10"/>
          </p:nvPr>
        </p:nvSpPr>
        <p:spPr/>
        <p:txBody>
          <a:bodyPr/>
          <a:lstStyle/>
          <a:p>
            <a:fld id="{B61BEF0D-F0BB-DE4B-95CE-6DB70DBA9567}" type="datetimeFigureOut">
              <a:rPr lang="en-US" dirty="0"/>
              <a:t>12/27/2023</a:t>
            </a:fld>
            <a:endParaRPr lang="en-US" dirty="0"/>
          </a:p>
        </p:txBody>
      </p:sp>
      <p:sp>
        <p:nvSpPr>
          <p:cNvPr id="1048679" name="Footer Placeholder 4"/>
          <p:cNvSpPr>
            <a:spLocks noGrp="1"/>
          </p:cNvSpPr>
          <p:nvPr>
            <p:ph type="ftr" sz="quarter" idx="11"/>
          </p:nvPr>
        </p:nvSpPr>
        <p:spPr/>
        <p:txBody>
          <a:bodyPr/>
          <a:lstStyle/>
          <a:p>
            <a:endParaRPr lang="en-US" dirty="0"/>
          </a:p>
        </p:txBody>
      </p:sp>
      <p:sp>
        <p:nvSpPr>
          <p:cNvPr id="1048680"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smtClean="0"/>
              <a:t>Click to edit Master title style</a:t>
            </a:r>
            <a:endParaRPr lang="en-US" dirty="0"/>
          </a:p>
        </p:txBody>
      </p:sp>
      <p:sp>
        <p:nvSpPr>
          <p:cNvPr id="1048631"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32"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33" name="Date Placeholder 4"/>
          <p:cNvSpPr>
            <a:spLocks noGrp="1"/>
          </p:cNvSpPr>
          <p:nvPr>
            <p:ph type="dt" sz="half" idx="10"/>
          </p:nvPr>
        </p:nvSpPr>
        <p:spPr/>
        <p:txBody>
          <a:bodyPr/>
          <a:lstStyle/>
          <a:p>
            <a:fld id="{42A54C80-263E-416B-A8E0-580EDEADCBDC}" type="datetimeFigureOut">
              <a:rPr lang="en-US" dirty="0"/>
              <a:t>12/27/2023</a:t>
            </a:fld>
            <a:endParaRPr lang="en-US" dirty="0"/>
          </a:p>
        </p:txBody>
      </p:sp>
      <p:sp>
        <p:nvSpPr>
          <p:cNvPr id="1048634" name="Footer Placeholder 5"/>
          <p:cNvSpPr>
            <a:spLocks noGrp="1"/>
          </p:cNvSpPr>
          <p:nvPr>
            <p:ph type="ftr" sz="quarter" idx="11"/>
          </p:nvPr>
        </p:nvSpPr>
        <p:spPr/>
        <p:txBody>
          <a:bodyPr/>
          <a:lstStyle/>
          <a:p>
            <a:endParaRPr lang="en-US" dirty="0"/>
          </a:p>
        </p:txBody>
      </p:sp>
      <p:sp>
        <p:nvSpPr>
          <p:cNvPr id="1048635"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1" name="Title 1"/>
          <p:cNvSpPr>
            <a:spLocks noGrp="1"/>
          </p:cNvSpPr>
          <p:nvPr>
            <p:ph type="title"/>
          </p:nvPr>
        </p:nvSpPr>
        <p:spPr/>
        <p:txBody>
          <a:bodyPr/>
          <a:lstStyle/>
          <a:p>
            <a:r>
              <a:rPr lang="en-US" smtClean="0"/>
              <a:t>Click to edit Master title style</a:t>
            </a:r>
            <a:endParaRPr lang="en-US" dirty="0"/>
          </a:p>
        </p:txBody>
      </p:sp>
      <p:sp>
        <p:nvSpPr>
          <p:cNvPr id="1048682"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48683"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84"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48685"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86" name="Date Placeholder 6"/>
          <p:cNvSpPr>
            <a:spLocks noGrp="1"/>
          </p:cNvSpPr>
          <p:nvPr>
            <p:ph type="dt" sz="half" idx="10"/>
          </p:nvPr>
        </p:nvSpPr>
        <p:spPr/>
        <p:txBody>
          <a:bodyPr/>
          <a:lstStyle/>
          <a:p>
            <a:fld id="{B61BEF0D-F0BB-DE4B-95CE-6DB70DBA9567}" type="datetimeFigureOut">
              <a:rPr lang="en-US" dirty="0"/>
              <a:t>12/27/2023</a:t>
            </a:fld>
            <a:endParaRPr lang="en-US" dirty="0"/>
          </a:p>
        </p:txBody>
      </p:sp>
      <p:sp>
        <p:nvSpPr>
          <p:cNvPr id="1048687" name="Footer Placeholder 7"/>
          <p:cNvSpPr>
            <a:spLocks noGrp="1"/>
          </p:cNvSpPr>
          <p:nvPr>
            <p:ph type="ftr" sz="quarter" idx="11"/>
          </p:nvPr>
        </p:nvSpPr>
        <p:spPr/>
        <p:txBody>
          <a:bodyPr/>
          <a:lstStyle/>
          <a:p>
            <a:endParaRPr lang="en-US" dirty="0"/>
          </a:p>
        </p:txBody>
      </p:sp>
      <p:sp>
        <p:nvSpPr>
          <p:cNvPr id="1048688"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5"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1048646" name="Date Placeholder 2"/>
          <p:cNvSpPr>
            <a:spLocks noGrp="1"/>
          </p:cNvSpPr>
          <p:nvPr>
            <p:ph type="dt" sz="half" idx="10"/>
          </p:nvPr>
        </p:nvSpPr>
        <p:spPr/>
        <p:txBody>
          <a:bodyPr/>
          <a:lstStyle/>
          <a:p>
            <a:fld id="{B61BEF0D-F0BB-DE4B-95CE-6DB70DBA9567}" type="datetimeFigureOut">
              <a:rPr lang="en-US" dirty="0"/>
              <a:t>12/27/2023</a:t>
            </a:fld>
            <a:endParaRPr lang="en-US" dirty="0"/>
          </a:p>
        </p:txBody>
      </p:sp>
      <p:sp>
        <p:nvSpPr>
          <p:cNvPr id="1048647" name="Footer Placeholder 3"/>
          <p:cNvSpPr>
            <a:spLocks noGrp="1"/>
          </p:cNvSpPr>
          <p:nvPr>
            <p:ph type="ftr" sz="quarter" idx="11"/>
          </p:nvPr>
        </p:nvSpPr>
        <p:spPr/>
        <p:txBody>
          <a:bodyPr/>
          <a:lstStyle/>
          <a:p>
            <a:endParaRPr lang="en-US" dirty="0"/>
          </a:p>
        </p:txBody>
      </p:sp>
      <p:sp>
        <p:nvSpPr>
          <p:cNvPr id="1048648"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89" name="Date Placeholder 1"/>
          <p:cNvSpPr>
            <a:spLocks noGrp="1"/>
          </p:cNvSpPr>
          <p:nvPr>
            <p:ph type="dt" sz="half" idx="10"/>
          </p:nvPr>
        </p:nvSpPr>
        <p:spPr/>
        <p:txBody>
          <a:bodyPr/>
          <a:lstStyle/>
          <a:p>
            <a:fld id="{B61BEF0D-F0BB-DE4B-95CE-6DB70DBA9567}" type="datetimeFigureOut">
              <a:rPr lang="en-US" dirty="0"/>
              <a:t>12/27/2023</a:t>
            </a:fld>
            <a:endParaRPr lang="en-US" dirty="0"/>
          </a:p>
        </p:txBody>
      </p:sp>
      <p:sp>
        <p:nvSpPr>
          <p:cNvPr id="1048690" name="Footer Placeholder 2"/>
          <p:cNvSpPr>
            <a:spLocks noGrp="1"/>
          </p:cNvSpPr>
          <p:nvPr>
            <p:ph type="ftr" sz="quarter" idx="11"/>
          </p:nvPr>
        </p:nvSpPr>
        <p:spPr/>
        <p:txBody>
          <a:bodyPr/>
          <a:lstStyle/>
          <a:p>
            <a:endParaRPr lang="en-US" dirty="0"/>
          </a:p>
        </p:txBody>
      </p:sp>
      <p:sp>
        <p:nvSpPr>
          <p:cNvPr id="1048691"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8"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1048709"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710"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1048711" name="Date Placeholder 4"/>
          <p:cNvSpPr>
            <a:spLocks noGrp="1"/>
          </p:cNvSpPr>
          <p:nvPr>
            <p:ph type="dt" sz="half" idx="10"/>
          </p:nvPr>
        </p:nvSpPr>
        <p:spPr/>
        <p:txBody>
          <a:bodyPr/>
          <a:lstStyle/>
          <a:p>
            <a:fld id="{42A54C80-263E-416B-A8E0-580EDEADCBDC}" type="datetimeFigureOut">
              <a:rPr lang="en-US" dirty="0"/>
              <a:t>12/27/2023</a:t>
            </a:fld>
            <a:endParaRPr lang="en-US" dirty="0"/>
          </a:p>
        </p:txBody>
      </p:sp>
      <p:sp>
        <p:nvSpPr>
          <p:cNvPr id="1048712" name="Footer Placeholder 5"/>
          <p:cNvSpPr>
            <a:spLocks noGrp="1"/>
          </p:cNvSpPr>
          <p:nvPr>
            <p:ph type="ftr" sz="quarter" idx="11"/>
          </p:nvPr>
        </p:nvSpPr>
        <p:spPr/>
        <p:txBody>
          <a:bodyPr/>
          <a:lstStyle/>
          <a:p>
            <a:endParaRPr lang="en-US" dirty="0"/>
          </a:p>
        </p:txBody>
      </p:sp>
      <p:sp>
        <p:nvSpPr>
          <p:cNvPr id="1048713"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65"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1048666"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048667"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48668" name="Footer Placeholder 5"/>
          <p:cNvSpPr>
            <a:spLocks noGrp="1"/>
          </p:cNvSpPr>
          <p:nvPr>
            <p:ph type="ftr" sz="quarter" idx="11"/>
          </p:nvPr>
        </p:nvSpPr>
        <p:spPr/>
        <p:txBody>
          <a:bodyPr/>
          <a:lstStyle/>
          <a:p>
            <a:endParaRPr lang="en-US" dirty="0"/>
          </a:p>
        </p:txBody>
      </p:sp>
      <p:sp>
        <p:nvSpPr>
          <p:cNvPr id="1048669"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
        <p:nvSpPr>
          <p:cNvPr id="1048670" name="Date Placeholder 4"/>
          <p:cNvSpPr>
            <a:spLocks noGrp="1"/>
          </p:cNvSpPr>
          <p:nvPr>
            <p:ph type="dt" sz="half" idx="10"/>
          </p:nvPr>
        </p:nvSpPr>
        <p:spPr/>
        <p:txBody>
          <a:bodyPr/>
          <a:lstStyle/>
          <a:p>
            <a:fld id="{B61BEF0D-F0BB-DE4B-95CE-6DB70DBA9567}" type="datetimeFigureOut">
              <a:rPr lang="en-US" dirty="0"/>
              <a:t>12/27/2023</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12/27/2023</a:t>
            </a:fld>
            <a:endParaRPr lang="en-US" dirty="0"/>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ctrTitle"/>
          </p:nvPr>
        </p:nvSpPr>
        <p:spPr>
          <a:xfrm>
            <a:off x="1507067" y="2220686"/>
            <a:ext cx="7766936" cy="1830150"/>
          </a:xfrm>
        </p:spPr>
        <p:txBody>
          <a:bodyPr/>
          <a:lstStyle/>
          <a:p>
            <a:pPr algn="ctr"/>
            <a:r>
              <a:rPr lang="en-US" sz="6000" b="1" dirty="0" smtClean="0"/>
              <a:t>TEXT TO SPEECH CONVERTER</a:t>
            </a:r>
            <a:endParaRPr lang="en-US" sz="6000" b="1" dirty="0"/>
          </a:p>
        </p:txBody>
      </p:sp>
      <p:sp>
        <p:nvSpPr>
          <p:cNvPr id="1048603" name="Subtitle 2"/>
          <p:cNvSpPr>
            <a:spLocks noGrp="1"/>
          </p:cNvSpPr>
          <p:nvPr>
            <p:ph type="subTitle" idx="1"/>
          </p:nvPr>
        </p:nvSpPr>
        <p:spPr>
          <a:xfrm>
            <a:off x="1507067" y="4050832"/>
            <a:ext cx="7766936" cy="1827453"/>
          </a:xfrm>
        </p:spPr>
        <p:txBody>
          <a:bodyPr anchor="b">
            <a:noAutofit/>
          </a:bodyPr>
          <a:lstStyle/>
          <a:p>
            <a:pPr>
              <a:lnSpc>
                <a:spcPct val="110000"/>
              </a:lnSpc>
            </a:pPr>
            <a:r>
              <a:rPr lang="en-US" dirty="0" smtClean="0"/>
              <a:t>Presented by </a:t>
            </a:r>
          </a:p>
          <a:p>
            <a:pPr>
              <a:lnSpc>
                <a:spcPct val="110000"/>
              </a:lnSpc>
            </a:pPr>
            <a:r>
              <a:rPr lang="en-US" sz="2800" b="1" i="1" dirty="0" smtClean="0"/>
              <a:t>JOHN DAMILARE PELUMI</a:t>
            </a:r>
          </a:p>
          <a:p>
            <a:pPr>
              <a:lnSpc>
                <a:spcPct val="110000"/>
              </a:lnSpc>
            </a:pPr>
            <a:r>
              <a:rPr lang="en-US" b="1" i="1" dirty="0" smtClean="0"/>
              <a:t>(Software Engineer)</a:t>
            </a:r>
          </a:p>
          <a:p>
            <a:pPr>
              <a:lnSpc>
                <a:spcPct val="110000"/>
              </a:lnSpc>
            </a:pPr>
            <a:r>
              <a:rPr lang="en-US" b="1" i="1" dirty="0" smtClean="0"/>
              <a:t>ALX</a:t>
            </a:r>
            <a:endParaRPr lang="en-US" b="1" i="1"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a:xfrm>
            <a:off x="677333" y="609600"/>
            <a:ext cx="9886033" cy="1320800"/>
          </a:xfrm>
        </p:spPr>
        <p:txBody>
          <a:bodyPr/>
          <a:lstStyle/>
          <a:p>
            <a:r>
              <a:rPr lang="en-US" b="1" dirty="0" smtClean="0"/>
              <a:t>CHALLENGES </a:t>
            </a:r>
            <a:r>
              <a:rPr lang="en-US" b="1" dirty="0" smtClean="0"/>
              <a:t>ENCOUNTERED/ENVISIONED</a:t>
            </a:r>
            <a:endParaRPr lang="en-US" b="1" dirty="0"/>
          </a:p>
        </p:txBody>
      </p:sp>
      <p:sp>
        <p:nvSpPr>
          <p:cNvPr id="1048627" name="Content Placeholder 2"/>
          <p:cNvSpPr>
            <a:spLocks noGrp="1"/>
          </p:cNvSpPr>
          <p:nvPr>
            <p:ph idx="1"/>
          </p:nvPr>
        </p:nvSpPr>
        <p:spPr>
          <a:xfrm>
            <a:off x="677334" y="1433017"/>
            <a:ext cx="8930690" cy="4703881"/>
          </a:xfrm>
        </p:spPr>
        <p:txBody>
          <a:bodyPr>
            <a:noAutofit/>
          </a:bodyPr>
          <a:lstStyle/>
          <a:p>
            <a:pPr algn="just">
              <a:lnSpc>
                <a:spcPct val="150000"/>
              </a:lnSpc>
            </a:pPr>
            <a:r>
              <a:rPr lang="en-US" sz="2000" b="1" dirty="0" smtClean="0"/>
              <a:t>The reason for starting this research was the difficulties visually challenged people have seeing the words they are typing clearly, even when they are accustomed to using a keyboard.</a:t>
            </a:r>
          </a:p>
          <a:p>
            <a:pPr algn="just">
              <a:lnSpc>
                <a:spcPct val="150000"/>
              </a:lnSpc>
            </a:pPr>
            <a:r>
              <a:rPr lang="en-US" sz="2000" b="1" dirty="0" smtClean="0"/>
              <a:t>Their typed material eventually contains a significant amount of errors since they frequently assume that their input is accurate. Additionally, the struggles faced by nonverbal people—those who depend on others to understand their needs or messages—were another source of inspiration for us. </a:t>
            </a:r>
          </a:p>
          <a:p>
            <a:pPr algn="just">
              <a:lnSpc>
                <a:spcPct val="150000"/>
              </a:lnSpc>
            </a:pPr>
            <a:endParaRPr lang="en-US" sz="2000" b="1" dirty="0" smtClean="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a:xfrm>
            <a:off x="267900" y="473122"/>
            <a:ext cx="9886033" cy="1320800"/>
          </a:xfrm>
        </p:spPr>
        <p:txBody>
          <a:bodyPr/>
          <a:lstStyle/>
          <a:p>
            <a:r>
              <a:rPr lang="en-US" b="1" dirty="0" smtClean="0"/>
              <a:t>PROJECT TIMELINE - PLANNING DURATION</a:t>
            </a:r>
            <a:endParaRPr lang="en-US" b="1" dirty="0"/>
          </a:p>
        </p:txBody>
      </p:sp>
      <p:sp>
        <p:nvSpPr>
          <p:cNvPr id="1048629" name="Content Placeholder 2"/>
          <p:cNvSpPr>
            <a:spLocks noGrp="1"/>
          </p:cNvSpPr>
          <p:nvPr>
            <p:ph idx="1"/>
          </p:nvPr>
        </p:nvSpPr>
        <p:spPr>
          <a:xfrm>
            <a:off x="336140" y="1723861"/>
            <a:ext cx="8596668" cy="3880773"/>
          </a:xfrm>
        </p:spPr>
        <p:txBody>
          <a:bodyPr>
            <a:normAutofit/>
          </a:bodyPr>
          <a:lstStyle/>
          <a:p>
            <a:r>
              <a:rPr lang="en-US" sz="2000" dirty="0" smtClean="0"/>
              <a:t>Week 1 – Brainstorming and planning</a:t>
            </a:r>
          </a:p>
          <a:p>
            <a:r>
              <a:rPr lang="en-US" sz="2000" dirty="0" smtClean="0"/>
              <a:t>Week 2 – Designing and modification</a:t>
            </a:r>
          </a:p>
          <a:p>
            <a:r>
              <a:rPr lang="en-US" sz="2000" dirty="0" smtClean="0"/>
              <a:t>Week 3 – Implementation and maintenance</a:t>
            </a:r>
          </a:p>
          <a:p>
            <a:r>
              <a:rPr lang="en-US" sz="2000" dirty="0" smtClean="0"/>
              <a:t>Week 4 – Testing and presentation</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p:cNvSpPr>
            <a:spLocks noGrp="1"/>
          </p:cNvSpPr>
          <p:nvPr>
            <p:ph type="title"/>
          </p:nvPr>
        </p:nvSpPr>
        <p:spPr>
          <a:xfrm>
            <a:off x="4705951" y="0"/>
            <a:ext cx="2543538" cy="421851"/>
          </a:xfrm>
        </p:spPr>
        <p:txBody>
          <a:bodyPr>
            <a:normAutofit fontScale="90000"/>
          </a:bodyPr>
          <a:lstStyle/>
          <a:p>
            <a:r>
              <a:rPr lang="en-US" b="1" dirty="0" smtClean="0"/>
              <a:t>MOCK-UPS</a:t>
            </a:r>
            <a:endParaRPr lang="en-US" b="1" dirty="0"/>
          </a:p>
        </p:txBody>
      </p:sp>
      <p:sp>
        <p:nvSpPr>
          <p:cNvPr id="1048637" name="Content Placeholder 3"/>
          <p:cNvSpPr>
            <a:spLocks noGrp="1"/>
          </p:cNvSpPr>
          <p:nvPr>
            <p:ph sz="half" idx="1"/>
          </p:nvPr>
        </p:nvSpPr>
        <p:spPr>
          <a:xfrm>
            <a:off x="308845" y="1177950"/>
            <a:ext cx="4399633" cy="4854360"/>
          </a:xfrm>
        </p:spPr>
        <p:txBody>
          <a:bodyPr/>
          <a:lstStyle/>
          <a:p>
            <a:endParaRPr lang="en-GB" dirty="0"/>
          </a:p>
        </p:txBody>
      </p:sp>
      <p:sp>
        <p:nvSpPr>
          <p:cNvPr id="1048638" name="Content Placeholder 4"/>
          <p:cNvSpPr>
            <a:spLocks noGrp="1"/>
          </p:cNvSpPr>
          <p:nvPr>
            <p:ph sz="half" idx="2"/>
          </p:nvPr>
        </p:nvSpPr>
        <p:spPr>
          <a:xfrm>
            <a:off x="5089970" y="1132765"/>
            <a:ext cx="4184034" cy="4908598"/>
          </a:xfrm>
        </p:spPr>
        <p:txBody>
          <a:bodyPr/>
          <a:lstStyle/>
          <a:p>
            <a:endParaRPr lang="en-GB" dirty="0"/>
          </a:p>
        </p:txBody>
      </p:sp>
      <p:pic>
        <p:nvPicPr>
          <p:cNvPr id="2097152" name="Picture 2" descr="C:\Users\John Damilare\Desktop\ALX SWE PROJECT\Style.css - Capture.JPG"/>
          <p:cNvPicPr>
            <a:picLocks noChangeAspect="1" noChangeArrowheads="1"/>
          </p:cNvPicPr>
          <p:nvPr/>
        </p:nvPicPr>
        <p:blipFill>
          <a:blip r:embed="rId2"/>
          <a:srcRect/>
          <a:stretch>
            <a:fillRect/>
          </a:stretch>
        </p:blipFill>
        <p:spPr bwMode="auto">
          <a:xfrm>
            <a:off x="146419" y="3666291"/>
            <a:ext cx="5831301" cy="2815429"/>
          </a:xfrm>
          <a:prstGeom prst="rect">
            <a:avLst/>
          </a:prstGeom>
          <a:noFill/>
        </p:spPr>
      </p:pic>
      <p:pic>
        <p:nvPicPr>
          <p:cNvPr id="2097153" name="Picture 3" descr="C:\Users\John Damilare\Desktop\ALX SWE PROJECT\Index.html - Capture.JPG"/>
          <p:cNvPicPr>
            <a:picLocks noChangeAspect="1" noChangeArrowheads="1"/>
          </p:cNvPicPr>
          <p:nvPr/>
        </p:nvPicPr>
        <p:blipFill>
          <a:blip r:embed="rId3"/>
          <a:srcRect/>
          <a:stretch>
            <a:fillRect/>
          </a:stretch>
        </p:blipFill>
        <p:spPr bwMode="auto">
          <a:xfrm>
            <a:off x="6100549" y="553589"/>
            <a:ext cx="5841795" cy="2634673"/>
          </a:xfrm>
          <a:prstGeom prst="rect">
            <a:avLst/>
          </a:prstGeom>
          <a:noFill/>
        </p:spPr>
      </p:pic>
      <p:pic>
        <p:nvPicPr>
          <p:cNvPr id="2097154" name="Picture 4" descr="C:\Users\John Damilare\Desktop\ALX SWE PROJECT\Result - Capture.JPG"/>
          <p:cNvPicPr>
            <a:picLocks noChangeAspect="1" noChangeArrowheads="1"/>
          </p:cNvPicPr>
          <p:nvPr/>
        </p:nvPicPr>
        <p:blipFill>
          <a:blip r:embed="rId4"/>
          <a:srcRect/>
          <a:stretch>
            <a:fillRect/>
          </a:stretch>
        </p:blipFill>
        <p:spPr bwMode="auto">
          <a:xfrm>
            <a:off x="146419" y="553591"/>
            <a:ext cx="5831301" cy="2634671"/>
          </a:xfrm>
          <a:prstGeom prst="rect">
            <a:avLst/>
          </a:prstGeom>
          <a:noFill/>
        </p:spPr>
      </p:pic>
      <p:pic>
        <p:nvPicPr>
          <p:cNvPr id="2097155" name="Picture 5" descr="C:\Users\John Damilare\Desktop\ALX SWE PROJECT\Script.js - Capture.JPG"/>
          <p:cNvPicPr>
            <a:picLocks noChangeAspect="1" noChangeArrowheads="1"/>
          </p:cNvPicPr>
          <p:nvPr/>
        </p:nvPicPr>
        <p:blipFill>
          <a:blip r:embed="rId5"/>
          <a:srcRect/>
          <a:stretch>
            <a:fillRect/>
          </a:stretch>
        </p:blipFill>
        <p:spPr bwMode="auto">
          <a:xfrm>
            <a:off x="6100548" y="3666291"/>
            <a:ext cx="5841795" cy="2815429"/>
          </a:xfrm>
          <a:prstGeom prst="rect">
            <a:avLst/>
          </a:prstGeom>
          <a:noFill/>
        </p:spPr>
      </p:pic>
      <p:sp>
        <p:nvSpPr>
          <p:cNvPr id="1048639" name="TextBox 2"/>
          <p:cNvSpPr txBox="1"/>
          <p:nvPr/>
        </p:nvSpPr>
        <p:spPr>
          <a:xfrm>
            <a:off x="5772999" y="6480948"/>
            <a:ext cx="6537277" cy="369332"/>
          </a:xfrm>
          <a:prstGeom prst="rect">
            <a:avLst/>
          </a:prstGeom>
          <a:noFill/>
        </p:spPr>
        <p:txBody>
          <a:bodyPr wrap="square" rtlCol="0">
            <a:spAutoFit/>
          </a:bodyPr>
          <a:lstStyle/>
          <a:p>
            <a:pPr algn="ctr"/>
            <a:r>
              <a:rPr lang="en-US" dirty="0"/>
              <a:t>This is the pseudo-cde that we employed in our JavaScript </a:t>
            </a:r>
          </a:p>
        </p:txBody>
      </p:sp>
      <p:sp>
        <p:nvSpPr>
          <p:cNvPr id="1048640" name="TextBox 9"/>
          <p:cNvSpPr txBox="1"/>
          <p:nvPr/>
        </p:nvSpPr>
        <p:spPr>
          <a:xfrm>
            <a:off x="146418" y="6481720"/>
            <a:ext cx="5831301" cy="624839"/>
          </a:xfrm>
          <a:prstGeom prst="rect">
            <a:avLst/>
          </a:prstGeom>
          <a:noFill/>
        </p:spPr>
        <p:txBody>
          <a:bodyPr wrap="square" rtlCol="0">
            <a:spAutoFit/>
          </a:bodyPr>
          <a:lstStyle/>
          <a:p>
            <a:pPr algn="ctr"/>
            <a:r>
              <a:rPr lang="en-US" dirty="0"/>
              <a:t>This is the pseudo code that we applied to our CSS</a:t>
            </a:r>
          </a:p>
          <a:p>
            <a:pPr algn="ctr"/>
            <a:endParaRPr lang="en-US" dirty="0"/>
          </a:p>
        </p:txBody>
      </p:sp>
      <p:sp>
        <p:nvSpPr>
          <p:cNvPr id="1048641" name="TextBox 10"/>
          <p:cNvSpPr txBox="1"/>
          <p:nvPr/>
        </p:nvSpPr>
        <p:spPr>
          <a:xfrm>
            <a:off x="6100548" y="3188262"/>
            <a:ext cx="5841796" cy="624839"/>
          </a:xfrm>
          <a:prstGeom prst="rect">
            <a:avLst/>
          </a:prstGeom>
          <a:noFill/>
        </p:spPr>
        <p:txBody>
          <a:bodyPr wrap="square" rtlCol="0">
            <a:spAutoFit/>
          </a:bodyPr>
          <a:lstStyle/>
          <a:p>
            <a:pPr algn="ctr"/>
            <a:r>
              <a:rPr lang="en-US" dirty="0"/>
              <a:t>The pseudo code we used for our HTML is shown here.</a:t>
            </a:r>
          </a:p>
          <a:p>
            <a:pPr algn="ctr"/>
            <a:endParaRPr lang="en-US" dirty="0"/>
          </a:p>
        </p:txBody>
      </p:sp>
      <p:sp>
        <p:nvSpPr>
          <p:cNvPr id="1048642" name="TextBox 11"/>
          <p:cNvSpPr txBox="1"/>
          <p:nvPr/>
        </p:nvSpPr>
        <p:spPr>
          <a:xfrm>
            <a:off x="146419" y="3188262"/>
            <a:ext cx="5954130" cy="646331"/>
          </a:xfrm>
          <a:prstGeom prst="rect">
            <a:avLst/>
          </a:prstGeom>
          <a:noFill/>
        </p:spPr>
        <p:txBody>
          <a:bodyPr wrap="square" rtlCol="0">
            <a:spAutoFit/>
          </a:bodyPr>
          <a:lstStyle/>
          <a:p>
            <a:pPr algn="ctr"/>
            <a:r>
              <a:rPr lang="en-US" dirty="0">
                <a:solidFill>
                  <a:srgbClr val="000000"/>
                </a:solidFill>
              </a:rPr>
              <a:t>The text to speech converter's final design is seen here. </a:t>
            </a:r>
          </a:p>
          <a:p>
            <a:pPr algn="ctr"/>
            <a:endParaRPr lang="en-US" dirty="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a:spLocks noGrp="1"/>
          </p:cNvSpPr>
          <p:nvPr>
            <p:ph type="title"/>
          </p:nvPr>
        </p:nvSpPr>
        <p:spPr/>
        <p:txBody>
          <a:bodyPr>
            <a:normAutofit/>
          </a:bodyPr>
          <a:lstStyle/>
          <a:p>
            <a:r>
              <a:rPr lang="en-US" b="1" dirty="0" smtClean="0"/>
              <a:t>CONCLUSION</a:t>
            </a:r>
            <a:r>
              <a:rPr lang="en-US" b="1" kern="100" dirty="0" smtClean="0">
                <a:solidFill>
                  <a:srgbClr val="000000"/>
                </a:solidFill>
                <a:latin typeface="Calibri"/>
                <a:ea typeface="宋体"/>
                <a:cs typeface="宋体"/>
              </a:rPr>
              <a:t> </a:t>
            </a:r>
            <a:r>
              <a:rPr lang="en-US" kern="100" dirty="0" smtClean="0">
                <a:solidFill>
                  <a:srgbClr val="000000"/>
                </a:solidFill>
                <a:latin typeface="Calibri"/>
                <a:ea typeface="宋体"/>
                <a:cs typeface="宋体"/>
              </a:rPr>
              <a:t> </a:t>
            </a:r>
            <a:r>
              <a:rPr lang="en-US" kern="100" dirty="0">
                <a:solidFill>
                  <a:srgbClr val="000000"/>
                </a:solidFill>
                <a:latin typeface="Calibri"/>
                <a:ea typeface="宋体"/>
                <a:cs typeface="宋体"/>
              </a:rPr>
              <a:t/>
            </a:r>
            <a:br>
              <a:rPr lang="en-US" kern="100" dirty="0">
                <a:solidFill>
                  <a:srgbClr val="000000"/>
                </a:solidFill>
                <a:latin typeface="Calibri"/>
                <a:ea typeface="宋体"/>
                <a:cs typeface="宋体"/>
              </a:rPr>
            </a:br>
            <a:endParaRPr lang="en-US" dirty="0"/>
          </a:p>
        </p:txBody>
      </p:sp>
      <p:sp>
        <p:nvSpPr>
          <p:cNvPr id="1048644" name="Content Placeholder 2"/>
          <p:cNvSpPr>
            <a:spLocks noGrp="1"/>
          </p:cNvSpPr>
          <p:nvPr>
            <p:ph idx="1"/>
          </p:nvPr>
        </p:nvSpPr>
        <p:spPr>
          <a:xfrm>
            <a:off x="486265" y="1655622"/>
            <a:ext cx="8596668" cy="3880773"/>
          </a:xfrm>
        </p:spPr>
        <p:txBody>
          <a:bodyPr>
            <a:normAutofit/>
          </a:bodyPr>
          <a:lstStyle/>
          <a:p>
            <a:pPr algn="just">
              <a:lnSpc>
                <a:spcPct val="150000"/>
              </a:lnSpc>
              <a:spcAft>
                <a:spcPts val="800"/>
              </a:spcAft>
            </a:pPr>
            <a:r>
              <a:rPr lang="en-US" sz="2000" dirty="0" smtClean="0"/>
              <a:t>To sum up, text-to-speech converters are necessary devices that make it possible to convert written material into spoken language.</a:t>
            </a:r>
          </a:p>
          <a:p>
            <a:pPr algn="just">
              <a:lnSpc>
                <a:spcPct val="150000"/>
              </a:lnSpc>
              <a:spcAft>
                <a:spcPts val="800"/>
              </a:spcAft>
            </a:pPr>
            <a:r>
              <a:rPr lang="en-US" sz="2000" dirty="0" smtClean="0"/>
              <a:t>They find use in many different contexts, including as improving accessibility for those who are nonverbal and have visual impairments, as well as powering voice assistants, language learning programs, and content production platforms. </a:t>
            </a:r>
          </a:p>
          <a:p>
            <a:pPr algn="just">
              <a:lnSpc>
                <a:spcPct val="108000"/>
              </a:lnSpc>
              <a:spcAft>
                <a:spcPts val="800"/>
              </a:spcAft>
            </a:pPr>
            <a:endParaRPr lang="en-US" sz="2000" dirty="0" smtClean="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308842" y="527712"/>
            <a:ext cx="8596668" cy="1320800"/>
          </a:xfrm>
        </p:spPr>
        <p:txBody>
          <a:bodyPr/>
          <a:lstStyle/>
          <a:p>
            <a:r>
              <a:rPr lang="en-US" b="1" dirty="0" smtClean="0"/>
              <a:t>TEXT TO SPEECH CONVERTER</a:t>
            </a:r>
            <a:endParaRPr lang="en-US" b="1" dirty="0"/>
          </a:p>
        </p:txBody>
      </p:sp>
      <p:sp>
        <p:nvSpPr>
          <p:cNvPr id="1048610" name="Content Placeholder 4"/>
          <p:cNvSpPr>
            <a:spLocks noGrp="1"/>
          </p:cNvSpPr>
          <p:nvPr>
            <p:ph idx="1"/>
          </p:nvPr>
        </p:nvSpPr>
        <p:spPr>
          <a:xfrm>
            <a:off x="418021" y="1824703"/>
            <a:ext cx="9299179" cy="4589748"/>
          </a:xfrm>
        </p:spPr>
        <p:txBody>
          <a:bodyPr>
            <a:noAutofit/>
          </a:bodyPr>
          <a:lstStyle/>
          <a:p>
            <a:pPr algn="just">
              <a:lnSpc>
                <a:spcPct val="150000"/>
              </a:lnSpc>
            </a:pPr>
            <a:r>
              <a:rPr lang="en-US" sz="2000" dirty="0"/>
              <a:t>An application known as "text-to-speech" (TTS) translates text in a computer document, like a help file or web page, into spoken voice. TTS is useful for a variety of tasks, like improving text message reading comprehension or helping people with visual impairments access computer display </a:t>
            </a:r>
            <a:r>
              <a:rPr lang="en-US" sz="2000" dirty="0" smtClean="0"/>
              <a:t>information.</a:t>
            </a:r>
          </a:p>
          <a:p>
            <a:pPr algn="just">
              <a:lnSpc>
                <a:spcPct val="150000"/>
              </a:lnSpc>
            </a:pPr>
            <a:r>
              <a:rPr lang="en-US" sz="2000" dirty="0" smtClean="0"/>
              <a:t>Voice-activated </a:t>
            </a:r>
            <a:r>
              <a:rPr lang="en-US" sz="2000" dirty="0"/>
              <a:t>email and spoken prompts in voice response systems are two current uses for TTS.</a:t>
            </a:r>
            <a:endParaRPr lang="en-GB" sz="2000" dirty="0"/>
          </a:p>
          <a:p>
            <a:pPr algn="just">
              <a:lnSpc>
                <a:spcPct val="150000"/>
              </a:lnSpc>
            </a:pPr>
            <a:endParaRPr lang="en-GB" sz="2000" dirty="0"/>
          </a:p>
        </p:txBody>
      </p:sp>
      <p:sp>
        <p:nvSpPr>
          <p:cNvPr id="1048611" name="TextBox 6"/>
          <p:cNvSpPr txBox="1"/>
          <p:nvPr/>
        </p:nvSpPr>
        <p:spPr>
          <a:xfrm>
            <a:off x="395780" y="1317429"/>
            <a:ext cx="3179929" cy="523220"/>
          </a:xfrm>
          <a:prstGeom prst="rect">
            <a:avLst/>
          </a:prstGeom>
          <a:noFill/>
        </p:spPr>
        <p:txBody>
          <a:bodyPr wrap="square" rtlCol="0">
            <a:spAutoFit/>
          </a:bodyPr>
          <a:lstStyle/>
          <a:p>
            <a:r>
              <a:rPr lang="en-US" sz="2800" b="1" dirty="0" smtClean="0"/>
              <a:t>INTRODUCTION</a:t>
            </a:r>
            <a:endParaRPr lang="en-GB" sz="2800" b="1"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418026" y="254752"/>
            <a:ext cx="8596668" cy="673290"/>
          </a:xfrm>
        </p:spPr>
        <p:txBody>
          <a:bodyPr/>
          <a:lstStyle/>
          <a:p>
            <a:r>
              <a:rPr lang="en-US" b="1" dirty="0" smtClean="0"/>
              <a:t>TEXT TO SPEECH CONVERTER</a:t>
            </a:r>
            <a:endParaRPr lang="en-US" b="1" dirty="0"/>
          </a:p>
        </p:txBody>
      </p:sp>
      <p:sp>
        <p:nvSpPr>
          <p:cNvPr id="1048613" name="Content Placeholder 2"/>
          <p:cNvSpPr>
            <a:spLocks noGrp="1"/>
          </p:cNvSpPr>
          <p:nvPr>
            <p:ph idx="1"/>
          </p:nvPr>
        </p:nvSpPr>
        <p:spPr>
          <a:xfrm>
            <a:off x="436728" y="1123351"/>
            <a:ext cx="9771798" cy="5673237"/>
          </a:xfrm>
        </p:spPr>
        <p:txBody>
          <a:bodyPr>
            <a:noAutofit/>
          </a:bodyPr>
          <a:lstStyle/>
          <a:p>
            <a:pPr marL="0" indent="0" algn="just">
              <a:lnSpc>
                <a:spcPct val="150000"/>
              </a:lnSpc>
              <a:buNone/>
            </a:pPr>
            <a:r>
              <a:rPr lang="en-US" sz="2000" dirty="0"/>
              <a:t>A text-to-speech synthesizer is an application that translates text into spoken word. It does this by first utilizing Natural Language Processing (NLP) to analyze and process the text, and then Digital Signal Processing (DSP) technology to turn the text's processed form into a synthesized speech representation. </a:t>
            </a:r>
            <a:endParaRPr dirty="0"/>
          </a:p>
          <a:p>
            <a:pPr marL="0" indent="0" algn="just">
              <a:lnSpc>
                <a:spcPct val="150000"/>
              </a:lnSpc>
              <a:buNone/>
            </a:pPr>
            <a:r>
              <a:rPr lang="en-US" sz="2000" dirty="0"/>
              <a:t>The NLP </a:t>
            </a:r>
            <a:r>
              <a:rPr lang="en-US" sz="2000" dirty="0" smtClean="0"/>
              <a:t>(Natural Language Processing) </a:t>
            </a:r>
            <a:r>
              <a:rPr lang="en-US" sz="2000" dirty="0"/>
              <a:t>module: It generates both a prosodic and phonetic transcription of the text that is read. </a:t>
            </a:r>
            <a:endParaRPr dirty="0"/>
          </a:p>
          <a:p>
            <a:pPr marL="0" indent="0" algn="just">
              <a:lnSpc>
                <a:spcPct val="150000"/>
              </a:lnSpc>
              <a:buNone/>
            </a:pPr>
            <a:r>
              <a:rPr lang="en-US" sz="2000" dirty="0"/>
              <a:t>The DSP (Digital Signal Processing) module: It creates understandable and audible speech out of the symbolic data it gets from NLP. </a:t>
            </a:r>
            <a:endParaRPr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418025" y="363936"/>
            <a:ext cx="9039873" cy="1320800"/>
          </a:xfrm>
        </p:spPr>
        <p:txBody>
          <a:bodyPr>
            <a:normAutofit fontScale="90000"/>
          </a:bodyPr>
          <a:lstStyle/>
          <a:p>
            <a:r>
              <a:rPr lang="en-US" b="1" dirty="0" smtClean="0"/>
              <a:t>APPLICATION </a:t>
            </a:r>
            <a:r>
              <a:rPr lang="en-US" b="1" dirty="0"/>
              <a:t>AREA OF TEXT TO SPEECH CONVERTER DESIGN  </a:t>
            </a:r>
            <a:br>
              <a:rPr lang="en-US" b="1" dirty="0"/>
            </a:br>
            <a:endParaRPr lang="en-US" b="1" dirty="0"/>
          </a:p>
        </p:txBody>
      </p:sp>
      <p:sp>
        <p:nvSpPr>
          <p:cNvPr id="1048615" name="Content Placeholder 2"/>
          <p:cNvSpPr>
            <a:spLocks noGrp="1"/>
          </p:cNvSpPr>
          <p:nvPr>
            <p:ph idx="1"/>
          </p:nvPr>
        </p:nvSpPr>
        <p:spPr>
          <a:xfrm>
            <a:off x="177421" y="1637731"/>
            <a:ext cx="9608024" cy="4585647"/>
          </a:xfrm>
        </p:spPr>
        <p:txBody>
          <a:bodyPr>
            <a:noAutofit/>
          </a:bodyPr>
          <a:lstStyle/>
          <a:p>
            <a:pPr marL="0" indent="0" algn="just">
              <a:lnSpc>
                <a:spcPct val="150000"/>
              </a:lnSpc>
              <a:spcAft>
                <a:spcPts val="800"/>
              </a:spcAft>
              <a:buNone/>
            </a:pPr>
            <a:r>
              <a:rPr lang="en-US" sz="2000" dirty="0"/>
              <a:t>There are numerous uses for text-to-speech (TTS) converters in a variety of settings and businesses. Among the principal areas of application are: </a:t>
            </a:r>
            <a:endParaRPr dirty="0"/>
          </a:p>
          <a:p>
            <a:pPr algn="just">
              <a:lnSpc>
                <a:spcPct val="150000"/>
              </a:lnSpc>
              <a:spcAft>
                <a:spcPts val="800"/>
              </a:spcAft>
            </a:pPr>
            <a:r>
              <a:rPr lang="en-US" sz="2000" dirty="0"/>
              <a:t>Accessibility for Visually Impaired: Through the use of TTS technology, people who are blind or visually impaired can now read textual content on digital platforms like webpages, e-books, documents, and apps.</a:t>
            </a:r>
            <a:endParaRPr dirty="0"/>
          </a:p>
          <a:p>
            <a:pPr algn="just">
              <a:lnSpc>
                <a:spcPct val="150000"/>
              </a:lnSpc>
              <a:spcAft>
                <a:spcPts val="800"/>
              </a:spcAft>
            </a:pPr>
            <a:r>
              <a:rPr lang="en-US" sz="2000" dirty="0"/>
              <a:t>Education: Students that struggle with reading or have learning problems can benefit from the use of TTS converters. They have access to study resources, textbooks, and educational audio, all of which help improve learning objectives and comprehension. </a:t>
            </a:r>
            <a:endParaRPr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418025" y="363936"/>
            <a:ext cx="9039873" cy="1320800"/>
          </a:xfrm>
        </p:spPr>
        <p:txBody>
          <a:bodyPr>
            <a:normAutofit fontScale="90000"/>
          </a:bodyPr>
          <a:lstStyle/>
          <a:p>
            <a:r>
              <a:rPr lang="en-US" b="1" dirty="0" smtClean="0"/>
              <a:t>APPLICATION </a:t>
            </a:r>
            <a:r>
              <a:rPr lang="en-US" b="1" dirty="0"/>
              <a:t>AREA OF TEXT TO SPEECH CONVERTER DESIGN  </a:t>
            </a:r>
            <a:br>
              <a:rPr lang="en-US" b="1" dirty="0"/>
            </a:br>
            <a:endParaRPr lang="en-US" b="1" dirty="0"/>
          </a:p>
        </p:txBody>
      </p:sp>
      <p:sp>
        <p:nvSpPr>
          <p:cNvPr id="1048617" name="Content Placeholder 2"/>
          <p:cNvSpPr>
            <a:spLocks noGrp="1"/>
          </p:cNvSpPr>
          <p:nvPr>
            <p:ph idx="1"/>
          </p:nvPr>
        </p:nvSpPr>
        <p:spPr>
          <a:xfrm>
            <a:off x="122830" y="1446659"/>
            <a:ext cx="9662615" cy="4585647"/>
          </a:xfrm>
        </p:spPr>
        <p:txBody>
          <a:bodyPr>
            <a:noAutofit/>
          </a:bodyPr>
          <a:lstStyle/>
          <a:p>
            <a:pPr marL="457200" algn="just">
              <a:lnSpc>
                <a:spcPct val="150000"/>
              </a:lnSpc>
              <a:spcAft>
                <a:spcPts val="800"/>
              </a:spcAft>
            </a:pPr>
            <a:r>
              <a:rPr lang="en-US" sz="2000" dirty="0"/>
              <a:t>Learning a language: TTS can help language learners become more proficient in comprehension, fluency, and pronunciation.</a:t>
            </a:r>
            <a:endParaRPr dirty="0"/>
          </a:p>
          <a:p>
            <a:pPr marL="457200" algn="just">
              <a:lnSpc>
                <a:spcPct val="150000"/>
              </a:lnSpc>
              <a:spcAft>
                <a:spcPts val="800"/>
              </a:spcAft>
            </a:pPr>
            <a:r>
              <a:rPr lang="en-US" sz="2000" dirty="0"/>
              <a:t>Navigation and GPS Systems: Turn-by-turn directions and other information are frequently given to drivers using TTS in navigation and GPS systems.</a:t>
            </a:r>
            <a:endParaRPr dirty="0"/>
          </a:p>
          <a:p>
            <a:pPr marL="457200" algn="just">
              <a:lnSpc>
                <a:spcPct val="150000"/>
              </a:lnSpc>
              <a:spcAft>
                <a:spcPts val="800"/>
              </a:spcAft>
            </a:pPr>
            <a:r>
              <a:rPr lang="en-US" sz="2000" dirty="0"/>
              <a:t>E-learning and Online Courses: Text-to-speech (TTS) is used by online courses and e-learning platforms to deliver audio versions of course content.</a:t>
            </a:r>
            <a:endParaRPr dirty="0"/>
          </a:p>
          <a:p>
            <a:pPr marL="457200" algn="just">
              <a:lnSpc>
                <a:spcPct val="150000"/>
              </a:lnSpc>
              <a:spcAft>
                <a:spcPts val="800"/>
              </a:spcAft>
            </a:pPr>
            <a:r>
              <a:rPr lang="en-US" sz="2000" dirty="0"/>
              <a:t>Entertainment and Media: Voice assistants, audiobooks, podcasts, and multimedia material all use text-to-speech technology. By giving entertainment platforms voice narration and interaction, it improves user experiences. </a:t>
            </a:r>
            <a:endParaRPr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a:xfrm>
            <a:off x="172367" y="295696"/>
            <a:ext cx="7988994" cy="1320800"/>
          </a:xfrm>
        </p:spPr>
        <p:txBody>
          <a:bodyPr>
            <a:noAutofit/>
          </a:bodyPr>
          <a:lstStyle/>
          <a:p>
            <a:r>
              <a:rPr lang="en-US" sz="3200" b="1" dirty="0" smtClean="0"/>
              <a:t>LEARNING OBJECTIVE</a:t>
            </a:r>
            <a:r>
              <a:rPr lang="en-US" sz="3200" b="1" kern="100" dirty="0" smtClean="0">
                <a:solidFill>
                  <a:srgbClr val="000000"/>
                </a:solidFill>
                <a:latin typeface="Calibri"/>
                <a:ea typeface="宋体"/>
                <a:cs typeface="宋体"/>
              </a:rPr>
              <a:t> </a:t>
            </a:r>
            <a:r>
              <a:rPr lang="en-US" sz="3200" b="1" dirty="0"/>
              <a:t>OF THE DESIGN (TTS CONVERTER) </a:t>
            </a:r>
            <a:br>
              <a:rPr lang="en-US" sz="3200" b="1" dirty="0"/>
            </a:br>
            <a:endParaRPr lang="en-US" sz="3200" b="1" dirty="0"/>
          </a:p>
        </p:txBody>
      </p:sp>
      <p:sp>
        <p:nvSpPr>
          <p:cNvPr id="1048619" name="Content Placeholder 2"/>
          <p:cNvSpPr>
            <a:spLocks noGrp="1"/>
          </p:cNvSpPr>
          <p:nvPr>
            <p:ph idx="1"/>
          </p:nvPr>
        </p:nvSpPr>
        <p:spPr>
          <a:xfrm>
            <a:off x="300249" y="1446666"/>
            <a:ext cx="9648969" cy="5643349"/>
          </a:xfrm>
        </p:spPr>
        <p:txBody>
          <a:bodyPr>
            <a:noAutofit/>
          </a:bodyPr>
          <a:lstStyle/>
          <a:p>
            <a:pPr marL="0" indent="0" algn="just">
              <a:lnSpc>
                <a:spcPct val="108000"/>
              </a:lnSpc>
              <a:spcAft>
                <a:spcPts val="800"/>
              </a:spcAft>
              <a:buNone/>
            </a:pPr>
            <a:r>
              <a:rPr lang="en-US" altLang="en-US" sz="2000" dirty="0" smtClean="0"/>
              <a:t>The</a:t>
            </a:r>
            <a:r>
              <a:rPr lang="en-US" altLang="en-US" sz="2000" dirty="0" smtClean="0"/>
              <a:t> </a:t>
            </a:r>
            <a:r>
              <a:rPr lang="en-US" altLang="en-US" sz="2000" dirty="0" smtClean="0"/>
              <a:t>main objective is creating an application that will help those who are non-verbal and blind communicate. This will be accomplished by integrating HTML, CSS, and JavaScript through the use of </a:t>
            </a:r>
            <a:r>
              <a:rPr lang="en-US" altLang="en-US" sz="2000" dirty="0" smtClean="0"/>
              <a:t>Code Editor </a:t>
            </a:r>
            <a:r>
              <a:rPr lang="en-US" altLang="en-US" sz="2000" dirty="0" smtClean="0"/>
              <a:t>software known as Visual Studio Code. </a:t>
            </a:r>
            <a:endParaRPr lang="zh-CN" altLang="en-US" sz="2000" dirty="0"/>
          </a:p>
          <a:p>
            <a:pPr marL="0" indent="0" algn="just">
              <a:lnSpc>
                <a:spcPct val="108000"/>
              </a:lnSpc>
              <a:spcAft>
                <a:spcPts val="800"/>
              </a:spcAft>
              <a:buNone/>
            </a:pPr>
            <a:r>
              <a:rPr lang="en-US" altLang="en-US" sz="2000" dirty="0" smtClean="0"/>
              <a:t>The goals we have for the design are as follows: </a:t>
            </a:r>
            <a:endParaRPr lang="zh-CN" altLang="en-US" sz="2000" dirty="0"/>
          </a:p>
          <a:p>
            <a:pPr marL="0" indent="0" algn="just">
              <a:lnSpc>
                <a:spcPct val="108000"/>
              </a:lnSpc>
              <a:spcAft>
                <a:spcPts val="800"/>
              </a:spcAft>
              <a:buNone/>
            </a:pPr>
            <a:r>
              <a:rPr lang="en-US" altLang="en-US" sz="2000" dirty="0" smtClean="0"/>
              <a:t>The aim is to offer assistance to nonverbal and blind individuals, such as providing them with appropriate communication methods. </a:t>
            </a:r>
            <a:endParaRPr lang="zh-CN" altLang="en-US" sz="2000" dirty="0"/>
          </a:p>
          <a:p>
            <a:pPr marL="0" indent="0" algn="just">
              <a:lnSpc>
                <a:spcPct val="108000"/>
              </a:lnSpc>
              <a:spcAft>
                <a:spcPts val="800"/>
              </a:spcAft>
              <a:buNone/>
            </a:pPr>
            <a:r>
              <a:rPr lang="en-US" altLang="en-US" sz="2000" dirty="0" smtClean="0"/>
              <a:t>2. Offering substitute ways to communicate, such speaking by typing. </a:t>
            </a:r>
            <a:endParaRPr lang="zh-CN" altLang="en-US" sz="2000" dirty="0"/>
          </a:p>
          <a:p>
            <a:pPr marL="0" indent="0" algn="just">
              <a:lnSpc>
                <a:spcPct val="108000"/>
              </a:lnSpc>
              <a:spcAft>
                <a:spcPts val="800"/>
              </a:spcAft>
              <a:buNone/>
            </a:pPr>
            <a:r>
              <a:rPr lang="en-US" altLang="en-US" sz="2000" dirty="0" smtClean="0"/>
              <a:t>3. To lessen the requirement that they rely on other people to understand their needs or communicate with them. </a:t>
            </a:r>
            <a:endParaRPr lang="zh-CN" altLang="en-US" sz="2000" dirty="0"/>
          </a:p>
          <a:p>
            <a:pPr marL="0" indent="0" algn="just">
              <a:lnSpc>
                <a:spcPct val="108000"/>
              </a:lnSpc>
              <a:spcAft>
                <a:spcPts val="800"/>
              </a:spcAft>
              <a:buNone/>
            </a:pPr>
            <a:r>
              <a:rPr lang="en-US" altLang="en-US" sz="2000" dirty="0" smtClean="0"/>
              <a:t>4. To further education and learning. </a:t>
            </a: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a:xfrm>
            <a:off x="349788" y="90976"/>
            <a:ext cx="8596668" cy="1320800"/>
          </a:xfrm>
        </p:spPr>
        <p:txBody>
          <a:bodyPr/>
          <a:lstStyle/>
          <a:p>
            <a:r>
              <a:rPr lang="en-US" b="1" dirty="0" smtClean="0"/>
              <a:t>TECHNOLOGIES USED</a:t>
            </a:r>
            <a:endParaRPr lang="en-US" b="1" dirty="0"/>
          </a:p>
        </p:txBody>
      </p:sp>
      <p:sp>
        <p:nvSpPr>
          <p:cNvPr id="1048621" name="Content Placeholder 2"/>
          <p:cNvSpPr>
            <a:spLocks noGrp="1"/>
          </p:cNvSpPr>
          <p:nvPr>
            <p:ph idx="1"/>
          </p:nvPr>
        </p:nvSpPr>
        <p:spPr>
          <a:xfrm>
            <a:off x="109177" y="750619"/>
            <a:ext cx="10222178" cy="5254388"/>
          </a:xfrm>
        </p:spPr>
        <p:txBody>
          <a:bodyPr>
            <a:noAutofit/>
          </a:bodyPr>
          <a:lstStyle/>
          <a:p>
            <a:pPr marL="0" indent="0" algn="just">
              <a:lnSpc>
                <a:spcPct val="150000"/>
              </a:lnSpc>
              <a:spcAft>
                <a:spcPts val="800"/>
              </a:spcAft>
              <a:buNone/>
            </a:pPr>
            <a:r>
              <a:rPr lang="en-US" sz="2000" dirty="0"/>
              <a:t>T</a:t>
            </a:r>
            <a:r>
              <a:rPr lang="en-US" sz="2000" dirty="0" smtClean="0"/>
              <a:t>o </a:t>
            </a:r>
            <a:r>
              <a:rPr lang="en-US" sz="2000" dirty="0"/>
              <a:t>produce this TTS (text to speech converter app</a:t>
            </a:r>
            <a:r>
              <a:rPr lang="en-US" sz="2000" dirty="0" smtClean="0"/>
              <a:t>).</a:t>
            </a:r>
          </a:p>
          <a:p>
            <a:pPr algn="just">
              <a:lnSpc>
                <a:spcPct val="150000"/>
              </a:lnSpc>
              <a:spcAft>
                <a:spcPts val="800"/>
              </a:spcAft>
            </a:pPr>
            <a:r>
              <a:rPr lang="en-US" sz="2000" dirty="0" smtClean="0"/>
              <a:t>The </a:t>
            </a:r>
            <a:r>
              <a:rPr lang="en-US" sz="2000" dirty="0"/>
              <a:t>HTML, CSS, and JavaScript files required to be created first.  </a:t>
            </a:r>
            <a:endParaRPr dirty="0"/>
          </a:p>
          <a:p>
            <a:pPr algn="just">
              <a:lnSpc>
                <a:spcPct val="150000"/>
              </a:lnSpc>
              <a:spcAft>
                <a:spcPts val="800"/>
              </a:spcAft>
            </a:pPr>
            <a:r>
              <a:rPr lang="en-US" sz="2000" dirty="0"/>
              <a:t>We will use HTML to define the application's frontend during the development process. This will entail specifying the features and components that are required to make up the application, in addition to describing how the program will look visually. </a:t>
            </a:r>
            <a:endParaRPr dirty="0"/>
          </a:p>
          <a:p>
            <a:pPr algn="just">
              <a:lnSpc>
                <a:spcPct val="150000"/>
              </a:lnSpc>
              <a:spcAft>
                <a:spcPts val="800"/>
              </a:spcAft>
            </a:pPr>
            <a:r>
              <a:rPr lang="en-US" sz="2000" dirty="0"/>
              <a:t>Every single feature or component that is built will be styled using CSS. Improving the HTML elements' aesthetic appeal is its main goal. </a:t>
            </a:r>
            <a:endParaRPr dirty="0"/>
          </a:p>
          <a:p>
            <a:pPr algn="just">
              <a:lnSpc>
                <a:spcPct val="150000"/>
              </a:lnSpc>
              <a:spcAft>
                <a:spcPts val="800"/>
              </a:spcAft>
            </a:pPr>
            <a:r>
              <a:rPr lang="en-US" sz="2000" dirty="0"/>
              <a:t>T</a:t>
            </a:r>
            <a:r>
              <a:rPr lang="en-US" sz="2000" dirty="0" smtClean="0"/>
              <a:t>he </a:t>
            </a:r>
            <a:r>
              <a:rPr lang="en-US" sz="2000" dirty="0"/>
              <a:t>functionality of the program or system we are building will be defined using JavaScript. The behavior and response of the application to user interactions will be outlined. </a:t>
            </a:r>
            <a:endParaRPr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a:xfrm>
            <a:off x="349788" y="486768"/>
            <a:ext cx="8596668" cy="1320800"/>
          </a:xfrm>
        </p:spPr>
        <p:txBody>
          <a:bodyPr/>
          <a:lstStyle/>
          <a:p>
            <a:r>
              <a:rPr lang="en-US" b="1" dirty="0" smtClean="0"/>
              <a:t>TECHNOLOGIES USED</a:t>
            </a:r>
            <a:endParaRPr lang="en-US" b="1" dirty="0"/>
          </a:p>
        </p:txBody>
      </p:sp>
      <p:sp>
        <p:nvSpPr>
          <p:cNvPr id="1048623" name="Content Placeholder 2"/>
          <p:cNvSpPr>
            <a:spLocks noGrp="1"/>
          </p:cNvSpPr>
          <p:nvPr>
            <p:ph idx="1"/>
          </p:nvPr>
        </p:nvSpPr>
        <p:spPr>
          <a:xfrm>
            <a:off x="409435" y="1214651"/>
            <a:ext cx="9116702" cy="5254388"/>
          </a:xfrm>
        </p:spPr>
        <p:txBody>
          <a:bodyPr>
            <a:noAutofit/>
          </a:bodyPr>
          <a:lstStyle/>
          <a:p>
            <a:pPr algn="just">
              <a:lnSpc>
                <a:spcPct val="150000"/>
              </a:lnSpc>
              <a:spcAft>
                <a:spcPts val="800"/>
              </a:spcAft>
            </a:pPr>
            <a:r>
              <a:rPr lang="en-US" dirty="0" smtClean="0"/>
              <a:t>It is important to remember that HTML, CSS, and JavaScript code are needed for each of these procedures. Despite being written in different files, these codes are connected and kept in the same folder to allow for easy integration.</a:t>
            </a:r>
          </a:p>
          <a:p>
            <a:pPr algn="just">
              <a:lnSpc>
                <a:spcPct val="150000"/>
              </a:lnSpc>
              <a:spcAft>
                <a:spcPts val="800"/>
              </a:spcAft>
            </a:pPr>
            <a:r>
              <a:rPr lang="en-US" dirty="0" smtClean="0"/>
              <a:t>First, we obtain the user text in the JavaScript code and call the function textToSpeech(), supplying the user text as an input. I turned the entered text into speech inside this function by using the window object's speech synthesis feature. The web speech API called Speech Synthesis manages the speech service. </a:t>
            </a:r>
          </a:p>
          <a:p>
            <a:pPr algn="just">
              <a:lnSpc>
                <a:spcPct val="150000"/>
              </a:lnSpc>
              <a:spcAft>
                <a:spcPts val="800"/>
              </a:spcAft>
            </a:pPr>
            <a:r>
              <a:rPr lang="en-US" dirty="0" smtClean="0"/>
              <a:t>Next, we used Speech Synthesis' getVoices() method to retrieve every voice that was available from the user's device and inserted it into an HTML select tag. </a:t>
            </a:r>
          </a:p>
          <a:p>
            <a:pPr algn="just">
              <a:lnSpc>
                <a:spcPct val="150000"/>
              </a:lnSpc>
              <a:spcAft>
                <a:spcPts val="800"/>
              </a:spcAft>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a:xfrm>
            <a:off x="349788" y="486768"/>
            <a:ext cx="8596668" cy="1320800"/>
          </a:xfrm>
        </p:spPr>
        <p:txBody>
          <a:bodyPr>
            <a:normAutofit/>
          </a:bodyPr>
          <a:lstStyle/>
          <a:p>
            <a:r>
              <a:rPr lang="en-US" b="1" dirty="0" smtClean="0"/>
              <a:t>THIRD SERVICES TECHNOLOGIES USED</a:t>
            </a:r>
            <a:endParaRPr lang="en-US" b="1" dirty="0"/>
          </a:p>
        </p:txBody>
      </p:sp>
      <p:sp>
        <p:nvSpPr>
          <p:cNvPr id="1048625" name="Content Placeholder 2"/>
          <p:cNvSpPr>
            <a:spLocks noGrp="1"/>
          </p:cNvSpPr>
          <p:nvPr>
            <p:ph idx="1"/>
          </p:nvPr>
        </p:nvSpPr>
        <p:spPr>
          <a:xfrm>
            <a:off x="409435" y="1433015"/>
            <a:ext cx="9116702" cy="4681182"/>
          </a:xfrm>
        </p:spPr>
        <p:txBody>
          <a:bodyPr>
            <a:noAutofit/>
          </a:bodyPr>
          <a:lstStyle/>
          <a:p>
            <a:pPr marL="0" indent="0">
              <a:lnSpc>
                <a:spcPct val="150000"/>
              </a:lnSpc>
              <a:spcAft>
                <a:spcPts val="800"/>
              </a:spcAft>
              <a:buNone/>
            </a:pPr>
            <a:r>
              <a:rPr lang="en-US" sz="2000" b="1" dirty="0" smtClean="0"/>
              <a:t>THE ALGORITHM APPLIED THAT THE TTS CONVERTER </a:t>
            </a:r>
            <a:endParaRPr lang="en-US" dirty="0" smtClean="0"/>
          </a:p>
          <a:p>
            <a:pPr algn="just">
              <a:lnSpc>
                <a:spcPct val="150000"/>
              </a:lnSpc>
              <a:spcAft>
                <a:spcPts val="800"/>
              </a:spcAft>
            </a:pPr>
            <a:r>
              <a:rPr lang="en-US" sz="2000" b="1" dirty="0" smtClean="0"/>
              <a:t>Our </a:t>
            </a:r>
            <a:r>
              <a:rPr lang="en-US" sz="2000" b="1" dirty="0" smtClean="0"/>
              <a:t>system reads the processed text using a model that is referred to as a machine learning algorithm. By establishing the relationships between phonemes and sounds, this system provides them with precise intonation. </a:t>
            </a:r>
            <a:endParaRPr dirty="0"/>
          </a:p>
          <a:p>
            <a:pPr algn="just">
              <a:lnSpc>
                <a:spcPct val="150000"/>
              </a:lnSpc>
              <a:spcAft>
                <a:spcPts val="800"/>
              </a:spcAft>
            </a:pPr>
            <a:r>
              <a:rPr lang="en-US" sz="2000" b="1" dirty="0" smtClean="0"/>
              <a:t>Our method generates a vocal sound using a sound wave generator. The sound wave generator is ultimately fed phrases' frequency characteristics that were extracted from the acoustic model.</a:t>
            </a:r>
            <a:endParaRPr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1092</Words>
  <Application>Microsoft Office PowerPoint</Application>
  <PresentationFormat>Custom</PresentationFormat>
  <Paragraphs>59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TEXT TO SPEECH CONVERTER</vt:lpstr>
      <vt:lpstr>TEXT TO SPEECH CONVERTER</vt:lpstr>
      <vt:lpstr>TEXT TO SPEECH CONVERTER</vt:lpstr>
      <vt:lpstr>APPLICATION AREA OF TEXT TO SPEECH CONVERTER DESIGN   </vt:lpstr>
      <vt:lpstr>APPLICATION AREA OF TEXT TO SPEECH CONVERTER DESIGN   </vt:lpstr>
      <vt:lpstr>LEARNING OBJECTIVE OF THE DESIGN (TTS CONVERTER)  </vt:lpstr>
      <vt:lpstr>TECHNOLOGIES USED</vt:lpstr>
      <vt:lpstr>TECHNOLOGIES USED</vt:lpstr>
      <vt:lpstr>THIRD SERVICES TECHNOLOGIES USED</vt:lpstr>
      <vt:lpstr>CHALLENGES ENCOUNTERED/ENVISIONED</vt:lpstr>
      <vt:lpstr>PROJECT TIMELINE - PLANNING DURATION</vt:lpstr>
      <vt:lpstr>MOCK-UPS</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VOTING SOFTWARE</dc:title>
  <dc:creator>John Damilare</dc:creator>
  <cp:lastModifiedBy>John Damilare</cp:lastModifiedBy>
  <cp:revision>3</cp:revision>
  <dcterms:created xsi:type="dcterms:W3CDTF">2023-03-08T12:55:53Z</dcterms:created>
  <dcterms:modified xsi:type="dcterms:W3CDTF">2023-12-27T12:37:46Z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95b8638bb9634e8f8764a451bb30622f</vt:lpwstr>
  </property>
</Properties>
</file>