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2" r:id="rId5"/>
    <p:sldId id="275" r:id="rId6"/>
    <p:sldId id="276" r:id="rId7"/>
    <p:sldId id="277" r:id="rId8"/>
    <p:sldId id="294" r:id="rId9"/>
    <p:sldId id="293" r:id="rId10"/>
    <p:sldId id="298" r:id="rId11"/>
    <p:sldId id="279" r:id="rId12"/>
    <p:sldId id="310" r:id="rId13"/>
    <p:sldId id="311" r:id="rId14"/>
    <p:sldId id="312" r:id="rId15"/>
    <p:sldId id="313" r:id="rId16"/>
    <p:sldId id="317" r:id="rId17"/>
    <p:sldId id="299" r:id="rId18"/>
    <p:sldId id="314" r:id="rId19"/>
    <p:sldId id="315" r:id="rId20"/>
    <p:sldId id="316" r:id="rId21"/>
    <p:sldId id="318" r:id="rId22"/>
    <p:sldId id="319" r:id="rId23"/>
    <p:sldId id="320" r:id="rId24"/>
    <p:sldId id="321" r:id="rId25"/>
    <p:sldId id="322" r:id="rId26"/>
    <p:sldId id="288" r:id="rId27"/>
    <p:sldId id="309" r:id="rId28"/>
    <p:sldId id="323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5634"/>
  </p:normalViewPr>
  <p:slideViewPr>
    <p:cSldViewPr snapToGrid="0" showGuides="1">
      <p:cViewPr varScale="1">
        <p:scale>
          <a:sx n="70" d="100"/>
          <a:sy n="70" d="100"/>
        </p:scale>
        <p:origin x="816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240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9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87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AB64B-11F9-F3DB-8E61-C622E03B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D44F0-4BA5-084A-309A-A18A10146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19C5C-2083-74C4-470B-679FB8DF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4F13-5E5D-7F43-FE0E-B3E0ADF62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36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281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15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225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8ED3-1353-7835-1717-DB4AA9BE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F25C3-BD0E-539D-C465-516A4F19C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30641-4578-6D22-20DB-DBB70E98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6F09-4F72-275D-3631-FBB0F9B23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089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AC088-3F4D-8047-A825-3CBDAC27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5D223-618A-4861-132C-AD9D93EAE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B8A26A-BFE8-78F6-FBFE-198B91BB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9B4F9-980A-F748-9F35-DC3D48B2B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337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73B5-C8C9-2982-DFAB-6D22283BC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5BE68-ABFA-3C23-991B-1F58E6E04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B8385-CB85-F7A6-0458-35EFE440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ED86-FC37-B5AB-B86B-D216A7D3A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20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F8A0-AA66-34C0-D106-11C9BAFC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F815B-54A6-6EF7-5E26-111A4CE4F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A5D72-D73A-F9E2-5939-DE4E86B6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87186-4450-920F-F445-91BE28698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151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CCEDC-0150-0D0C-A1A2-C9F74893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08671-8040-664A-A557-626AF2D88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40E30-5ED9-CF8A-9F4F-F6DB7191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EE44-E79D-26DC-887F-877630376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492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D7F6-1DAA-ADBD-0AF6-1966482EB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9BBBC-F770-F953-29A0-550BC5C19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3FB36-4313-AC43-D107-3ACD0A56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462F-4D21-1907-55C0-89BE25C50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321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55081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4D6BC-4820-87FD-2C9A-23250A78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2B973-EE70-DA4C-6555-D6E0FC41C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30C77-996E-20DB-11C8-11074501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82731-01A0-D98C-29F4-8B16473FC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38164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917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17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8390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1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Impact of inflation on consumer spending in Nigeria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p.powerbi.com/view?r=eyJrIjoiZWY0MTNiNjQtN2NkMS00YTY2LTk5MTktZjQ2MTAzNDQxOWZiIiwidCI6IjA4ZTY2OWIxLTQxOTktNDM4YS1hNjMxLTFiYWI3NWRhN2Y0MiJ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bls.gov/cpi/questions-and-answers.htm" TargetMode="External"/><Relationship Id="rId4" Type="http://schemas.openxmlformats.org/officeDocument/2006/relationships/hyperlink" Target="https://www.investopedia.com/terms/c/consumerpriceindex.asp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g"/><Relationship Id="rId7" Type="http://schemas.openxmlformats.org/officeDocument/2006/relationships/hyperlink" Target="http://www.linkedin.com/in/damilola-olanrewaju-0478371a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dolanrewaju231194@gmail.com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touchmedia.com.ng/abou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IMPACT OF INFLATION ON CONSUMER SPENDING IN NIGERIA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20698" y="4394833"/>
            <a:ext cx="2492962" cy="345325"/>
          </a:xfrm>
        </p:spPr>
        <p:txBody>
          <a:bodyPr/>
          <a:lstStyle/>
          <a:p>
            <a:r>
              <a:rPr lang="en-US" dirty="0"/>
              <a:t>Damilola Olanrewaju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160" r="21160"/>
          <a:stretch/>
        </p:blipFill>
        <p:spPr>
          <a:xfrm>
            <a:off x="6742557" y="895827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841748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39016"/>
            <a:ext cx="11318173" cy="602295"/>
          </a:xfrm>
        </p:spPr>
        <p:txBody>
          <a:bodyPr/>
          <a:lstStyle/>
          <a:p>
            <a:r>
              <a:rPr lang="en-US" sz="3200" dirty="0"/>
              <a:t>How has the CPI changed over time?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7804BB-16BD-7686-B573-83D25ED94FA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484632" y="1387958"/>
            <a:ext cx="3580859" cy="3538884"/>
          </a:xfrm>
        </p:spPr>
        <p:txBody>
          <a:bodyPr/>
          <a:lstStyle/>
          <a:p>
            <a:r>
              <a:rPr lang="en-US" sz="1800" dirty="0"/>
              <a:t>A more recent comparison from Jan 2023 to Jan 2024 would help understand the current state.</a:t>
            </a:r>
          </a:p>
          <a:p>
            <a:r>
              <a:rPr lang="en-US" sz="1800" dirty="0"/>
              <a:t>CPI average from Jan 2023 to Jan 2024 was 578.81.</a:t>
            </a:r>
          </a:p>
          <a:p>
            <a:r>
              <a:rPr lang="en-US" sz="1800" dirty="0"/>
              <a:t>The CPI in Jan 2023 was 508.69 and rose to 660.78 in Jan 2024, a significant increase of 152.09 points.</a:t>
            </a:r>
          </a:p>
        </p:txBody>
      </p:sp>
      <p:pic>
        <p:nvPicPr>
          <p:cNvPr id="7" name="Picture 6" descr="A graph on a screen&#10;&#10;Description automatically generated">
            <a:extLst>
              <a:ext uri="{FF2B5EF4-FFF2-40B4-BE49-F238E27FC236}">
                <a16:creationId xmlns:a16="http://schemas.microsoft.com/office/drawing/2014/main" id="{E7E59131-F6E7-8ED7-D07F-DF50CC63D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72" y="2470410"/>
            <a:ext cx="7641877" cy="3744604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D662AC24-88B1-0A6D-A920-956568FF1A60}"/>
              </a:ext>
            </a:extLst>
          </p:cNvPr>
          <p:cNvSpPr/>
          <p:nvPr/>
        </p:nvSpPr>
        <p:spPr>
          <a:xfrm>
            <a:off x="4376519" y="1438435"/>
            <a:ext cx="1719481" cy="782037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508.69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79045-6A4D-52AD-40CB-CC99FDE9D43C}"/>
              </a:ext>
            </a:extLst>
          </p:cNvPr>
          <p:cNvSpPr txBox="1"/>
          <p:nvPr/>
        </p:nvSpPr>
        <p:spPr>
          <a:xfrm>
            <a:off x="10200664" y="945559"/>
            <a:ext cx="17194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January 2024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AF13BEF-7451-7A3C-377A-4C9F8835C8D7}"/>
              </a:ext>
            </a:extLst>
          </p:cNvPr>
          <p:cNvSpPr/>
          <p:nvPr/>
        </p:nvSpPr>
        <p:spPr>
          <a:xfrm>
            <a:off x="10200665" y="1439086"/>
            <a:ext cx="1719481" cy="782037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660.78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5E6C8-D173-E502-C1B2-7FD79F5CF4A4}"/>
              </a:ext>
            </a:extLst>
          </p:cNvPr>
          <p:cNvSpPr txBox="1"/>
          <p:nvPr/>
        </p:nvSpPr>
        <p:spPr>
          <a:xfrm>
            <a:off x="4376519" y="945559"/>
            <a:ext cx="17194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January 2023</a:t>
            </a:r>
          </a:p>
        </p:txBody>
      </p:sp>
    </p:spTree>
    <p:extLst>
      <p:ext uri="{BB962C8B-B14F-4D97-AF65-F5344CB8AC3E}">
        <p14:creationId xmlns:p14="http://schemas.microsoft.com/office/powerpoint/2010/main" val="405416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3" y="266338"/>
            <a:ext cx="11318173" cy="602295"/>
          </a:xfrm>
        </p:spPr>
        <p:txBody>
          <a:bodyPr/>
          <a:lstStyle/>
          <a:p>
            <a:r>
              <a:rPr lang="en-US" sz="3200" dirty="0"/>
              <a:t>How has the CPI changed over time?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7804BB-16BD-7686-B573-83D25ED94FA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484632" y="1387957"/>
            <a:ext cx="3636992" cy="4644353"/>
          </a:xfrm>
        </p:spPr>
        <p:txBody>
          <a:bodyPr/>
          <a:lstStyle/>
          <a:p>
            <a:r>
              <a:rPr lang="en-US" sz="1800" dirty="0"/>
              <a:t>The core CPI (All Items less Farm produce and Energy) was not significantly different from the All-items CPI from 1995 until about 2016 when they became significantly different.</a:t>
            </a:r>
          </a:p>
          <a:p>
            <a:r>
              <a:rPr lang="en-US" sz="1800" dirty="0"/>
              <a:t>This sharp difference (All Items index &gt; core CPI) indicates a significant rise in Farm produce and Energy prices, which are known to be volatile. </a:t>
            </a:r>
          </a:p>
          <a:p>
            <a:r>
              <a:rPr lang="en-US" sz="1800" dirty="0"/>
              <a:t>However, the core CPI index still rose to a maximum of 518.21 in Jan 2024, accounting for a 1.24-fold (about 25%) price increase from Jan 2023.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38D61C-C633-7F24-E46F-94E7CBD462CF}"/>
              </a:ext>
            </a:extLst>
          </p:cNvPr>
          <p:cNvGrpSpPr/>
          <p:nvPr/>
        </p:nvGrpSpPr>
        <p:grpSpPr>
          <a:xfrm>
            <a:off x="4121624" y="1387957"/>
            <a:ext cx="7848572" cy="4089800"/>
            <a:chOff x="4367105" y="1483107"/>
            <a:chExt cx="7603091" cy="4115829"/>
          </a:xfrm>
        </p:grpSpPr>
        <p:pic>
          <p:nvPicPr>
            <p:cNvPr id="10" name="Picture 9" descr="A graph on a computer screen&#10;&#10;Description automatically generated">
              <a:extLst>
                <a:ext uri="{FF2B5EF4-FFF2-40B4-BE49-F238E27FC236}">
                  <a16:creationId xmlns:a16="http://schemas.microsoft.com/office/drawing/2014/main" id="{8BA682FA-55F5-B7CD-44DD-CA636C80C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7105" y="1483107"/>
              <a:ext cx="7603091" cy="411582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3C3278-74D3-BB6F-DA3A-0E61F8E01BF7}"/>
                </a:ext>
              </a:extLst>
            </p:cNvPr>
            <p:cNvCxnSpPr>
              <a:cxnSpLocks/>
            </p:cNvCxnSpPr>
            <p:nvPr/>
          </p:nvCxnSpPr>
          <p:spPr>
            <a:xfrm>
              <a:off x="9260005" y="4346812"/>
              <a:ext cx="341194" cy="39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84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How has the CPI changed over time?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7804BB-16BD-7686-B573-83D25ED94FA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484632" y="1387957"/>
            <a:ext cx="3636992" cy="2899715"/>
          </a:xfrm>
        </p:spPr>
        <p:txBody>
          <a:bodyPr/>
          <a:lstStyle/>
          <a:p>
            <a:r>
              <a:rPr lang="en-US" sz="1800" dirty="0"/>
              <a:t>A similar trend is seen when comparing core cpi to the food price index with a bifurcation in the price indices around 2016.</a:t>
            </a:r>
          </a:p>
          <a:p>
            <a:r>
              <a:rPr lang="en-US" sz="1800" dirty="0"/>
              <a:t>The monthly food index and core cpi index were the same until 2000.</a:t>
            </a:r>
          </a:p>
          <a:p>
            <a:r>
              <a:rPr lang="en-US" sz="1800" dirty="0"/>
              <a:t>Food contributes significantly (50.7%) to the overall consumer price index (All Items).</a:t>
            </a:r>
          </a:p>
        </p:txBody>
      </p:sp>
      <p:pic>
        <p:nvPicPr>
          <p:cNvPr id="17" name="Picture 16" descr="A graph showing the growth of the company's stock market&#10;&#10;Description automatically generated">
            <a:extLst>
              <a:ext uri="{FF2B5EF4-FFF2-40B4-BE49-F238E27FC236}">
                <a16:creationId xmlns:a16="http://schemas.microsoft.com/office/drawing/2014/main" id="{69EB4061-8D84-0986-7813-FC8B673F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811" y="4111891"/>
            <a:ext cx="4114800" cy="186301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C8F541A-D3CC-211C-6520-1C42034A01E5}"/>
              </a:ext>
            </a:extLst>
          </p:cNvPr>
          <p:cNvGrpSpPr/>
          <p:nvPr/>
        </p:nvGrpSpPr>
        <p:grpSpPr>
          <a:xfrm>
            <a:off x="4677431" y="883090"/>
            <a:ext cx="6516738" cy="2836859"/>
            <a:chOff x="4790650" y="1157837"/>
            <a:chExt cx="6687403" cy="2703038"/>
          </a:xfrm>
        </p:grpSpPr>
        <p:pic>
          <p:nvPicPr>
            <p:cNvPr id="16" name="Picture 15" descr="A graph on a computer screen&#10;&#10;Description automatically generated">
              <a:extLst>
                <a:ext uri="{FF2B5EF4-FFF2-40B4-BE49-F238E27FC236}">
                  <a16:creationId xmlns:a16="http://schemas.microsoft.com/office/drawing/2014/main" id="{B526C8F0-298F-6295-5A2F-93D583A9A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650" y="1157837"/>
              <a:ext cx="6687403" cy="270303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F9A0CC3-A227-3720-086E-5946D2531B26}"/>
                </a:ext>
              </a:extLst>
            </p:cNvPr>
            <p:cNvCxnSpPr>
              <a:cxnSpLocks/>
            </p:cNvCxnSpPr>
            <p:nvPr/>
          </p:nvCxnSpPr>
          <p:spPr>
            <a:xfrm>
              <a:off x="9183199" y="3081028"/>
              <a:ext cx="296762" cy="297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94D12DF-BE7D-3874-965B-3B232A32F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029" y="4036582"/>
            <a:ext cx="2879377" cy="2432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27DC72-A718-9973-F1F7-1BC8456FFA1F}"/>
              </a:ext>
            </a:extLst>
          </p:cNvPr>
          <p:cNvSpPr txBox="1">
            <a:spLocks/>
          </p:cNvSpPr>
          <p:nvPr/>
        </p:nvSpPr>
        <p:spPr>
          <a:xfrm>
            <a:off x="4463029" y="4424490"/>
            <a:ext cx="2879377" cy="1998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3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11123-E020-A212-A231-240C63EF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03CBF0-47BE-BAA4-82BC-E48BA983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98235"/>
            <a:ext cx="11318173" cy="602295"/>
          </a:xfrm>
        </p:spPr>
        <p:txBody>
          <a:bodyPr/>
          <a:lstStyle/>
          <a:p>
            <a:r>
              <a:rPr lang="en-US" sz="3200" dirty="0"/>
              <a:t>12-Month Average CPI Trend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CB00-FC48-7AB2-ABF4-067145F48B9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519A81B6-864C-9B85-80AD-F105124EA6BD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1128825-5E8D-70D0-75FF-12B522ACFBB4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484632" y="1774039"/>
            <a:ext cx="3636992" cy="2899715"/>
          </a:xfrm>
        </p:spPr>
        <p:txBody>
          <a:bodyPr/>
          <a:lstStyle/>
          <a:p>
            <a:r>
              <a:rPr lang="en-US" sz="1800" dirty="0"/>
              <a:t>The 12-Month Average CPI data shows a similar trend to the Monthly CPI trend.</a:t>
            </a:r>
          </a:p>
          <a:p>
            <a:r>
              <a:rPr lang="en-US" sz="1800" dirty="0"/>
              <a:t>The impact of farm produce and energy price index is obvious on the All Item price index when compared with the core index in Jan 2024 12-Month average CPI, a difference of 115.82.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D7292-9EF7-8089-D139-C5BF888F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03" y="1764506"/>
            <a:ext cx="7227949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Month-on-Month Inflation – All Items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346DD5-57E5-122E-B658-ED78443C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813862"/>
            <a:ext cx="10128063" cy="30753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5D7068-6E82-E2FE-3EE0-008C4FD988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58573"/>
              </p:ext>
            </p:extLst>
          </p:nvPr>
        </p:nvGraphicFramePr>
        <p:xfrm>
          <a:off x="5050113" y="4191425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Month-on-month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8.98%   - April 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-3.51%  - August 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3193F0-3B0D-3F58-847B-E120A903C27D}"/>
              </a:ext>
            </a:extLst>
          </p:cNvPr>
          <p:cNvCxnSpPr>
            <a:cxnSpLocks/>
          </p:cNvCxnSpPr>
          <p:nvPr/>
        </p:nvCxnSpPr>
        <p:spPr>
          <a:xfrm>
            <a:off x="8851310" y="5566772"/>
            <a:ext cx="0" cy="2198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5D34F-FD7E-3A71-B564-CCB942C019FA}"/>
              </a:ext>
            </a:extLst>
          </p:cNvPr>
          <p:cNvCxnSpPr>
            <a:cxnSpLocks/>
          </p:cNvCxnSpPr>
          <p:nvPr/>
        </p:nvCxnSpPr>
        <p:spPr>
          <a:xfrm flipV="1">
            <a:off x="8806553" y="481766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70F830-4035-2271-03CA-C6E41C697534}"/>
              </a:ext>
            </a:extLst>
          </p:cNvPr>
          <p:cNvCxnSpPr>
            <a:cxnSpLocks/>
          </p:cNvCxnSpPr>
          <p:nvPr/>
        </p:nvCxnSpPr>
        <p:spPr>
          <a:xfrm flipV="1">
            <a:off x="8795177" y="517478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413D2-CF57-9AC1-365D-04B1056D3889}"/>
              </a:ext>
            </a:extLst>
          </p:cNvPr>
          <p:cNvCxnSpPr>
            <a:cxnSpLocks/>
          </p:cNvCxnSpPr>
          <p:nvPr/>
        </p:nvCxnSpPr>
        <p:spPr>
          <a:xfrm flipV="1">
            <a:off x="8822475" y="589810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EDAD8E-92E8-7416-71D4-0E069F9138F2}"/>
              </a:ext>
            </a:extLst>
          </p:cNvPr>
          <p:cNvCxnSpPr>
            <a:cxnSpLocks/>
          </p:cNvCxnSpPr>
          <p:nvPr/>
        </p:nvCxnSpPr>
        <p:spPr>
          <a:xfrm flipV="1">
            <a:off x="8808827" y="628024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6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Month-on-Month Inflation – Core CPI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2" name="Picture 11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1C1D5294-7513-2C62-E84F-30ECE62D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801141"/>
            <a:ext cx="10015776" cy="332186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9CDF6A-6278-C550-8BB4-A8066F08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241224"/>
              </p:ext>
            </p:extLst>
          </p:nvPr>
        </p:nvGraphicFramePr>
        <p:xfrm>
          <a:off x="5153914" y="4368846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Month-on-month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6.13%   - April 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-8.50%  - April 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FD5810-4B96-F809-9EC7-7356740DB26B}"/>
              </a:ext>
            </a:extLst>
          </p:cNvPr>
          <p:cNvCxnSpPr>
            <a:cxnSpLocks/>
          </p:cNvCxnSpPr>
          <p:nvPr/>
        </p:nvCxnSpPr>
        <p:spPr>
          <a:xfrm>
            <a:off x="8955111" y="5744193"/>
            <a:ext cx="0" cy="2198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08F5B1-10FC-CC80-D8A4-3EFCEB0CD6A8}"/>
              </a:ext>
            </a:extLst>
          </p:cNvPr>
          <p:cNvCxnSpPr>
            <a:cxnSpLocks/>
          </p:cNvCxnSpPr>
          <p:nvPr/>
        </p:nvCxnSpPr>
        <p:spPr>
          <a:xfrm flipV="1">
            <a:off x="8883058" y="499508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4738B-A323-0869-07B3-E6F6C72C9820}"/>
              </a:ext>
            </a:extLst>
          </p:cNvPr>
          <p:cNvCxnSpPr>
            <a:cxnSpLocks/>
          </p:cNvCxnSpPr>
          <p:nvPr/>
        </p:nvCxnSpPr>
        <p:spPr>
          <a:xfrm flipV="1">
            <a:off x="8898978" y="535220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177E64-0E05-A792-6DDF-F585A939F105}"/>
              </a:ext>
            </a:extLst>
          </p:cNvPr>
          <p:cNvCxnSpPr>
            <a:cxnSpLocks/>
          </p:cNvCxnSpPr>
          <p:nvPr/>
        </p:nvCxnSpPr>
        <p:spPr>
          <a:xfrm flipV="1">
            <a:off x="8926276" y="607552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C7DA1F-FE6E-5DD1-1109-9CA8CF85E3A9}"/>
              </a:ext>
            </a:extLst>
          </p:cNvPr>
          <p:cNvCxnSpPr>
            <a:cxnSpLocks/>
          </p:cNvCxnSpPr>
          <p:nvPr/>
        </p:nvCxnSpPr>
        <p:spPr>
          <a:xfrm flipV="1">
            <a:off x="8912628" y="645766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Month-on-Month Inflation – Food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A graph showing the results of a graph&#10;&#10;Description automatically generated with medium confidence">
            <a:extLst>
              <a:ext uri="{FF2B5EF4-FFF2-40B4-BE49-F238E27FC236}">
                <a16:creationId xmlns:a16="http://schemas.microsoft.com/office/drawing/2014/main" id="{7F100E92-A14D-8118-E006-AF336E3F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837870"/>
            <a:ext cx="10319018" cy="3338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66FDA5-5D5A-CDC3-7D1F-13F9B34A0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763974"/>
              </p:ext>
            </p:extLst>
          </p:nvPr>
        </p:nvGraphicFramePr>
        <p:xfrm>
          <a:off x="5153914" y="4368846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Month-on-month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12.83%   - July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-21.24%  - Jan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F3779B-0625-7072-90A8-C7D5F478AA5C}"/>
              </a:ext>
            </a:extLst>
          </p:cNvPr>
          <p:cNvCxnSpPr>
            <a:cxnSpLocks/>
          </p:cNvCxnSpPr>
          <p:nvPr/>
        </p:nvCxnSpPr>
        <p:spPr>
          <a:xfrm>
            <a:off x="9091591" y="5744193"/>
            <a:ext cx="0" cy="2198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BED78E-EC34-314A-2F56-ED8AEB16D5B7}"/>
              </a:ext>
            </a:extLst>
          </p:cNvPr>
          <p:cNvCxnSpPr>
            <a:cxnSpLocks/>
          </p:cNvCxnSpPr>
          <p:nvPr/>
        </p:nvCxnSpPr>
        <p:spPr>
          <a:xfrm flipV="1">
            <a:off x="8883058" y="499508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1390EC-B719-821D-1B2A-0E924CCAFCAE}"/>
              </a:ext>
            </a:extLst>
          </p:cNvPr>
          <p:cNvCxnSpPr>
            <a:cxnSpLocks/>
          </p:cNvCxnSpPr>
          <p:nvPr/>
        </p:nvCxnSpPr>
        <p:spPr>
          <a:xfrm flipV="1">
            <a:off x="9008162" y="535220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70C5B-1265-78B0-6A11-F67A4F8CC306}"/>
              </a:ext>
            </a:extLst>
          </p:cNvPr>
          <p:cNvCxnSpPr>
            <a:cxnSpLocks/>
          </p:cNvCxnSpPr>
          <p:nvPr/>
        </p:nvCxnSpPr>
        <p:spPr>
          <a:xfrm flipV="1">
            <a:off x="8926276" y="607552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DDF8B-8E5A-C994-8808-1CFB388E1174}"/>
              </a:ext>
            </a:extLst>
          </p:cNvPr>
          <p:cNvCxnSpPr>
            <a:cxnSpLocks/>
          </p:cNvCxnSpPr>
          <p:nvPr/>
        </p:nvCxnSpPr>
        <p:spPr>
          <a:xfrm flipV="1">
            <a:off x="8912628" y="645766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6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75E1C-06F9-39FB-98A4-1D5E57A4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569B1B-31D6-87EC-B963-49C6E26F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12-Month Average Inflation – All Items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719C-CAF2-FC5D-5D07-06EBEB1C593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EDAFC699-2D7A-A4A5-BBE7-6A5726C65D76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055E8B-B425-3B4D-EB02-EFCF9564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864486"/>
            <a:ext cx="9964176" cy="328292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8F020A-88B2-7F7A-A8D5-B9CA126C3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52858"/>
              </p:ext>
            </p:extLst>
          </p:nvPr>
        </p:nvGraphicFramePr>
        <p:xfrm>
          <a:off x="5153914" y="4368846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12-Month Average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29.29%   - Dec 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5.39%  - Dec 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164704-4D19-C50E-8776-CA1269C192BE}"/>
              </a:ext>
            </a:extLst>
          </p:cNvPr>
          <p:cNvCxnSpPr>
            <a:cxnSpLocks/>
          </p:cNvCxnSpPr>
          <p:nvPr/>
        </p:nvCxnSpPr>
        <p:spPr>
          <a:xfrm flipV="1">
            <a:off x="9019538" y="499508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2FD0B-666B-CEFF-AD57-3FD8F06DAA7E}"/>
              </a:ext>
            </a:extLst>
          </p:cNvPr>
          <p:cNvCxnSpPr>
            <a:cxnSpLocks/>
          </p:cNvCxnSpPr>
          <p:nvPr/>
        </p:nvCxnSpPr>
        <p:spPr>
          <a:xfrm flipV="1">
            <a:off x="9021810" y="535220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5EAB7-08D2-CC81-1F97-5BC9EF959487}"/>
              </a:ext>
            </a:extLst>
          </p:cNvPr>
          <p:cNvCxnSpPr>
            <a:cxnSpLocks/>
          </p:cNvCxnSpPr>
          <p:nvPr/>
        </p:nvCxnSpPr>
        <p:spPr>
          <a:xfrm flipV="1">
            <a:off x="9021812" y="607552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41786-3943-A092-C414-592B8B4BEC51}"/>
              </a:ext>
            </a:extLst>
          </p:cNvPr>
          <p:cNvCxnSpPr>
            <a:cxnSpLocks/>
          </p:cNvCxnSpPr>
          <p:nvPr/>
        </p:nvCxnSpPr>
        <p:spPr>
          <a:xfrm flipV="1">
            <a:off x="9021812" y="645766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C5EA50-4355-F055-CD02-3B940978AE63}"/>
              </a:ext>
            </a:extLst>
          </p:cNvPr>
          <p:cNvCxnSpPr>
            <a:cxnSpLocks/>
          </p:cNvCxnSpPr>
          <p:nvPr/>
        </p:nvCxnSpPr>
        <p:spPr>
          <a:xfrm flipV="1">
            <a:off x="8887605" y="573660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0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BAF1-40D5-A1B9-520A-225DC75F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FC9F28-73B2-07E4-29DB-CCCC3E8C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12-Month Average Core Inflation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EE20-4706-029E-7E33-E12F0F81997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B77F5C5D-07D7-9087-A7A8-8156D653CE8D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F5981-36F7-DFB2-EA3D-621A0F3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930049"/>
            <a:ext cx="9759460" cy="315063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02D65C-60C7-72A5-132A-62B63411C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726894"/>
              </p:ext>
            </p:extLst>
          </p:nvPr>
        </p:nvGraphicFramePr>
        <p:xfrm>
          <a:off x="5153914" y="4368846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12-Month Average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23.99%   - Dec 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2.91%  - Dec 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CAC9E-1DA5-265D-A98E-B12D496E986A}"/>
              </a:ext>
            </a:extLst>
          </p:cNvPr>
          <p:cNvCxnSpPr>
            <a:cxnSpLocks/>
          </p:cNvCxnSpPr>
          <p:nvPr/>
        </p:nvCxnSpPr>
        <p:spPr>
          <a:xfrm flipV="1">
            <a:off x="9019538" y="499508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DBF4BC-C276-47EC-C156-2FBF4543E3BA}"/>
              </a:ext>
            </a:extLst>
          </p:cNvPr>
          <p:cNvCxnSpPr>
            <a:cxnSpLocks/>
          </p:cNvCxnSpPr>
          <p:nvPr/>
        </p:nvCxnSpPr>
        <p:spPr>
          <a:xfrm flipV="1">
            <a:off x="9021810" y="5352201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7E1AC-CD3D-46EF-92D4-E42F039D3E1D}"/>
              </a:ext>
            </a:extLst>
          </p:cNvPr>
          <p:cNvCxnSpPr>
            <a:cxnSpLocks/>
          </p:cNvCxnSpPr>
          <p:nvPr/>
        </p:nvCxnSpPr>
        <p:spPr>
          <a:xfrm flipV="1">
            <a:off x="9021812" y="607552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1F3B4-CBD3-34BB-8C09-F85A547A6C3D}"/>
              </a:ext>
            </a:extLst>
          </p:cNvPr>
          <p:cNvCxnSpPr>
            <a:cxnSpLocks/>
          </p:cNvCxnSpPr>
          <p:nvPr/>
        </p:nvCxnSpPr>
        <p:spPr>
          <a:xfrm flipV="1">
            <a:off x="9021812" y="6457667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7C0650-2826-7927-D51F-5EBDAAA39852}"/>
              </a:ext>
            </a:extLst>
          </p:cNvPr>
          <p:cNvCxnSpPr>
            <a:cxnSpLocks/>
          </p:cNvCxnSpPr>
          <p:nvPr/>
        </p:nvCxnSpPr>
        <p:spPr>
          <a:xfrm flipV="1">
            <a:off x="8887605" y="573660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8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CD4AA-B2BD-F005-A66F-5BA06B51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0AEB62-03F2-D735-6FAD-664C2C9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12-Month Average Food Inflation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9770-42B7-A5E8-8584-66271C9CBD8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6B84EAED-98D9-B2DC-AAC8-C956F20CA86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12748-07EF-D710-5340-A9A2A606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811975"/>
            <a:ext cx="10223484" cy="332329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62162E-D298-0CAC-91E7-E725C1D17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75739"/>
              </p:ext>
            </p:extLst>
          </p:nvPr>
        </p:nvGraphicFramePr>
        <p:xfrm>
          <a:off x="5153914" y="4278765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12-Month Average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28.02%   - Dec 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-14.15%  - Dec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AE903C-3D54-55B7-F792-02A34DF5CE3B}"/>
              </a:ext>
            </a:extLst>
          </p:cNvPr>
          <p:cNvCxnSpPr>
            <a:cxnSpLocks/>
          </p:cNvCxnSpPr>
          <p:nvPr/>
        </p:nvCxnSpPr>
        <p:spPr>
          <a:xfrm flipV="1">
            <a:off x="9019538" y="490500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76A96-8E58-B7F7-50D5-7B543955C5A7}"/>
              </a:ext>
            </a:extLst>
          </p:cNvPr>
          <p:cNvCxnSpPr>
            <a:cxnSpLocks/>
          </p:cNvCxnSpPr>
          <p:nvPr/>
        </p:nvCxnSpPr>
        <p:spPr>
          <a:xfrm flipV="1">
            <a:off x="9021810" y="526212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5DCBE-F24C-EC94-F308-5556276DE1BA}"/>
              </a:ext>
            </a:extLst>
          </p:cNvPr>
          <p:cNvCxnSpPr>
            <a:cxnSpLocks/>
          </p:cNvCxnSpPr>
          <p:nvPr/>
        </p:nvCxnSpPr>
        <p:spPr>
          <a:xfrm flipV="1">
            <a:off x="9021812" y="598544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F7C5B-5B71-58C2-D886-5846552DA668}"/>
              </a:ext>
            </a:extLst>
          </p:cNvPr>
          <p:cNvCxnSpPr>
            <a:cxnSpLocks/>
          </p:cNvCxnSpPr>
          <p:nvPr/>
        </p:nvCxnSpPr>
        <p:spPr>
          <a:xfrm flipV="1">
            <a:off x="9021812" y="636758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33C181-E9A8-9D1D-C92B-F5008B3470C6}"/>
              </a:ext>
            </a:extLst>
          </p:cNvPr>
          <p:cNvCxnSpPr>
            <a:cxnSpLocks/>
          </p:cNvCxnSpPr>
          <p:nvPr/>
        </p:nvCxnSpPr>
        <p:spPr>
          <a:xfrm flipV="1">
            <a:off x="9092325" y="5646525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Findings &amp; Insights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4B70F9-AF71-EEFA-75D3-DDB60751BCE8}"/>
              </a:ext>
            </a:extLst>
          </p:cNvPr>
          <p:cNvCxnSpPr>
            <a:cxnSpLocks/>
          </p:cNvCxnSpPr>
          <p:nvPr/>
        </p:nvCxnSpPr>
        <p:spPr>
          <a:xfrm>
            <a:off x="614149" y="4681180"/>
            <a:ext cx="241565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5BEFA-927A-7D56-C135-F04400AB6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565781-49BE-D3BE-2CD8-DBB8726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Year-on-year Inflation – All Items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FEC9-9442-389D-3144-41D6D76630F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736201B6-7EB4-3535-BBAD-3911C4A311C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51B82-6A1F-1A99-B29A-DDC4AE96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837198"/>
            <a:ext cx="10305370" cy="317524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EA843-731E-65E1-92F8-F0125523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624321"/>
              </p:ext>
            </p:extLst>
          </p:nvPr>
        </p:nvGraphicFramePr>
        <p:xfrm>
          <a:off x="5153914" y="4278765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Year-on-year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47.56%   - Jan 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-2.49%  - Jan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B9D1C-31AE-079C-03BB-C105A185EB27}"/>
              </a:ext>
            </a:extLst>
          </p:cNvPr>
          <p:cNvCxnSpPr>
            <a:cxnSpLocks/>
          </p:cNvCxnSpPr>
          <p:nvPr/>
        </p:nvCxnSpPr>
        <p:spPr>
          <a:xfrm flipV="1">
            <a:off x="9019538" y="490500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6B3254-96AA-BEE3-9F77-138B5EB2E23E}"/>
              </a:ext>
            </a:extLst>
          </p:cNvPr>
          <p:cNvCxnSpPr>
            <a:cxnSpLocks/>
          </p:cNvCxnSpPr>
          <p:nvPr/>
        </p:nvCxnSpPr>
        <p:spPr>
          <a:xfrm flipV="1">
            <a:off x="9021810" y="526212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C34EF-E1C5-0025-2D5B-D7D0B19491FE}"/>
              </a:ext>
            </a:extLst>
          </p:cNvPr>
          <p:cNvCxnSpPr>
            <a:cxnSpLocks/>
          </p:cNvCxnSpPr>
          <p:nvPr/>
        </p:nvCxnSpPr>
        <p:spPr>
          <a:xfrm flipV="1">
            <a:off x="9021812" y="598544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4AB5C-FD61-822C-01B5-9AD755B14B5F}"/>
              </a:ext>
            </a:extLst>
          </p:cNvPr>
          <p:cNvCxnSpPr>
            <a:cxnSpLocks/>
          </p:cNvCxnSpPr>
          <p:nvPr/>
        </p:nvCxnSpPr>
        <p:spPr>
          <a:xfrm flipV="1">
            <a:off x="9021812" y="636758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7CCB93-B637-E9E2-783E-AA8E38492D9D}"/>
              </a:ext>
            </a:extLst>
          </p:cNvPr>
          <p:cNvCxnSpPr>
            <a:cxnSpLocks/>
          </p:cNvCxnSpPr>
          <p:nvPr/>
        </p:nvCxnSpPr>
        <p:spPr>
          <a:xfrm>
            <a:off x="8969493" y="5647281"/>
            <a:ext cx="0" cy="221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3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11F3C-DADF-FFDE-F104-A4C0FA36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8EBFB-5C48-809F-84C4-5C1345EE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Year-on-year Inflation – Core Inflation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DF87-46D3-CE98-4A65-AD5FC0B730B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BFF450AA-5DCA-6E39-30AC-A94A44F75B0D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A9B1B-1F12-B368-BBF8-FBFFF7CB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3" y="824584"/>
            <a:ext cx="10250779" cy="333798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4DD1A7-A9EA-D54B-1C2A-79735086B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12491"/>
              </p:ext>
            </p:extLst>
          </p:nvPr>
        </p:nvGraphicFramePr>
        <p:xfrm>
          <a:off x="5153914" y="4278765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Year-on-year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38.38%   - Jan 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1.23%  - Jan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18.88%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225C9-A740-DAAE-50D9-78202A752C5F}"/>
              </a:ext>
            </a:extLst>
          </p:cNvPr>
          <p:cNvCxnSpPr>
            <a:cxnSpLocks/>
          </p:cNvCxnSpPr>
          <p:nvPr/>
        </p:nvCxnSpPr>
        <p:spPr>
          <a:xfrm flipV="1">
            <a:off x="9019538" y="490500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7305D8-7449-F13B-CB3D-440ECCFF144F}"/>
              </a:ext>
            </a:extLst>
          </p:cNvPr>
          <p:cNvCxnSpPr>
            <a:cxnSpLocks/>
          </p:cNvCxnSpPr>
          <p:nvPr/>
        </p:nvCxnSpPr>
        <p:spPr>
          <a:xfrm flipV="1">
            <a:off x="9021810" y="526212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4C35F-A076-8186-A866-3A7D1B5CBDF2}"/>
              </a:ext>
            </a:extLst>
          </p:cNvPr>
          <p:cNvCxnSpPr>
            <a:cxnSpLocks/>
          </p:cNvCxnSpPr>
          <p:nvPr/>
        </p:nvCxnSpPr>
        <p:spPr>
          <a:xfrm flipV="1">
            <a:off x="9021812" y="598544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355BD0-2721-2FC6-45FF-A1B6EBD32C96}"/>
              </a:ext>
            </a:extLst>
          </p:cNvPr>
          <p:cNvCxnSpPr>
            <a:cxnSpLocks/>
          </p:cNvCxnSpPr>
          <p:nvPr/>
        </p:nvCxnSpPr>
        <p:spPr>
          <a:xfrm flipV="1">
            <a:off x="9021812" y="636758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25591-8A8B-7A5B-859E-C4CAF00E7933}"/>
              </a:ext>
            </a:extLst>
          </p:cNvPr>
          <p:cNvCxnSpPr>
            <a:cxnSpLocks/>
          </p:cNvCxnSpPr>
          <p:nvPr/>
        </p:nvCxnSpPr>
        <p:spPr>
          <a:xfrm flipV="1">
            <a:off x="8887606" y="5660172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4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65F35-6DA1-FABB-4397-AA45A8003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C42E2A-9C27-8B9D-BD3F-615743FA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4" y="234903"/>
            <a:ext cx="11318173" cy="602295"/>
          </a:xfrm>
        </p:spPr>
        <p:txBody>
          <a:bodyPr/>
          <a:lstStyle/>
          <a:p>
            <a:r>
              <a:rPr lang="en-US" sz="3200" dirty="0"/>
              <a:t>Year-on-year Inflation – Food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B7E0-376E-F9E0-1F0C-6C577F0819A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3CA051EC-EB7A-B365-7BB7-2F386030D0AF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DB788-A8EE-E9CF-7675-E422D32C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4" y="837198"/>
            <a:ext cx="10223484" cy="331172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B3DEEE-C5BB-5CC0-2556-89CBB7830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741085"/>
              </p:ext>
            </p:extLst>
          </p:nvPr>
        </p:nvGraphicFramePr>
        <p:xfrm>
          <a:off x="5153914" y="4278765"/>
          <a:ext cx="6040255" cy="2389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1237450702"/>
                    </a:ext>
                  </a:extLst>
                </a:gridCol>
                <a:gridCol w="3134685">
                  <a:extLst>
                    <a:ext uri="{9D8B030D-6E8A-4147-A177-3AD203B41FA5}">
                      <a16:colId xmlns:a16="http://schemas.microsoft.com/office/drawing/2014/main" val="1308874326"/>
                    </a:ext>
                  </a:extLst>
                </a:gridCol>
              </a:tblGrid>
              <a:tr h="560565">
                <a:tc>
                  <a:txBody>
                    <a:bodyPr/>
                    <a:lstStyle/>
                    <a:p>
                      <a:r>
                        <a:rPr lang="en-US" dirty="0"/>
                        <a:t>Year-on-year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329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8306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38.38%   - Jan 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68689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-17.50%  - Jan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8610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24.32%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5732"/>
                  </a:ext>
                </a:extLst>
              </a:tr>
              <a:tr h="320323">
                <a:tc>
                  <a:txBody>
                    <a:bodyPr/>
                    <a:lstStyle/>
                    <a:p>
                      <a:r>
                        <a:rPr lang="en-US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02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51C2BF-7CEE-7666-6D28-8FB86E8302A7}"/>
              </a:ext>
            </a:extLst>
          </p:cNvPr>
          <p:cNvCxnSpPr>
            <a:cxnSpLocks/>
          </p:cNvCxnSpPr>
          <p:nvPr/>
        </p:nvCxnSpPr>
        <p:spPr>
          <a:xfrm flipV="1">
            <a:off x="9019538" y="490500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1133A-9F25-C17D-3187-5E38373008D8}"/>
              </a:ext>
            </a:extLst>
          </p:cNvPr>
          <p:cNvCxnSpPr>
            <a:cxnSpLocks/>
          </p:cNvCxnSpPr>
          <p:nvPr/>
        </p:nvCxnSpPr>
        <p:spPr>
          <a:xfrm flipV="1">
            <a:off x="9021810" y="5262120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D47E43-A895-2904-8482-4467267F1D98}"/>
              </a:ext>
            </a:extLst>
          </p:cNvPr>
          <p:cNvCxnSpPr>
            <a:cxnSpLocks/>
          </p:cNvCxnSpPr>
          <p:nvPr/>
        </p:nvCxnSpPr>
        <p:spPr>
          <a:xfrm flipV="1">
            <a:off x="9021812" y="598544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C564C-AADE-209C-52BC-42B785BB059F}"/>
              </a:ext>
            </a:extLst>
          </p:cNvPr>
          <p:cNvCxnSpPr>
            <a:cxnSpLocks/>
          </p:cNvCxnSpPr>
          <p:nvPr/>
        </p:nvCxnSpPr>
        <p:spPr>
          <a:xfrm flipV="1">
            <a:off x="9021812" y="6367586"/>
            <a:ext cx="0" cy="23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424FCC-2D21-1AFD-7472-D0871A84B99B}"/>
              </a:ext>
            </a:extLst>
          </p:cNvPr>
          <p:cNvCxnSpPr>
            <a:cxnSpLocks/>
          </p:cNvCxnSpPr>
          <p:nvPr/>
        </p:nvCxnSpPr>
        <p:spPr>
          <a:xfrm>
            <a:off x="9078677" y="5647281"/>
            <a:ext cx="0" cy="221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1" y="197757"/>
            <a:ext cx="9823998" cy="662782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3715" y="1013117"/>
            <a:ext cx="4959822" cy="12219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monthly and 12-month average CPIs have a generally increasing trend. Although there are occasional periods where CPI decreases.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>
          <a:xfrm>
            <a:off x="7289573" y="529148"/>
            <a:ext cx="4248873" cy="4731130"/>
          </a:xfrm>
          <a:ln>
            <a:solidFill>
              <a:schemeClr val="bg1"/>
            </a:solidFill>
          </a:ln>
        </p:spPr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Impact of inflation on consumer spending in Nigeria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7B1ADF-8D8F-6C6B-7D21-A6B6B0EEC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01389"/>
              </p:ext>
            </p:extLst>
          </p:nvPr>
        </p:nvGraphicFramePr>
        <p:xfrm>
          <a:off x="1928021" y="3765726"/>
          <a:ext cx="7485988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1497">
                  <a:extLst>
                    <a:ext uri="{9D8B030D-6E8A-4147-A177-3AD203B41FA5}">
                      <a16:colId xmlns:a16="http://schemas.microsoft.com/office/drawing/2014/main" val="2734573056"/>
                    </a:ext>
                  </a:extLst>
                </a:gridCol>
                <a:gridCol w="1871497">
                  <a:extLst>
                    <a:ext uri="{9D8B030D-6E8A-4147-A177-3AD203B41FA5}">
                      <a16:colId xmlns:a16="http://schemas.microsoft.com/office/drawing/2014/main" val="2506439964"/>
                    </a:ext>
                  </a:extLst>
                </a:gridCol>
                <a:gridCol w="1871497">
                  <a:extLst>
                    <a:ext uri="{9D8B030D-6E8A-4147-A177-3AD203B41FA5}">
                      <a16:colId xmlns:a16="http://schemas.microsoft.com/office/drawing/2014/main" val="1267154934"/>
                    </a:ext>
                  </a:extLst>
                </a:gridCol>
                <a:gridCol w="1871497">
                  <a:extLst>
                    <a:ext uri="{9D8B030D-6E8A-4147-A177-3AD203B41FA5}">
                      <a16:colId xmlns:a16="http://schemas.microsoft.com/office/drawing/2014/main" val="53903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Year-on-Year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Jan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315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BC49F5-8034-B2A8-06AC-C9784813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71762"/>
              </p:ext>
            </p:extLst>
          </p:nvPr>
        </p:nvGraphicFramePr>
        <p:xfrm>
          <a:off x="1928021" y="5296358"/>
          <a:ext cx="805919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4799">
                  <a:extLst>
                    <a:ext uri="{9D8B030D-6E8A-4147-A177-3AD203B41FA5}">
                      <a16:colId xmlns:a16="http://schemas.microsoft.com/office/drawing/2014/main" val="2734573056"/>
                    </a:ext>
                  </a:extLst>
                </a:gridCol>
                <a:gridCol w="2014799">
                  <a:extLst>
                    <a:ext uri="{9D8B030D-6E8A-4147-A177-3AD203B41FA5}">
                      <a16:colId xmlns:a16="http://schemas.microsoft.com/office/drawing/2014/main" val="2506439964"/>
                    </a:ext>
                  </a:extLst>
                </a:gridCol>
                <a:gridCol w="2014799">
                  <a:extLst>
                    <a:ext uri="{9D8B030D-6E8A-4147-A177-3AD203B41FA5}">
                      <a16:colId xmlns:a16="http://schemas.microsoft.com/office/drawing/2014/main" val="1267154934"/>
                    </a:ext>
                  </a:extLst>
                </a:gridCol>
                <a:gridCol w="2014799">
                  <a:extLst>
                    <a:ext uri="{9D8B030D-6E8A-4147-A177-3AD203B41FA5}">
                      <a16:colId xmlns:a16="http://schemas.microsoft.com/office/drawing/2014/main" val="53903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12-month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315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BD4163-BE28-B504-EFA9-7E793270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85036"/>
              </p:ext>
            </p:extLst>
          </p:nvPr>
        </p:nvGraphicFramePr>
        <p:xfrm>
          <a:off x="1928021" y="2235094"/>
          <a:ext cx="7485988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1497">
                  <a:extLst>
                    <a:ext uri="{9D8B030D-6E8A-4147-A177-3AD203B41FA5}">
                      <a16:colId xmlns:a16="http://schemas.microsoft.com/office/drawing/2014/main" val="2734573056"/>
                    </a:ext>
                  </a:extLst>
                </a:gridCol>
                <a:gridCol w="1771643">
                  <a:extLst>
                    <a:ext uri="{9D8B030D-6E8A-4147-A177-3AD203B41FA5}">
                      <a16:colId xmlns:a16="http://schemas.microsoft.com/office/drawing/2014/main" val="2506439964"/>
                    </a:ext>
                  </a:extLst>
                </a:gridCol>
                <a:gridCol w="1971351">
                  <a:extLst>
                    <a:ext uri="{9D8B030D-6E8A-4147-A177-3AD203B41FA5}">
                      <a16:colId xmlns:a16="http://schemas.microsoft.com/office/drawing/2014/main" val="1267154934"/>
                    </a:ext>
                  </a:extLst>
                </a:gridCol>
                <a:gridCol w="1871497">
                  <a:extLst>
                    <a:ext uri="{9D8B030D-6E8A-4147-A177-3AD203B41FA5}">
                      <a16:colId xmlns:a16="http://schemas.microsoft.com/office/drawing/2014/main" val="53903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Month-on-month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All-Items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Dec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3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432" y="379961"/>
            <a:ext cx="6599429" cy="92060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B24E1-491D-4473-DDB1-35DC41A74886}"/>
              </a:ext>
            </a:extLst>
          </p:cNvPr>
          <p:cNvSpPr txBox="1"/>
          <p:nvPr/>
        </p:nvSpPr>
        <p:spPr>
          <a:xfrm>
            <a:off x="4599432" y="1508033"/>
            <a:ext cx="5503489" cy="4247317"/>
          </a:xfrm>
          <a:prstGeom prst="rect">
            <a:avLst/>
          </a:prstGeom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1995 to 2024, consumer price Indices have risen substantially, with the food sector contributing the largest share to the CPI.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Recent data show sharp increases in inflation rates, which signals a heightened economic strain on consumers.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Food and energy prices need to be stabilized as this would positively impact the consumer’s purchasing power.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微软雅黑"/>
                <a:cs typeface="Posterama" panose="020B0504020200020000" pitchFamily="34" charset="0"/>
              </a:rPr>
              <a:t>You can interact with the </a:t>
            </a:r>
            <a:r>
              <a:rPr lang="en-US" dirty="0" err="1">
                <a:solidFill>
                  <a:schemeClr val="bg1"/>
                </a:solidFill>
                <a:ea typeface="微软雅黑"/>
                <a:cs typeface="Posterama" panose="020B0504020200020000" pitchFamily="34" charset="0"/>
              </a:rPr>
              <a:t>PowerBi</a:t>
            </a:r>
            <a:r>
              <a:rPr lang="en-US" dirty="0">
                <a:solidFill>
                  <a:schemeClr val="bg1"/>
                </a:solidFill>
                <a:ea typeface="微软雅黑"/>
                <a:cs typeface="Posterama" panose="020B0504020200020000" pitchFamily="34" charset="0"/>
              </a:rPr>
              <a:t> report </a:t>
            </a:r>
            <a:r>
              <a:rPr lang="en-US" dirty="0">
                <a:solidFill>
                  <a:prstClr val="white"/>
                </a:solidFill>
                <a:ea typeface="微软雅黑"/>
                <a:cs typeface="Posterama" panose="020B0504020200020000" pitchFamily="34" charset="0"/>
                <a:hlinkClick r:id="rId4"/>
              </a:rPr>
              <a:t>here</a:t>
            </a:r>
            <a:r>
              <a:rPr lang="en-US" dirty="0">
                <a:solidFill>
                  <a:prstClr val="white"/>
                </a:solidFill>
                <a:ea typeface="微软雅黑"/>
                <a:cs typeface="Posterama" panose="020B0504020200020000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B4D4AA1-0F8F-9747-9A3B-B58C117EEC59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Impact of inflation on consumer spending in Nigeria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69450-CE83-0A11-E3DF-5A36A5CA4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D8AF7A4C-E324-FA8C-A021-595FB35E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432" y="379961"/>
            <a:ext cx="6599429" cy="92060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0C97B968-8E7F-6597-BD24-7ADF9C3B42B2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2DE10836-234E-AC2D-DEF7-8786097544B9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5FEF9-2990-6FC8-CB75-5E5D8E5346F8}"/>
              </a:ext>
            </a:extLst>
          </p:cNvPr>
          <p:cNvSpPr txBox="1"/>
          <p:nvPr/>
        </p:nvSpPr>
        <p:spPr>
          <a:xfrm>
            <a:off x="4599432" y="1508033"/>
            <a:ext cx="5503489" cy="1754326"/>
          </a:xfrm>
          <a:prstGeom prst="rect">
            <a:avLst/>
          </a:prstGeom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4"/>
              </a:rPr>
              <a:t>https://www.investopedia.com/terms/c/consumerpriceindex.asp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5"/>
              </a:rPr>
              <a:t>https://www.bls.gov/cpi/questions-and-answers.htm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5D671B6-9B11-20F1-1B98-EA6A83044DB4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Impact of inflation on consumer spending in Nigeria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8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539319" cy="1879791"/>
          </a:xfrm>
        </p:spPr>
        <p:txBody>
          <a:bodyPr/>
          <a:lstStyle/>
          <a:p>
            <a:r>
              <a:rPr lang="en-US" dirty="0"/>
              <a:t>Damilola Olanrewaju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email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LinkedIn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8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294530"/>
          </a:xfrm>
        </p:spPr>
        <p:txBody>
          <a:bodyPr/>
          <a:lstStyle/>
          <a:p>
            <a:r>
              <a:rPr lang="en-US" sz="1800" dirty="0"/>
              <a:t>This is my entry for the Data Analytics competition organized by </a:t>
            </a:r>
            <a:r>
              <a:rPr lang="en-US" sz="1800" dirty="0" err="1">
                <a:hlinkClick r:id="rId3"/>
              </a:rPr>
              <a:t>Cortouch</a:t>
            </a:r>
            <a:r>
              <a:rPr lang="en-US" sz="1800" dirty="0">
                <a:hlinkClick r:id="rId3"/>
              </a:rPr>
              <a:t> Media</a:t>
            </a:r>
            <a:r>
              <a:rPr lang="en-US" sz="1800" dirty="0"/>
              <a:t>, a leading Tech Training Organization in Ibadan, Nigeria.</a:t>
            </a:r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/>
          <a:srcRect l="18645" r="18645"/>
          <a:stretch/>
        </p:blipFill>
        <p:spPr>
          <a:xfrm>
            <a:off x="553329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20474"/>
            <a:ext cx="511716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" b="7189"/>
          <a:stretch/>
        </p:blipFill>
        <p:spPr>
          <a:xfrm>
            <a:off x="5745001" y="10"/>
            <a:ext cx="6446999" cy="6857990"/>
          </a:xfrm>
          <a:noFill/>
        </p:spPr>
      </p:pic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B0062BB7-6639-4C57-9CBC-A0912832BD6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Impact of inflation on consumer spending in Nigeria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1F01E7-D0E0-5436-2E7E-58B669BA51E3}"/>
              </a:ext>
            </a:extLst>
          </p:cNvPr>
          <p:cNvCxnSpPr>
            <a:cxnSpLocks/>
          </p:cNvCxnSpPr>
          <p:nvPr/>
        </p:nvCxnSpPr>
        <p:spPr>
          <a:xfrm>
            <a:off x="614149" y="4271747"/>
            <a:ext cx="270225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27799"/>
            <a:ext cx="4518122" cy="1402402"/>
          </a:xfrm>
        </p:spPr>
        <p:txBody>
          <a:bodyPr/>
          <a:lstStyle/>
          <a:p>
            <a:pPr algn="ctr"/>
            <a:r>
              <a:rPr lang="en-US" dirty="0"/>
              <a:t>“To Analyze the Impact of Inflation on Consumer Spending in Nigeria”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Impact of inflation on consumer spending in Nigeria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96C18-1AFE-8B26-FB21-C67E4A2902FB}"/>
              </a:ext>
            </a:extLst>
          </p:cNvPr>
          <p:cNvSpPr txBox="1"/>
          <p:nvPr/>
        </p:nvSpPr>
        <p:spPr>
          <a:xfrm>
            <a:off x="7098146" y="1528548"/>
            <a:ext cx="251383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b="1" dirty="0">
                <a:solidFill>
                  <a:prstClr val="white"/>
                </a:solidFill>
                <a:ea typeface="微软雅黑"/>
                <a:cs typeface="Posterama" panose="020B0504020200020000" pitchFamily="34" charset="0"/>
              </a:rPr>
              <a:t>OBJECTIVE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C1350-A57E-3398-F562-DED787217AFA}"/>
              </a:ext>
            </a:extLst>
          </p:cNvPr>
          <p:cNvCxnSpPr>
            <a:cxnSpLocks/>
          </p:cNvCxnSpPr>
          <p:nvPr/>
        </p:nvCxnSpPr>
        <p:spPr>
          <a:xfrm>
            <a:off x="7098146" y="2277375"/>
            <a:ext cx="270225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5" y="680944"/>
            <a:ext cx="6599429" cy="920606"/>
          </a:xfrm>
        </p:spPr>
        <p:txBody>
          <a:bodyPr/>
          <a:lstStyle/>
          <a:p>
            <a:r>
              <a:rPr lang="en-US" dirty="0"/>
              <a:t>Key Questions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B24E1-491D-4473-DDB1-35DC41A74886}"/>
              </a:ext>
            </a:extLst>
          </p:cNvPr>
          <p:cNvSpPr txBox="1"/>
          <p:nvPr/>
        </p:nvSpPr>
        <p:spPr>
          <a:xfrm>
            <a:off x="4550705" y="1926793"/>
            <a:ext cx="5503489" cy="1908215"/>
          </a:xfrm>
          <a:prstGeom prst="rect">
            <a:avLst/>
          </a:prstGeom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How has the CPI changed over time?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How does the monthly inflation trend compare to the yearly inflation trend?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How does the current inflation rate compare to previous rates?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B4D4AA1-0F8F-9747-9A3B-B58C117EEC59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Impact of inflation on consumer spending in Nigeria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20474"/>
            <a:ext cx="511716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Findings &amp; Insights</a:t>
            </a:r>
          </a:p>
        </p:txBody>
      </p:sp>
      <p:pic>
        <p:nvPicPr>
          <p:cNvPr id="48" name="Picture placeholder 19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2838" r="12838"/>
          <a:stretch/>
        </p:blipFill>
        <p:spPr>
          <a:xfrm>
            <a:off x="5601794" y="0"/>
            <a:ext cx="6446999" cy="6857990"/>
          </a:xfrm>
          <a:noFill/>
        </p:spPr>
      </p:pic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B0062BB7-6639-4C57-9CBC-A0912832BD6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Impact of inflation on consumer spending in Nigeria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1F01E7-D0E0-5436-2E7E-58B669BA51E3}"/>
              </a:ext>
            </a:extLst>
          </p:cNvPr>
          <p:cNvCxnSpPr>
            <a:cxnSpLocks/>
          </p:cNvCxnSpPr>
          <p:nvPr/>
        </p:nvCxnSpPr>
        <p:spPr>
          <a:xfrm>
            <a:off x="614149" y="4271747"/>
            <a:ext cx="454470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7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24291"/>
            <a:ext cx="11318173" cy="602295"/>
          </a:xfrm>
        </p:spPr>
        <p:txBody>
          <a:bodyPr/>
          <a:lstStyle/>
          <a:p>
            <a:r>
              <a:rPr lang="en-US" dirty="0"/>
              <a:t>Findings &amp; Insights -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Impact of inflation on consumer spending in Nigeria</a:t>
            </a:r>
            <a:endParaRPr lang="en-US" dirty="0"/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7804BB-16BD-7686-B573-83D25ED94FA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484632" y="1031622"/>
            <a:ext cx="10924896" cy="5300939"/>
          </a:xfrm>
        </p:spPr>
        <p:txBody>
          <a:bodyPr/>
          <a:lstStyle/>
          <a:p>
            <a:r>
              <a:rPr lang="en-US" dirty="0"/>
              <a:t>The base year was 2009, precisely in November with a CPI of 100.</a:t>
            </a:r>
          </a:p>
          <a:p>
            <a:r>
              <a:rPr lang="en-US" dirty="0"/>
              <a:t>A weighted average index of 1000 was used to represent the average total index of all goods and services.</a:t>
            </a:r>
          </a:p>
          <a:p>
            <a:r>
              <a:rPr lang="en-US" dirty="0"/>
              <a:t>Total Food Index is 507.06, contributing 50.7% of the weighted average, while the core CPI contributes 40.6% (405.55).</a:t>
            </a:r>
          </a:p>
          <a:p>
            <a:r>
              <a:rPr lang="en-US" dirty="0"/>
              <a:t>A line chart best demonstrates the trend of a variable over time.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72" y="82169"/>
            <a:ext cx="11318173" cy="602295"/>
          </a:xfrm>
        </p:spPr>
        <p:txBody>
          <a:bodyPr/>
          <a:lstStyle/>
          <a:p>
            <a:r>
              <a:rPr lang="en-US" sz="3200" dirty="0"/>
              <a:t>How has the CPI changed over time?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Impact of inflation on consumer spending in Nigeria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D7804BB-16BD-7686-B573-83D25ED94FA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484632" y="1387957"/>
            <a:ext cx="3580859" cy="4274693"/>
          </a:xfrm>
        </p:spPr>
        <p:txBody>
          <a:bodyPr/>
          <a:lstStyle/>
          <a:p>
            <a:r>
              <a:rPr lang="en-US" sz="1800" dirty="0"/>
              <a:t>There’s been a gradual increase in the monthly price index for all items from 1995 to 2024.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lowest Monthly CPI was 14.30 in Jan 1995, and the highest was 660.78 in Jan 2024, with an average CPI of 97.29. This implies an approximately 46-fold (4500%) increase in the prices of goods and services over 29 years.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 descr="A graph on a white background&#10;&#10;Description automatically generated">
            <a:extLst>
              <a:ext uri="{FF2B5EF4-FFF2-40B4-BE49-F238E27FC236}">
                <a16:creationId xmlns:a16="http://schemas.microsoft.com/office/drawing/2014/main" id="{5C72FA79-E15A-A4CD-D83E-CDE5BF7E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76" y="2626341"/>
            <a:ext cx="7587270" cy="3522879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DE38BC63-A516-F130-2B30-2AA36A4D285F}"/>
              </a:ext>
            </a:extLst>
          </p:cNvPr>
          <p:cNvSpPr/>
          <p:nvPr/>
        </p:nvSpPr>
        <p:spPr>
          <a:xfrm>
            <a:off x="4376519" y="1342899"/>
            <a:ext cx="1719481" cy="782037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14.30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9B952-B606-BF71-9AC5-289C8F781405}"/>
              </a:ext>
            </a:extLst>
          </p:cNvPr>
          <p:cNvSpPr txBox="1"/>
          <p:nvPr/>
        </p:nvSpPr>
        <p:spPr>
          <a:xfrm>
            <a:off x="10200664" y="850023"/>
            <a:ext cx="17194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January 2024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315B0E2-4191-26ED-AF16-638623498AB6}"/>
              </a:ext>
            </a:extLst>
          </p:cNvPr>
          <p:cNvSpPr/>
          <p:nvPr/>
        </p:nvSpPr>
        <p:spPr>
          <a:xfrm>
            <a:off x="10200665" y="1343550"/>
            <a:ext cx="1719481" cy="782037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660.78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5722C-BE19-AEC0-78A8-7BF2CEED452E}"/>
              </a:ext>
            </a:extLst>
          </p:cNvPr>
          <p:cNvSpPr txBox="1"/>
          <p:nvPr/>
        </p:nvSpPr>
        <p:spPr>
          <a:xfrm>
            <a:off x="4376519" y="850023"/>
            <a:ext cx="17194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January 1995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69B456FC-7816-FE07-78D9-6DB9E74C154A}"/>
              </a:ext>
            </a:extLst>
          </p:cNvPr>
          <p:cNvSpPr/>
          <p:nvPr/>
        </p:nvSpPr>
        <p:spPr>
          <a:xfrm>
            <a:off x="7288592" y="1337952"/>
            <a:ext cx="1719481" cy="782037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100.00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1B230-36F9-326E-1108-02D28F52EEC1}"/>
              </a:ext>
            </a:extLst>
          </p:cNvPr>
          <p:cNvSpPr txBox="1"/>
          <p:nvPr/>
        </p:nvSpPr>
        <p:spPr>
          <a:xfrm>
            <a:off x="7084150" y="850023"/>
            <a:ext cx="212836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November 2009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850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D5854E-F453-4846-A87D-6EF3DCF73E3E}">
  <ds:schemaRefs>
    <ds:schemaRef ds:uri="16c05727-aa75-4e4a-9b5f-8a80a1165891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2285</TotalTime>
  <Words>1266</Words>
  <Application>Microsoft Office PowerPoint</Application>
  <PresentationFormat>Widescreen</PresentationFormat>
  <Paragraphs>306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等线</vt:lpstr>
      <vt:lpstr>微软雅黑</vt:lpstr>
      <vt:lpstr>Abadi</vt:lpstr>
      <vt:lpstr>Arial</vt:lpstr>
      <vt:lpstr>Calibri</vt:lpstr>
      <vt:lpstr>Posterama</vt:lpstr>
      <vt:lpstr>Posterama Text Black</vt:lpstr>
      <vt:lpstr>Posterama Text SemiBold</vt:lpstr>
      <vt:lpstr>Custom</vt:lpstr>
      <vt:lpstr>IMPACT OF INFLATION ON CONSUMER SPENDING IN NIGERIA</vt:lpstr>
      <vt:lpstr>OUTLINE</vt:lpstr>
      <vt:lpstr>INTRODUCTION</vt:lpstr>
      <vt:lpstr>OVERVIEW</vt:lpstr>
      <vt:lpstr>“To Analyze the Impact of Inflation on Consumer Spending in Nigeria”</vt:lpstr>
      <vt:lpstr>Key Questions</vt:lpstr>
      <vt:lpstr>Findings &amp; Insights</vt:lpstr>
      <vt:lpstr>Findings &amp; Insights - Overview</vt:lpstr>
      <vt:lpstr>How has the CPI changed over time?</vt:lpstr>
      <vt:lpstr>How has the CPI changed over time?</vt:lpstr>
      <vt:lpstr>How has the CPI changed over time?</vt:lpstr>
      <vt:lpstr>How has the CPI changed over time?</vt:lpstr>
      <vt:lpstr>12-Month Average CPI Trend</vt:lpstr>
      <vt:lpstr>Month-on-Month Inflation – All Items</vt:lpstr>
      <vt:lpstr>Month-on-Month Inflation – Core CPI</vt:lpstr>
      <vt:lpstr>Month-on-Month Inflation – Food</vt:lpstr>
      <vt:lpstr>12-Month Average Inflation – All Items</vt:lpstr>
      <vt:lpstr>12-Month Average Core Inflation</vt:lpstr>
      <vt:lpstr>12-Month Average Food Inflation</vt:lpstr>
      <vt:lpstr>Year-on-year Inflation – All Items</vt:lpstr>
      <vt:lpstr>Year-on-year Inflation – Core Inflation</vt:lpstr>
      <vt:lpstr>Year-on-year Inflation – Food</vt:lpstr>
      <vt:lpstr>Summary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Damilola Olanrewaju</dc:creator>
  <cp:lastModifiedBy>Damilola Olanrewaju</cp:lastModifiedBy>
  <cp:revision>24</cp:revision>
  <dcterms:created xsi:type="dcterms:W3CDTF">2024-10-03T12:35:33Z</dcterms:created>
  <dcterms:modified xsi:type="dcterms:W3CDTF">2024-10-12T14:17:05Z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