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BC3FB-8BFD-A6D1-7C13-BF490712ED78}" v="3" dt="2024-09-04T03:28:39.987"/>
    <p1510:client id="{4F346E92-F667-635D-0E20-2150BE7B4E07}" v="28" dt="2024-09-05T10:52:08.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85" d="100"/>
          <a:sy n="85" d="100"/>
        </p:scale>
        <p:origin x="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67B314-B9F7-4C43-B86B-0CCAED4A011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326983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67B314-B9F7-4C43-B86B-0CCAED4A011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275417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67B314-B9F7-4C43-B86B-0CCAED4A011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194502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67B314-B9F7-4C43-B86B-0CCAED4A011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344124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7B314-B9F7-4C43-B86B-0CCAED4A0117}"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822839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67B314-B9F7-4C43-B86B-0CCAED4A0117}"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144649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67B314-B9F7-4C43-B86B-0CCAED4A0117}"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127595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7B314-B9F7-4C43-B86B-0CCAED4A0117}"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151214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7B314-B9F7-4C43-B86B-0CCAED4A0117}"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300857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67B314-B9F7-4C43-B86B-0CCAED4A0117}"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220323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67B314-B9F7-4C43-B86B-0CCAED4A0117}"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59A3B-F1A5-491F-8B16-D80C079B10B3}" type="slidenum">
              <a:rPr lang="en-US" smtClean="0"/>
              <a:t>‹#›</a:t>
            </a:fld>
            <a:endParaRPr lang="en-US"/>
          </a:p>
        </p:txBody>
      </p:sp>
    </p:spTree>
    <p:extLst>
      <p:ext uri="{BB962C8B-B14F-4D97-AF65-F5344CB8AC3E}">
        <p14:creationId xmlns:p14="http://schemas.microsoft.com/office/powerpoint/2010/main" val="2495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7B314-B9F7-4C43-B86B-0CCAED4A0117}" type="datetimeFigureOut">
              <a:rPr lang="en-US" smtClean="0"/>
              <a:t>9/5/2024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59A3B-F1A5-491F-8B16-D80C079B10B3}" type="slidenum">
              <a:rPr lang="en-US" smtClean="0"/>
              <a:t>‹#›</a:t>
            </a:fld>
            <a:endParaRPr lang="en-US"/>
          </a:p>
        </p:txBody>
      </p:sp>
    </p:spTree>
    <p:extLst>
      <p:ext uri="{BB962C8B-B14F-4D97-AF65-F5344CB8AC3E}">
        <p14:creationId xmlns:p14="http://schemas.microsoft.com/office/powerpoint/2010/main" val="2156778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E39EE37D-11A6-34D9-D02D-5E45E57BDBDF}"/>
              </a:ext>
            </a:extLst>
          </p:cNvPr>
          <p:cNvPicPr>
            <a:picLocks noChangeAspect="1"/>
          </p:cNvPicPr>
          <p:nvPr/>
        </p:nvPicPr>
        <p:blipFill>
          <a:blip r:embed="rId2"/>
          <a:srcRect l="1762" t="18182" r="7329"/>
          <a:stretch/>
        </p:blipFill>
        <p:spPr>
          <a:xfrm>
            <a:off x="20" y="10"/>
            <a:ext cx="12191981" cy="6857990"/>
          </a:xfrm>
          <a:prstGeom prst="rect">
            <a:avLst/>
          </a:prstGeom>
        </p:spPr>
      </p:pic>
      <p:sp>
        <p:nvSpPr>
          <p:cNvPr id="22"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04553" y="3091928"/>
            <a:ext cx="9078562" cy="2387600"/>
          </a:xfrm>
        </p:spPr>
        <p:txBody>
          <a:bodyPr>
            <a:normAutofit/>
          </a:bodyPr>
          <a:lstStyle/>
          <a:p>
            <a:pPr algn="l"/>
            <a:r>
              <a:rPr lang="en-US" sz="6600">
                <a:solidFill>
                  <a:schemeClr val="bg1"/>
                </a:solidFill>
              </a:rPr>
              <a:t>Exploratory Data Analysis of Posey Database</a:t>
            </a:r>
          </a:p>
        </p:txBody>
      </p:sp>
      <p:sp>
        <p:nvSpPr>
          <p:cNvPr id="24"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4553" y="5624945"/>
            <a:ext cx="9078562" cy="592975"/>
          </a:xfrm>
        </p:spPr>
        <p:txBody>
          <a:bodyPr anchor="ctr">
            <a:normAutofit/>
          </a:bodyPr>
          <a:lstStyle/>
          <a:p>
            <a:pPr algn="l"/>
            <a:r>
              <a:rPr lang="en-US">
                <a:solidFill>
                  <a:schemeClr val="bg1"/>
                </a:solidFill>
              </a:rPr>
              <a:t>An Overview of Key Insights and Visualizations</a:t>
            </a:r>
          </a:p>
        </p:txBody>
      </p:sp>
    </p:spTree>
    <p:extLst>
      <p:ext uri="{BB962C8B-B14F-4D97-AF65-F5344CB8AC3E}">
        <p14:creationId xmlns:p14="http://schemas.microsoft.com/office/powerpoint/2010/main" val="118287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Rectangle 1"/>
          <p:cNvSpPr/>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t>Introduction</a:t>
            </a:r>
            <a:endParaRPr lang="en-US"/>
          </a:p>
          <a:p>
            <a:pPr indent="-228600">
              <a:lnSpc>
                <a:spcPct val="90000"/>
              </a:lnSpc>
              <a:spcAft>
                <a:spcPts val="600"/>
              </a:spcAft>
              <a:buFont typeface="Arial" panose="020B0604020202020204" pitchFamily="34" charset="0"/>
              <a:buChar char="•"/>
            </a:pPr>
            <a:r>
              <a:rPr lang="en-US" b="1" dirty="0"/>
              <a:t>Objective:</a:t>
            </a:r>
            <a:r>
              <a:rPr lang="en-US" dirty="0"/>
              <a:t> This analysis aims to provide insights into the Posey database by exploring key data points and visualizing trends.</a:t>
            </a:r>
            <a:endParaRPr lang="en-US"/>
          </a:p>
          <a:p>
            <a:pPr indent="-228600">
              <a:lnSpc>
                <a:spcPct val="90000"/>
              </a:lnSpc>
              <a:spcAft>
                <a:spcPts val="600"/>
              </a:spcAft>
              <a:buFont typeface="Arial" panose="020B0604020202020204" pitchFamily="34" charset="0"/>
              <a:buChar char="•"/>
            </a:pPr>
            <a:r>
              <a:rPr lang="en-US" b="1" dirty="0"/>
              <a:t>Tables Analyzed:</a:t>
            </a:r>
            <a:endParaRPr lang="en-US"/>
          </a:p>
          <a:p>
            <a:pPr indent="-228600">
              <a:lnSpc>
                <a:spcPct val="90000"/>
              </a:lnSpc>
              <a:spcAft>
                <a:spcPts val="600"/>
              </a:spcAft>
              <a:buFont typeface="Arial" panose="020B0604020202020204" pitchFamily="34" charset="0"/>
              <a:buChar char="•"/>
            </a:pPr>
            <a:r>
              <a:rPr lang="en-US" b="1" dirty="0"/>
              <a:t>Orders Table:</a:t>
            </a:r>
            <a:r>
              <a:rPr lang="en-US" dirty="0"/>
              <a:t> This table appears to be a record of orders, with each row representing a single order. The columns include the order ID, account ID, date and time the order occurred, quantities of different types of products (standard, gloss, poster), and the total amount spent in USD.</a:t>
            </a:r>
            <a:endParaRPr lang="en-US"/>
          </a:p>
          <a:p>
            <a:pPr indent="-228600">
              <a:lnSpc>
                <a:spcPct val="90000"/>
              </a:lnSpc>
              <a:spcAft>
                <a:spcPts val="600"/>
              </a:spcAft>
              <a:buFont typeface="Arial" panose="020B0604020202020204" pitchFamily="34" charset="0"/>
              <a:buChar char="•"/>
            </a:pPr>
            <a:r>
              <a:rPr lang="en-US" b="1" dirty="0"/>
              <a:t>Accounts Table:</a:t>
            </a:r>
            <a:r>
              <a:rPr lang="en-US" dirty="0"/>
              <a:t> This table contains information about 351 accounts, including their id, name, website, location (latitude and longitude), primary point of contact, and sales representative id.</a:t>
            </a:r>
            <a:endParaRPr lang="en-US"/>
          </a:p>
          <a:p>
            <a:pPr indent="-228600">
              <a:lnSpc>
                <a:spcPct val="90000"/>
              </a:lnSpc>
              <a:spcAft>
                <a:spcPts val="600"/>
              </a:spcAft>
              <a:buFont typeface="Arial" panose="020B0604020202020204" pitchFamily="34" charset="0"/>
              <a:buChar char="•"/>
            </a:pPr>
            <a:r>
              <a:rPr lang="en-US" b="1" dirty="0"/>
              <a:t>Sales Reps Table</a:t>
            </a:r>
            <a:r>
              <a:rPr lang="en-US" dirty="0"/>
              <a:t>: This table has 50 rows and 3 columns. The columns are: id, name, </a:t>
            </a:r>
            <a:r>
              <a:rPr lang="en-US"/>
              <a:t>region_id</a:t>
            </a:r>
            <a:r>
              <a:rPr lang="en-US" dirty="0"/>
              <a:t>. The data types are: int64, object, int64</a:t>
            </a:r>
            <a:endParaRPr lang="en-US"/>
          </a:p>
          <a:p>
            <a:pPr indent="-228600">
              <a:lnSpc>
                <a:spcPct val="90000"/>
              </a:lnSpc>
              <a:spcAft>
                <a:spcPts val="600"/>
              </a:spcAft>
              <a:buFont typeface="Arial" panose="020B0604020202020204" pitchFamily="34" charset="0"/>
              <a:buChar char="•"/>
            </a:pPr>
            <a:r>
              <a:rPr lang="en-US" b="1" dirty="0"/>
              <a:t>Region Table </a:t>
            </a:r>
            <a:r>
              <a:rPr lang="en-US" dirty="0"/>
              <a:t>:The table contains information about different regions. It has 2 columns and 4 rows. The columns are: id, name</a:t>
            </a:r>
            <a:endParaRPr lang="en-US"/>
          </a:p>
          <a:p>
            <a:pPr indent="-228600">
              <a:lnSpc>
                <a:spcPct val="90000"/>
              </a:lnSpc>
              <a:spcAft>
                <a:spcPts val="600"/>
              </a:spcAft>
              <a:buFont typeface="Arial" panose="020B0604020202020204" pitchFamily="34" charset="0"/>
              <a:buChar char="•"/>
            </a:pPr>
            <a:r>
              <a:rPr lang="en-US" b="1" dirty="0"/>
              <a:t>Web event Table</a:t>
            </a:r>
            <a:r>
              <a:rPr lang="en-US" dirty="0"/>
              <a:t>: This table contains 9073 rows and 4 columns. The columns are: id, </a:t>
            </a:r>
            <a:r>
              <a:rPr lang="en-US"/>
              <a:t>account_id</a:t>
            </a:r>
            <a:r>
              <a:rPr lang="en-US" dirty="0"/>
              <a:t>, </a:t>
            </a:r>
            <a:r>
              <a:rPr lang="en-US"/>
              <a:t>occurred_at</a:t>
            </a:r>
            <a:r>
              <a:rPr lang="en-US" dirty="0"/>
              <a:t>, channel. The data types are: int64, int64, object, object.</a:t>
            </a:r>
            <a:endParaRPr lang="en-US"/>
          </a:p>
        </p:txBody>
      </p:sp>
    </p:spTree>
    <p:extLst>
      <p:ext uri="{BB962C8B-B14F-4D97-AF65-F5344CB8AC3E}">
        <p14:creationId xmlns:p14="http://schemas.microsoft.com/office/powerpoint/2010/main" val="42624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1"/>
          <p:cNvSpPr>
            <a:spLocks noGrp="1" noChangeArrowheads="1"/>
          </p:cNvSpPr>
          <p:nvPr>
            <p:ph type="title"/>
          </p:nvPr>
        </p:nvSpPr>
        <p:spPr bwMode="auto">
          <a:xfrm>
            <a:off x="660041" y="1214352"/>
            <a:ext cx="2880828" cy="422209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9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Aft>
                <a:spcPct val="0"/>
              </a:spcAft>
              <a:buClrTx/>
              <a:buSzTx/>
              <a:tabLst/>
            </a:pPr>
            <a:r>
              <a:rPr kumimoji="0" lang="en-US" sz="1000" b="0" i="0" u="none" strike="noStrike" kern="1200" cap="none" normalizeH="0" baseline="0" dirty="0">
                <a:ln>
                  <a:noFill/>
                </a:ln>
                <a:solidFill>
                  <a:srgbClr val="FFFFFF"/>
                </a:solidFill>
                <a:effectLst/>
                <a:latin typeface="+mj-lt"/>
                <a:ea typeface="+mj-ea"/>
                <a:cs typeface="+mj-cs"/>
              </a:rPr>
              <a:t>The ch</a:t>
            </a:r>
            <a:r>
              <a:rPr kumimoji="0" lang="en-US" sz="1050" b="0" i="0" u="none" strike="noStrike" kern="1200" cap="none" normalizeH="0" baseline="0" dirty="0">
                <a:ln>
                  <a:noFill/>
                </a:ln>
                <a:solidFill>
                  <a:srgbClr val="FFFFFF"/>
                </a:solidFill>
                <a:effectLst/>
                <a:latin typeface="+mj-lt"/>
                <a:ea typeface="+mj-ea"/>
                <a:cs typeface="+mj-cs"/>
              </a:rPr>
              <a:t>art shows the total amount in USD by website.</a:t>
            </a:r>
            <a:endParaRPr lang="en-US" sz="1050" b="0" i="0" u="none" strike="noStrike" kern="1200" cap="none" normalizeH="0" baseline="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1" i="0" u="none" strike="noStrike" kern="1200" cap="none" normalizeH="0" baseline="0" dirty="0">
                <a:ln>
                  <a:noFill/>
                </a:ln>
                <a:solidFill>
                  <a:srgbClr val="FFFFFF"/>
                </a:solidFill>
                <a:effectLst/>
                <a:latin typeface="+mj-lt"/>
                <a:ea typeface="+mj-ea"/>
                <a:cs typeface="+mj-cs"/>
              </a:rPr>
              <a:t>Key Trends and Patterns:</a:t>
            </a:r>
            <a:endParaRPr lang="en-US" sz="1050" b="0" i="0" u="none" strike="noStrike" kern="1200" cap="none" normalizeH="0" baseline="0" dirty="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0" i="0" u="none" strike="noStrike" kern="1200" cap="none" normalizeH="0" baseline="0" dirty="0">
                <a:ln>
                  <a:noFill/>
                </a:ln>
                <a:solidFill>
                  <a:srgbClr val="FFFFFF"/>
                </a:solidFill>
                <a:effectLst/>
                <a:latin typeface="+mj-lt"/>
                <a:ea typeface="+mj-ea"/>
                <a:cs typeface="+mj-cs"/>
              </a:rPr>
              <a:t>The total amount in USD is generally low for most websites, with most websites having less than 10,000𝑖𝑛𝑡𝑜𝑡𝑎𝑙𝑎𝑚𝑜𝑢𝑛𝑡.&gt;∗𝑇ℎ𝑒𝑟𝑒𝑖𝑠𝑜𝑛𝑒𝑜𝑢𝑡𝑙𝑖𝑒𝑟,𝑤ℎ𝑖𝑐ℎ𝑖𝑠"𝑤𝑤𝑤.ℎ𝑜𝑛𝑒𝑦𝑤𝑒𝑙𝑙.𝑐𝑜𝑚,"𝑤𝑖𝑡ℎ𝑎𝑡𝑜𝑡𝑎𝑙𝑎𝑚𝑜𝑢𝑛𝑡𝑜𝑓𝑜𝑣𝑒𝑟10,000intotalamount.&gt;∗Thereisoneoutlier,whichis"www.honeywell.com,"withatotalamountofover70,000.</a:t>
            </a:r>
            <a:endParaRPr lang="en-US" sz="1050" b="0" i="0" u="none" strike="noStrike" kern="1200" cap="none" normalizeH="0" baseline="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1" i="0" u="none" strike="noStrike" kern="1200" cap="none" normalizeH="0" baseline="0" dirty="0">
                <a:ln>
                  <a:noFill/>
                </a:ln>
                <a:solidFill>
                  <a:srgbClr val="FFFFFF"/>
                </a:solidFill>
                <a:effectLst/>
                <a:latin typeface="+mj-lt"/>
                <a:ea typeface="+mj-ea"/>
                <a:cs typeface="+mj-cs"/>
              </a:rPr>
              <a:t>Notable Performance Differences:</a:t>
            </a:r>
            <a:endParaRPr lang="en-US" sz="1050" b="0" i="0" u="none" strike="noStrike" kern="1200" cap="none" normalizeH="0" baseline="0" dirty="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0" i="0" u="none" strike="noStrike" kern="1200" cap="none" normalizeH="0" baseline="0" dirty="0">
                <a:ln>
                  <a:noFill/>
                </a:ln>
                <a:solidFill>
                  <a:srgbClr val="FFFFFF"/>
                </a:solidFill>
                <a:effectLst/>
                <a:latin typeface="+mj-lt"/>
                <a:ea typeface="+mj-ea"/>
                <a:cs typeface="+mj-cs"/>
              </a:rPr>
              <a:t>"</a:t>
            </a:r>
            <a:r>
              <a:rPr kumimoji="0" lang="en-US" sz="1050" b="0" i="0" u="sng" strike="noStrike" kern="1200" cap="none" normalizeH="0" baseline="0" dirty="0">
                <a:ln>
                  <a:noFill/>
                </a:ln>
                <a:solidFill>
                  <a:srgbClr val="FFFFFF"/>
                </a:solidFill>
                <a:effectLst/>
                <a:latin typeface="+mj-lt"/>
                <a:ea typeface="+mj-ea"/>
                <a:cs typeface="+mj-cs"/>
              </a:rPr>
              <a:t>www.honeywell.com"</a:t>
            </a:r>
            <a:r>
              <a:rPr kumimoji="0" lang="en-US" sz="1050" b="0" i="0" u="none" strike="noStrike" kern="1200" cap="none" normalizeH="0" baseline="0" dirty="0">
                <a:ln>
                  <a:noFill/>
                </a:ln>
                <a:solidFill>
                  <a:srgbClr val="FFFFFF"/>
                </a:solidFill>
                <a:effectLst/>
                <a:latin typeface="+mj-lt"/>
                <a:ea typeface="+mj-ea"/>
                <a:cs typeface="+mj-cs"/>
              </a:rPr>
              <a:t> significantly outperforms all other websites in terms of total amount.</a:t>
            </a:r>
            <a:endParaRPr lang="en-US" sz="1050" b="0" i="0" u="none" strike="noStrike" kern="1200" cap="none" normalizeH="0" baseline="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1" i="0" u="none" strike="noStrike" kern="1200" cap="none" normalizeH="0" baseline="0" dirty="0">
                <a:ln>
                  <a:noFill/>
                </a:ln>
                <a:solidFill>
                  <a:srgbClr val="FFFFFF"/>
                </a:solidFill>
                <a:effectLst/>
                <a:latin typeface="+mj-lt"/>
                <a:ea typeface="+mj-ea"/>
                <a:cs typeface="+mj-cs"/>
              </a:rPr>
              <a:t>Actionable Insights:</a:t>
            </a:r>
            <a:endParaRPr lang="en-US" sz="1050" b="0" i="0" u="none" strike="noStrike" kern="1200" cap="none" normalizeH="0" baseline="0" dirty="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1" i="0" u="none" strike="noStrike" kern="1200" cap="none" normalizeH="0" baseline="0" dirty="0">
                <a:ln>
                  <a:noFill/>
                </a:ln>
                <a:solidFill>
                  <a:srgbClr val="FFFFFF"/>
                </a:solidFill>
                <a:effectLst/>
                <a:latin typeface="+mj-lt"/>
                <a:ea typeface="+mj-ea"/>
                <a:cs typeface="+mj-cs"/>
              </a:rPr>
              <a:t>Focus on Improving Performance of "</a:t>
            </a:r>
            <a:r>
              <a:rPr kumimoji="0" lang="en-US" sz="1050" b="1" i="0" u="sng" strike="noStrike" kern="1200" cap="none" normalizeH="0" baseline="0" dirty="0">
                <a:ln>
                  <a:noFill/>
                </a:ln>
                <a:solidFill>
                  <a:srgbClr val="FFFFFF"/>
                </a:solidFill>
                <a:effectLst/>
                <a:latin typeface="+mj-lt"/>
                <a:ea typeface="+mj-ea"/>
                <a:cs typeface="+mj-cs"/>
              </a:rPr>
              <a:t>www.honeywell.com"</a:t>
            </a:r>
            <a:r>
              <a:rPr kumimoji="0" lang="en-US" sz="1050" b="1" i="0" u="none" strike="noStrike" kern="1200" cap="none" normalizeH="0" baseline="0" dirty="0">
                <a:ln>
                  <a:noFill/>
                </a:ln>
                <a:solidFill>
                  <a:srgbClr val="FFFFFF"/>
                </a:solidFill>
                <a:effectLst/>
                <a:latin typeface="+mj-lt"/>
                <a:ea typeface="+mj-ea"/>
                <a:cs typeface="+mj-cs"/>
              </a:rPr>
              <a:t>:</a:t>
            </a:r>
            <a:r>
              <a:rPr kumimoji="0" lang="en-US" sz="1050" b="0" i="0" u="none" strike="noStrike" kern="1200" cap="none" normalizeH="0" baseline="0" dirty="0">
                <a:ln>
                  <a:noFill/>
                </a:ln>
                <a:solidFill>
                  <a:srgbClr val="FFFFFF"/>
                </a:solidFill>
                <a:effectLst/>
                <a:latin typeface="+mj-lt"/>
                <a:ea typeface="+mj-ea"/>
                <a:cs typeface="+mj-cs"/>
              </a:rPr>
              <a:t> The website "</a:t>
            </a:r>
            <a:r>
              <a:rPr kumimoji="0" lang="en-US" sz="1050" b="0" i="0" u="sng" strike="noStrike" kern="1200" cap="none" normalizeH="0" baseline="0" dirty="0">
                <a:ln>
                  <a:noFill/>
                </a:ln>
                <a:solidFill>
                  <a:srgbClr val="FFFFFF"/>
                </a:solidFill>
                <a:effectLst/>
                <a:latin typeface="+mj-lt"/>
                <a:ea typeface="+mj-ea"/>
                <a:cs typeface="+mj-cs"/>
              </a:rPr>
              <a:t>www.honeywell.com"</a:t>
            </a:r>
            <a:r>
              <a:rPr kumimoji="0" lang="en-US" sz="1050" b="0" i="0" u="none" strike="noStrike" kern="1200" cap="none" normalizeH="0" baseline="0" dirty="0">
                <a:ln>
                  <a:noFill/>
                </a:ln>
                <a:solidFill>
                  <a:srgbClr val="FFFFFF"/>
                </a:solidFill>
                <a:effectLst/>
                <a:latin typeface="+mj-lt"/>
                <a:ea typeface="+mj-ea"/>
                <a:cs typeface="+mj-cs"/>
              </a:rPr>
              <a:t> is a clear outlier and has the highest total amount. It's important to understand why this website is performing so well and try to replicate its success on other websites. This could involve analyzing the website's content, marketing strategies, and user experience.</a:t>
            </a:r>
            <a:endParaRPr lang="en-US" sz="1050" b="0" i="0" u="none" strike="noStrike" kern="1200" cap="none" normalizeH="0" baseline="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1" i="0" u="none" strike="noStrike" kern="1200" cap="none" normalizeH="0" baseline="0" dirty="0">
                <a:ln>
                  <a:noFill/>
                </a:ln>
                <a:solidFill>
                  <a:srgbClr val="FFFFFF"/>
                </a:solidFill>
                <a:effectLst/>
                <a:latin typeface="+mj-lt"/>
                <a:ea typeface="+mj-ea"/>
                <a:cs typeface="+mj-cs"/>
              </a:rPr>
              <a:t>Investigate Other Underperforming Websites:</a:t>
            </a:r>
            <a:r>
              <a:rPr kumimoji="0" lang="en-US" sz="1050" b="0" i="0" u="none" strike="noStrike" kern="1200" cap="none" normalizeH="0" baseline="0" dirty="0">
                <a:ln>
                  <a:noFill/>
                </a:ln>
                <a:solidFill>
                  <a:srgbClr val="FFFFFF"/>
                </a:solidFill>
                <a:effectLst/>
                <a:latin typeface="+mj-lt"/>
                <a:ea typeface="+mj-ea"/>
                <a:cs typeface="+mj-cs"/>
              </a:rPr>
              <a:t> While most websites have low total amounts, there are still some websites that are underperforming. It's worth investigating these websites to understand why they are not generating as much revenue as they could be. This could involve analyzing their website traffic, conversion rates, and customer engagement.</a:t>
            </a:r>
            <a:endParaRPr lang="en-US" sz="1050" b="0" i="0" u="none" strike="noStrike" kern="1200" cap="none" normalizeH="0" baseline="0">
              <a:ln>
                <a:noFill/>
              </a:ln>
              <a:solidFill>
                <a:srgbClr val="FFFFFF"/>
              </a:solidFill>
              <a:effectLst/>
              <a:latin typeface="+mj-lt"/>
              <a:ea typeface="Calibri Light"/>
              <a:cs typeface="Calibri Light"/>
            </a:endParaRPr>
          </a:p>
          <a:p>
            <a:pPr marL="0" marR="0" lvl="0" indent="0" eaLnBrk="1" fontAlgn="base" hangingPunct="1">
              <a:spcAft>
                <a:spcPct val="0"/>
              </a:spcAft>
              <a:buClrTx/>
              <a:buSzTx/>
              <a:tabLst/>
            </a:pPr>
            <a:r>
              <a:rPr kumimoji="0" lang="en-US" sz="1050" b="1" i="0" u="none" strike="noStrike" kern="1200" cap="none" normalizeH="0" baseline="0" dirty="0">
                <a:ln>
                  <a:noFill/>
                </a:ln>
                <a:solidFill>
                  <a:srgbClr val="FFFFFF"/>
                </a:solidFill>
                <a:effectLst/>
                <a:latin typeface="+mj-lt"/>
                <a:ea typeface="+mj-ea"/>
                <a:cs typeface="+mj-cs"/>
              </a:rPr>
              <a:t>Overall, the chart suggests that there is a significant opportunity to improve the performance of most websites in terms of total amount.</a:t>
            </a:r>
            <a:r>
              <a:rPr kumimoji="0" lang="en-US" sz="1050" b="0" i="0" u="none" strike="noStrike" kern="1200" cap="none" normalizeH="0" baseline="0" dirty="0">
                <a:ln>
                  <a:noFill/>
                </a:ln>
                <a:solidFill>
                  <a:srgbClr val="FFFFFF"/>
                </a:solidFill>
                <a:effectLst/>
                <a:latin typeface="+mj-lt"/>
                <a:ea typeface="+mj-ea"/>
                <a:cs typeface="+mj-cs"/>
              </a:rPr>
              <a:t> The analysis above provides actionable insights to improve the website performance.</a:t>
            </a:r>
            <a:endParaRPr lang="en-US" sz="1050" b="0" i="0" u="none" strike="noStrike" kern="1200" cap="none" normalizeH="0" baseline="0" dirty="0">
              <a:ln>
                <a:noFill/>
              </a:ln>
              <a:solidFill>
                <a:srgbClr val="FFFFFF"/>
              </a:solidFill>
              <a:effectLst/>
              <a:latin typeface="+mj-lt"/>
              <a:ea typeface="Calibri Light"/>
              <a:cs typeface="Calibri Ligh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4" y="992458"/>
            <a:ext cx="8153395" cy="4438185"/>
          </a:xfrm>
          <a:prstGeom prst="rect">
            <a:avLst/>
          </a:prstGeom>
        </p:spPr>
      </p:pic>
    </p:spTree>
    <p:extLst>
      <p:ext uri="{BB962C8B-B14F-4D97-AF65-F5344CB8AC3E}">
        <p14:creationId xmlns:p14="http://schemas.microsoft.com/office/powerpoint/2010/main" val="28731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9093496" y="618681"/>
            <a:ext cx="2613872" cy="4794567"/>
          </a:xfrm>
        </p:spPr>
        <p:txBody>
          <a:bodyPr vert="horz" lIns="91440" tIns="45720" rIns="91440" bIns="45720" rtlCol="0">
            <a:normAutofit/>
          </a:bodyPr>
          <a:lstStyle/>
          <a:p>
            <a:r>
              <a:rPr lang="en-US" sz="900">
                <a:solidFill>
                  <a:srgbClr val="FFFFFF"/>
                </a:solidFill>
              </a:rPr>
              <a:t>The plot shows the total amount in USD by name.</a:t>
            </a:r>
            <a:br>
              <a:rPr lang="en-US" sz="900">
                <a:solidFill>
                  <a:srgbClr val="FFFFFF"/>
                </a:solidFill>
              </a:rPr>
            </a:br>
            <a:r>
              <a:rPr lang="en-US" sz="900" b="1">
                <a:solidFill>
                  <a:srgbClr val="FFFFFF"/>
                </a:solidFill>
              </a:rPr>
              <a:t>Key Trends and Patterns</a:t>
            </a:r>
            <a:br>
              <a:rPr lang="en-US" sz="900">
                <a:solidFill>
                  <a:srgbClr val="FFFFFF"/>
                </a:solidFill>
              </a:rPr>
            </a:br>
            <a:r>
              <a:rPr lang="en-US" sz="900">
                <a:solidFill>
                  <a:srgbClr val="FFFFFF"/>
                </a:solidFill>
              </a:rPr>
              <a:t>The total amount is generally low for most names, with a few exceptions.</a:t>
            </a:r>
            <a:br>
              <a:rPr lang="en-US" sz="900">
                <a:solidFill>
                  <a:srgbClr val="FFFFFF"/>
                </a:solidFill>
              </a:rPr>
            </a:br>
            <a:r>
              <a:rPr lang="en-US" sz="900">
                <a:solidFill>
                  <a:srgbClr val="FFFFFF"/>
                </a:solidFill>
              </a:rPr>
              <a:t>There are a few names with significantly higher total amounts than others.</a:t>
            </a:r>
            <a:br>
              <a:rPr lang="en-US" sz="900">
                <a:solidFill>
                  <a:srgbClr val="FFFFFF"/>
                </a:solidFill>
              </a:rPr>
            </a:br>
            <a:r>
              <a:rPr lang="en-US" sz="900" b="1">
                <a:solidFill>
                  <a:srgbClr val="FFFFFF"/>
                </a:solidFill>
              </a:rPr>
              <a:t>Notable Performance Differences</a:t>
            </a:r>
            <a:br>
              <a:rPr lang="en-US" sz="900">
                <a:solidFill>
                  <a:srgbClr val="FFFFFF"/>
                </a:solidFill>
              </a:rPr>
            </a:br>
            <a:r>
              <a:rPr lang="en-US" sz="900" b="1">
                <a:solidFill>
                  <a:srgbClr val="FFFFFF"/>
                </a:solidFill>
              </a:rPr>
              <a:t>Health Net</a:t>
            </a:r>
            <a:r>
              <a:rPr lang="en-US" sz="900">
                <a:solidFill>
                  <a:srgbClr val="FFFFFF"/>
                </a:solidFill>
              </a:rPr>
              <a:t> has the highest total amount by a large margin.</a:t>
            </a:r>
            <a:br>
              <a:rPr lang="en-US" sz="900">
                <a:solidFill>
                  <a:srgbClr val="FFFFFF"/>
                </a:solidFill>
              </a:rPr>
            </a:br>
            <a:r>
              <a:rPr lang="en-US" sz="900">
                <a:solidFill>
                  <a:srgbClr val="FFFFFF"/>
                </a:solidFill>
              </a:rPr>
              <a:t>Other names with notably high total amounts include </a:t>
            </a:r>
            <a:r>
              <a:rPr lang="en-US" sz="900" b="1">
                <a:solidFill>
                  <a:srgbClr val="FFFFFF"/>
                </a:solidFill>
              </a:rPr>
              <a:t>PBF Energy</a:t>
            </a:r>
            <a:r>
              <a:rPr lang="en-US" sz="900">
                <a:solidFill>
                  <a:srgbClr val="FFFFFF"/>
                </a:solidFill>
              </a:rPr>
              <a:t> and </a:t>
            </a:r>
            <a:r>
              <a:rPr lang="en-US" sz="900" b="1">
                <a:solidFill>
                  <a:srgbClr val="FFFFFF"/>
                </a:solidFill>
              </a:rPr>
              <a:t>NextEra Energy</a:t>
            </a:r>
            <a:r>
              <a:rPr lang="en-US" sz="900">
                <a:solidFill>
                  <a:srgbClr val="FFFFFF"/>
                </a:solidFill>
              </a:rPr>
              <a:t>.</a:t>
            </a:r>
            <a:br>
              <a:rPr lang="en-US" sz="900">
                <a:solidFill>
                  <a:srgbClr val="FFFFFF"/>
                </a:solidFill>
              </a:rPr>
            </a:br>
            <a:r>
              <a:rPr lang="en-US" sz="900">
                <a:solidFill>
                  <a:srgbClr val="FFFFFF"/>
                </a:solidFill>
              </a:rPr>
              <a:t>Most other names have total amounts below 10k USD.</a:t>
            </a:r>
            <a:br>
              <a:rPr lang="en-US" sz="900">
                <a:solidFill>
                  <a:srgbClr val="FFFFFF"/>
                </a:solidFill>
              </a:rPr>
            </a:br>
            <a:r>
              <a:rPr lang="en-US" sz="900" b="1">
                <a:solidFill>
                  <a:srgbClr val="FFFFFF"/>
                </a:solidFill>
              </a:rPr>
              <a:t>Actionable Insights</a:t>
            </a:r>
            <a:br>
              <a:rPr lang="en-US" sz="900">
                <a:solidFill>
                  <a:srgbClr val="FFFFFF"/>
                </a:solidFill>
              </a:rPr>
            </a:br>
            <a:r>
              <a:rPr lang="en-US" sz="900">
                <a:solidFill>
                  <a:srgbClr val="FFFFFF"/>
                </a:solidFill>
              </a:rPr>
              <a:t>Focus on understanding why </a:t>
            </a:r>
            <a:r>
              <a:rPr lang="en-US" sz="900" b="1">
                <a:solidFill>
                  <a:srgbClr val="FFFFFF"/>
                </a:solidFill>
              </a:rPr>
              <a:t>Health Net</a:t>
            </a:r>
            <a:r>
              <a:rPr lang="en-US" sz="900">
                <a:solidFill>
                  <a:srgbClr val="FFFFFF"/>
                </a:solidFill>
              </a:rPr>
              <a:t> has such a high total amount. Is this due to a specific product or service, a strong customer base, or other factors?</a:t>
            </a:r>
            <a:br>
              <a:rPr lang="en-US" sz="900">
                <a:solidFill>
                  <a:srgbClr val="FFFFFF"/>
                </a:solidFill>
              </a:rPr>
            </a:br>
            <a:r>
              <a:rPr lang="en-US" sz="900">
                <a:solidFill>
                  <a:srgbClr val="FFFFFF"/>
                </a:solidFill>
              </a:rPr>
              <a:t>Investigate the performance of </a:t>
            </a:r>
            <a:r>
              <a:rPr lang="en-US" sz="900" b="1">
                <a:solidFill>
                  <a:srgbClr val="FFFFFF"/>
                </a:solidFill>
              </a:rPr>
              <a:t>PBF Energy</a:t>
            </a:r>
            <a:r>
              <a:rPr lang="en-US" sz="900">
                <a:solidFill>
                  <a:srgbClr val="FFFFFF"/>
                </a:solidFill>
              </a:rPr>
              <a:t> and </a:t>
            </a:r>
            <a:r>
              <a:rPr lang="en-US" sz="900" b="1">
                <a:solidFill>
                  <a:srgbClr val="FFFFFF"/>
                </a:solidFill>
              </a:rPr>
              <a:t>NextEra Energy</a:t>
            </a:r>
            <a:r>
              <a:rPr lang="en-US" sz="900">
                <a:solidFill>
                  <a:srgbClr val="FFFFFF"/>
                </a:solidFill>
              </a:rPr>
              <a:t> to see if there are opportunities to replicate their success with other names.</a:t>
            </a:r>
            <a:br>
              <a:rPr lang="en-US" sz="900">
                <a:solidFill>
                  <a:srgbClr val="FFFFFF"/>
                </a:solidFill>
              </a:rPr>
            </a:br>
            <a:r>
              <a:rPr lang="en-US" sz="900">
                <a:solidFill>
                  <a:srgbClr val="FFFFFF"/>
                </a:solidFill>
              </a:rPr>
              <a:t>Consider whether the low performance of most names is due to a lack of focus, limited resources, or other factors. Identify areas where resources could be reallocated to improve performance.</a:t>
            </a:r>
            <a:br>
              <a:rPr lang="en-US" sz="900">
                <a:solidFill>
                  <a:srgbClr val="FFFFFF"/>
                </a:solidFill>
              </a:rPr>
            </a:br>
            <a:r>
              <a:rPr lang="en-US" sz="900" b="1">
                <a:solidFill>
                  <a:srgbClr val="FFFFFF"/>
                </a:solidFill>
              </a:rPr>
              <a:t>Overall, the data suggests that there are significant differences in performance between the names.</a:t>
            </a:r>
            <a:r>
              <a:rPr lang="en-US" sz="900">
                <a:solidFill>
                  <a:srgbClr val="FFFFFF"/>
                </a:solidFill>
              </a:rPr>
              <a:t> By understanding the reasons behind these differences, you can develop strategies to improve the performance of all names.</a:t>
            </a:r>
            <a:br>
              <a:rPr lang="en-US" sz="900">
                <a:solidFill>
                  <a:srgbClr val="FFFFFF"/>
                </a:solidFill>
              </a:rPr>
            </a:br>
            <a:r>
              <a:rPr lang="en-US" sz="900" b="1">
                <a:solidFill>
                  <a:srgbClr val="FFFFFF"/>
                </a:solidFill>
              </a:rPr>
              <a:t>Image:</a:t>
            </a:r>
            <a:br>
              <a:rPr lang="en-US" sz="900">
                <a:solidFill>
                  <a:srgbClr val="FFFFFF"/>
                </a:solidFill>
              </a:rPr>
            </a:br>
            <a:r>
              <a:rPr lang="en-US" sz="900">
                <a:solidFill>
                  <a:srgbClr val="FFFFFF"/>
                </a:solidFill>
              </a:rPr>
              <a:t>The image shows the plot of total amount in USD by name. It highlights the performance differences between names and identifies the names with the highest total amounts.</a:t>
            </a:r>
            <a:br>
              <a:rPr lang="en-US" sz="900">
                <a:solidFill>
                  <a:srgbClr val="FFFFFF"/>
                </a:solidFill>
              </a:rPr>
            </a:br>
            <a:endParaRPr lang="en-US" sz="900">
              <a:solidFill>
                <a:srgbClr val="FFFFFF"/>
              </a:solidFill>
            </a:endParaRPr>
          </a:p>
        </p:txBody>
      </p:sp>
      <p:sp>
        <p:nvSpPr>
          <p:cNvPr id="59"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r="18063"/>
          <a:stretch/>
        </p:blipFill>
        <p:spPr>
          <a:xfrm>
            <a:off x="976251" y="942538"/>
            <a:ext cx="7163222" cy="4808332"/>
          </a:xfrm>
          <a:prstGeom prst="rect">
            <a:avLst/>
          </a:prstGeom>
          <a:effectLst/>
        </p:spPr>
      </p:pic>
    </p:spTree>
    <p:extLst>
      <p:ext uri="{BB962C8B-B14F-4D97-AF65-F5344CB8AC3E}">
        <p14:creationId xmlns:p14="http://schemas.microsoft.com/office/powerpoint/2010/main" val="241670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t="15509" b="16511"/>
          <a:stretch/>
        </p:blipFill>
        <p:spPr>
          <a:xfrm>
            <a:off x="20" y="10"/>
            <a:ext cx="12191980" cy="3667025"/>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7"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654294" y="4087626"/>
            <a:ext cx="6897626" cy="2405637"/>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900" dirty="0"/>
              <a:t>The bar chart shows the total amount in USD by region.</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Key Trends and Patterns:</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Northeast region has the highest total amount in USD, followed by Southeast, West and Midwest.</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The total amount in USD for Northeast is significantly higher than the other regions.</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Performance Differences:</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Northeast region outperforms other regions significantly, while the Midwest region has the lowest total amount in USD.</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Southeast and West regions show similar performance levels, but lower than Northeast.</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Actionable Insights:</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Focus on the Northeast region for growth and expansion, as it shows the highest potential.</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Investigate the reasons for the lower performance in the Midwest region,   and consider strategies to improve its performance.</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Continue to maintain the performance levels in the Southeast and West regions, while exploring opportunities to increase their contribution.</a:t>
            </a:r>
            <a:endParaRPr lang="en-US" sz="900">
              <a:ea typeface="Calibri"/>
              <a:cs typeface="Calibri"/>
            </a:endParaRPr>
          </a:p>
          <a:p>
            <a:pPr indent="-228600">
              <a:lnSpc>
                <a:spcPct val="90000"/>
              </a:lnSpc>
              <a:spcAft>
                <a:spcPts val="600"/>
              </a:spcAft>
              <a:buFont typeface="Arial" panose="020B0604020202020204" pitchFamily="34" charset="0"/>
              <a:buChar char="•"/>
            </a:pPr>
            <a:r>
              <a:rPr lang="en-US" sz="900" dirty="0"/>
              <a:t>Overall, the Northeast region is the top performer, while the Midwest region needs improvement.</a:t>
            </a:r>
            <a:endParaRPr lang="en-US" sz="900" i="0" dirty="0">
              <a:effectLst/>
              <a:ea typeface="Calibri"/>
              <a:cs typeface="Calibri"/>
            </a:endParaRPr>
          </a:p>
        </p:txBody>
      </p:sp>
    </p:spTree>
    <p:extLst>
      <p:ext uri="{BB962C8B-B14F-4D97-AF65-F5344CB8AC3E}">
        <p14:creationId xmlns:p14="http://schemas.microsoft.com/office/powerpoint/2010/main" val="108172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t="6200" r="1" b="35014"/>
          <a:stretch/>
        </p:blipFill>
        <p:spPr>
          <a:xfrm>
            <a:off x="626590" y="317578"/>
            <a:ext cx="10865488" cy="3105871"/>
          </a:xfrm>
          <a:prstGeom prst="rect">
            <a:avLst/>
          </a:prstGeom>
        </p:spPr>
      </p:pic>
      <p:grpSp>
        <p:nvGrpSpPr>
          <p:cNvPr id="29" name="Group 2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30" name="Straight Connector 2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2509967" y="3788105"/>
            <a:ext cx="8765236" cy="2934731"/>
          </a:xfrm>
          <a:prstGeom prst="rect">
            <a:avLst/>
          </a:prstGeom>
          <a:noFill/>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800" b="1" dirty="0">
                <a:solidFill>
                  <a:schemeClr val="bg1"/>
                </a:solidFill>
              </a:rPr>
              <a:t>Sales Performance Analysis</a:t>
            </a:r>
            <a:endParaRPr lang="en-US" sz="800" b="1">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dirty="0">
                <a:solidFill>
                  <a:schemeClr val="bg1"/>
                </a:solidFill>
              </a:rPr>
              <a:t>This chart shows the total amount in USD generated by each sales representative. Here's a breakdown of the key trends, differences, and actionable insights: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Key Trends &amp; Patterns: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Overall Sales:</a:t>
            </a:r>
            <a:r>
              <a:rPr lang="en-US" sz="800" dirty="0">
                <a:solidFill>
                  <a:schemeClr val="bg1"/>
                </a:solidFill>
              </a:rPr>
              <a:t> The total sales volume varies significantly between sales representatives, with some generating significantly more revenue than others.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Top Performers:</a:t>
            </a:r>
            <a:r>
              <a:rPr lang="en-US" sz="800" dirty="0">
                <a:solidFill>
                  <a:schemeClr val="bg1"/>
                </a:solidFill>
              </a:rPr>
              <a:t> </a:t>
            </a:r>
            <a:r>
              <a:rPr lang="en-US" sz="800" b="1" dirty="0">
                <a:solidFill>
                  <a:schemeClr val="bg1"/>
                </a:solidFill>
              </a:rPr>
              <a:t>Tia Amato</a:t>
            </a:r>
            <a:r>
              <a:rPr lang="en-US" sz="800" dirty="0">
                <a:solidFill>
                  <a:schemeClr val="bg1"/>
                </a:solidFill>
              </a:rPr>
              <a:t> is the top performer with the highest total sales amount, followed by </a:t>
            </a:r>
            <a:r>
              <a:rPr lang="en-US" sz="800" b="1" dirty="0">
                <a:solidFill>
                  <a:schemeClr val="bg1"/>
                </a:solidFill>
              </a:rPr>
              <a:t>Elba Felder</a:t>
            </a:r>
            <a:r>
              <a:rPr lang="en-US" sz="800" dirty="0">
                <a:solidFill>
                  <a:schemeClr val="bg1"/>
                </a:solidFill>
              </a:rPr>
              <a:t> and </a:t>
            </a:r>
            <a:r>
              <a:rPr lang="en-US" sz="800" b="1" dirty="0">
                <a:solidFill>
                  <a:schemeClr val="bg1"/>
                </a:solidFill>
              </a:rPr>
              <a:t>Arica Stoltzfus</a:t>
            </a:r>
            <a:r>
              <a:rPr lang="en-US" sz="800" dirty="0">
                <a:solidFill>
                  <a:schemeClr val="bg1"/>
                </a:solidFill>
              </a:rPr>
              <a:t>.</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Consistent Performance:</a:t>
            </a:r>
            <a:r>
              <a:rPr lang="en-US" sz="800" dirty="0">
                <a:solidFill>
                  <a:schemeClr val="bg1"/>
                </a:solidFill>
              </a:rPr>
              <a:t> A few representatives seem to have consistently above-average performance, while others are more inconsistent.</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Notable Performance Differences: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Top Performers:</a:t>
            </a:r>
            <a:r>
              <a:rPr lang="en-US" sz="800" dirty="0">
                <a:solidFill>
                  <a:schemeClr val="bg1"/>
                </a:solidFill>
              </a:rPr>
              <a:t> As mentioned before, </a:t>
            </a:r>
            <a:r>
              <a:rPr lang="en-US" sz="800" b="1" dirty="0">
                <a:solidFill>
                  <a:schemeClr val="bg1"/>
                </a:solidFill>
              </a:rPr>
              <a:t>Tia Amato</a:t>
            </a:r>
            <a:r>
              <a:rPr lang="en-US" sz="800" dirty="0">
                <a:solidFill>
                  <a:schemeClr val="bg1"/>
                </a:solidFill>
              </a:rPr>
              <a:t>, </a:t>
            </a:r>
            <a:r>
              <a:rPr lang="en-US" sz="800" b="1" dirty="0">
                <a:solidFill>
                  <a:schemeClr val="bg1"/>
                </a:solidFill>
              </a:rPr>
              <a:t>Elba Felder</a:t>
            </a:r>
            <a:r>
              <a:rPr lang="en-US" sz="800" dirty="0">
                <a:solidFill>
                  <a:schemeClr val="bg1"/>
                </a:solidFill>
              </a:rPr>
              <a:t>, and </a:t>
            </a:r>
            <a:r>
              <a:rPr lang="en-US" sz="800" b="1" dirty="0">
                <a:solidFill>
                  <a:schemeClr val="bg1"/>
                </a:solidFill>
              </a:rPr>
              <a:t>Arica Stoltzfus</a:t>
            </a:r>
            <a:r>
              <a:rPr lang="en-US" sz="800" dirty="0">
                <a:solidFill>
                  <a:schemeClr val="bg1"/>
                </a:solidFill>
              </a:rPr>
              <a:t> are the top performers, generating significantly higher revenue compared to others.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Underperformers:</a:t>
            </a:r>
            <a:r>
              <a:rPr lang="en-US" sz="800" dirty="0">
                <a:solidFill>
                  <a:schemeClr val="bg1"/>
                </a:solidFill>
              </a:rPr>
              <a:t> Some representatives like </a:t>
            </a:r>
            <a:r>
              <a:rPr lang="en-US" sz="800" b="1" dirty="0">
                <a:solidFill>
                  <a:schemeClr val="bg1"/>
                </a:solidFill>
              </a:rPr>
              <a:t>Akilah Drinkard</a:t>
            </a:r>
            <a:r>
              <a:rPr lang="en-US" sz="800" dirty="0">
                <a:solidFill>
                  <a:schemeClr val="bg1"/>
                </a:solidFill>
              </a:rPr>
              <a:t>, </a:t>
            </a:r>
            <a:r>
              <a:rPr lang="en-US" sz="800" b="1" dirty="0">
                <a:solidFill>
                  <a:schemeClr val="bg1"/>
                </a:solidFill>
              </a:rPr>
              <a:t>Caralee Bidwell</a:t>
            </a:r>
            <a:r>
              <a:rPr lang="en-US" sz="800" dirty="0">
                <a:solidFill>
                  <a:schemeClr val="bg1"/>
                </a:solidFill>
              </a:rPr>
              <a:t>, and </a:t>
            </a:r>
            <a:r>
              <a:rPr lang="en-US" sz="800" b="1" dirty="0">
                <a:solidFill>
                  <a:schemeClr val="bg1"/>
                </a:solidFill>
              </a:rPr>
              <a:t>Cliff Meints</a:t>
            </a:r>
            <a:r>
              <a:rPr lang="en-US" sz="800" dirty="0">
                <a:solidFill>
                  <a:schemeClr val="bg1"/>
                </a:solidFill>
              </a:rPr>
              <a:t> have significantly lower sales compared to the top performers.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Actionable Insights: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Focus on Top Performers:</a:t>
            </a:r>
            <a:r>
              <a:rPr lang="en-US" sz="800" dirty="0">
                <a:solidFill>
                  <a:schemeClr val="bg1"/>
                </a:solidFill>
              </a:rPr>
              <a:t> Identify the strategies and best practices of top performers (like Tia Amato, Elba Felder, and Arica Stoltzfus) and share those with the rest of the sales team.</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Training &amp; Development:</a:t>
            </a:r>
            <a:r>
              <a:rPr lang="en-US" sz="800" dirty="0">
                <a:solidFill>
                  <a:schemeClr val="bg1"/>
                </a:solidFill>
              </a:rPr>
              <a:t> Provide targeted training and development programs to underperforming sales representatives to help them improve their skills and knowledge.</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Performance Coaching:</a:t>
            </a:r>
            <a:r>
              <a:rPr lang="en-US" sz="800" dirty="0">
                <a:solidFill>
                  <a:schemeClr val="bg1"/>
                </a:solidFill>
              </a:rPr>
              <a:t> Implement a coaching program for all sales representatives to provide personalized guidance and support, helping them improve their performance and achieve their targets.</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Incentives &amp; Recognition:</a:t>
            </a:r>
            <a:r>
              <a:rPr lang="en-US" sz="800" dirty="0">
                <a:solidFill>
                  <a:schemeClr val="bg1"/>
                </a:solidFill>
              </a:rPr>
              <a:t> Reward top performers and acknowledge their contributions to motivate the entire team and encourage healthy competition.</a:t>
            </a:r>
            <a:endParaRPr lang="en-US" sz="800">
              <a:solidFill>
                <a:schemeClr val="bg1"/>
              </a:solidFill>
              <a:ea typeface="Calibri"/>
              <a:cs typeface="Calibri"/>
            </a:endParaRPr>
          </a:p>
          <a:p>
            <a:pPr indent="-228600">
              <a:lnSpc>
                <a:spcPct val="90000"/>
              </a:lnSpc>
              <a:spcAft>
                <a:spcPts val="600"/>
              </a:spcAft>
              <a:buFont typeface="Arial" panose="020B0604020202020204" pitchFamily="34" charset="0"/>
              <a:buChar char="•"/>
            </a:pPr>
            <a:r>
              <a:rPr lang="en-US" sz="800" b="1" dirty="0">
                <a:solidFill>
                  <a:schemeClr val="bg1"/>
                </a:solidFill>
              </a:rPr>
              <a:t>Important Note:</a:t>
            </a:r>
            <a:r>
              <a:rPr lang="en-US" sz="800" dirty="0">
                <a:solidFill>
                  <a:schemeClr val="bg1"/>
                </a:solidFill>
              </a:rPr>
              <a:t> It's crucial to rememb</a:t>
            </a:r>
            <a:r>
              <a:rPr lang="en-US" sz="700" dirty="0">
                <a:solidFill>
                  <a:schemeClr val="bg1"/>
                </a:solidFill>
              </a:rPr>
              <a:t>er that this analysis is based solely on the total amount in USD. Additional factors like the number of deals closed, average deal size, and customer satisfaction should also be considered for a comprehensive evaluation of sales performance.</a:t>
            </a:r>
            <a:endParaRPr lang="en-US" sz="700" b="0" i="0" dirty="0">
              <a:solidFill>
                <a:schemeClr val="bg1"/>
              </a:solidFill>
              <a:effectLst/>
              <a:ea typeface="Calibri"/>
              <a:cs typeface="Calibri"/>
            </a:endParaRPr>
          </a:p>
        </p:txBody>
      </p:sp>
    </p:spTree>
    <p:extLst>
      <p:ext uri="{BB962C8B-B14F-4D97-AF65-F5344CB8AC3E}">
        <p14:creationId xmlns:p14="http://schemas.microsoft.com/office/powerpoint/2010/main" val="268839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477</Words>
  <Application>Microsoft Office PowerPoint</Application>
  <PresentationFormat>Widescreen</PresentationFormat>
  <Paragraphs>47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Exploratory Data Analysis of Posey Database</vt:lpstr>
      <vt:lpstr>PowerPoint Presentation</vt:lpstr>
      <vt:lpstr>The chart shows the total amount in USD by website. Key Trends and Patterns: The total amount in USD is generally low for most websites, with most websites having less than 10,000𝑖𝑛𝑡𝑜𝑡𝑎𝑙𝑎𝑚𝑜𝑢𝑛𝑡.&gt;∗𝑇ℎ𝑒𝑟𝑒𝑖𝑠𝑜𝑛𝑒𝑜𝑢𝑡𝑙𝑖𝑒𝑟,𝑤ℎ𝑖𝑐ℎ𝑖𝑠"𝑤𝑤𝑤.ℎ𝑜𝑛𝑒𝑦𝑤𝑒𝑙𝑙.𝑐𝑜𝑚,"𝑤𝑖𝑡ℎ𝑎𝑡𝑜𝑡𝑎𝑙𝑎𝑚𝑜𝑢𝑛𝑡𝑜𝑓𝑜𝑣𝑒𝑟10,000intotalamount.&gt;∗Thereisoneoutlier,whichis"www.honeywell.com,"withatotalamountofover70,000. Notable Performance Differences: "www.honeywell.com" significantly outperforms all other websites in terms of total amount. Actionable Insights: Focus on Improving Performance of "www.honeywell.com": The website "www.honeywell.com" is a clear outlier and has the highest total amount. It's important to understand why this website is performing so well and try to replicate its success on other websites. This could involve analyzing the website's content, marketing strategies, and user experience. Investigate Other Underperforming Websites: While most websites have low total amounts, there are still some websites that are underperforming. It's worth investigating these websites to understand why they are not generating as much revenue as they could be. This could involve analyzing their website traffic, conversion rates, and customer engagement. Overall, the chart suggests that there is a significant opportunity to improve the performance of most websites in terms of total amount. The analysis above provides actionable insights to improve the website performance.</vt:lpstr>
      <vt:lpstr>The plot shows the total amount in USD by name. Key Trends and Patterns The total amount is generally low for most names, with a few exceptions. There are a few names with significantly higher total amounts than others. Notable Performance Differences Health Net has the highest total amount by a large margin. Other names with notably high total amounts include PBF Energy and NextEra Energy. Most other names have total amounts below 10k USD. Actionable Insights Focus on understanding why Health Net has such a high total amount. Is this due to a specific product or service, a strong customer base, or other factors? Investigate the performance of PBF Energy and NextEra Energy to see if there are opportunities to replicate their success with other names. Consider whether the low performance of most names is due to a lack of focus, limited resources, or other factors. Identify areas where resources could be reallocated to improve performance. Overall, the data suggests that there are significant differences in performance between the names. By understanding the reasons behind these differences, you can develop strategies to improve the performance of all names. Image: The image shows the plot of total amount in USD by name. It highlights the performance differences between names and identifies the names with the highest total amounts.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of Posey Database</dc:title>
  <dc:creator>HP</dc:creator>
  <cp:lastModifiedBy>HP</cp:lastModifiedBy>
  <cp:revision>56</cp:revision>
  <dcterms:created xsi:type="dcterms:W3CDTF">2024-09-03T12:54:01Z</dcterms:created>
  <dcterms:modified xsi:type="dcterms:W3CDTF">2024-09-05T10:53:14Z</dcterms:modified>
</cp:coreProperties>
</file>