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3BC3FB-8BFD-A6D1-7C13-BF490712ED78}" v="3" dt="2024-09-04T03:28:39.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p:scale>
          <a:sx n="85" d="100"/>
          <a:sy n="85" d="100"/>
        </p:scale>
        <p:origin x="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767B314-B9F7-4C43-B86B-0CCAED4A0117}"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3269837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67B314-B9F7-4C43-B86B-0CCAED4A0117}"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2754176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67B314-B9F7-4C43-B86B-0CCAED4A0117}"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194502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67B314-B9F7-4C43-B86B-0CCAED4A0117}"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3441244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7B314-B9F7-4C43-B86B-0CCAED4A0117}"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822839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67B314-B9F7-4C43-B86B-0CCAED4A0117}"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1446494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67B314-B9F7-4C43-B86B-0CCAED4A0117}"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1275959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67B314-B9F7-4C43-B86B-0CCAED4A0117}"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151214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7B314-B9F7-4C43-B86B-0CCAED4A0117}" type="datetimeFigureOut">
              <a:rPr lang="en-US" smtClean="0"/>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3008579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67B314-B9F7-4C43-B86B-0CCAED4A0117}"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2203235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67B314-B9F7-4C43-B86B-0CCAED4A0117}"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249513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7B314-B9F7-4C43-B86B-0CCAED4A0117}" type="datetimeFigureOut">
              <a:rPr lang="en-US" smtClean="0"/>
              <a:t>9/3/2024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59A3B-F1A5-491F-8B16-D80C079B10B3}" type="slidenum">
              <a:rPr lang="en-US" smtClean="0"/>
              <a:t>‹#›</a:t>
            </a:fld>
            <a:endParaRPr lang="en-US"/>
          </a:p>
        </p:txBody>
      </p:sp>
    </p:spTree>
    <p:extLst>
      <p:ext uri="{BB962C8B-B14F-4D97-AF65-F5344CB8AC3E}">
        <p14:creationId xmlns:p14="http://schemas.microsoft.com/office/powerpoint/2010/main" val="2156778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E39EE37D-11A6-34D9-D02D-5E45E57BDBDF}"/>
              </a:ext>
            </a:extLst>
          </p:cNvPr>
          <p:cNvPicPr>
            <a:picLocks noChangeAspect="1"/>
          </p:cNvPicPr>
          <p:nvPr/>
        </p:nvPicPr>
        <p:blipFill>
          <a:blip r:embed="rId2"/>
          <a:srcRect l="654" t="9090" r="27533" b="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a:t>Exploratory Data Analysis of Posey Database</a:t>
            </a:r>
          </a:p>
        </p:txBody>
      </p:sp>
      <p:sp>
        <p:nvSpPr>
          <p:cNvPr id="3" name="Subtitle 2"/>
          <p:cNvSpPr>
            <a:spLocks noGrp="1"/>
          </p:cNvSpPr>
          <p:nvPr>
            <p:ph type="subTitle" idx="1"/>
          </p:nvPr>
        </p:nvSpPr>
        <p:spPr>
          <a:xfrm>
            <a:off x="477980" y="4872922"/>
            <a:ext cx="4023359" cy="1208141"/>
          </a:xfrm>
        </p:spPr>
        <p:txBody>
          <a:bodyPr>
            <a:normAutofit/>
          </a:bodyPr>
          <a:lstStyle/>
          <a:p>
            <a:pPr algn="l"/>
            <a:r>
              <a:rPr lang="en-US" sz="2000"/>
              <a:t>An Overview of Key Insights and Visualizations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287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Rectangle 1"/>
          <p:cNvSpPr/>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dirty="0"/>
              <a:t>Introduction</a:t>
            </a:r>
            <a:endParaRPr lang="en-US"/>
          </a:p>
          <a:p>
            <a:pPr indent="-228600">
              <a:lnSpc>
                <a:spcPct val="90000"/>
              </a:lnSpc>
              <a:spcAft>
                <a:spcPts val="600"/>
              </a:spcAft>
              <a:buFont typeface="Arial" panose="020B0604020202020204" pitchFamily="34" charset="0"/>
              <a:buChar char="•"/>
            </a:pPr>
            <a:r>
              <a:rPr lang="en-US" b="1" dirty="0"/>
              <a:t>Objective:</a:t>
            </a:r>
            <a:r>
              <a:rPr lang="en-US" dirty="0"/>
              <a:t> This analysis aims to provide insights into the Posey database by exploring key data points and visualizing trends.</a:t>
            </a:r>
            <a:endParaRPr lang="en-US"/>
          </a:p>
          <a:p>
            <a:pPr indent="-228600">
              <a:lnSpc>
                <a:spcPct val="90000"/>
              </a:lnSpc>
              <a:spcAft>
                <a:spcPts val="600"/>
              </a:spcAft>
              <a:buFont typeface="Arial" panose="020B0604020202020204" pitchFamily="34" charset="0"/>
              <a:buChar char="•"/>
            </a:pPr>
            <a:r>
              <a:rPr lang="en-US" b="1" dirty="0"/>
              <a:t>Tables Analyzed:</a:t>
            </a:r>
            <a:endParaRPr lang="en-US"/>
          </a:p>
          <a:p>
            <a:pPr indent="-228600">
              <a:lnSpc>
                <a:spcPct val="90000"/>
              </a:lnSpc>
              <a:spcAft>
                <a:spcPts val="600"/>
              </a:spcAft>
              <a:buFont typeface="Arial" panose="020B0604020202020204" pitchFamily="34" charset="0"/>
              <a:buChar char="•"/>
            </a:pPr>
            <a:r>
              <a:rPr lang="en-US" b="1" dirty="0"/>
              <a:t>Orders Table:</a:t>
            </a:r>
            <a:r>
              <a:rPr lang="en-US" dirty="0"/>
              <a:t> This table appears to be a record of orders, with each row representing a single order. The columns include the order ID, account ID, date and time the order occurred, quantities of different types of products (standard, gloss, poster), and the total amount spent in USD.</a:t>
            </a:r>
            <a:endParaRPr lang="en-US"/>
          </a:p>
          <a:p>
            <a:pPr indent="-228600">
              <a:lnSpc>
                <a:spcPct val="90000"/>
              </a:lnSpc>
              <a:spcAft>
                <a:spcPts val="600"/>
              </a:spcAft>
              <a:buFont typeface="Arial" panose="020B0604020202020204" pitchFamily="34" charset="0"/>
              <a:buChar char="•"/>
            </a:pPr>
            <a:r>
              <a:rPr lang="en-US" b="1" dirty="0"/>
              <a:t>Accounts Table:</a:t>
            </a:r>
            <a:r>
              <a:rPr lang="en-US" dirty="0"/>
              <a:t> This table contains information about 351 accounts, including their id, name, website, location (latitude and longitude), primary point of contact, and sales representative id.</a:t>
            </a:r>
            <a:endParaRPr lang="en-US"/>
          </a:p>
          <a:p>
            <a:pPr indent="-228600">
              <a:lnSpc>
                <a:spcPct val="90000"/>
              </a:lnSpc>
              <a:spcAft>
                <a:spcPts val="600"/>
              </a:spcAft>
              <a:buFont typeface="Arial" panose="020B0604020202020204" pitchFamily="34" charset="0"/>
              <a:buChar char="•"/>
            </a:pPr>
            <a:r>
              <a:rPr lang="en-US" b="1" dirty="0"/>
              <a:t>Sales Reps Table</a:t>
            </a:r>
            <a:r>
              <a:rPr lang="en-US" dirty="0"/>
              <a:t>: This table has 50 rows and 3 columns. The columns are: id, name, </a:t>
            </a:r>
            <a:r>
              <a:rPr lang="en-US"/>
              <a:t>region_id</a:t>
            </a:r>
            <a:r>
              <a:rPr lang="en-US" dirty="0"/>
              <a:t>. The data types are: int64, object, int64</a:t>
            </a:r>
            <a:endParaRPr lang="en-US"/>
          </a:p>
          <a:p>
            <a:pPr indent="-228600">
              <a:lnSpc>
                <a:spcPct val="90000"/>
              </a:lnSpc>
              <a:spcAft>
                <a:spcPts val="600"/>
              </a:spcAft>
              <a:buFont typeface="Arial" panose="020B0604020202020204" pitchFamily="34" charset="0"/>
              <a:buChar char="•"/>
            </a:pPr>
            <a:r>
              <a:rPr lang="en-US" b="1" dirty="0"/>
              <a:t>Region Table </a:t>
            </a:r>
            <a:r>
              <a:rPr lang="en-US" dirty="0"/>
              <a:t>:The table contains information about different regions. It has 2 columns and 4 rows. The columns are: id, name</a:t>
            </a:r>
            <a:endParaRPr lang="en-US"/>
          </a:p>
          <a:p>
            <a:pPr indent="-228600">
              <a:lnSpc>
                <a:spcPct val="90000"/>
              </a:lnSpc>
              <a:spcAft>
                <a:spcPts val="600"/>
              </a:spcAft>
              <a:buFont typeface="Arial" panose="020B0604020202020204" pitchFamily="34" charset="0"/>
              <a:buChar char="•"/>
            </a:pPr>
            <a:r>
              <a:rPr lang="en-US" b="1" dirty="0"/>
              <a:t>Web event Table</a:t>
            </a:r>
            <a:r>
              <a:rPr lang="en-US" dirty="0"/>
              <a:t>: This table contains 9073 rows and 4 columns. The columns are: id, </a:t>
            </a:r>
            <a:r>
              <a:rPr lang="en-US"/>
              <a:t>account_id</a:t>
            </a:r>
            <a:r>
              <a:rPr lang="en-US" dirty="0"/>
              <a:t>, </a:t>
            </a:r>
            <a:r>
              <a:rPr lang="en-US"/>
              <a:t>occurred_at</a:t>
            </a:r>
            <a:r>
              <a:rPr lang="en-US" dirty="0"/>
              <a:t>, channel. The data types are: int64, int64, object, object.</a:t>
            </a:r>
            <a:endParaRPr lang="en-US"/>
          </a:p>
        </p:txBody>
      </p:sp>
    </p:spTree>
    <p:extLst>
      <p:ext uri="{BB962C8B-B14F-4D97-AF65-F5344CB8AC3E}">
        <p14:creationId xmlns:p14="http://schemas.microsoft.com/office/powerpoint/2010/main" val="426242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1"/>
          <p:cNvSpPr>
            <a:spLocks noGrp="1" noChangeArrowheads="1"/>
          </p:cNvSpPr>
          <p:nvPr>
            <p:ph type="title"/>
          </p:nvPr>
        </p:nvSpPr>
        <p:spPr bwMode="auto">
          <a:xfrm>
            <a:off x="660041" y="1214352"/>
            <a:ext cx="2880828" cy="462466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fontScale="9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spcAft>
                <a:spcPct val="0"/>
              </a:spcAft>
              <a:buClrTx/>
              <a:buSzTx/>
              <a:tabLst/>
            </a:pPr>
            <a:r>
              <a:rPr kumimoji="0" lang="en-US" sz="1000" b="0" i="0" u="none" strike="noStrike" kern="1200" cap="none" normalizeH="0" baseline="0">
                <a:ln>
                  <a:noFill/>
                </a:ln>
                <a:solidFill>
                  <a:srgbClr val="FFFFFF"/>
                </a:solidFill>
                <a:effectLst/>
                <a:latin typeface="+mj-lt"/>
                <a:ea typeface="+mj-ea"/>
                <a:cs typeface="+mj-cs"/>
              </a:rPr>
              <a:t>The chart shows the total amount in USD by website.</a:t>
            </a:r>
          </a:p>
          <a:p>
            <a:pPr marL="0" marR="0" lvl="0" indent="0" eaLnBrk="1" fontAlgn="base" hangingPunct="1">
              <a:spcAft>
                <a:spcPct val="0"/>
              </a:spcAft>
              <a:buClrTx/>
              <a:buSzTx/>
              <a:tabLst/>
            </a:pPr>
            <a:r>
              <a:rPr kumimoji="0" lang="en-US" sz="1000" b="1" i="0" u="none" strike="noStrike" kern="1200" cap="none" normalizeH="0" baseline="0">
                <a:ln>
                  <a:noFill/>
                </a:ln>
                <a:solidFill>
                  <a:srgbClr val="FFFFFF"/>
                </a:solidFill>
                <a:effectLst/>
                <a:latin typeface="+mj-lt"/>
                <a:ea typeface="+mj-ea"/>
                <a:cs typeface="+mj-cs"/>
              </a:rPr>
              <a:t>Key Trends and Patterns:</a:t>
            </a:r>
            <a:endParaRPr kumimoji="0" lang="en-US" sz="1000" b="0" i="0" u="none" strike="noStrike" kern="1200" cap="none" normalizeH="0" baseline="0">
              <a:ln>
                <a:noFill/>
              </a:ln>
              <a:solidFill>
                <a:srgbClr val="FFFFFF"/>
              </a:solidFill>
              <a:effectLst/>
              <a:latin typeface="+mj-lt"/>
              <a:ea typeface="+mj-ea"/>
              <a:cs typeface="+mj-cs"/>
            </a:endParaRPr>
          </a:p>
          <a:p>
            <a:pPr marL="0" marR="0" lvl="0" indent="0" eaLnBrk="1" fontAlgn="base" hangingPunct="1">
              <a:spcAft>
                <a:spcPct val="0"/>
              </a:spcAft>
              <a:buClrTx/>
              <a:buSzTx/>
              <a:tabLst/>
            </a:pPr>
            <a:r>
              <a:rPr kumimoji="0" lang="en-US" sz="1000" b="0" i="0" u="none" strike="noStrike" kern="1200" cap="none" normalizeH="0" baseline="0">
                <a:ln>
                  <a:noFill/>
                </a:ln>
                <a:solidFill>
                  <a:srgbClr val="FFFFFF"/>
                </a:solidFill>
                <a:effectLst/>
                <a:latin typeface="+mj-lt"/>
                <a:ea typeface="+mj-ea"/>
                <a:cs typeface="+mj-cs"/>
              </a:rPr>
              <a:t>The total amount in USD is generally low for most websites, with most websites having less than 10,000𝑖𝑛𝑡𝑜𝑡𝑎𝑙𝑎𝑚𝑜𝑢𝑛𝑡.&gt;∗𝑇ℎ𝑒𝑟𝑒𝑖𝑠𝑜𝑛𝑒𝑜𝑢𝑡𝑙𝑖𝑒𝑟,𝑤ℎ𝑖𝑐ℎ𝑖𝑠"𝑤𝑤𝑤.ℎ𝑜𝑛𝑒𝑦𝑤𝑒𝑙𝑙.𝑐𝑜𝑚,"𝑤𝑖𝑡ℎ𝑎𝑡𝑜𝑡𝑎𝑙𝑎𝑚𝑜𝑢𝑛𝑡𝑜𝑓𝑜𝑣𝑒𝑟10,000intotalamount.&gt;∗Thereisoneoutlier,whichis"www.honeywell.com,"withatotalamountofover70,000.</a:t>
            </a:r>
          </a:p>
          <a:p>
            <a:pPr marL="0" marR="0" lvl="0" indent="0" eaLnBrk="1" fontAlgn="base" hangingPunct="1">
              <a:spcAft>
                <a:spcPct val="0"/>
              </a:spcAft>
              <a:buClrTx/>
              <a:buSzTx/>
              <a:tabLst/>
            </a:pPr>
            <a:r>
              <a:rPr kumimoji="0" lang="en-US" sz="1000" b="1" i="0" u="none" strike="noStrike" kern="1200" cap="none" normalizeH="0" baseline="0">
                <a:ln>
                  <a:noFill/>
                </a:ln>
                <a:solidFill>
                  <a:srgbClr val="FFFFFF"/>
                </a:solidFill>
                <a:effectLst/>
                <a:latin typeface="+mj-lt"/>
                <a:ea typeface="+mj-ea"/>
                <a:cs typeface="+mj-cs"/>
              </a:rPr>
              <a:t>Notable Performance Differences:</a:t>
            </a:r>
            <a:endParaRPr kumimoji="0" lang="en-US" sz="1000" b="0" i="0" u="none" strike="noStrike" kern="1200" cap="none" normalizeH="0" baseline="0">
              <a:ln>
                <a:noFill/>
              </a:ln>
              <a:solidFill>
                <a:srgbClr val="FFFFFF"/>
              </a:solidFill>
              <a:effectLst/>
              <a:latin typeface="+mj-lt"/>
              <a:ea typeface="+mj-ea"/>
              <a:cs typeface="+mj-cs"/>
            </a:endParaRPr>
          </a:p>
          <a:p>
            <a:pPr marL="0" marR="0" lvl="0" indent="0" eaLnBrk="1" fontAlgn="base" hangingPunct="1">
              <a:spcAft>
                <a:spcPct val="0"/>
              </a:spcAft>
              <a:buClrTx/>
              <a:buSzTx/>
              <a:tabLst/>
            </a:pPr>
            <a:r>
              <a:rPr kumimoji="0" lang="en-US" sz="1000" b="0" i="0" u="none" strike="noStrike" kern="1200" cap="none" normalizeH="0" baseline="0">
                <a:ln>
                  <a:noFill/>
                </a:ln>
                <a:solidFill>
                  <a:srgbClr val="FFFFFF"/>
                </a:solidFill>
                <a:effectLst/>
                <a:latin typeface="+mj-lt"/>
                <a:ea typeface="+mj-ea"/>
                <a:cs typeface="+mj-cs"/>
              </a:rPr>
              <a:t>"</a:t>
            </a:r>
            <a:r>
              <a:rPr kumimoji="0" lang="en-US" sz="1000" b="0" i="0" u="sng" strike="noStrike" kern="1200" cap="none" normalizeH="0" baseline="0">
                <a:ln>
                  <a:noFill/>
                </a:ln>
                <a:solidFill>
                  <a:srgbClr val="FFFFFF"/>
                </a:solidFill>
                <a:effectLst/>
                <a:latin typeface="+mj-lt"/>
                <a:ea typeface="+mj-ea"/>
                <a:cs typeface="+mj-cs"/>
              </a:rPr>
              <a:t>www.honeywell.com"</a:t>
            </a:r>
            <a:r>
              <a:rPr kumimoji="0" lang="en-US" sz="1000" b="0" i="0" u="none" strike="noStrike" kern="1200" cap="none" normalizeH="0" baseline="0">
                <a:ln>
                  <a:noFill/>
                </a:ln>
                <a:solidFill>
                  <a:srgbClr val="FFFFFF"/>
                </a:solidFill>
                <a:effectLst/>
                <a:latin typeface="+mj-lt"/>
                <a:ea typeface="+mj-ea"/>
                <a:cs typeface="+mj-cs"/>
              </a:rPr>
              <a:t> significantly outperforms all other websites in terms of total amount.</a:t>
            </a:r>
          </a:p>
          <a:p>
            <a:pPr marL="0" marR="0" lvl="0" indent="0" eaLnBrk="1" fontAlgn="base" hangingPunct="1">
              <a:spcAft>
                <a:spcPct val="0"/>
              </a:spcAft>
              <a:buClrTx/>
              <a:buSzTx/>
              <a:tabLst/>
            </a:pPr>
            <a:r>
              <a:rPr kumimoji="0" lang="en-US" sz="1000" b="1" i="0" u="none" strike="noStrike" kern="1200" cap="none" normalizeH="0" baseline="0">
                <a:ln>
                  <a:noFill/>
                </a:ln>
                <a:solidFill>
                  <a:srgbClr val="FFFFFF"/>
                </a:solidFill>
                <a:effectLst/>
                <a:latin typeface="+mj-lt"/>
                <a:ea typeface="+mj-ea"/>
                <a:cs typeface="+mj-cs"/>
              </a:rPr>
              <a:t>Actionable Insights:</a:t>
            </a:r>
            <a:endParaRPr kumimoji="0" lang="en-US" sz="1000" b="0" i="0" u="none" strike="noStrike" kern="1200" cap="none" normalizeH="0" baseline="0">
              <a:ln>
                <a:noFill/>
              </a:ln>
              <a:solidFill>
                <a:srgbClr val="FFFFFF"/>
              </a:solidFill>
              <a:effectLst/>
              <a:latin typeface="+mj-lt"/>
              <a:ea typeface="+mj-ea"/>
              <a:cs typeface="+mj-cs"/>
            </a:endParaRPr>
          </a:p>
          <a:p>
            <a:pPr marL="0" marR="0" lvl="0" indent="0" eaLnBrk="1" fontAlgn="base" hangingPunct="1">
              <a:spcAft>
                <a:spcPct val="0"/>
              </a:spcAft>
              <a:buClrTx/>
              <a:buSzTx/>
              <a:tabLst/>
            </a:pPr>
            <a:r>
              <a:rPr kumimoji="0" lang="en-US" sz="1000" b="1" i="0" u="none" strike="noStrike" kern="1200" cap="none" normalizeH="0" baseline="0">
                <a:ln>
                  <a:noFill/>
                </a:ln>
                <a:solidFill>
                  <a:srgbClr val="FFFFFF"/>
                </a:solidFill>
                <a:effectLst/>
                <a:latin typeface="+mj-lt"/>
                <a:ea typeface="+mj-ea"/>
                <a:cs typeface="+mj-cs"/>
              </a:rPr>
              <a:t>Focus on Improving Performance of "</a:t>
            </a:r>
            <a:r>
              <a:rPr kumimoji="0" lang="en-US" sz="1000" b="1" i="0" u="sng" strike="noStrike" kern="1200" cap="none" normalizeH="0" baseline="0">
                <a:ln>
                  <a:noFill/>
                </a:ln>
                <a:solidFill>
                  <a:srgbClr val="FFFFFF"/>
                </a:solidFill>
                <a:effectLst/>
                <a:latin typeface="+mj-lt"/>
                <a:ea typeface="+mj-ea"/>
                <a:cs typeface="+mj-cs"/>
              </a:rPr>
              <a:t>www.honeywell.com"</a:t>
            </a:r>
            <a:r>
              <a:rPr kumimoji="0" lang="en-US" sz="1000" b="1" i="0" u="none" strike="noStrike" kern="1200" cap="none" normalizeH="0" baseline="0">
                <a:ln>
                  <a:noFill/>
                </a:ln>
                <a:solidFill>
                  <a:srgbClr val="FFFFFF"/>
                </a:solidFill>
                <a:effectLst/>
                <a:latin typeface="+mj-lt"/>
                <a:ea typeface="+mj-ea"/>
                <a:cs typeface="+mj-cs"/>
              </a:rPr>
              <a:t>:</a:t>
            </a:r>
            <a:r>
              <a:rPr kumimoji="0" lang="en-US" sz="1000" b="0" i="0" u="none" strike="noStrike" kern="1200" cap="none" normalizeH="0" baseline="0">
                <a:ln>
                  <a:noFill/>
                </a:ln>
                <a:solidFill>
                  <a:srgbClr val="FFFFFF"/>
                </a:solidFill>
                <a:effectLst/>
                <a:latin typeface="+mj-lt"/>
                <a:ea typeface="+mj-ea"/>
                <a:cs typeface="+mj-cs"/>
              </a:rPr>
              <a:t> The website "</a:t>
            </a:r>
            <a:r>
              <a:rPr kumimoji="0" lang="en-US" sz="1000" b="0" i="0" u="sng" strike="noStrike" kern="1200" cap="none" normalizeH="0" baseline="0">
                <a:ln>
                  <a:noFill/>
                </a:ln>
                <a:solidFill>
                  <a:srgbClr val="FFFFFF"/>
                </a:solidFill>
                <a:effectLst/>
                <a:latin typeface="+mj-lt"/>
                <a:ea typeface="+mj-ea"/>
                <a:cs typeface="+mj-cs"/>
              </a:rPr>
              <a:t>www.honeywell.com"</a:t>
            </a:r>
            <a:r>
              <a:rPr kumimoji="0" lang="en-US" sz="1000" b="0" i="0" u="none" strike="noStrike" kern="1200" cap="none" normalizeH="0" baseline="0">
                <a:ln>
                  <a:noFill/>
                </a:ln>
                <a:solidFill>
                  <a:srgbClr val="FFFFFF"/>
                </a:solidFill>
                <a:effectLst/>
                <a:latin typeface="+mj-lt"/>
                <a:ea typeface="+mj-ea"/>
                <a:cs typeface="+mj-cs"/>
              </a:rPr>
              <a:t> is a clear outlier and has the highest total amount. It's important to understand why this website is performing so well and try to replicate its success on other websites. This could involve analyzing the website's content, marketing strategies, and user experience.</a:t>
            </a:r>
          </a:p>
          <a:p>
            <a:pPr marL="0" marR="0" lvl="0" indent="0" eaLnBrk="1" fontAlgn="base" hangingPunct="1">
              <a:spcAft>
                <a:spcPct val="0"/>
              </a:spcAft>
              <a:buClrTx/>
              <a:buSzTx/>
              <a:tabLst/>
            </a:pPr>
            <a:r>
              <a:rPr kumimoji="0" lang="en-US" sz="1000" b="1" i="0" u="none" strike="noStrike" kern="1200" cap="none" normalizeH="0" baseline="0">
                <a:ln>
                  <a:noFill/>
                </a:ln>
                <a:solidFill>
                  <a:srgbClr val="FFFFFF"/>
                </a:solidFill>
                <a:effectLst/>
                <a:latin typeface="+mj-lt"/>
                <a:ea typeface="+mj-ea"/>
                <a:cs typeface="+mj-cs"/>
              </a:rPr>
              <a:t>Investigate Other Underperforming Websites:</a:t>
            </a:r>
            <a:r>
              <a:rPr kumimoji="0" lang="en-US" sz="1000" b="0" i="0" u="none" strike="noStrike" kern="1200" cap="none" normalizeH="0" baseline="0">
                <a:ln>
                  <a:noFill/>
                </a:ln>
                <a:solidFill>
                  <a:srgbClr val="FFFFFF"/>
                </a:solidFill>
                <a:effectLst/>
                <a:latin typeface="+mj-lt"/>
                <a:ea typeface="+mj-ea"/>
                <a:cs typeface="+mj-cs"/>
              </a:rPr>
              <a:t> While most websites have low total amounts, there are still some websites that are underperforming. It's worth investigating these websites to understand why they are not generating as much revenue as they could be. This could involve analyzing their website traffic, conversion rates, and customer engagement.</a:t>
            </a:r>
          </a:p>
          <a:p>
            <a:pPr marL="0" marR="0" lvl="0" indent="0" eaLnBrk="1" fontAlgn="base" hangingPunct="1">
              <a:spcAft>
                <a:spcPct val="0"/>
              </a:spcAft>
              <a:buClrTx/>
              <a:buSzTx/>
              <a:tabLst/>
            </a:pPr>
            <a:r>
              <a:rPr kumimoji="0" lang="en-US" sz="1000" b="1" i="0" u="none" strike="noStrike" kern="1200" cap="none" normalizeH="0" baseline="0">
                <a:ln>
                  <a:noFill/>
                </a:ln>
                <a:solidFill>
                  <a:srgbClr val="FFFFFF"/>
                </a:solidFill>
                <a:effectLst/>
                <a:latin typeface="+mj-lt"/>
                <a:ea typeface="+mj-ea"/>
                <a:cs typeface="+mj-cs"/>
              </a:rPr>
              <a:t>Overall, the chart suggests that there is a significant opportunity to improve the performance of most websites in terms of total amount.</a:t>
            </a:r>
            <a:r>
              <a:rPr kumimoji="0" lang="en-US" sz="1000" b="0" i="0" u="none" strike="noStrike" kern="1200" cap="none" normalizeH="0" baseline="0">
                <a:ln>
                  <a:noFill/>
                </a:ln>
                <a:solidFill>
                  <a:srgbClr val="FFFFFF"/>
                </a:solidFill>
                <a:effectLst/>
                <a:latin typeface="+mj-lt"/>
                <a:ea typeface="+mj-ea"/>
                <a:cs typeface="+mj-cs"/>
              </a:rPr>
              <a:t> The analysis above provides actionable insights to improve the website performance.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428" y="1441920"/>
            <a:ext cx="7225748" cy="3974160"/>
          </a:xfrm>
          <a:prstGeom prst="rect">
            <a:avLst/>
          </a:prstGeom>
        </p:spPr>
      </p:pic>
    </p:spTree>
    <p:extLst>
      <p:ext uri="{BB962C8B-B14F-4D97-AF65-F5344CB8AC3E}">
        <p14:creationId xmlns:p14="http://schemas.microsoft.com/office/powerpoint/2010/main" val="28731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p:cNvSpPr>
            <a:spLocks noGrp="1"/>
          </p:cNvSpPr>
          <p:nvPr>
            <p:ph type="title"/>
          </p:nvPr>
        </p:nvSpPr>
        <p:spPr>
          <a:xfrm>
            <a:off x="477981" y="159080"/>
            <a:ext cx="4023360" cy="5662662"/>
          </a:xfrm>
        </p:spPr>
        <p:txBody>
          <a:bodyPr vert="horz" lIns="91440" tIns="45720" rIns="91440" bIns="45720" rtlCol="0" anchor="b">
            <a:normAutofit/>
          </a:bodyPr>
          <a:lstStyle/>
          <a:p>
            <a:r>
              <a:rPr lang="en-US" sz="1200" kern="1200">
                <a:solidFill>
                  <a:schemeClr val="tx1"/>
                </a:solidFill>
                <a:latin typeface="+mj-lt"/>
                <a:ea typeface="+mj-ea"/>
                <a:cs typeface="+mj-cs"/>
              </a:rPr>
              <a:t>The plot shows the total amount in USD by name.</a:t>
            </a:r>
            <a:br>
              <a:rPr lang="en-US" sz="1200" kern="1200">
                <a:solidFill>
                  <a:schemeClr val="tx1"/>
                </a:solidFill>
                <a:latin typeface="+mj-lt"/>
                <a:ea typeface="+mj-ea"/>
                <a:cs typeface="+mj-cs"/>
              </a:rPr>
            </a:br>
            <a:r>
              <a:rPr lang="en-US" sz="1200" b="1" kern="1200">
                <a:solidFill>
                  <a:schemeClr val="tx1"/>
                </a:solidFill>
                <a:latin typeface="+mj-lt"/>
                <a:ea typeface="+mj-ea"/>
                <a:cs typeface="+mj-cs"/>
              </a:rPr>
              <a:t>Key Trends and Patterns</a:t>
            </a:r>
            <a:br>
              <a:rPr lang="en-US" sz="1200" kern="1200">
                <a:solidFill>
                  <a:schemeClr val="tx1"/>
                </a:solidFill>
                <a:latin typeface="+mj-lt"/>
                <a:ea typeface="+mj-ea"/>
                <a:cs typeface="+mj-cs"/>
              </a:rPr>
            </a:br>
            <a:r>
              <a:rPr lang="en-US" sz="1200" kern="1200">
                <a:solidFill>
                  <a:schemeClr val="tx1"/>
                </a:solidFill>
                <a:latin typeface="+mj-lt"/>
                <a:ea typeface="+mj-ea"/>
                <a:cs typeface="+mj-cs"/>
              </a:rPr>
              <a:t>The total amount is generally low for most names, with a few exceptions.</a:t>
            </a:r>
            <a:br>
              <a:rPr lang="en-US" sz="1200" kern="1200">
                <a:solidFill>
                  <a:schemeClr val="tx1"/>
                </a:solidFill>
                <a:latin typeface="+mj-lt"/>
                <a:ea typeface="+mj-ea"/>
                <a:cs typeface="+mj-cs"/>
              </a:rPr>
            </a:br>
            <a:r>
              <a:rPr lang="en-US" sz="1200" kern="1200">
                <a:solidFill>
                  <a:schemeClr val="tx1"/>
                </a:solidFill>
                <a:latin typeface="+mj-lt"/>
                <a:ea typeface="+mj-ea"/>
                <a:cs typeface="+mj-cs"/>
              </a:rPr>
              <a:t>There are a few names with significantly higher total amounts than others.</a:t>
            </a:r>
            <a:br>
              <a:rPr lang="en-US" sz="1200" kern="1200">
                <a:solidFill>
                  <a:schemeClr val="tx1"/>
                </a:solidFill>
                <a:latin typeface="+mj-lt"/>
                <a:ea typeface="+mj-ea"/>
                <a:cs typeface="+mj-cs"/>
              </a:rPr>
            </a:br>
            <a:r>
              <a:rPr lang="en-US" sz="1200" b="1" kern="1200">
                <a:solidFill>
                  <a:schemeClr val="tx1"/>
                </a:solidFill>
                <a:latin typeface="+mj-lt"/>
                <a:ea typeface="+mj-ea"/>
                <a:cs typeface="+mj-cs"/>
              </a:rPr>
              <a:t>Notable Performance Differences</a:t>
            </a:r>
            <a:br>
              <a:rPr lang="en-US" sz="1200" kern="1200">
                <a:solidFill>
                  <a:schemeClr val="tx1"/>
                </a:solidFill>
                <a:latin typeface="+mj-lt"/>
                <a:ea typeface="+mj-ea"/>
                <a:cs typeface="+mj-cs"/>
              </a:rPr>
            </a:br>
            <a:r>
              <a:rPr lang="en-US" sz="1200" b="1" kern="1200">
                <a:solidFill>
                  <a:schemeClr val="tx1"/>
                </a:solidFill>
                <a:latin typeface="+mj-lt"/>
                <a:ea typeface="+mj-ea"/>
                <a:cs typeface="+mj-cs"/>
              </a:rPr>
              <a:t>Health Net</a:t>
            </a:r>
            <a:r>
              <a:rPr lang="en-US" sz="1200" kern="1200">
                <a:solidFill>
                  <a:schemeClr val="tx1"/>
                </a:solidFill>
                <a:latin typeface="+mj-lt"/>
                <a:ea typeface="+mj-ea"/>
                <a:cs typeface="+mj-cs"/>
              </a:rPr>
              <a:t> has the highest total amount by a large margin.</a:t>
            </a:r>
            <a:br>
              <a:rPr lang="en-US" sz="1200" kern="1200">
                <a:solidFill>
                  <a:schemeClr val="tx1"/>
                </a:solidFill>
                <a:latin typeface="+mj-lt"/>
                <a:ea typeface="+mj-ea"/>
                <a:cs typeface="+mj-cs"/>
              </a:rPr>
            </a:br>
            <a:r>
              <a:rPr lang="en-US" sz="1200" kern="1200">
                <a:solidFill>
                  <a:schemeClr val="tx1"/>
                </a:solidFill>
                <a:latin typeface="+mj-lt"/>
                <a:ea typeface="+mj-ea"/>
                <a:cs typeface="+mj-cs"/>
              </a:rPr>
              <a:t>Other names with notably high total amounts include </a:t>
            </a:r>
            <a:r>
              <a:rPr lang="en-US" sz="1200" b="1" kern="1200">
                <a:solidFill>
                  <a:schemeClr val="tx1"/>
                </a:solidFill>
                <a:latin typeface="+mj-lt"/>
                <a:ea typeface="+mj-ea"/>
                <a:cs typeface="+mj-cs"/>
              </a:rPr>
              <a:t>PBF Energy</a:t>
            </a:r>
            <a:r>
              <a:rPr lang="en-US" sz="1200" kern="1200">
                <a:solidFill>
                  <a:schemeClr val="tx1"/>
                </a:solidFill>
                <a:latin typeface="+mj-lt"/>
                <a:ea typeface="+mj-ea"/>
                <a:cs typeface="+mj-cs"/>
              </a:rPr>
              <a:t> and </a:t>
            </a:r>
            <a:r>
              <a:rPr lang="en-US" sz="1200" b="1" kern="1200">
                <a:solidFill>
                  <a:schemeClr val="tx1"/>
                </a:solidFill>
                <a:latin typeface="+mj-lt"/>
                <a:ea typeface="+mj-ea"/>
                <a:cs typeface="+mj-cs"/>
              </a:rPr>
              <a:t>NextEra Energy</a:t>
            </a:r>
            <a:r>
              <a:rPr lang="en-US" sz="1200" kern="1200">
                <a:solidFill>
                  <a:schemeClr val="tx1"/>
                </a:solidFill>
                <a:latin typeface="+mj-lt"/>
                <a:ea typeface="+mj-ea"/>
                <a:cs typeface="+mj-cs"/>
              </a:rPr>
              <a:t>.</a:t>
            </a:r>
            <a:br>
              <a:rPr lang="en-US" sz="1200" kern="1200">
                <a:solidFill>
                  <a:schemeClr val="tx1"/>
                </a:solidFill>
                <a:latin typeface="+mj-lt"/>
                <a:ea typeface="+mj-ea"/>
                <a:cs typeface="+mj-cs"/>
              </a:rPr>
            </a:br>
            <a:r>
              <a:rPr lang="en-US" sz="1200" kern="1200">
                <a:solidFill>
                  <a:schemeClr val="tx1"/>
                </a:solidFill>
                <a:latin typeface="+mj-lt"/>
                <a:ea typeface="+mj-ea"/>
                <a:cs typeface="+mj-cs"/>
              </a:rPr>
              <a:t>Most other names have total amounts below 10k USD.</a:t>
            </a:r>
            <a:br>
              <a:rPr lang="en-US" sz="1200" kern="1200">
                <a:solidFill>
                  <a:schemeClr val="tx1"/>
                </a:solidFill>
                <a:latin typeface="+mj-lt"/>
                <a:ea typeface="+mj-ea"/>
                <a:cs typeface="+mj-cs"/>
              </a:rPr>
            </a:br>
            <a:r>
              <a:rPr lang="en-US" sz="1200" b="1" kern="1200">
                <a:solidFill>
                  <a:schemeClr val="tx1"/>
                </a:solidFill>
                <a:latin typeface="+mj-lt"/>
                <a:ea typeface="+mj-ea"/>
                <a:cs typeface="+mj-cs"/>
              </a:rPr>
              <a:t>Actionable Insights</a:t>
            </a:r>
            <a:br>
              <a:rPr lang="en-US" sz="1200" kern="1200">
                <a:solidFill>
                  <a:schemeClr val="tx1"/>
                </a:solidFill>
                <a:latin typeface="+mj-lt"/>
                <a:ea typeface="+mj-ea"/>
                <a:cs typeface="+mj-cs"/>
              </a:rPr>
            </a:br>
            <a:r>
              <a:rPr lang="en-US" sz="1200" kern="1200">
                <a:solidFill>
                  <a:schemeClr val="tx1"/>
                </a:solidFill>
                <a:latin typeface="+mj-lt"/>
                <a:ea typeface="+mj-ea"/>
                <a:cs typeface="+mj-cs"/>
              </a:rPr>
              <a:t>Focus on understanding why </a:t>
            </a:r>
            <a:r>
              <a:rPr lang="en-US" sz="1200" b="1" kern="1200">
                <a:solidFill>
                  <a:schemeClr val="tx1"/>
                </a:solidFill>
                <a:latin typeface="+mj-lt"/>
                <a:ea typeface="+mj-ea"/>
                <a:cs typeface="+mj-cs"/>
              </a:rPr>
              <a:t>Health Net</a:t>
            </a:r>
            <a:r>
              <a:rPr lang="en-US" sz="1200" kern="1200">
                <a:solidFill>
                  <a:schemeClr val="tx1"/>
                </a:solidFill>
                <a:latin typeface="+mj-lt"/>
                <a:ea typeface="+mj-ea"/>
                <a:cs typeface="+mj-cs"/>
              </a:rPr>
              <a:t> has such a high total amount. Is this due to a specific product or service, a strong customer base, or other factors?</a:t>
            </a:r>
            <a:br>
              <a:rPr lang="en-US" sz="1200" kern="1200">
                <a:solidFill>
                  <a:schemeClr val="tx1"/>
                </a:solidFill>
                <a:latin typeface="+mj-lt"/>
                <a:ea typeface="+mj-ea"/>
                <a:cs typeface="+mj-cs"/>
              </a:rPr>
            </a:br>
            <a:r>
              <a:rPr lang="en-US" sz="1200" kern="1200">
                <a:solidFill>
                  <a:schemeClr val="tx1"/>
                </a:solidFill>
                <a:latin typeface="+mj-lt"/>
                <a:ea typeface="+mj-ea"/>
                <a:cs typeface="+mj-cs"/>
              </a:rPr>
              <a:t>Investigate the performance of </a:t>
            </a:r>
            <a:r>
              <a:rPr lang="en-US" sz="1200" b="1" kern="1200">
                <a:solidFill>
                  <a:schemeClr val="tx1"/>
                </a:solidFill>
                <a:latin typeface="+mj-lt"/>
                <a:ea typeface="+mj-ea"/>
                <a:cs typeface="+mj-cs"/>
              </a:rPr>
              <a:t>PBF Energy</a:t>
            </a:r>
            <a:r>
              <a:rPr lang="en-US" sz="1200" kern="1200">
                <a:solidFill>
                  <a:schemeClr val="tx1"/>
                </a:solidFill>
                <a:latin typeface="+mj-lt"/>
                <a:ea typeface="+mj-ea"/>
                <a:cs typeface="+mj-cs"/>
              </a:rPr>
              <a:t> and </a:t>
            </a:r>
            <a:r>
              <a:rPr lang="en-US" sz="1200" b="1" kern="1200">
                <a:solidFill>
                  <a:schemeClr val="tx1"/>
                </a:solidFill>
                <a:latin typeface="+mj-lt"/>
                <a:ea typeface="+mj-ea"/>
                <a:cs typeface="+mj-cs"/>
              </a:rPr>
              <a:t>NextEra Energy</a:t>
            </a:r>
            <a:r>
              <a:rPr lang="en-US" sz="1200" kern="1200">
                <a:solidFill>
                  <a:schemeClr val="tx1"/>
                </a:solidFill>
                <a:latin typeface="+mj-lt"/>
                <a:ea typeface="+mj-ea"/>
                <a:cs typeface="+mj-cs"/>
              </a:rPr>
              <a:t> to see if there are opportunities to replicate their success with other names.</a:t>
            </a:r>
            <a:br>
              <a:rPr lang="en-US" sz="1200" kern="1200">
                <a:solidFill>
                  <a:schemeClr val="tx1"/>
                </a:solidFill>
                <a:latin typeface="+mj-lt"/>
                <a:ea typeface="+mj-ea"/>
                <a:cs typeface="+mj-cs"/>
              </a:rPr>
            </a:br>
            <a:r>
              <a:rPr lang="en-US" sz="1200" kern="1200">
                <a:solidFill>
                  <a:schemeClr val="tx1"/>
                </a:solidFill>
                <a:latin typeface="+mj-lt"/>
                <a:ea typeface="+mj-ea"/>
                <a:cs typeface="+mj-cs"/>
              </a:rPr>
              <a:t>Consider whether the low performance of most names is due to a lack of focus, limited resources, or other factors. Identify areas where resources could be reallocated to improve performance.</a:t>
            </a:r>
            <a:br>
              <a:rPr lang="en-US" sz="1200" kern="1200">
                <a:solidFill>
                  <a:schemeClr val="tx1"/>
                </a:solidFill>
                <a:latin typeface="+mj-lt"/>
                <a:ea typeface="+mj-ea"/>
                <a:cs typeface="+mj-cs"/>
              </a:rPr>
            </a:br>
            <a:r>
              <a:rPr lang="en-US" sz="1200" b="1" kern="1200">
                <a:solidFill>
                  <a:schemeClr val="tx1"/>
                </a:solidFill>
                <a:latin typeface="+mj-lt"/>
                <a:ea typeface="+mj-ea"/>
                <a:cs typeface="+mj-cs"/>
              </a:rPr>
              <a:t>Overall, the data suggests that there are significant differences in performance between the names.</a:t>
            </a:r>
            <a:r>
              <a:rPr lang="en-US" sz="1200" kern="1200">
                <a:solidFill>
                  <a:schemeClr val="tx1"/>
                </a:solidFill>
                <a:latin typeface="+mj-lt"/>
                <a:ea typeface="+mj-ea"/>
                <a:cs typeface="+mj-cs"/>
              </a:rPr>
              <a:t> By understanding the reasons behind these differences, you can develop strategies to improve the performance of all names.</a:t>
            </a:r>
            <a:br>
              <a:rPr lang="en-US" sz="1200" kern="1200">
                <a:solidFill>
                  <a:schemeClr val="tx1"/>
                </a:solidFill>
                <a:latin typeface="+mj-lt"/>
                <a:ea typeface="+mj-ea"/>
                <a:cs typeface="+mj-cs"/>
              </a:rPr>
            </a:br>
            <a:r>
              <a:rPr lang="en-US" sz="1200" b="1" kern="1200">
                <a:solidFill>
                  <a:schemeClr val="tx1"/>
                </a:solidFill>
                <a:latin typeface="+mj-lt"/>
                <a:ea typeface="+mj-ea"/>
                <a:cs typeface="+mj-cs"/>
              </a:rPr>
              <a:t>Image:</a:t>
            </a:r>
            <a:br>
              <a:rPr lang="en-US" sz="1200" kern="1200">
                <a:solidFill>
                  <a:schemeClr val="tx1"/>
                </a:solidFill>
                <a:latin typeface="+mj-lt"/>
                <a:ea typeface="+mj-ea"/>
                <a:cs typeface="+mj-cs"/>
              </a:rPr>
            </a:br>
            <a:r>
              <a:rPr lang="en-US" sz="1200" kern="1200">
                <a:solidFill>
                  <a:schemeClr val="tx1"/>
                </a:solidFill>
                <a:latin typeface="+mj-lt"/>
                <a:ea typeface="+mj-ea"/>
                <a:cs typeface="+mj-cs"/>
              </a:rPr>
              <a:t>The image shows the plot of total amount in USD by name. It highlights the performance differences between names and identifies the names with the highest total amounts.</a:t>
            </a:r>
            <a:br>
              <a:rPr lang="en-US" sz="1200" kern="1200">
                <a:solidFill>
                  <a:schemeClr val="tx1"/>
                </a:solidFill>
                <a:latin typeface="+mj-lt"/>
                <a:ea typeface="+mj-ea"/>
                <a:cs typeface="+mj-cs"/>
              </a:rPr>
            </a:br>
            <a:endParaRPr lang="en-US" sz="1200" kern="120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356" y="1590945"/>
            <a:ext cx="6408836" cy="3524858"/>
          </a:xfrm>
          <a:prstGeom prst="rect">
            <a:avLst/>
          </a:prstGeom>
        </p:spPr>
      </p:pic>
    </p:spTree>
    <p:extLst>
      <p:ext uri="{BB962C8B-B14F-4D97-AF65-F5344CB8AC3E}">
        <p14:creationId xmlns:p14="http://schemas.microsoft.com/office/powerpoint/2010/main" val="2416705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274</Words>
  <Application>Microsoft Office PowerPoint</Application>
  <PresentationFormat>Widescreen</PresentationFormat>
  <Paragraphs>20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Exploratory Data Analysis of Posey Database</vt:lpstr>
      <vt:lpstr>PowerPoint Presentation</vt:lpstr>
      <vt:lpstr>The chart shows the total amount in USD by website. Key Trends and Patterns: The total amount in USD is generally low for most websites, with most websites having less than 10,000𝑖𝑛𝑡𝑜𝑡𝑎𝑙𝑎𝑚𝑜𝑢𝑛𝑡.&gt;∗𝑇ℎ𝑒𝑟𝑒𝑖𝑠𝑜𝑛𝑒𝑜𝑢𝑡𝑙𝑖𝑒𝑟,𝑤ℎ𝑖𝑐ℎ𝑖𝑠"𝑤𝑤𝑤.ℎ𝑜𝑛𝑒𝑦𝑤𝑒𝑙𝑙.𝑐𝑜𝑚,"𝑤𝑖𝑡ℎ𝑎𝑡𝑜𝑡𝑎𝑙𝑎𝑚𝑜𝑢𝑛𝑡𝑜𝑓𝑜𝑣𝑒𝑟10,000intotalamount.&gt;∗Thereisoneoutlier,whichis"www.honeywell.com,"withatotalamountofover70,000. Notable Performance Differences: "www.honeywell.com" significantly outperforms all other websites in terms of total amount. Actionable Insights: Focus on Improving Performance of "www.honeywell.com": The website "www.honeywell.com" is a clear outlier and has the highest total amount. It's important to understand why this website is performing so well and try to replicate its success on other websites. This could involve analyzing the website's content, marketing strategies, and user experience. Investigate Other Underperforming Websites: While most websites have low total amounts, there are still some websites that are underperforming. It's worth investigating these websites to understand why they are not generating as much revenue as they could be. This could involve analyzing their website traffic, conversion rates, and customer engagement. Overall, the chart suggests that there is a significant opportunity to improve the performance of most websites in terms of total amount. The analysis above provides actionable insights to improve the website performance.</vt:lpstr>
      <vt:lpstr>The plot shows the total amount in USD by name. Key Trends and Patterns The total amount is generally low for most names, with a few exceptions. There are a few names with significantly higher total amounts than others. Notable Performance Differences Health Net has the highest total amount by a large margin. Other names with notably high total amounts include PBF Energy and NextEra Energy. Most other names have total amounts below 10k USD. Actionable Insights Focus on understanding why Health Net has such a high total amount. Is this due to a specific product or service, a strong customer base, or other factors? Investigate the performance of PBF Energy and NextEra Energy to see if there are opportunities to replicate their success with other names. Consider whether the low performance of most names is due to a lack of focus, limited resources, or other factors. Identify areas where resources could be reallocated to improve performance. Overall, the data suggests that there are significant differences in performance between the names. By understanding the reasons behind these differences, you can develop strategies to improve the performance of all names. Image: The image shows the plot of total amount in USD by name. It highlights the performance differences between names and identifies the names with the highest total amounts.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Posey Database</dc:title>
  <dc:creator>HP</dc:creator>
  <cp:lastModifiedBy>HP</cp:lastModifiedBy>
  <cp:revision>18</cp:revision>
  <dcterms:created xsi:type="dcterms:W3CDTF">2024-09-03T12:54:01Z</dcterms:created>
  <dcterms:modified xsi:type="dcterms:W3CDTF">2024-09-04T03:30:00Z</dcterms:modified>
</cp:coreProperties>
</file>