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320" r:id="rId4"/>
    <p:sldId id="260" r:id="rId5"/>
    <p:sldId id="262" r:id="rId6"/>
    <p:sldId id="263" r:id="rId7"/>
    <p:sldId id="264" r:id="rId8"/>
    <p:sldId id="265" r:id="rId9"/>
    <p:sldId id="266" r:id="rId10"/>
    <p:sldId id="268" r:id="rId11"/>
    <p:sldId id="270" r:id="rId12"/>
    <p:sldId id="319" r:id="rId13"/>
    <p:sldId id="278" r:id="rId14"/>
    <p:sldId id="279" r:id="rId15"/>
    <p:sldId id="286" r:id="rId16"/>
    <p:sldId id="321" r:id="rId17"/>
    <p:sldId id="287" r:id="rId18"/>
    <p:sldId id="322" r:id="rId19"/>
    <p:sldId id="288" r:id="rId20"/>
    <p:sldId id="302" r:id="rId21"/>
    <p:sldId id="305" r:id="rId22"/>
    <p:sldId id="306" r:id="rId23"/>
    <p:sldId id="307" r:id="rId24"/>
    <p:sldId id="324" r:id="rId25"/>
    <p:sldId id="267" r:id="rId26"/>
  </p:sldIdLst>
  <p:sldSz cx="9144000" cy="5143500" type="screen16x9"/>
  <p:notesSz cx="7315200" cy="9601200"/>
  <p:embeddedFontLs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15B0BE-977A-4457-AE41-C00C276D3362}">
  <a:tblStyle styleId="{E915B0BE-977A-4457-AE41-C00C276D33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240"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r>
              <a:rPr lang="en-US" dirty="0"/>
              <a:t>Steven Williams – CEO</a:t>
            </a:r>
          </a:p>
          <a:p>
            <a:pPr marL="0" indent="0">
              <a:buNone/>
            </a:pPr>
            <a:r>
              <a:rPr lang="en-US" dirty="0"/>
              <a:t>Christy Jacoby - CFO</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c9c29367f5_1_8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c9c29367f5_1_8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e95447240_1_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6e95447240_1_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e95447240_1_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6e95447240_1_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09120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cc19b839a0_3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cc19b839a0_3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c9c29367f5_1_11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c9c29367f5_1_11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cc19b839a0_4_4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cc19b839a0_4_4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c9c29367f5_1_11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c9c29367f5_1_11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796218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6e610e7417_0_2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6e610e7417_0_2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6e610e7417_0_2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6e610e7417_0_2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320022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6e95447240_1_2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6e95447240_1_2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c73577250c_0_6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c73577250c_0_6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cd6269aabe_1_1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cd6269aabe_1_1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cd6269aabe_1_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cd6269aabe_1_2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483306" indent="-315491">
              <a:buChar char="-"/>
            </a:pPr>
            <a:r>
              <a:rPr lang="en"/>
              <a:t>Based on our analysis, We highly suggest For the next campaign, that the campaign team focus on the month of march, also look into the months of August and December. </a:t>
            </a:r>
            <a:endParaRPr/>
          </a:p>
          <a:p>
            <a:pPr marL="483306" indent="-315491">
              <a:buChar char="-"/>
            </a:pPr>
            <a:r>
              <a:rPr lang="en"/>
              <a:t>PPl are more likely to say yes if the previously subscribed the previous time,</a:t>
            </a:r>
            <a:endParaRPr/>
          </a:p>
          <a:p>
            <a:pPr marL="483306" indent="-315491">
              <a:buChar char="-"/>
            </a:pPr>
            <a:r>
              <a:rPr lang="en"/>
              <a:t>It'll more beneficial to call more when socio economic variables are low</a:t>
            </a:r>
            <a:endParaRPr/>
          </a:p>
          <a:p>
            <a:pPr marL="0" indent="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6e95447240_1_8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6e95447240_1_8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cd6269aabe_1_2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cd6269aabe_1_2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r>
              <a:rPr lang="en"/>
              <a:t>Thank you for your time, heres  out linkedin if you will like to connect to ask more questions or reach out. We appreciate the time you took to listen tp our presentation. Have a wonderful day.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cd6269aabe_1_1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cd6269aabe_1_1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4195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6e95447240_1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6e95447240_1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c73577250c_0_6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c73577250c_0_6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736409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c19b839a0_3_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c19b839a0_3_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c9c29367f5_1_3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c9c29367f5_1_3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c9c29367f5_1_3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c9c29367f5_1_3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9c29367f5_1_4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9c29367f5_1_4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9ed609213_0_2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c9ed609213_0_2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c9c29367f5_1_5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c9c29367f5_1_5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accent6">
            <a:lumMod val="60000"/>
            <a:lumOff val="4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dir="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Frito-La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mailto:oowolabi@smu.edu"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www.linkedin.com/in/oluwadamilola-owolabi-ebenezer-345800137"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3"/>
          <p:cNvSpPr txBox="1"/>
          <p:nvPr/>
        </p:nvSpPr>
        <p:spPr>
          <a:xfrm>
            <a:off x="84609" y="4350305"/>
            <a:ext cx="5717400" cy="37134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dirty="0">
                <a:solidFill>
                  <a:schemeClr val="bg2">
                    <a:lumMod val="50000"/>
                  </a:schemeClr>
                </a:solidFill>
                <a:latin typeface="Roboto"/>
                <a:ea typeface="Roboto"/>
                <a:cs typeface="Roboto"/>
                <a:sym typeface="Roboto"/>
              </a:rPr>
              <a:t>Damilola Owolabi</a:t>
            </a:r>
            <a:endParaRPr sz="1700" dirty="0">
              <a:solidFill>
                <a:schemeClr val="bg2">
                  <a:lumMod val="50000"/>
                </a:schemeClr>
              </a:solidFill>
              <a:latin typeface="Roboto"/>
              <a:ea typeface="Roboto"/>
              <a:cs typeface="Roboto"/>
              <a:sym typeface="Roboto"/>
            </a:endParaRPr>
          </a:p>
          <a:p>
            <a:pPr marL="0" lvl="0" indent="0" algn="l" rtl="0">
              <a:spcBef>
                <a:spcPts val="0"/>
              </a:spcBef>
              <a:spcAft>
                <a:spcPts val="0"/>
              </a:spcAft>
              <a:buNone/>
            </a:pPr>
            <a:endParaRPr sz="1800" dirty="0">
              <a:solidFill>
                <a:schemeClr val="bg2">
                  <a:lumMod val="50000"/>
                </a:schemeClr>
              </a:solidFill>
              <a:latin typeface="Roboto"/>
              <a:ea typeface="Roboto"/>
              <a:cs typeface="Roboto"/>
              <a:sym typeface="Roboto"/>
            </a:endParaRPr>
          </a:p>
        </p:txBody>
      </p:sp>
      <p:sp>
        <p:nvSpPr>
          <p:cNvPr id="69" name="Google Shape;69;p13"/>
          <p:cNvSpPr txBox="1"/>
          <p:nvPr/>
        </p:nvSpPr>
        <p:spPr>
          <a:xfrm>
            <a:off x="2001300" y="-57473"/>
            <a:ext cx="51414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900" dirty="0">
                <a:solidFill>
                  <a:schemeClr val="bg2">
                    <a:lumMod val="50000"/>
                  </a:schemeClr>
                </a:solidFill>
              </a:rPr>
              <a:t>Frito Lay Presentation</a:t>
            </a:r>
            <a:endParaRPr sz="3900" dirty="0">
              <a:solidFill>
                <a:schemeClr val="bg2">
                  <a:lumMod val="50000"/>
                </a:schemeClr>
              </a:solidFill>
            </a:endParaRPr>
          </a:p>
        </p:txBody>
      </p:sp>
      <p:sp>
        <p:nvSpPr>
          <p:cNvPr id="2" name="Google Shape;68;p13">
            <a:extLst>
              <a:ext uri="{FF2B5EF4-FFF2-40B4-BE49-F238E27FC236}">
                <a16:creationId xmlns:a16="http://schemas.microsoft.com/office/drawing/2014/main" id="{2A76E322-6B81-95F9-BD4F-0DE67CE0AD61}"/>
              </a:ext>
            </a:extLst>
          </p:cNvPr>
          <p:cNvSpPr txBox="1"/>
          <p:nvPr/>
        </p:nvSpPr>
        <p:spPr>
          <a:xfrm>
            <a:off x="84609" y="4721650"/>
            <a:ext cx="5717400" cy="37134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solidFill>
                  <a:schemeClr val="bg2">
                    <a:lumMod val="50000"/>
                  </a:schemeClr>
                </a:solidFill>
                <a:latin typeface="Roboto"/>
                <a:ea typeface="Roboto"/>
                <a:cs typeface="Roboto"/>
                <a:sym typeface="Roboto"/>
              </a:rPr>
              <a:t>DS 6306</a:t>
            </a:r>
            <a:endParaRPr sz="1700" dirty="0">
              <a:solidFill>
                <a:schemeClr val="bg2">
                  <a:lumMod val="50000"/>
                </a:schemeClr>
              </a:solidFill>
              <a:latin typeface="Roboto"/>
              <a:ea typeface="Roboto"/>
              <a:cs typeface="Roboto"/>
              <a:sym typeface="Roboto"/>
            </a:endParaRPr>
          </a:p>
          <a:p>
            <a:pPr marL="0" lvl="0" indent="0" algn="l" rtl="0">
              <a:spcBef>
                <a:spcPts val="0"/>
              </a:spcBef>
              <a:spcAft>
                <a:spcPts val="0"/>
              </a:spcAft>
              <a:buNone/>
            </a:pPr>
            <a:endParaRPr sz="1800" dirty="0">
              <a:solidFill>
                <a:schemeClr val="lt2"/>
              </a:solidFill>
              <a:latin typeface="Roboto"/>
              <a:ea typeface="Roboto"/>
              <a:cs typeface="Roboto"/>
              <a:sym typeface="Roboto"/>
            </a:endParaRPr>
          </a:p>
        </p:txBody>
      </p:sp>
      <p:pic>
        <p:nvPicPr>
          <p:cNvPr id="4" name="Picture 3" descr="A logo with a yellow circle and a red ribbon&#10;&#10;Description automatically generated">
            <a:extLst>
              <a:ext uri="{FF2B5EF4-FFF2-40B4-BE49-F238E27FC236}">
                <a16:creationId xmlns:a16="http://schemas.microsoft.com/office/drawing/2014/main" id="{92697FCD-07DA-803D-976A-49D5CD57086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392884" y="1572543"/>
            <a:ext cx="3810000" cy="2514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5"/>
          <p:cNvSpPr txBox="1">
            <a:spLocks noGrp="1"/>
          </p:cNvSpPr>
          <p:nvPr>
            <p:ph type="body" idx="1"/>
          </p:nvPr>
        </p:nvSpPr>
        <p:spPr>
          <a:xfrm>
            <a:off x="471900" y="1919075"/>
            <a:ext cx="2375100" cy="2710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US" dirty="0"/>
              <a:t>Employees with Job involvement rate of 3 are the highest paid in the company.</a:t>
            </a:r>
          </a:p>
          <a:p>
            <a:pPr marL="457200" lvl="0" indent="-317500" algn="l" rtl="0">
              <a:spcBef>
                <a:spcPts val="0"/>
              </a:spcBef>
              <a:spcAft>
                <a:spcPts val="0"/>
              </a:spcAft>
              <a:buSzPts val="1400"/>
              <a:buChar char="●"/>
            </a:pPr>
            <a:r>
              <a:rPr lang="en-US" dirty="0"/>
              <a:t>There are similar distribution among the monthly income and the no attrition rates.</a:t>
            </a:r>
            <a:endParaRPr dirty="0"/>
          </a:p>
        </p:txBody>
      </p:sp>
      <p:sp>
        <p:nvSpPr>
          <p:cNvPr id="3" name="Title 2">
            <a:extLst>
              <a:ext uri="{FF2B5EF4-FFF2-40B4-BE49-F238E27FC236}">
                <a16:creationId xmlns:a16="http://schemas.microsoft.com/office/drawing/2014/main" id="{7BFF1995-DD18-6567-69C7-50D64863DC71}"/>
              </a:ext>
            </a:extLst>
          </p:cNvPr>
          <p:cNvSpPr>
            <a:spLocks noGrp="1"/>
          </p:cNvSpPr>
          <p:nvPr>
            <p:ph type="title"/>
          </p:nvPr>
        </p:nvSpPr>
        <p:spPr/>
        <p:txBody>
          <a:bodyPr/>
          <a:lstStyle/>
          <a:p>
            <a:r>
              <a:rPr lang="en-US" dirty="0"/>
              <a:t>Job Involvement</a:t>
            </a:r>
          </a:p>
        </p:txBody>
      </p:sp>
      <p:pic>
        <p:nvPicPr>
          <p:cNvPr id="5" name="Picture 4">
            <a:extLst>
              <a:ext uri="{FF2B5EF4-FFF2-40B4-BE49-F238E27FC236}">
                <a16:creationId xmlns:a16="http://schemas.microsoft.com/office/drawing/2014/main" id="{D9DC1802-3757-D87A-342A-2A71C0CA10E4}"/>
              </a:ext>
            </a:extLst>
          </p:cNvPr>
          <p:cNvPicPr>
            <a:picLocks noChangeAspect="1"/>
          </p:cNvPicPr>
          <p:nvPr/>
        </p:nvPicPr>
        <p:blipFill>
          <a:blip r:embed="rId3"/>
          <a:stretch>
            <a:fillRect/>
          </a:stretch>
        </p:blipFill>
        <p:spPr>
          <a:xfrm>
            <a:off x="6485860" y="2120974"/>
            <a:ext cx="2375100" cy="2381250"/>
          </a:xfrm>
          <a:prstGeom prst="rect">
            <a:avLst/>
          </a:prstGeom>
        </p:spPr>
      </p:pic>
      <p:pic>
        <p:nvPicPr>
          <p:cNvPr id="7" name="Picture 6">
            <a:extLst>
              <a:ext uri="{FF2B5EF4-FFF2-40B4-BE49-F238E27FC236}">
                <a16:creationId xmlns:a16="http://schemas.microsoft.com/office/drawing/2014/main" id="{FF9074F5-DBC8-463E-E41E-6ABAD3468786}"/>
              </a:ext>
            </a:extLst>
          </p:cNvPr>
          <p:cNvPicPr>
            <a:picLocks noChangeAspect="1"/>
          </p:cNvPicPr>
          <p:nvPr/>
        </p:nvPicPr>
        <p:blipFill>
          <a:blip r:embed="rId4"/>
          <a:stretch>
            <a:fillRect/>
          </a:stretch>
        </p:blipFill>
        <p:spPr>
          <a:xfrm>
            <a:off x="3345713" y="2120974"/>
            <a:ext cx="2870790" cy="25550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Pvalue Distribution based on Salary</a:t>
            </a:r>
            <a:endParaRPr dirty="0"/>
          </a:p>
        </p:txBody>
      </p:sp>
      <p:sp>
        <p:nvSpPr>
          <p:cNvPr id="166" name="Google Shape;166;p27"/>
          <p:cNvSpPr txBox="1">
            <a:spLocks noGrp="1"/>
          </p:cNvSpPr>
          <p:nvPr>
            <p:ph type="body" idx="1"/>
          </p:nvPr>
        </p:nvSpPr>
        <p:spPr>
          <a:xfrm>
            <a:off x="471900" y="1919074"/>
            <a:ext cx="3234191" cy="2839961"/>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US" dirty="0"/>
              <a:t>Looking at the variables with the highest significance</a:t>
            </a:r>
          </a:p>
          <a:p>
            <a:pPr marL="457200" lvl="0" indent="-317500" algn="l" rtl="0">
              <a:spcBef>
                <a:spcPts val="0"/>
              </a:spcBef>
              <a:spcAft>
                <a:spcPts val="0"/>
              </a:spcAft>
              <a:buSzPts val="1400"/>
              <a:buChar char="●"/>
            </a:pPr>
            <a:r>
              <a:rPr lang="en-US" dirty="0"/>
              <a:t>From the plot above, we can see that the top 5 highly significant variables are</a:t>
            </a:r>
          </a:p>
          <a:p>
            <a:pPr lvl="1" indent="-317500">
              <a:buSzPts val="1400"/>
              <a:buChar char="●"/>
            </a:pPr>
            <a:r>
              <a:rPr lang="en-US" dirty="0"/>
              <a:t>JobLevel</a:t>
            </a:r>
          </a:p>
          <a:p>
            <a:pPr lvl="1" indent="-317500">
              <a:buSzPts val="1400"/>
              <a:buChar char="●"/>
            </a:pPr>
            <a:r>
              <a:rPr lang="en-US" dirty="0"/>
              <a:t> </a:t>
            </a:r>
            <a:r>
              <a:rPr lang="en-US" dirty="0" err="1"/>
              <a:t>JobRole</a:t>
            </a:r>
            <a:r>
              <a:rPr lang="en-US" dirty="0"/>
              <a:t> </a:t>
            </a:r>
          </a:p>
          <a:p>
            <a:pPr lvl="1" indent="-317500">
              <a:buSzPts val="1400"/>
              <a:buChar char="●"/>
            </a:pPr>
            <a:r>
              <a:rPr lang="en-US" dirty="0"/>
              <a:t>TotalWorkingYears,</a:t>
            </a:r>
          </a:p>
          <a:p>
            <a:pPr lvl="1" indent="-317500">
              <a:buSzPts val="1400"/>
              <a:buChar char="●"/>
            </a:pPr>
            <a:r>
              <a:rPr lang="en-US" dirty="0" err="1"/>
              <a:t>BusinessTravel</a:t>
            </a:r>
            <a:endParaRPr lang="en-US" dirty="0"/>
          </a:p>
          <a:p>
            <a:pPr lvl="1" indent="-317500">
              <a:buSzPts val="1400"/>
              <a:buChar char="●"/>
            </a:pPr>
            <a:r>
              <a:rPr lang="en-US" dirty="0" err="1"/>
              <a:t>YearsSinceLastPromotion</a:t>
            </a:r>
            <a:endParaRPr dirty="0"/>
          </a:p>
        </p:txBody>
      </p:sp>
      <p:pic>
        <p:nvPicPr>
          <p:cNvPr id="3" name="Picture 2">
            <a:extLst>
              <a:ext uri="{FF2B5EF4-FFF2-40B4-BE49-F238E27FC236}">
                <a16:creationId xmlns:a16="http://schemas.microsoft.com/office/drawing/2014/main" id="{8DE8E01A-E265-817B-7ECE-BBB1094AA746}"/>
              </a:ext>
            </a:extLst>
          </p:cNvPr>
          <p:cNvPicPr>
            <a:picLocks noChangeAspect="1"/>
          </p:cNvPicPr>
          <p:nvPr/>
        </p:nvPicPr>
        <p:blipFill>
          <a:blip r:embed="rId3"/>
          <a:stretch>
            <a:fillRect/>
          </a:stretch>
        </p:blipFill>
        <p:spPr>
          <a:xfrm>
            <a:off x="4322618" y="2005777"/>
            <a:ext cx="4371382" cy="28399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Pvalue Distribution based on Attrition</a:t>
            </a:r>
            <a:endParaRPr dirty="0"/>
          </a:p>
        </p:txBody>
      </p:sp>
      <p:sp>
        <p:nvSpPr>
          <p:cNvPr id="166" name="Google Shape;166;p27"/>
          <p:cNvSpPr txBox="1">
            <a:spLocks noGrp="1"/>
          </p:cNvSpPr>
          <p:nvPr>
            <p:ph type="body" idx="1"/>
          </p:nvPr>
        </p:nvSpPr>
        <p:spPr>
          <a:xfrm>
            <a:off x="471900" y="1919074"/>
            <a:ext cx="3234191" cy="2839961"/>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US" dirty="0"/>
              <a:t>Looking at the variables with the highest significance</a:t>
            </a:r>
          </a:p>
          <a:p>
            <a:pPr marL="457200" lvl="0" indent="-317500" algn="l" rtl="0">
              <a:spcBef>
                <a:spcPts val="0"/>
              </a:spcBef>
              <a:spcAft>
                <a:spcPts val="0"/>
              </a:spcAft>
              <a:buSzPts val="1400"/>
              <a:buChar char="●"/>
            </a:pPr>
            <a:r>
              <a:rPr lang="en-US" dirty="0"/>
              <a:t>From the plot above, we can see that the top 5 highly significant variables are</a:t>
            </a:r>
          </a:p>
          <a:p>
            <a:pPr lvl="1" indent="-317500">
              <a:buSzPts val="1400"/>
              <a:buChar char="●"/>
            </a:pPr>
            <a:r>
              <a:rPr lang="en-US" dirty="0" err="1"/>
              <a:t>OverTime</a:t>
            </a:r>
            <a:endParaRPr lang="en-US" dirty="0"/>
          </a:p>
          <a:p>
            <a:pPr lvl="1" indent="-317500">
              <a:buSzPts val="1400"/>
              <a:buChar char="●"/>
            </a:pPr>
            <a:r>
              <a:rPr lang="en-US" dirty="0"/>
              <a:t> JobInvolvement</a:t>
            </a:r>
          </a:p>
          <a:p>
            <a:pPr lvl="1" indent="-317500">
              <a:buSzPts val="1400"/>
              <a:buChar char="●"/>
            </a:pPr>
            <a:r>
              <a:rPr lang="en-US" dirty="0" err="1"/>
              <a:t>JobSatisfaction</a:t>
            </a:r>
            <a:endParaRPr lang="en-US" dirty="0"/>
          </a:p>
          <a:p>
            <a:pPr lvl="1" indent="-317500">
              <a:buSzPts val="1400"/>
              <a:buChar char="●"/>
            </a:pPr>
            <a:r>
              <a:rPr lang="en-US" dirty="0" err="1"/>
              <a:t>NumCompaniesWorked</a:t>
            </a:r>
            <a:endParaRPr lang="en-US" dirty="0"/>
          </a:p>
          <a:p>
            <a:pPr lvl="1" indent="-317500">
              <a:buSzPts val="1400"/>
              <a:buChar char="●"/>
            </a:pPr>
            <a:r>
              <a:rPr lang="en-US" dirty="0" err="1"/>
              <a:t>YearsSinceLastPromotion</a:t>
            </a:r>
            <a:endParaRPr dirty="0"/>
          </a:p>
        </p:txBody>
      </p:sp>
      <p:pic>
        <p:nvPicPr>
          <p:cNvPr id="4" name="Picture 3">
            <a:extLst>
              <a:ext uri="{FF2B5EF4-FFF2-40B4-BE49-F238E27FC236}">
                <a16:creationId xmlns:a16="http://schemas.microsoft.com/office/drawing/2014/main" id="{5C92265F-936B-CB32-06C6-0BABC7629AD2}"/>
              </a:ext>
            </a:extLst>
          </p:cNvPr>
          <p:cNvPicPr>
            <a:picLocks noChangeAspect="1"/>
          </p:cNvPicPr>
          <p:nvPr/>
        </p:nvPicPr>
        <p:blipFill>
          <a:blip r:embed="rId3"/>
          <a:stretch>
            <a:fillRect/>
          </a:stretch>
        </p:blipFill>
        <p:spPr>
          <a:xfrm>
            <a:off x="4168013" y="1919073"/>
            <a:ext cx="4678980" cy="2985435"/>
          </a:xfrm>
          <a:prstGeom prst="rect">
            <a:avLst/>
          </a:prstGeom>
        </p:spPr>
      </p:pic>
    </p:spTree>
    <p:extLst>
      <p:ext uri="{BB962C8B-B14F-4D97-AF65-F5344CB8AC3E}">
        <p14:creationId xmlns:p14="http://schemas.microsoft.com/office/powerpoint/2010/main" val="2221812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Objective 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Simple Model Creation (Classification )</a:t>
            </a:r>
            <a:endParaRPr dirty="0"/>
          </a:p>
        </p:txBody>
      </p:sp>
      <p:sp>
        <p:nvSpPr>
          <p:cNvPr id="229" name="Google Shape;229;p36"/>
          <p:cNvSpPr txBox="1">
            <a:spLocks noGrp="1"/>
          </p:cNvSpPr>
          <p:nvPr>
            <p:ph type="body" idx="1"/>
          </p:nvPr>
        </p:nvSpPr>
        <p:spPr>
          <a:xfrm>
            <a:off x="471900" y="1919075"/>
            <a:ext cx="4100100" cy="2710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dirty="0"/>
              <a:t>Forward Variable Selection</a:t>
            </a:r>
            <a:endParaRPr dirty="0"/>
          </a:p>
          <a:p>
            <a:pPr marL="457200" lvl="0" indent="-317500" algn="l" rtl="0">
              <a:spcBef>
                <a:spcPts val="0"/>
              </a:spcBef>
              <a:spcAft>
                <a:spcPts val="0"/>
              </a:spcAft>
              <a:buSzPts val="1400"/>
              <a:buChar char="●"/>
            </a:pPr>
            <a:r>
              <a:rPr lang="en" dirty="0"/>
              <a:t>CV using 10 folds</a:t>
            </a:r>
            <a:endParaRPr dirty="0"/>
          </a:p>
          <a:p>
            <a:pPr marL="457200" lvl="0" indent="-317500" algn="l" rtl="0">
              <a:spcBef>
                <a:spcPts val="0"/>
              </a:spcBef>
              <a:spcAft>
                <a:spcPts val="0"/>
              </a:spcAft>
              <a:buSzPts val="1400"/>
              <a:buChar char="●"/>
            </a:pPr>
            <a:r>
              <a:rPr lang="en" dirty="0"/>
              <a:t>Tried to minimize mean RMSE (Root Mean Square Error)</a:t>
            </a:r>
            <a:endParaRPr dirty="0"/>
          </a:p>
          <a:p>
            <a:pPr marL="457200" lvl="0" indent="-317500" algn="l" rtl="0">
              <a:spcBef>
                <a:spcPts val="0"/>
              </a:spcBef>
              <a:spcAft>
                <a:spcPts val="0"/>
              </a:spcAft>
              <a:buSzPts val="1400"/>
              <a:buChar char="●"/>
            </a:pPr>
            <a:r>
              <a:rPr lang="en" dirty="0"/>
              <a:t>MonthlyIncome ~ </a:t>
            </a:r>
            <a:r>
              <a:rPr lang="en-US" dirty="0"/>
              <a:t>JobLevel +  </a:t>
            </a:r>
            <a:r>
              <a:rPr lang="en-US" dirty="0" err="1"/>
              <a:t>JobRole</a:t>
            </a:r>
            <a:r>
              <a:rPr lang="en-US" dirty="0"/>
              <a:t> </a:t>
            </a:r>
            <a:r>
              <a:rPr lang="en" dirty="0"/>
              <a:t>+ Total_Working_Years</a:t>
            </a:r>
            <a:endParaRPr dirty="0"/>
          </a:p>
        </p:txBody>
      </p:sp>
      <p:graphicFrame>
        <p:nvGraphicFramePr>
          <p:cNvPr id="230" name="Google Shape;230;p36"/>
          <p:cNvGraphicFramePr/>
          <p:nvPr>
            <p:extLst>
              <p:ext uri="{D42A27DB-BD31-4B8C-83A1-F6EECF244321}">
                <p14:modId xmlns:p14="http://schemas.microsoft.com/office/powerpoint/2010/main" val="97758213"/>
              </p:ext>
            </p:extLst>
          </p:nvPr>
        </p:nvGraphicFramePr>
        <p:xfrm>
          <a:off x="4802030" y="2334712"/>
          <a:ext cx="4227325" cy="1014500"/>
        </p:xfrm>
        <a:graphic>
          <a:graphicData uri="http://schemas.openxmlformats.org/drawingml/2006/table">
            <a:tbl>
              <a:tblPr>
                <a:noFill/>
                <a:tableStyleId>{E915B0BE-977A-4457-AE41-C00C276D3362}</a:tableStyleId>
              </a:tblPr>
              <a:tblGrid>
                <a:gridCol w="2198525">
                  <a:extLst>
                    <a:ext uri="{9D8B030D-6E8A-4147-A177-3AD203B41FA5}">
                      <a16:colId xmlns:a16="http://schemas.microsoft.com/office/drawing/2014/main" val="20000"/>
                    </a:ext>
                  </a:extLst>
                </a:gridCol>
                <a:gridCol w="2028800">
                  <a:extLst>
                    <a:ext uri="{9D8B030D-6E8A-4147-A177-3AD203B41FA5}">
                      <a16:colId xmlns:a16="http://schemas.microsoft.com/office/drawing/2014/main" val="20001"/>
                    </a:ext>
                  </a:extLst>
                </a:gridCol>
              </a:tblGrid>
              <a:tr h="268625">
                <a:tc>
                  <a:txBody>
                    <a:bodyPr/>
                    <a:lstStyle/>
                    <a:p>
                      <a:pPr marL="0" lvl="0" indent="0" algn="l" rtl="0">
                        <a:spcBef>
                          <a:spcPts val="0"/>
                        </a:spcBef>
                        <a:spcAft>
                          <a:spcPts val="0"/>
                        </a:spcAft>
                        <a:buNone/>
                      </a:pPr>
                      <a:r>
                        <a:rPr lang="en" sz="1000" b="1" dirty="0"/>
                        <a:t>Variable</a:t>
                      </a:r>
                      <a:endParaRPr sz="1000" b="1" dirty="0"/>
                    </a:p>
                  </a:txBody>
                  <a:tcPr marL="91425" marR="0" marT="0"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000" b="1" dirty="0"/>
                        <a:t>RMSE</a:t>
                      </a:r>
                      <a:endParaRPr sz="1000" b="1" dirty="0"/>
                    </a:p>
                  </a:txBody>
                  <a:tcPr marL="91425" marR="0" marT="0"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248625">
                <a:tc>
                  <a:txBody>
                    <a:bodyPr/>
                    <a:lstStyle/>
                    <a:p>
                      <a:pPr marL="0" lvl="0" indent="0" algn="l" rtl="0">
                        <a:spcBef>
                          <a:spcPts val="0"/>
                        </a:spcBef>
                        <a:spcAft>
                          <a:spcPts val="0"/>
                        </a:spcAft>
                        <a:buNone/>
                      </a:pPr>
                      <a:r>
                        <a:rPr lang="en" sz="1000" dirty="0"/>
                        <a:t>(</a:t>
                      </a:r>
                      <a:r>
                        <a:rPr lang="en" sz="1000" dirty="0">
                          <a:solidFill>
                            <a:srgbClr val="0000FF"/>
                          </a:solidFill>
                        </a:rPr>
                        <a:t>add</a:t>
                      </a:r>
                      <a:r>
                        <a:rPr lang="en" sz="1000" dirty="0"/>
                        <a:t>) JobLevel</a:t>
                      </a:r>
                      <a:endParaRPr sz="1000" dirty="0"/>
                    </a:p>
                  </a:txBody>
                  <a:tcPr marL="91425" marR="0" marT="0" marB="91425">
                    <a:lnT w="9525" cap="flat" cmpd="sng">
                      <a:solidFill>
                        <a:schemeClr val="dk2"/>
                      </a:solidFill>
                      <a:prstDash val="solid"/>
                      <a:round/>
                      <a:headEnd type="none" w="sm" len="sm"/>
                      <a:tailEnd type="none" w="sm" len="sm"/>
                    </a:lnT>
                  </a:tcPr>
                </a:tc>
                <a:tc>
                  <a:txBody>
                    <a:bodyPr/>
                    <a:lstStyle/>
                    <a:p>
                      <a:pPr marL="0" lvl="0" indent="0" algn="l" rtl="0">
                        <a:spcBef>
                          <a:spcPts val="0"/>
                        </a:spcBef>
                        <a:spcAft>
                          <a:spcPts val="0"/>
                        </a:spcAft>
                        <a:buNone/>
                      </a:pPr>
                      <a:r>
                        <a:rPr lang="en-US" sz="1000" dirty="0"/>
                        <a:t>1409.276</a:t>
                      </a:r>
                      <a:endParaRPr sz="1000" dirty="0"/>
                    </a:p>
                  </a:txBody>
                  <a:tcPr marL="91425" marR="0" marT="0" marB="91425">
                    <a:lnT w="9525" cap="flat" cmpd="sng">
                      <a:solidFill>
                        <a:schemeClr val="dk2"/>
                      </a:solidFill>
                      <a:prstDash val="solid"/>
                      <a:round/>
                      <a:headEnd type="none" w="sm" len="sm"/>
                      <a:tailEnd type="none" w="sm" len="sm"/>
                    </a:lnT>
                  </a:tcPr>
                </a:tc>
                <a:extLst>
                  <a:ext uri="{0D108BD9-81ED-4DB2-BD59-A6C34878D82A}">
                    <a16:rowId xmlns:a16="http://schemas.microsoft.com/office/drawing/2014/main" val="10001"/>
                  </a:ext>
                </a:extLst>
              </a:tr>
              <a:tr h="248625">
                <a:tc>
                  <a:txBody>
                    <a:bodyPr/>
                    <a:lstStyle/>
                    <a:p>
                      <a:pPr marL="0" lvl="0" indent="0" algn="l" rtl="0">
                        <a:spcBef>
                          <a:spcPts val="0"/>
                        </a:spcBef>
                        <a:spcAft>
                          <a:spcPts val="0"/>
                        </a:spcAft>
                        <a:buNone/>
                      </a:pPr>
                      <a:r>
                        <a:rPr lang="en" sz="1000" dirty="0"/>
                        <a:t>(</a:t>
                      </a:r>
                      <a:r>
                        <a:rPr lang="en" sz="1000" dirty="0">
                          <a:solidFill>
                            <a:srgbClr val="0000FF"/>
                          </a:solidFill>
                        </a:rPr>
                        <a:t>add</a:t>
                      </a:r>
                      <a:r>
                        <a:rPr lang="en" sz="1000" dirty="0"/>
                        <a:t>) JobRole</a:t>
                      </a:r>
                      <a:endParaRPr sz="1000" dirty="0"/>
                    </a:p>
                  </a:txBody>
                  <a:tcPr marL="91425" marR="0" marT="0" marB="91425"/>
                </a:tc>
                <a:tc>
                  <a:txBody>
                    <a:bodyPr/>
                    <a:lstStyle/>
                    <a:p>
                      <a:pPr marL="0" lvl="0" indent="0" algn="l" rtl="0">
                        <a:spcBef>
                          <a:spcPts val="0"/>
                        </a:spcBef>
                        <a:spcAft>
                          <a:spcPts val="0"/>
                        </a:spcAft>
                        <a:buNone/>
                      </a:pPr>
                      <a:r>
                        <a:rPr lang="en-US" sz="1000" dirty="0"/>
                        <a:t>1085.182</a:t>
                      </a:r>
                      <a:endParaRPr sz="1000" dirty="0"/>
                    </a:p>
                  </a:txBody>
                  <a:tcPr marL="91425" marR="0" marT="0" marB="91425"/>
                </a:tc>
                <a:extLst>
                  <a:ext uri="{0D108BD9-81ED-4DB2-BD59-A6C34878D82A}">
                    <a16:rowId xmlns:a16="http://schemas.microsoft.com/office/drawing/2014/main" val="10002"/>
                  </a:ext>
                </a:extLst>
              </a:tr>
              <a:tr h="248625">
                <a:tc>
                  <a:txBody>
                    <a:bodyPr/>
                    <a:lstStyle/>
                    <a:p>
                      <a:pPr marL="0" lvl="0" indent="0" algn="l" rtl="0">
                        <a:spcBef>
                          <a:spcPts val="0"/>
                        </a:spcBef>
                        <a:spcAft>
                          <a:spcPts val="0"/>
                        </a:spcAft>
                        <a:buNone/>
                      </a:pPr>
                      <a:r>
                        <a:rPr lang="en" sz="1000" dirty="0"/>
                        <a:t>(</a:t>
                      </a:r>
                      <a:r>
                        <a:rPr lang="en" sz="1000" dirty="0">
                          <a:solidFill>
                            <a:srgbClr val="0000FF"/>
                          </a:solidFill>
                        </a:rPr>
                        <a:t>add</a:t>
                      </a:r>
                      <a:r>
                        <a:rPr lang="en" sz="1000" dirty="0"/>
                        <a:t>) Total Working Years</a:t>
                      </a:r>
                      <a:endParaRPr sz="1000" dirty="0"/>
                    </a:p>
                  </a:txBody>
                  <a:tcPr marL="91425" marR="0" marT="0" marB="91425"/>
                </a:tc>
                <a:tc>
                  <a:txBody>
                    <a:bodyPr/>
                    <a:lstStyle/>
                    <a:p>
                      <a:pPr marL="0" lvl="0" indent="0" algn="l" rtl="0">
                        <a:spcBef>
                          <a:spcPts val="0"/>
                        </a:spcBef>
                        <a:spcAft>
                          <a:spcPts val="0"/>
                        </a:spcAft>
                        <a:buNone/>
                      </a:pPr>
                      <a:r>
                        <a:rPr lang="en-US" sz="1000" dirty="0"/>
                        <a:t>1061.89</a:t>
                      </a:r>
                      <a:endParaRPr sz="1000" dirty="0"/>
                    </a:p>
                  </a:txBody>
                  <a:tcPr marL="91425" marR="0" marT="0"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Objective 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Simple Model Creation (Prediction)</a:t>
            </a:r>
            <a:endParaRPr dirty="0"/>
          </a:p>
        </p:txBody>
      </p:sp>
      <p:sp>
        <p:nvSpPr>
          <p:cNvPr id="229" name="Google Shape;229;p36"/>
          <p:cNvSpPr txBox="1">
            <a:spLocks noGrp="1"/>
          </p:cNvSpPr>
          <p:nvPr>
            <p:ph type="body" idx="1"/>
          </p:nvPr>
        </p:nvSpPr>
        <p:spPr>
          <a:xfrm>
            <a:off x="471900" y="1919075"/>
            <a:ext cx="4100100" cy="2710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dirty="0"/>
              <a:t>Forward Variable Selection</a:t>
            </a:r>
          </a:p>
          <a:p>
            <a:pPr marL="457200" lvl="0" indent="-317500" algn="l" rtl="0">
              <a:spcBef>
                <a:spcPts val="0"/>
              </a:spcBef>
              <a:spcAft>
                <a:spcPts val="0"/>
              </a:spcAft>
              <a:buSzPts val="1400"/>
              <a:buChar char="●"/>
            </a:pPr>
            <a:r>
              <a:rPr lang="en-US" dirty="0"/>
              <a:t>Used numeric variables for better prediction.</a:t>
            </a:r>
            <a:endParaRPr dirty="0"/>
          </a:p>
          <a:p>
            <a:pPr marL="457200" lvl="0" indent="-317500" algn="l" rtl="0">
              <a:spcBef>
                <a:spcPts val="0"/>
              </a:spcBef>
              <a:spcAft>
                <a:spcPts val="0"/>
              </a:spcAft>
              <a:buSzPts val="1400"/>
              <a:buChar char="●"/>
            </a:pPr>
            <a:r>
              <a:rPr lang="en" dirty="0"/>
              <a:t>CV using 10 folds</a:t>
            </a:r>
            <a:endParaRPr dirty="0"/>
          </a:p>
          <a:p>
            <a:pPr marL="457200" lvl="0" indent="-317500" algn="l" rtl="0">
              <a:spcBef>
                <a:spcPts val="0"/>
              </a:spcBef>
              <a:spcAft>
                <a:spcPts val="0"/>
              </a:spcAft>
              <a:buSzPts val="1400"/>
              <a:buChar char="●"/>
            </a:pPr>
            <a:r>
              <a:rPr lang="en" dirty="0"/>
              <a:t>Tried to maximize mean AUC (Area Under the Curve)</a:t>
            </a:r>
          </a:p>
          <a:p>
            <a:pPr lvl="1" indent="-317500">
              <a:buSzPts val="1400"/>
              <a:buChar char="●"/>
            </a:pPr>
            <a:r>
              <a:rPr lang="en" dirty="0"/>
              <a:t>Represents trade-off between sensitivity and specificity.</a:t>
            </a:r>
            <a:endParaRPr dirty="0"/>
          </a:p>
          <a:p>
            <a:pPr marL="457200" lvl="0" indent="-317500" algn="l" rtl="0">
              <a:spcBef>
                <a:spcPts val="0"/>
              </a:spcBef>
              <a:spcAft>
                <a:spcPts val="0"/>
              </a:spcAft>
              <a:buSzPts val="1400"/>
              <a:buChar char="●"/>
            </a:pPr>
            <a:r>
              <a:rPr lang="en" dirty="0"/>
              <a:t>Attrition ~ </a:t>
            </a:r>
            <a:r>
              <a:rPr lang="en-US" dirty="0"/>
              <a:t>JobLevel +  </a:t>
            </a:r>
            <a:r>
              <a:rPr lang="en-US" dirty="0" err="1"/>
              <a:t>JobRole</a:t>
            </a:r>
            <a:r>
              <a:rPr lang="en-US" dirty="0"/>
              <a:t> </a:t>
            </a:r>
            <a:r>
              <a:rPr lang="en" dirty="0"/>
              <a:t>+ Total_Working_Years</a:t>
            </a:r>
            <a:endParaRPr dirty="0"/>
          </a:p>
        </p:txBody>
      </p:sp>
      <p:graphicFrame>
        <p:nvGraphicFramePr>
          <p:cNvPr id="230" name="Google Shape;230;p36"/>
          <p:cNvGraphicFramePr/>
          <p:nvPr>
            <p:extLst>
              <p:ext uri="{D42A27DB-BD31-4B8C-83A1-F6EECF244321}">
                <p14:modId xmlns:p14="http://schemas.microsoft.com/office/powerpoint/2010/main" val="1778218322"/>
              </p:ext>
            </p:extLst>
          </p:nvPr>
        </p:nvGraphicFramePr>
        <p:xfrm>
          <a:off x="4802030" y="2334712"/>
          <a:ext cx="4227325" cy="1014500"/>
        </p:xfrm>
        <a:graphic>
          <a:graphicData uri="http://schemas.openxmlformats.org/drawingml/2006/table">
            <a:tbl>
              <a:tblPr>
                <a:noFill/>
                <a:tableStyleId>{E915B0BE-977A-4457-AE41-C00C276D3362}</a:tableStyleId>
              </a:tblPr>
              <a:tblGrid>
                <a:gridCol w="2198525">
                  <a:extLst>
                    <a:ext uri="{9D8B030D-6E8A-4147-A177-3AD203B41FA5}">
                      <a16:colId xmlns:a16="http://schemas.microsoft.com/office/drawing/2014/main" val="20000"/>
                    </a:ext>
                  </a:extLst>
                </a:gridCol>
                <a:gridCol w="2028800">
                  <a:extLst>
                    <a:ext uri="{9D8B030D-6E8A-4147-A177-3AD203B41FA5}">
                      <a16:colId xmlns:a16="http://schemas.microsoft.com/office/drawing/2014/main" val="20001"/>
                    </a:ext>
                  </a:extLst>
                </a:gridCol>
              </a:tblGrid>
              <a:tr h="268625">
                <a:tc>
                  <a:txBody>
                    <a:bodyPr/>
                    <a:lstStyle/>
                    <a:p>
                      <a:pPr marL="0" lvl="0" indent="0" algn="l" rtl="0">
                        <a:spcBef>
                          <a:spcPts val="0"/>
                        </a:spcBef>
                        <a:spcAft>
                          <a:spcPts val="0"/>
                        </a:spcAft>
                        <a:buNone/>
                      </a:pPr>
                      <a:r>
                        <a:rPr lang="en" sz="1000" b="1" dirty="0"/>
                        <a:t>Variable</a:t>
                      </a:r>
                      <a:endParaRPr sz="1000" b="1" dirty="0"/>
                    </a:p>
                  </a:txBody>
                  <a:tcPr marL="91425" marR="0" marT="0"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000" b="1"/>
                        <a:t>AUC</a:t>
                      </a:r>
                      <a:endParaRPr sz="1000" b="1"/>
                    </a:p>
                  </a:txBody>
                  <a:tcPr marL="91425" marR="0" marT="0"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248625">
                <a:tc>
                  <a:txBody>
                    <a:bodyPr/>
                    <a:lstStyle/>
                    <a:p>
                      <a:pPr marL="0" lvl="0" indent="0" algn="l" rtl="0">
                        <a:spcBef>
                          <a:spcPts val="0"/>
                        </a:spcBef>
                        <a:spcAft>
                          <a:spcPts val="0"/>
                        </a:spcAft>
                        <a:buNone/>
                      </a:pPr>
                      <a:r>
                        <a:rPr lang="en" sz="1000" dirty="0"/>
                        <a:t>(</a:t>
                      </a:r>
                      <a:r>
                        <a:rPr lang="en" sz="1000" dirty="0">
                          <a:solidFill>
                            <a:srgbClr val="0000FF"/>
                          </a:solidFill>
                        </a:rPr>
                        <a:t>add</a:t>
                      </a:r>
                      <a:r>
                        <a:rPr lang="en" sz="1000" dirty="0"/>
                        <a:t>) </a:t>
                      </a:r>
                      <a:r>
                        <a:rPr lang="en-US" sz="1000" dirty="0"/>
                        <a:t>TotalWorkingYears</a:t>
                      </a:r>
                      <a:endParaRPr sz="1000" dirty="0"/>
                    </a:p>
                  </a:txBody>
                  <a:tcPr marL="91425" marR="0" marT="0" marB="91425">
                    <a:lnT w="9525" cap="flat" cmpd="sng">
                      <a:solidFill>
                        <a:schemeClr val="dk2"/>
                      </a:solidFill>
                      <a:prstDash val="solid"/>
                      <a:round/>
                      <a:headEnd type="none" w="sm" len="sm"/>
                      <a:tailEnd type="none" w="sm" len="sm"/>
                    </a:lnT>
                  </a:tcPr>
                </a:tc>
                <a:tc>
                  <a:txBody>
                    <a:bodyPr/>
                    <a:lstStyle/>
                    <a:p>
                      <a:pPr marL="0" lvl="0" indent="0" algn="l" rtl="0">
                        <a:spcBef>
                          <a:spcPts val="0"/>
                        </a:spcBef>
                        <a:spcAft>
                          <a:spcPts val="0"/>
                        </a:spcAft>
                        <a:buNone/>
                      </a:pPr>
                      <a:r>
                        <a:rPr lang="en-US" sz="1000" dirty="0"/>
                        <a:t>0.6524</a:t>
                      </a:r>
                      <a:endParaRPr sz="1000" dirty="0"/>
                    </a:p>
                  </a:txBody>
                  <a:tcPr marL="91425" marR="0" marT="0" marB="91425">
                    <a:lnT w="9525" cap="flat" cmpd="sng">
                      <a:solidFill>
                        <a:schemeClr val="dk2"/>
                      </a:solidFill>
                      <a:prstDash val="solid"/>
                      <a:round/>
                      <a:headEnd type="none" w="sm" len="sm"/>
                      <a:tailEnd type="none" w="sm" len="sm"/>
                    </a:lnT>
                  </a:tcPr>
                </a:tc>
                <a:extLst>
                  <a:ext uri="{0D108BD9-81ED-4DB2-BD59-A6C34878D82A}">
                    <a16:rowId xmlns:a16="http://schemas.microsoft.com/office/drawing/2014/main" val="10001"/>
                  </a:ext>
                </a:extLst>
              </a:tr>
              <a:tr h="248625">
                <a:tc>
                  <a:txBody>
                    <a:bodyPr/>
                    <a:lstStyle/>
                    <a:p>
                      <a:pPr marL="0" lvl="0" indent="0" algn="l" rtl="0">
                        <a:spcBef>
                          <a:spcPts val="0"/>
                        </a:spcBef>
                        <a:spcAft>
                          <a:spcPts val="0"/>
                        </a:spcAft>
                        <a:buNone/>
                      </a:pPr>
                      <a:r>
                        <a:rPr lang="en" sz="1000" dirty="0"/>
                        <a:t>(</a:t>
                      </a:r>
                      <a:r>
                        <a:rPr lang="en" sz="1000" dirty="0">
                          <a:solidFill>
                            <a:srgbClr val="0000FF"/>
                          </a:solidFill>
                        </a:rPr>
                        <a:t>add</a:t>
                      </a:r>
                      <a:r>
                        <a:rPr lang="en" sz="1000" dirty="0"/>
                        <a:t>) </a:t>
                      </a:r>
                      <a:r>
                        <a:rPr lang="en-US" sz="1000" dirty="0"/>
                        <a:t>StockOptionLevel</a:t>
                      </a:r>
                      <a:endParaRPr sz="1000" dirty="0"/>
                    </a:p>
                  </a:txBody>
                  <a:tcPr marL="91425" marR="0" marT="0" marB="91425"/>
                </a:tc>
                <a:tc>
                  <a:txBody>
                    <a:bodyPr/>
                    <a:lstStyle/>
                    <a:p>
                      <a:pPr marL="0" lvl="0" indent="0" algn="l" rtl="0">
                        <a:spcBef>
                          <a:spcPts val="0"/>
                        </a:spcBef>
                        <a:spcAft>
                          <a:spcPts val="0"/>
                        </a:spcAft>
                        <a:buNone/>
                      </a:pPr>
                      <a:r>
                        <a:rPr lang="en-US" sz="1000" dirty="0"/>
                        <a:t>0.6940</a:t>
                      </a:r>
                      <a:endParaRPr sz="1000" dirty="0"/>
                    </a:p>
                  </a:txBody>
                  <a:tcPr marL="91425" marR="0" marT="0" marB="91425"/>
                </a:tc>
                <a:extLst>
                  <a:ext uri="{0D108BD9-81ED-4DB2-BD59-A6C34878D82A}">
                    <a16:rowId xmlns:a16="http://schemas.microsoft.com/office/drawing/2014/main" val="10002"/>
                  </a:ext>
                </a:extLst>
              </a:tr>
              <a:tr h="248625">
                <a:tc>
                  <a:txBody>
                    <a:bodyPr/>
                    <a:lstStyle/>
                    <a:p>
                      <a:pPr marL="0" lvl="0" indent="0" algn="l" rtl="0">
                        <a:spcBef>
                          <a:spcPts val="0"/>
                        </a:spcBef>
                        <a:spcAft>
                          <a:spcPts val="0"/>
                        </a:spcAft>
                        <a:buNone/>
                      </a:pPr>
                      <a:r>
                        <a:rPr lang="en" sz="1000" dirty="0"/>
                        <a:t>(</a:t>
                      </a:r>
                      <a:r>
                        <a:rPr lang="en" sz="1000" dirty="0">
                          <a:solidFill>
                            <a:srgbClr val="0000FF"/>
                          </a:solidFill>
                        </a:rPr>
                        <a:t>add</a:t>
                      </a:r>
                      <a:r>
                        <a:rPr lang="en" sz="1000" dirty="0"/>
                        <a:t>) </a:t>
                      </a:r>
                      <a:r>
                        <a:rPr lang="en-US" sz="1000" dirty="0"/>
                        <a:t>JobInvolvement</a:t>
                      </a:r>
                      <a:endParaRPr sz="1000" dirty="0"/>
                    </a:p>
                  </a:txBody>
                  <a:tcPr marL="91425" marR="0" marT="0" marB="91425"/>
                </a:tc>
                <a:tc>
                  <a:txBody>
                    <a:bodyPr/>
                    <a:lstStyle/>
                    <a:p>
                      <a:pPr marL="0" lvl="0" indent="0" algn="l" rtl="0">
                        <a:spcBef>
                          <a:spcPts val="0"/>
                        </a:spcBef>
                        <a:spcAft>
                          <a:spcPts val="0"/>
                        </a:spcAft>
                        <a:buNone/>
                      </a:pPr>
                      <a:r>
                        <a:rPr lang="en-US" sz="1000" dirty="0"/>
                        <a:t>0.7157</a:t>
                      </a:r>
                      <a:endParaRPr sz="1000" dirty="0"/>
                    </a:p>
                  </a:txBody>
                  <a:tcPr marL="91425" marR="0" marT="0" marB="914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64739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Na</a:t>
            </a:r>
            <a:r>
              <a:rPr lang="en-US" dirty="0"/>
              <a:t>ï</a:t>
            </a:r>
            <a:r>
              <a:rPr lang="en" dirty="0"/>
              <a:t>ve Bayes Model</a:t>
            </a:r>
            <a:endParaRPr dirty="0"/>
          </a:p>
        </p:txBody>
      </p:sp>
      <p:sp>
        <p:nvSpPr>
          <p:cNvPr id="291" name="Google Shape;291;p44"/>
          <p:cNvSpPr txBox="1">
            <a:spLocks noGrp="1"/>
          </p:cNvSpPr>
          <p:nvPr>
            <p:ph type="body" idx="1"/>
          </p:nvPr>
        </p:nvSpPr>
        <p:spPr>
          <a:xfrm>
            <a:off x="424199" y="1919075"/>
            <a:ext cx="3413509" cy="2520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US" dirty="0"/>
              <a:t>Threshold for the F1 was 0.5726.</a:t>
            </a:r>
          </a:p>
          <a:p>
            <a:pPr marL="457200" lvl="0" indent="-317500" algn="l" rtl="0">
              <a:spcBef>
                <a:spcPts val="0"/>
              </a:spcBef>
              <a:spcAft>
                <a:spcPts val="0"/>
              </a:spcAft>
              <a:buSzPts val="1400"/>
              <a:buChar char="●"/>
            </a:pPr>
            <a:r>
              <a:rPr lang="en-US" dirty="0"/>
              <a:t>Specificity is 0.1154.</a:t>
            </a:r>
          </a:p>
          <a:p>
            <a:pPr lvl="1" indent="-317500">
              <a:buSzPts val="1400"/>
              <a:buChar char="●"/>
            </a:pPr>
            <a:r>
              <a:rPr lang="en-US" dirty="0"/>
              <a:t>This is due to the low amount of Nos.</a:t>
            </a:r>
          </a:p>
          <a:p>
            <a:pPr marL="457200" lvl="0" indent="-317500" algn="l" rtl="0">
              <a:spcBef>
                <a:spcPts val="0"/>
              </a:spcBef>
              <a:spcAft>
                <a:spcPts val="0"/>
              </a:spcAft>
              <a:buSzPts val="1400"/>
              <a:buChar char="●"/>
            </a:pPr>
            <a:r>
              <a:rPr lang="en-US" dirty="0"/>
              <a:t>Sensitivity is 0.957</a:t>
            </a:r>
          </a:p>
          <a:p>
            <a:pPr marL="457200" lvl="0" indent="-317500" algn="l" rtl="0">
              <a:spcBef>
                <a:spcPts val="0"/>
              </a:spcBef>
              <a:spcAft>
                <a:spcPts val="0"/>
              </a:spcAft>
              <a:buSzPts val="1400"/>
              <a:buChar char="●"/>
            </a:pPr>
            <a:r>
              <a:rPr lang="en-US" dirty="0"/>
              <a:t>Accuracy is 0.5505</a:t>
            </a:r>
          </a:p>
          <a:p>
            <a:pPr marL="457200" lvl="0" indent="-317500" algn="l" rtl="0">
              <a:spcBef>
                <a:spcPts val="0"/>
              </a:spcBef>
              <a:spcAft>
                <a:spcPts val="0"/>
              </a:spcAft>
              <a:buSzPts val="1400"/>
              <a:buChar char="●"/>
            </a:pPr>
            <a:r>
              <a:rPr lang="en-US" dirty="0" err="1"/>
              <a:t>Pvalue</a:t>
            </a:r>
            <a:r>
              <a:rPr lang="en-US" dirty="0"/>
              <a:t> is 1.94e-09 &lt; sig level</a:t>
            </a:r>
          </a:p>
          <a:p>
            <a:pPr lvl="1" indent="-317500">
              <a:buSzPts val="1400"/>
              <a:buChar char="●"/>
            </a:pPr>
            <a:r>
              <a:rPr lang="en-US" dirty="0"/>
              <a:t>Highly significant</a:t>
            </a:r>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endParaRPr lang="en-US" dirty="0"/>
          </a:p>
        </p:txBody>
      </p:sp>
      <p:pic>
        <p:nvPicPr>
          <p:cNvPr id="3" name="Picture 2">
            <a:extLst>
              <a:ext uri="{FF2B5EF4-FFF2-40B4-BE49-F238E27FC236}">
                <a16:creationId xmlns:a16="http://schemas.microsoft.com/office/drawing/2014/main" id="{E0FEFDD8-E3A4-971D-87D0-ED914D0546D8}"/>
              </a:ext>
            </a:extLst>
          </p:cNvPr>
          <p:cNvPicPr>
            <a:picLocks noChangeAspect="1"/>
          </p:cNvPicPr>
          <p:nvPr/>
        </p:nvPicPr>
        <p:blipFill>
          <a:blip r:embed="rId3"/>
          <a:stretch>
            <a:fillRect/>
          </a:stretch>
        </p:blipFill>
        <p:spPr>
          <a:xfrm>
            <a:off x="5715001" y="1919075"/>
            <a:ext cx="2871354" cy="2978507"/>
          </a:xfrm>
          <a:prstGeom prst="rect">
            <a:avLst/>
          </a:prstGeom>
        </p:spPr>
      </p:pic>
      <p:sp>
        <p:nvSpPr>
          <p:cNvPr id="4" name="Rectangle 3">
            <a:extLst>
              <a:ext uri="{FF2B5EF4-FFF2-40B4-BE49-F238E27FC236}">
                <a16:creationId xmlns:a16="http://schemas.microsoft.com/office/drawing/2014/main" id="{B9FA1AB9-3C0D-04C0-4028-33FB5B0692B5}"/>
              </a:ext>
            </a:extLst>
          </p:cNvPr>
          <p:cNvSpPr/>
          <p:nvPr/>
        </p:nvSpPr>
        <p:spPr>
          <a:xfrm>
            <a:off x="7308273" y="3671454"/>
            <a:ext cx="512619" cy="23552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6B9CC2C-9ADE-32CD-9E5D-529894C528CC}"/>
              </a:ext>
            </a:extLst>
          </p:cNvPr>
          <p:cNvSpPr/>
          <p:nvPr/>
        </p:nvSpPr>
        <p:spPr>
          <a:xfrm>
            <a:off x="7308272" y="4404775"/>
            <a:ext cx="512619" cy="14644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C40F761-0A29-6445-C2A8-55900FF72839}"/>
              </a:ext>
            </a:extLst>
          </p:cNvPr>
          <p:cNvSpPr/>
          <p:nvPr/>
        </p:nvSpPr>
        <p:spPr>
          <a:xfrm>
            <a:off x="7252854" y="3075709"/>
            <a:ext cx="512619" cy="9795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dirty="0"/>
              <a:t>KNN</a:t>
            </a:r>
            <a:r>
              <a:rPr lang="en" dirty="0"/>
              <a:t>Model</a:t>
            </a:r>
            <a:endParaRPr dirty="0"/>
          </a:p>
        </p:txBody>
      </p:sp>
      <p:sp>
        <p:nvSpPr>
          <p:cNvPr id="291" name="Google Shape;291;p44"/>
          <p:cNvSpPr txBox="1">
            <a:spLocks noGrp="1"/>
          </p:cNvSpPr>
          <p:nvPr>
            <p:ph type="body" idx="1"/>
          </p:nvPr>
        </p:nvSpPr>
        <p:spPr>
          <a:xfrm>
            <a:off x="424199" y="1919075"/>
            <a:ext cx="3413509" cy="2520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US" dirty="0"/>
              <a:t>Used under-sampling to balance the Yes’ and No’s</a:t>
            </a:r>
          </a:p>
          <a:p>
            <a:pPr marL="457200" lvl="0" indent="-317500" algn="l" rtl="0">
              <a:spcBef>
                <a:spcPts val="0"/>
              </a:spcBef>
              <a:spcAft>
                <a:spcPts val="0"/>
              </a:spcAft>
              <a:buSzPts val="1400"/>
              <a:buChar char="●"/>
            </a:pPr>
            <a:r>
              <a:rPr lang="en-US" dirty="0"/>
              <a:t>Specificity is 0.7081.</a:t>
            </a:r>
          </a:p>
          <a:p>
            <a:pPr marL="457200" lvl="0" indent="-317500" algn="l" rtl="0">
              <a:spcBef>
                <a:spcPts val="0"/>
              </a:spcBef>
              <a:spcAft>
                <a:spcPts val="0"/>
              </a:spcAft>
              <a:buSzPts val="1400"/>
              <a:buChar char="●"/>
            </a:pPr>
            <a:r>
              <a:rPr lang="en-US" dirty="0"/>
              <a:t>Sensitivity is 0.4808</a:t>
            </a:r>
          </a:p>
          <a:p>
            <a:pPr marL="457200" lvl="0" indent="-317500" algn="l" rtl="0">
              <a:spcBef>
                <a:spcPts val="0"/>
              </a:spcBef>
              <a:spcAft>
                <a:spcPts val="0"/>
              </a:spcAft>
              <a:buSzPts val="1400"/>
              <a:buChar char="●"/>
            </a:pPr>
            <a:r>
              <a:rPr lang="en-US" dirty="0"/>
              <a:t>Accuracy is 0.5944</a:t>
            </a:r>
          </a:p>
          <a:p>
            <a:pPr marL="457200" lvl="0" indent="-317500" algn="l" rtl="0">
              <a:spcBef>
                <a:spcPts val="0"/>
              </a:spcBef>
              <a:spcAft>
                <a:spcPts val="0"/>
              </a:spcAft>
              <a:buSzPts val="1400"/>
              <a:buChar char="●"/>
            </a:pPr>
            <a:r>
              <a:rPr lang="en-US" dirty="0" err="1"/>
              <a:t>Pvalue</a:t>
            </a:r>
            <a:r>
              <a:rPr lang="en-US" dirty="0"/>
              <a:t> is 4.4e-03 &lt; sig level</a:t>
            </a:r>
          </a:p>
          <a:p>
            <a:pPr lvl="1" indent="-317500">
              <a:buSzPts val="1400"/>
              <a:buChar char="●"/>
            </a:pPr>
            <a:r>
              <a:rPr lang="en-US" dirty="0"/>
              <a:t>Highly significant</a:t>
            </a:r>
          </a:p>
          <a:p>
            <a:r>
              <a:rPr lang="en-US" dirty="0"/>
              <a:t>KNN is the better model.</a:t>
            </a:r>
          </a:p>
          <a:p>
            <a:pPr marL="139700" lvl="0" indent="0" algn="l" rtl="0">
              <a:spcBef>
                <a:spcPts val="0"/>
              </a:spcBef>
              <a:spcAft>
                <a:spcPts val="0"/>
              </a:spcAft>
              <a:buSzPts val="1400"/>
              <a:buNone/>
            </a:pPr>
            <a:endParaRPr lang="en-US" dirty="0"/>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endParaRPr lang="en-US" dirty="0"/>
          </a:p>
        </p:txBody>
      </p:sp>
      <p:pic>
        <p:nvPicPr>
          <p:cNvPr id="6" name="Picture 5">
            <a:extLst>
              <a:ext uri="{FF2B5EF4-FFF2-40B4-BE49-F238E27FC236}">
                <a16:creationId xmlns:a16="http://schemas.microsoft.com/office/drawing/2014/main" id="{FAD04E26-43E7-8121-200C-1A279A38565C}"/>
              </a:ext>
            </a:extLst>
          </p:cNvPr>
          <p:cNvPicPr>
            <a:picLocks noChangeAspect="1"/>
          </p:cNvPicPr>
          <p:nvPr/>
        </p:nvPicPr>
        <p:blipFill>
          <a:blip r:embed="rId3"/>
          <a:stretch>
            <a:fillRect/>
          </a:stretch>
        </p:blipFill>
        <p:spPr>
          <a:xfrm>
            <a:off x="5700376" y="2022984"/>
            <a:ext cx="2867025" cy="2956333"/>
          </a:xfrm>
          <a:prstGeom prst="rect">
            <a:avLst/>
          </a:prstGeom>
        </p:spPr>
      </p:pic>
      <p:sp>
        <p:nvSpPr>
          <p:cNvPr id="8" name="Rectangle 7">
            <a:extLst>
              <a:ext uri="{FF2B5EF4-FFF2-40B4-BE49-F238E27FC236}">
                <a16:creationId xmlns:a16="http://schemas.microsoft.com/office/drawing/2014/main" id="{562DB6D7-C8FA-9C7A-93AD-6185B8241584}"/>
              </a:ext>
            </a:extLst>
          </p:cNvPr>
          <p:cNvSpPr/>
          <p:nvPr/>
        </p:nvSpPr>
        <p:spPr>
          <a:xfrm>
            <a:off x="7737763" y="3207327"/>
            <a:ext cx="829638" cy="12414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F6B39EB-ADC8-B1D6-9D38-106BF03E7315}"/>
              </a:ext>
            </a:extLst>
          </p:cNvPr>
          <p:cNvSpPr/>
          <p:nvPr/>
        </p:nvSpPr>
        <p:spPr>
          <a:xfrm>
            <a:off x="7793182" y="3421000"/>
            <a:ext cx="554182" cy="24352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5D78EE-A47E-88B3-663D-642DE92DA102}"/>
              </a:ext>
            </a:extLst>
          </p:cNvPr>
          <p:cNvSpPr/>
          <p:nvPr/>
        </p:nvSpPr>
        <p:spPr>
          <a:xfrm>
            <a:off x="7793183" y="4439075"/>
            <a:ext cx="512619" cy="22242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0365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Metrics Comparison</a:t>
            </a:r>
            <a:endParaRPr dirty="0"/>
          </a:p>
        </p:txBody>
      </p:sp>
      <p:sp>
        <p:nvSpPr>
          <p:cNvPr id="299" name="Google Shape;299;p45"/>
          <p:cNvSpPr txBox="1">
            <a:spLocks noGrp="1"/>
          </p:cNvSpPr>
          <p:nvPr>
            <p:ph type="body" idx="1"/>
          </p:nvPr>
        </p:nvSpPr>
        <p:spPr>
          <a:xfrm>
            <a:off x="257155" y="1919075"/>
            <a:ext cx="2190900" cy="2710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US" dirty="0" err="1"/>
              <a:t>Knn</a:t>
            </a:r>
            <a:r>
              <a:rPr lang="en-US" dirty="0"/>
              <a:t> has a higher sensitivity and specificity +  sensitivity.</a:t>
            </a:r>
          </a:p>
          <a:p>
            <a:pPr marL="457200" lvl="0" indent="-317500" algn="l" rtl="0">
              <a:spcBef>
                <a:spcPts val="0"/>
              </a:spcBef>
              <a:spcAft>
                <a:spcPts val="0"/>
              </a:spcAft>
              <a:buSzPts val="1400"/>
              <a:buChar char="●"/>
            </a:pPr>
            <a:r>
              <a:rPr lang="en-US" dirty="0"/>
              <a:t>Naïve Bayes has higher specificity.</a:t>
            </a:r>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endParaRPr dirty="0"/>
          </a:p>
        </p:txBody>
      </p:sp>
      <p:pic>
        <p:nvPicPr>
          <p:cNvPr id="5" name="Picture 4">
            <a:extLst>
              <a:ext uri="{FF2B5EF4-FFF2-40B4-BE49-F238E27FC236}">
                <a16:creationId xmlns:a16="http://schemas.microsoft.com/office/drawing/2014/main" id="{E1BD9DB3-DB2C-827E-11DC-37647BD473C4}"/>
              </a:ext>
            </a:extLst>
          </p:cNvPr>
          <p:cNvPicPr>
            <a:picLocks noChangeAspect="1"/>
          </p:cNvPicPr>
          <p:nvPr/>
        </p:nvPicPr>
        <p:blipFill>
          <a:blip r:embed="rId3"/>
          <a:stretch>
            <a:fillRect/>
          </a:stretch>
        </p:blipFill>
        <p:spPr>
          <a:xfrm>
            <a:off x="5129645" y="1919075"/>
            <a:ext cx="1967346" cy="2923089"/>
          </a:xfrm>
          <a:prstGeom prst="rect">
            <a:avLst/>
          </a:prstGeom>
        </p:spPr>
      </p:pic>
      <p:pic>
        <p:nvPicPr>
          <p:cNvPr id="7" name="Picture 6">
            <a:extLst>
              <a:ext uri="{FF2B5EF4-FFF2-40B4-BE49-F238E27FC236}">
                <a16:creationId xmlns:a16="http://schemas.microsoft.com/office/drawing/2014/main" id="{ACDD57DA-A0BC-0AC9-4DD0-2712C3ABB8F3}"/>
              </a:ext>
            </a:extLst>
          </p:cNvPr>
          <p:cNvPicPr>
            <a:picLocks noChangeAspect="1"/>
          </p:cNvPicPr>
          <p:nvPr/>
        </p:nvPicPr>
        <p:blipFill>
          <a:blip r:embed="rId4"/>
          <a:stretch>
            <a:fillRect/>
          </a:stretch>
        </p:blipFill>
        <p:spPr>
          <a:xfrm>
            <a:off x="2770908" y="1919076"/>
            <a:ext cx="2292928" cy="2923088"/>
          </a:xfrm>
          <a:prstGeom prst="rect">
            <a:avLst/>
          </a:prstGeom>
        </p:spPr>
      </p:pic>
      <p:pic>
        <p:nvPicPr>
          <p:cNvPr id="9" name="Picture 8">
            <a:extLst>
              <a:ext uri="{FF2B5EF4-FFF2-40B4-BE49-F238E27FC236}">
                <a16:creationId xmlns:a16="http://schemas.microsoft.com/office/drawing/2014/main" id="{571732E9-8EDE-53E9-A6C0-652F82120D4E}"/>
              </a:ext>
            </a:extLst>
          </p:cNvPr>
          <p:cNvPicPr>
            <a:picLocks noChangeAspect="1"/>
          </p:cNvPicPr>
          <p:nvPr/>
        </p:nvPicPr>
        <p:blipFill>
          <a:blip r:embed="rId5"/>
          <a:stretch>
            <a:fillRect/>
          </a:stretch>
        </p:blipFill>
        <p:spPr>
          <a:xfrm>
            <a:off x="7162800" y="1945557"/>
            <a:ext cx="1805853" cy="2923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Agenda</a:t>
            </a:r>
            <a:endParaRPr/>
          </a:p>
        </p:txBody>
      </p:sp>
      <p:sp>
        <p:nvSpPr>
          <p:cNvPr id="75" name="Google Shape;75;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Introduction</a:t>
            </a:r>
            <a:endParaRPr dirty="0"/>
          </a:p>
          <a:p>
            <a:pPr marL="457200" lvl="0" indent="-342900" algn="l" rtl="0">
              <a:spcBef>
                <a:spcPts val="0"/>
              </a:spcBef>
              <a:spcAft>
                <a:spcPts val="0"/>
              </a:spcAft>
              <a:buSzPts val="1800"/>
              <a:buChar char="●"/>
            </a:pPr>
            <a:r>
              <a:rPr lang="en" dirty="0"/>
              <a:t>EDA</a:t>
            </a:r>
            <a:endParaRPr dirty="0"/>
          </a:p>
          <a:p>
            <a:pPr marL="457200" lvl="0" indent="-342900" algn="l" rtl="0">
              <a:spcBef>
                <a:spcPts val="0"/>
              </a:spcBef>
              <a:spcAft>
                <a:spcPts val="0"/>
              </a:spcAft>
              <a:buSzPts val="1800"/>
              <a:buChar char="●"/>
            </a:pPr>
            <a:r>
              <a:rPr lang="en" dirty="0"/>
              <a:t>Objective 1: </a:t>
            </a:r>
            <a:r>
              <a:rPr lang="en-US" dirty="0"/>
              <a:t>Regression Model</a:t>
            </a:r>
            <a:endParaRPr dirty="0"/>
          </a:p>
          <a:p>
            <a:pPr marL="457200" lvl="0" indent="-342900" algn="l" rtl="0">
              <a:spcBef>
                <a:spcPts val="0"/>
              </a:spcBef>
              <a:spcAft>
                <a:spcPts val="0"/>
              </a:spcAft>
              <a:buSzPts val="1800"/>
              <a:buChar char="●"/>
            </a:pPr>
            <a:r>
              <a:rPr lang="en" dirty="0"/>
              <a:t>Objective 2: Classification Model</a:t>
            </a:r>
            <a:endParaRPr dirty="0"/>
          </a:p>
          <a:p>
            <a:pPr marL="457200" lvl="0" indent="-342900" algn="l" rtl="0">
              <a:spcBef>
                <a:spcPts val="0"/>
              </a:spcBef>
              <a:spcAft>
                <a:spcPts val="0"/>
              </a:spcAft>
              <a:buSzPts val="1800"/>
              <a:buChar char="●"/>
            </a:pPr>
            <a:r>
              <a:rPr lang="en" dirty="0"/>
              <a:t>Conclusion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9"/>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Conclusions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Tips for Frito Lay</a:t>
            </a:r>
            <a:endParaRPr dirty="0"/>
          </a:p>
        </p:txBody>
      </p:sp>
      <p:sp>
        <p:nvSpPr>
          <p:cNvPr id="433" name="Google Shape;433;p62"/>
          <p:cNvSpPr txBox="1">
            <a:spLocks noGrp="1"/>
          </p:cNvSpPr>
          <p:nvPr>
            <p:ph type="body" idx="1"/>
          </p:nvPr>
        </p:nvSpPr>
        <p:spPr>
          <a:xfrm>
            <a:off x="471900" y="1919075"/>
            <a:ext cx="3374100" cy="2710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US" dirty="0"/>
              <a:t>Try providing more incentives to employees to improve retention rate</a:t>
            </a:r>
          </a:p>
          <a:p>
            <a:pPr marL="457200" lvl="0" indent="-317500" algn="l" rtl="0">
              <a:spcBef>
                <a:spcPts val="0"/>
              </a:spcBef>
              <a:spcAft>
                <a:spcPts val="0"/>
              </a:spcAft>
              <a:buSzPts val="1400"/>
              <a:buChar char="●"/>
            </a:pPr>
            <a:r>
              <a:rPr lang="en-US" dirty="0"/>
              <a:t>Let the stock options match the amount of years the employees worked.</a:t>
            </a:r>
          </a:p>
          <a:p>
            <a:pPr marL="457200" lvl="0" indent="-317500" algn="l" rtl="0">
              <a:spcBef>
                <a:spcPts val="0"/>
              </a:spcBef>
              <a:spcAft>
                <a:spcPts val="0"/>
              </a:spcAft>
              <a:buSzPts val="1400"/>
              <a:buChar char="●"/>
            </a:pPr>
            <a:endParaRPr dirty="0"/>
          </a:p>
        </p:txBody>
      </p:sp>
      <p:pic>
        <p:nvPicPr>
          <p:cNvPr id="434" name="Google Shape;434;p62"/>
          <p:cNvPicPr preferRelativeResize="0"/>
          <p:nvPr/>
        </p:nvPicPr>
        <p:blipFill>
          <a:blip r:embed="rId3">
            <a:alphaModFix/>
          </a:blip>
          <a:stretch>
            <a:fillRect/>
          </a:stretch>
        </p:blipFill>
        <p:spPr>
          <a:xfrm>
            <a:off x="4144775" y="1983825"/>
            <a:ext cx="4447501" cy="29082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Future Work</a:t>
            </a:r>
            <a:endParaRPr dirty="0"/>
          </a:p>
        </p:txBody>
      </p:sp>
      <p:sp>
        <p:nvSpPr>
          <p:cNvPr id="440" name="Google Shape;440;p63"/>
          <p:cNvSpPr txBox="1">
            <a:spLocks noGrp="1"/>
          </p:cNvSpPr>
          <p:nvPr>
            <p:ph type="body" idx="1"/>
          </p:nvPr>
        </p:nvSpPr>
        <p:spPr>
          <a:xfrm>
            <a:off x="471900" y="1919075"/>
            <a:ext cx="4003118" cy="27102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US" dirty="0"/>
              <a:t>Try to improve sensitivity values for the classification model.</a:t>
            </a:r>
          </a:p>
          <a:p>
            <a:pPr marL="457200" lvl="0" indent="-342900" algn="l" rtl="0">
              <a:spcBef>
                <a:spcPts val="0"/>
              </a:spcBef>
              <a:spcAft>
                <a:spcPts val="0"/>
              </a:spcAft>
              <a:buSzPts val="1800"/>
              <a:buChar char="●"/>
            </a:pPr>
            <a:r>
              <a:rPr lang="en-US" dirty="0"/>
              <a:t>Explore other variables that might affect the classification and prediction model.</a:t>
            </a:r>
          </a:p>
          <a:p>
            <a:pPr marL="457200" lvl="0" indent="-342900" algn="l" rtl="0">
              <a:spcBef>
                <a:spcPts val="0"/>
              </a:spcBef>
              <a:spcAft>
                <a:spcPts val="0"/>
              </a:spcAft>
              <a:buSzPts val="1800"/>
              <a:buChar char="●"/>
            </a:pPr>
            <a:r>
              <a:rPr lang="en-US" dirty="0"/>
              <a:t>Try using other classification techniques to predict my model</a:t>
            </a:r>
          </a:p>
          <a:p>
            <a:pPr lvl="1" indent="-342900">
              <a:buSzPts val="1800"/>
              <a:buChar char="●"/>
            </a:pPr>
            <a:r>
              <a:rPr lang="en-US" dirty="0"/>
              <a:t>SVM</a:t>
            </a:r>
          </a:p>
          <a:p>
            <a:pPr lvl="1" indent="-342900">
              <a:buSzPts val="1800"/>
              <a:buChar char="●"/>
            </a:pPr>
            <a:r>
              <a:rPr lang="en-US" dirty="0" err="1"/>
              <a:t>RandomForest</a:t>
            </a:r>
            <a:endParaRPr lang="en-US" dirty="0"/>
          </a:p>
          <a:p>
            <a:pPr marL="457200" lvl="0" indent="-342900" algn="l" rtl="0">
              <a:spcBef>
                <a:spcPts val="0"/>
              </a:spcBef>
              <a:spcAft>
                <a:spcPts val="0"/>
              </a:spcAft>
              <a:buSzPts val="1800"/>
              <a:buChar char="●"/>
            </a:pPr>
            <a:endParaRPr dirty="0"/>
          </a:p>
        </p:txBody>
      </p:sp>
      <p:pic>
        <p:nvPicPr>
          <p:cNvPr id="3" name="Picture 2">
            <a:extLst>
              <a:ext uri="{FF2B5EF4-FFF2-40B4-BE49-F238E27FC236}">
                <a16:creationId xmlns:a16="http://schemas.microsoft.com/office/drawing/2014/main" id="{7FCE9BF6-5932-4483-7C91-4BF6EAF11B98}"/>
              </a:ext>
            </a:extLst>
          </p:cNvPr>
          <p:cNvPicPr>
            <a:picLocks noChangeAspect="1"/>
          </p:cNvPicPr>
          <p:nvPr/>
        </p:nvPicPr>
        <p:blipFill>
          <a:blip r:embed="rId3"/>
          <a:stretch>
            <a:fillRect/>
          </a:stretch>
        </p:blipFill>
        <p:spPr>
          <a:xfrm>
            <a:off x="5022007" y="1844480"/>
            <a:ext cx="3332284" cy="30323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Thank you!</a:t>
            </a:r>
            <a:endParaRPr/>
          </a:p>
        </p:txBody>
      </p:sp>
      <p:sp>
        <p:nvSpPr>
          <p:cNvPr id="446" name="Google Shape;446;p6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Dammy Owolabi: </a:t>
            </a:r>
            <a:r>
              <a:rPr lang="en" u="sng" dirty="0">
                <a:solidFill>
                  <a:schemeClr val="hlink"/>
                </a:solidFill>
                <a:hlinkClick r:id="rId3"/>
              </a:rPr>
              <a:t>oowolabi@smu.edu</a:t>
            </a:r>
            <a:r>
              <a:rPr lang="en" dirty="0"/>
              <a:t> </a:t>
            </a:r>
          </a:p>
          <a:p>
            <a:pPr marL="457200" lvl="0" indent="-342900" algn="l" rtl="0">
              <a:spcBef>
                <a:spcPts val="0"/>
              </a:spcBef>
              <a:spcAft>
                <a:spcPts val="0"/>
              </a:spcAft>
              <a:buSzPts val="1800"/>
              <a:buChar char="●"/>
            </a:pPr>
            <a:r>
              <a:rPr lang="en" dirty="0"/>
              <a:t>Linkedin: </a:t>
            </a:r>
            <a:r>
              <a:rPr lang="en-US" i="0" dirty="0">
                <a:effectLst/>
                <a:highlight>
                  <a:srgbClr val="FFFFFF"/>
                </a:highlight>
                <a:latin typeface="-apple-system"/>
                <a:hlinkClick r:id="rId4"/>
              </a:rPr>
              <a:t>linkedin.com/in/oluwadamilola-owolabi-ebenezer-345800137</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9"/>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Backup slides</a:t>
            </a:r>
            <a:endParaRPr dirty="0"/>
          </a:p>
        </p:txBody>
      </p:sp>
    </p:spTree>
    <p:extLst>
      <p:ext uri="{BB962C8B-B14F-4D97-AF65-F5344CB8AC3E}">
        <p14:creationId xmlns:p14="http://schemas.microsoft.com/office/powerpoint/2010/main" val="644957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Stock Option Level</a:t>
            </a:r>
            <a:endParaRPr dirty="0"/>
          </a:p>
        </p:txBody>
      </p:sp>
      <p:sp>
        <p:nvSpPr>
          <p:cNvPr id="144" name="Google Shape;144;p24"/>
          <p:cNvSpPr txBox="1">
            <a:spLocks noGrp="1"/>
          </p:cNvSpPr>
          <p:nvPr>
            <p:ph type="body" idx="1"/>
          </p:nvPr>
        </p:nvSpPr>
        <p:spPr>
          <a:xfrm>
            <a:off x="228600" y="1919075"/>
            <a:ext cx="3276600" cy="2710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US" dirty="0"/>
              <a:t>The employees with Stock option level 1 seem to have the highest monthly salary.</a:t>
            </a:r>
          </a:p>
          <a:p>
            <a:pPr marL="457200" lvl="0" indent="-317500" algn="l" rtl="0">
              <a:spcBef>
                <a:spcPts val="0"/>
              </a:spcBef>
              <a:spcAft>
                <a:spcPts val="0"/>
              </a:spcAft>
              <a:buSzPts val="1400"/>
              <a:buChar char="●"/>
            </a:pPr>
            <a:r>
              <a:rPr lang="en-US" dirty="0"/>
              <a:t>There seems to be a high turnover rate among employees with zero stock options level.</a:t>
            </a:r>
            <a:endParaRPr dirty="0"/>
          </a:p>
        </p:txBody>
      </p:sp>
      <p:pic>
        <p:nvPicPr>
          <p:cNvPr id="3" name="Picture 2">
            <a:extLst>
              <a:ext uri="{FF2B5EF4-FFF2-40B4-BE49-F238E27FC236}">
                <a16:creationId xmlns:a16="http://schemas.microsoft.com/office/drawing/2014/main" id="{73618367-E7A8-F476-A36D-612D5C5801AF}"/>
              </a:ext>
            </a:extLst>
          </p:cNvPr>
          <p:cNvPicPr>
            <a:picLocks noChangeAspect="1"/>
          </p:cNvPicPr>
          <p:nvPr/>
        </p:nvPicPr>
        <p:blipFill>
          <a:blip r:embed="rId3"/>
          <a:stretch>
            <a:fillRect/>
          </a:stretch>
        </p:blipFill>
        <p:spPr>
          <a:xfrm>
            <a:off x="3712775" y="1918949"/>
            <a:ext cx="2438644" cy="2888578"/>
          </a:xfrm>
          <a:prstGeom prst="rect">
            <a:avLst/>
          </a:prstGeom>
        </p:spPr>
      </p:pic>
      <p:pic>
        <p:nvPicPr>
          <p:cNvPr id="5" name="Picture 4">
            <a:extLst>
              <a:ext uri="{FF2B5EF4-FFF2-40B4-BE49-F238E27FC236}">
                <a16:creationId xmlns:a16="http://schemas.microsoft.com/office/drawing/2014/main" id="{82EDF478-827C-85B6-752A-9CA92B7D57F8}"/>
              </a:ext>
            </a:extLst>
          </p:cNvPr>
          <p:cNvPicPr>
            <a:picLocks noChangeAspect="1"/>
          </p:cNvPicPr>
          <p:nvPr/>
        </p:nvPicPr>
        <p:blipFill>
          <a:blip r:embed="rId4"/>
          <a:stretch>
            <a:fillRect/>
          </a:stretch>
        </p:blipFill>
        <p:spPr>
          <a:xfrm>
            <a:off x="6422065" y="1918949"/>
            <a:ext cx="2565992" cy="288857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Introduction</a:t>
            </a:r>
            <a:endParaRPr dirty="0"/>
          </a:p>
        </p:txBody>
      </p:sp>
      <p:sp>
        <p:nvSpPr>
          <p:cNvPr id="75" name="Google Shape;75;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Talent Dataset from </a:t>
            </a:r>
            <a:r>
              <a:rPr lang="en-US" dirty="0" err="1"/>
              <a:t>DDSAnalytics</a:t>
            </a:r>
            <a:endParaRPr lang="en-US" dirty="0"/>
          </a:p>
          <a:p>
            <a:pPr marL="457200" lvl="0" indent="-342900" algn="l" rtl="0">
              <a:spcBef>
                <a:spcPts val="0"/>
              </a:spcBef>
              <a:spcAft>
                <a:spcPts val="0"/>
              </a:spcAft>
              <a:buSzPts val="1800"/>
              <a:buChar char="●"/>
            </a:pPr>
            <a:r>
              <a:rPr lang="en-US" dirty="0"/>
              <a:t>870 random Employees, 34 factors, 2 variables of </a:t>
            </a:r>
            <a:r>
              <a:rPr lang="en-US" dirty="0" err="1"/>
              <a:t>interestt</a:t>
            </a:r>
            <a:endParaRPr dirty="0"/>
          </a:p>
          <a:p>
            <a:pPr marL="457200" lvl="0" indent="-342900" algn="l" rtl="0">
              <a:spcBef>
                <a:spcPts val="0"/>
              </a:spcBef>
              <a:spcAft>
                <a:spcPts val="0"/>
              </a:spcAft>
              <a:buSzPts val="1800"/>
              <a:buChar char="●"/>
            </a:pPr>
            <a:r>
              <a:rPr lang="en" dirty="0"/>
              <a:t>No Missing values in the Dataset</a:t>
            </a:r>
          </a:p>
          <a:p>
            <a:pPr marL="457200" lvl="0" indent="-342900" algn="l" rtl="0">
              <a:spcBef>
                <a:spcPts val="0"/>
              </a:spcBef>
              <a:spcAft>
                <a:spcPts val="0"/>
              </a:spcAft>
              <a:buSzPts val="1800"/>
              <a:buChar char="●"/>
            </a:pPr>
            <a:r>
              <a:rPr lang="en" dirty="0"/>
              <a:t> Variables of Interest are </a:t>
            </a:r>
          </a:p>
          <a:p>
            <a:pPr lvl="1" indent="-342900">
              <a:buSzPts val="1800"/>
              <a:buChar char="●"/>
            </a:pPr>
            <a:r>
              <a:rPr lang="en" dirty="0"/>
              <a:t>Regression: Salary of the employees</a:t>
            </a:r>
          </a:p>
          <a:p>
            <a:pPr lvl="1" indent="-342900">
              <a:buSzPts val="1800"/>
              <a:buChar char="●"/>
            </a:pPr>
            <a:r>
              <a:rPr lang="en" dirty="0"/>
              <a:t> Classification: Turnover Rate of Employees</a:t>
            </a:r>
          </a:p>
          <a:p>
            <a:r>
              <a:rPr lang="en" dirty="0"/>
              <a:t>Random 70/30 split</a:t>
            </a:r>
          </a:p>
        </p:txBody>
      </p:sp>
    </p:spTree>
    <p:extLst>
      <p:ext uri="{BB962C8B-B14F-4D97-AF65-F5344CB8AC3E}">
        <p14:creationId xmlns:p14="http://schemas.microsoft.com/office/powerpoint/2010/main" val="323979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EDA</a:t>
            </a:r>
            <a:endParaRPr/>
          </a:p>
        </p:txBody>
      </p:sp>
    </p:spTree>
  </p:cSld>
  <p:clrMapOvr>
    <a:masterClrMapping/>
  </p:clrMapOvr>
  <p:transition spd="med">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a:p>
          <a:p>
            <a:pPr marL="0" lvl="0" indent="0" algn="l" rtl="0">
              <a:spcBef>
                <a:spcPts val="0"/>
              </a:spcBef>
              <a:spcAft>
                <a:spcPts val="0"/>
              </a:spcAft>
              <a:buNone/>
            </a:pPr>
            <a:r>
              <a:rPr lang="en"/>
              <a:t>Summary Statistics - Numeric</a:t>
            </a:r>
            <a:endParaRPr/>
          </a:p>
        </p:txBody>
      </p:sp>
      <p:graphicFrame>
        <p:nvGraphicFramePr>
          <p:cNvPr id="104" name="Google Shape;104;p19"/>
          <p:cNvGraphicFramePr/>
          <p:nvPr>
            <p:extLst>
              <p:ext uri="{D42A27DB-BD31-4B8C-83A1-F6EECF244321}">
                <p14:modId xmlns:p14="http://schemas.microsoft.com/office/powerpoint/2010/main" val="1926156415"/>
              </p:ext>
            </p:extLst>
          </p:nvPr>
        </p:nvGraphicFramePr>
        <p:xfrm>
          <a:off x="1108364" y="1896875"/>
          <a:ext cx="6172614" cy="3036052"/>
        </p:xfrm>
        <a:graphic>
          <a:graphicData uri="http://schemas.openxmlformats.org/drawingml/2006/table">
            <a:tbl>
              <a:tblPr>
                <a:noFill/>
                <a:tableStyleId>{E915B0BE-977A-4457-AE41-C00C276D3362}</a:tableStyleId>
              </a:tblPr>
              <a:tblGrid>
                <a:gridCol w="1461654">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802216">
                  <a:extLst>
                    <a:ext uri="{9D8B030D-6E8A-4147-A177-3AD203B41FA5}">
                      <a16:colId xmlns:a16="http://schemas.microsoft.com/office/drawing/2014/main" val="20002"/>
                    </a:ext>
                  </a:extLst>
                </a:gridCol>
                <a:gridCol w="668931">
                  <a:extLst>
                    <a:ext uri="{9D8B030D-6E8A-4147-A177-3AD203B41FA5}">
                      <a16:colId xmlns:a16="http://schemas.microsoft.com/office/drawing/2014/main" val="20003"/>
                    </a:ext>
                  </a:extLst>
                </a:gridCol>
                <a:gridCol w="821780">
                  <a:extLst>
                    <a:ext uri="{9D8B030D-6E8A-4147-A177-3AD203B41FA5}">
                      <a16:colId xmlns:a16="http://schemas.microsoft.com/office/drawing/2014/main" val="20004"/>
                    </a:ext>
                  </a:extLst>
                </a:gridCol>
                <a:gridCol w="965592">
                  <a:extLst>
                    <a:ext uri="{9D8B030D-6E8A-4147-A177-3AD203B41FA5}">
                      <a16:colId xmlns:a16="http://schemas.microsoft.com/office/drawing/2014/main" val="20005"/>
                    </a:ext>
                  </a:extLst>
                </a:gridCol>
                <a:gridCol w="919041">
                  <a:extLst>
                    <a:ext uri="{9D8B030D-6E8A-4147-A177-3AD203B41FA5}">
                      <a16:colId xmlns:a16="http://schemas.microsoft.com/office/drawing/2014/main" val="20006"/>
                    </a:ext>
                  </a:extLst>
                </a:gridCol>
              </a:tblGrid>
              <a:tr h="253800">
                <a:tc>
                  <a:txBody>
                    <a:bodyPr/>
                    <a:lstStyle/>
                    <a:p>
                      <a:pPr marL="0" lvl="0" indent="0" algn="l" rtl="0">
                        <a:spcBef>
                          <a:spcPts val="0"/>
                        </a:spcBef>
                        <a:spcAft>
                          <a:spcPts val="0"/>
                        </a:spcAft>
                        <a:buNone/>
                      </a:pPr>
                      <a:r>
                        <a:rPr lang="en" sz="800" b="1" dirty="0"/>
                        <a:t>Variable Name</a:t>
                      </a:r>
                      <a:endParaRPr sz="800" b="1" dirty="0"/>
                    </a:p>
                  </a:txBody>
                  <a:tcPr marL="91425" marR="0" marT="0"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800" b="1"/>
                        <a:t>Min</a:t>
                      </a:r>
                      <a:endParaRPr sz="800" b="1"/>
                    </a:p>
                  </a:txBody>
                  <a:tcPr marL="91425" marR="0" marT="0"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800" b="1"/>
                        <a:t>1st Quartile</a:t>
                      </a:r>
                      <a:endParaRPr sz="800" b="1"/>
                    </a:p>
                  </a:txBody>
                  <a:tcPr marL="91425" marR="0" marT="0"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800" b="1"/>
                        <a:t>Median</a:t>
                      </a:r>
                      <a:endParaRPr sz="800" b="1"/>
                    </a:p>
                  </a:txBody>
                  <a:tcPr marL="91425" marR="0" marT="0"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800" b="1"/>
                        <a:t>Mean</a:t>
                      </a:r>
                      <a:endParaRPr sz="800" b="1"/>
                    </a:p>
                  </a:txBody>
                  <a:tcPr marL="91425" marR="0" marT="0"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800" b="1"/>
                        <a:t>3rd Quartile</a:t>
                      </a:r>
                      <a:endParaRPr sz="800" b="1"/>
                    </a:p>
                  </a:txBody>
                  <a:tcPr marL="91425" marR="0" marT="0"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800" b="1"/>
                        <a:t>Max</a:t>
                      </a:r>
                      <a:endParaRPr sz="800" b="1"/>
                    </a:p>
                  </a:txBody>
                  <a:tcPr marL="91425" marR="0" marT="0"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253800">
                <a:tc>
                  <a:txBody>
                    <a:bodyPr/>
                    <a:lstStyle/>
                    <a:p>
                      <a:pPr marL="0" lvl="0" indent="0" algn="l" rtl="0">
                        <a:spcBef>
                          <a:spcPts val="0"/>
                        </a:spcBef>
                        <a:spcAft>
                          <a:spcPts val="0"/>
                        </a:spcAft>
                        <a:buNone/>
                      </a:pPr>
                      <a:r>
                        <a:rPr lang="en" sz="800" dirty="0"/>
                        <a:t>ID</a:t>
                      </a:r>
                      <a:endParaRPr sz="800" dirty="0"/>
                    </a:p>
                  </a:txBody>
                  <a:tcPr marL="91425" marR="0" marT="0" marB="91425">
                    <a:lnT w="9525" cap="flat" cmpd="sng">
                      <a:solidFill>
                        <a:schemeClr val="dk2"/>
                      </a:solidFill>
                      <a:prstDash val="solid"/>
                      <a:round/>
                      <a:headEnd type="none" w="sm" len="sm"/>
                      <a:tailEnd type="none" w="sm" len="sm"/>
                    </a:lnT>
                  </a:tcPr>
                </a:tc>
                <a:tc>
                  <a:txBody>
                    <a:bodyPr/>
                    <a:lstStyle/>
                    <a:p>
                      <a:pPr marL="0" lvl="0" indent="0" algn="l" rtl="0">
                        <a:spcBef>
                          <a:spcPts val="0"/>
                        </a:spcBef>
                        <a:spcAft>
                          <a:spcPts val="0"/>
                        </a:spcAft>
                        <a:buNone/>
                      </a:pPr>
                      <a:r>
                        <a:rPr lang="en" sz="800" dirty="0"/>
                        <a:t>1.0</a:t>
                      </a:r>
                      <a:endParaRPr sz="800" dirty="0"/>
                    </a:p>
                  </a:txBody>
                  <a:tcPr marL="91425" marR="0" marT="0" marB="91425">
                    <a:lnT w="9525" cap="flat" cmpd="sng">
                      <a:solidFill>
                        <a:schemeClr val="dk2"/>
                      </a:solidFill>
                      <a:prstDash val="solid"/>
                      <a:round/>
                      <a:headEnd type="none" w="sm" len="sm"/>
                      <a:tailEnd type="none" w="sm" len="sm"/>
                    </a:lnT>
                  </a:tcPr>
                </a:tc>
                <a:tc>
                  <a:txBody>
                    <a:bodyPr/>
                    <a:lstStyle/>
                    <a:p>
                      <a:pPr marL="0" lvl="0" indent="0" algn="l" rtl="0">
                        <a:spcBef>
                          <a:spcPts val="0"/>
                        </a:spcBef>
                        <a:spcAft>
                          <a:spcPts val="0"/>
                        </a:spcAft>
                        <a:buNone/>
                      </a:pPr>
                      <a:r>
                        <a:rPr lang="en-US" sz="800" dirty="0"/>
                        <a:t>218.2</a:t>
                      </a:r>
                      <a:endParaRPr sz="800" dirty="0"/>
                    </a:p>
                  </a:txBody>
                  <a:tcPr marL="91425" marR="0" marT="0" marB="91425">
                    <a:lnT w="9525" cap="flat" cmpd="sng">
                      <a:solidFill>
                        <a:schemeClr val="dk2"/>
                      </a:solidFill>
                      <a:prstDash val="solid"/>
                      <a:round/>
                      <a:headEnd type="none" w="sm" len="sm"/>
                      <a:tailEnd type="none" w="sm" len="sm"/>
                    </a:lnT>
                  </a:tcPr>
                </a:tc>
                <a:tc>
                  <a:txBody>
                    <a:bodyPr/>
                    <a:lstStyle/>
                    <a:p>
                      <a:pPr marL="0" lvl="0" indent="0" algn="l" rtl="0">
                        <a:spcBef>
                          <a:spcPts val="0"/>
                        </a:spcBef>
                        <a:spcAft>
                          <a:spcPts val="0"/>
                        </a:spcAft>
                        <a:buNone/>
                      </a:pPr>
                      <a:r>
                        <a:rPr lang="en-US" sz="800" dirty="0"/>
                        <a:t>435.5</a:t>
                      </a:r>
                      <a:endParaRPr sz="800" dirty="0"/>
                    </a:p>
                  </a:txBody>
                  <a:tcPr marL="91425" marR="0" marT="0" marB="91425">
                    <a:lnT w="9525" cap="flat" cmpd="sng">
                      <a:solidFill>
                        <a:schemeClr val="dk2"/>
                      </a:solidFill>
                      <a:prstDash val="solid"/>
                      <a:round/>
                      <a:headEnd type="none" w="sm" len="sm"/>
                      <a:tailEnd type="none" w="sm" len="sm"/>
                    </a:lnT>
                  </a:tcPr>
                </a:tc>
                <a:tc>
                  <a:txBody>
                    <a:bodyPr/>
                    <a:lstStyle/>
                    <a:p>
                      <a:pPr marL="0" lvl="0" indent="0" algn="l" rtl="0">
                        <a:spcBef>
                          <a:spcPts val="0"/>
                        </a:spcBef>
                        <a:spcAft>
                          <a:spcPts val="0"/>
                        </a:spcAft>
                        <a:buNone/>
                      </a:pPr>
                      <a:r>
                        <a:rPr lang="en-US" sz="800" dirty="0"/>
                        <a:t>435.5</a:t>
                      </a:r>
                      <a:endParaRPr sz="800" dirty="0"/>
                    </a:p>
                  </a:txBody>
                  <a:tcPr marL="91425" marR="0" marT="0" marB="91425">
                    <a:lnT w="9525" cap="flat" cmpd="sng">
                      <a:solidFill>
                        <a:schemeClr val="dk2"/>
                      </a:solidFill>
                      <a:prstDash val="solid"/>
                      <a:round/>
                      <a:headEnd type="none" w="sm" len="sm"/>
                      <a:tailEnd type="none" w="sm" len="sm"/>
                    </a:lnT>
                  </a:tcPr>
                </a:tc>
                <a:tc>
                  <a:txBody>
                    <a:bodyPr/>
                    <a:lstStyle/>
                    <a:p>
                      <a:pPr marL="0" lvl="0" indent="0" algn="l" rtl="0">
                        <a:spcBef>
                          <a:spcPts val="0"/>
                        </a:spcBef>
                        <a:spcAft>
                          <a:spcPts val="0"/>
                        </a:spcAft>
                        <a:buNone/>
                      </a:pPr>
                      <a:r>
                        <a:rPr lang="en-US" sz="800" dirty="0"/>
                        <a:t>652.8</a:t>
                      </a:r>
                      <a:endParaRPr sz="800" dirty="0"/>
                    </a:p>
                  </a:txBody>
                  <a:tcPr marL="91425" marR="0" marT="0" marB="91425">
                    <a:lnT w="9525" cap="flat" cmpd="sng">
                      <a:solidFill>
                        <a:schemeClr val="dk2"/>
                      </a:solidFill>
                      <a:prstDash val="solid"/>
                      <a:round/>
                      <a:headEnd type="none" w="sm" len="sm"/>
                      <a:tailEnd type="none" w="sm" len="sm"/>
                    </a:lnT>
                  </a:tcPr>
                </a:tc>
                <a:tc>
                  <a:txBody>
                    <a:bodyPr/>
                    <a:lstStyle/>
                    <a:p>
                      <a:pPr marL="0" lvl="0" indent="0" algn="l" rtl="0">
                        <a:spcBef>
                          <a:spcPts val="0"/>
                        </a:spcBef>
                        <a:spcAft>
                          <a:spcPts val="0"/>
                        </a:spcAft>
                        <a:buNone/>
                      </a:pPr>
                      <a:r>
                        <a:rPr lang="en-US" sz="800" dirty="0"/>
                        <a:t>870.0</a:t>
                      </a:r>
                      <a:endParaRPr sz="800" dirty="0"/>
                    </a:p>
                  </a:txBody>
                  <a:tcPr marL="91425" marR="0" marT="0" marB="91425">
                    <a:lnT w="9525" cap="flat" cmpd="sng">
                      <a:solidFill>
                        <a:schemeClr val="dk2"/>
                      </a:solidFill>
                      <a:prstDash val="solid"/>
                      <a:round/>
                      <a:headEnd type="none" w="sm" len="sm"/>
                      <a:tailEnd type="none" w="sm" len="sm"/>
                    </a:lnT>
                  </a:tcPr>
                </a:tc>
                <a:extLst>
                  <a:ext uri="{0D108BD9-81ED-4DB2-BD59-A6C34878D82A}">
                    <a16:rowId xmlns:a16="http://schemas.microsoft.com/office/drawing/2014/main" val="10001"/>
                  </a:ext>
                </a:extLst>
              </a:tr>
              <a:tr h="253800">
                <a:tc>
                  <a:txBody>
                    <a:bodyPr/>
                    <a:lstStyle/>
                    <a:p>
                      <a:pPr marL="0" lvl="0" indent="0" algn="l" rtl="0">
                        <a:spcBef>
                          <a:spcPts val="0"/>
                        </a:spcBef>
                        <a:spcAft>
                          <a:spcPts val="0"/>
                        </a:spcAft>
                        <a:buNone/>
                      </a:pPr>
                      <a:r>
                        <a:rPr lang="en" sz="800" dirty="0"/>
                        <a:t>Age</a:t>
                      </a:r>
                      <a:endParaRPr sz="800" dirty="0"/>
                    </a:p>
                  </a:txBody>
                  <a:tcPr marL="91425" marR="0" marT="0" marB="91425"/>
                </a:tc>
                <a:tc>
                  <a:txBody>
                    <a:bodyPr/>
                    <a:lstStyle/>
                    <a:p>
                      <a:pPr marL="0" lvl="0" indent="0" algn="l" rtl="0">
                        <a:spcBef>
                          <a:spcPts val="0"/>
                        </a:spcBef>
                        <a:spcAft>
                          <a:spcPts val="0"/>
                        </a:spcAft>
                        <a:buNone/>
                      </a:pPr>
                      <a:r>
                        <a:rPr lang="en-US" sz="800" dirty="0"/>
                        <a:t>18.00</a:t>
                      </a:r>
                      <a:endParaRPr sz="800" dirty="0"/>
                    </a:p>
                  </a:txBody>
                  <a:tcPr marL="91425" marR="0" marT="0" marB="91425"/>
                </a:tc>
                <a:tc>
                  <a:txBody>
                    <a:bodyPr/>
                    <a:lstStyle/>
                    <a:p>
                      <a:pPr marL="0" lvl="0" indent="0" algn="l" rtl="0">
                        <a:spcBef>
                          <a:spcPts val="0"/>
                        </a:spcBef>
                        <a:spcAft>
                          <a:spcPts val="0"/>
                        </a:spcAft>
                        <a:buNone/>
                      </a:pPr>
                      <a:r>
                        <a:rPr lang="en-US" sz="800" dirty="0"/>
                        <a:t>30.00 </a:t>
                      </a:r>
                      <a:endParaRPr sz="800" dirty="0"/>
                    </a:p>
                  </a:txBody>
                  <a:tcPr marL="91425" marR="0" marT="0" marB="91425"/>
                </a:tc>
                <a:tc>
                  <a:txBody>
                    <a:bodyPr/>
                    <a:lstStyle/>
                    <a:p>
                      <a:pPr marL="0" lvl="0" indent="0" algn="l" rtl="0">
                        <a:spcBef>
                          <a:spcPts val="0"/>
                        </a:spcBef>
                        <a:spcAft>
                          <a:spcPts val="0"/>
                        </a:spcAft>
                        <a:buNone/>
                      </a:pPr>
                      <a:r>
                        <a:rPr lang="en-US" sz="800" dirty="0"/>
                        <a:t>35.00 </a:t>
                      </a:r>
                      <a:endParaRPr sz="800" dirty="0"/>
                    </a:p>
                  </a:txBody>
                  <a:tcPr marL="91425" marR="0" marT="0" marB="91425"/>
                </a:tc>
                <a:tc>
                  <a:txBody>
                    <a:bodyPr/>
                    <a:lstStyle/>
                    <a:p>
                      <a:pPr marL="0" lvl="0" indent="0" algn="l" rtl="0">
                        <a:spcBef>
                          <a:spcPts val="0"/>
                        </a:spcBef>
                        <a:spcAft>
                          <a:spcPts val="0"/>
                        </a:spcAft>
                        <a:buNone/>
                      </a:pPr>
                      <a:r>
                        <a:rPr lang="en-US" sz="800" dirty="0"/>
                        <a:t>36.83</a:t>
                      </a:r>
                      <a:endParaRPr sz="800" dirty="0"/>
                    </a:p>
                  </a:txBody>
                  <a:tcPr marL="91425" marR="0" marT="0" marB="91425"/>
                </a:tc>
                <a:tc>
                  <a:txBody>
                    <a:bodyPr/>
                    <a:lstStyle/>
                    <a:p>
                      <a:pPr marL="0" lvl="0" indent="0" algn="l" rtl="0">
                        <a:spcBef>
                          <a:spcPts val="0"/>
                        </a:spcBef>
                        <a:spcAft>
                          <a:spcPts val="0"/>
                        </a:spcAft>
                        <a:buNone/>
                      </a:pPr>
                      <a:r>
                        <a:rPr lang="en-US" sz="800" dirty="0"/>
                        <a:t>43.00</a:t>
                      </a:r>
                      <a:endParaRPr sz="800" dirty="0"/>
                    </a:p>
                  </a:txBody>
                  <a:tcPr marL="91425" marR="0" marT="0" marB="91425"/>
                </a:tc>
                <a:tc>
                  <a:txBody>
                    <a:bodyPr/>
                    <a:lstStyle/>
                    <a:p>
                      <a:pPr marL="0" lvl="0" indent="0" algn="l" rtl="0">
                        <a:spcBef>
                          <a:spcPts val="0"/>
                        </a:spcBef>
                        <a:spcAft>
                          <a:spcPts val="0"/>
                        </a:spcAft>
                        <a:buNone/>
                      </a:pPr>
                      <a:r>
                        <a:rPr lang="en-US" sz="800" dirty="0"/>
                        <a:t>60.00</a:t>
                      </a:r>
                      <a:endParaRPr sz="800" dirty="0"/>
                    </a:p>
                  </a:txBody>
                  <a:tcPr marL="91425" marR="0" marT="0" marB="91425"/>
                </a:tc>
                <a:extLst>
                  <a:ext uri="{0D108BD9-81ED-4DB2-BD59-A6C34878D82A}">
                    <a16:rowId xmlns:a16="http://schemas.microsoft.com/office/drawing/2014/main" val="10002"/>
                  </a:ext>
                </a:extLst>
              </a:tr>
              <a:tr h="244252">
                <a:tc>
                  <a:txBody>
                    <a:bodyPr/>
                    <a:lstStyle/>
                    <a:p>
                      <a:pPr marL="0" lvl="0" indent="0" algn="l" rtl="0">
                        <a:spcBef>
                          <a:spcPts val="0"/>
                        </a:spcBef>
                        <a:spcAft>
                          <a:spcPts val="0"/>
                        </a:spcAft>
                        <a:buNone/>
                      </a:pPr>
                      <a:r>
                        <a:rPr lang="en-US" sz="800" dirty="0"/>
                        <a:t>DailyRate</a:t>
                      </a:r>
                      <a:endParaRPr sz="800" dirty="0"/>
                    </a:p>
                  </a:txBody>
                  <a:tcPr marL="91425" marR="0" marT="0" marB="91425"/>
                </a:tc>
                <a:tc>
                  <a:txBody>
                    <a:bodyPr/>
                    <a:lstStyle/>
                    <a:p>
                      <a:pPr marL="0" lvl="0" indent="0" algn="l" rtl="0">
                        <a:spcBef>
                          <a:spcPts val="0"/>
                        </a:spcBef>
                        <a:spcAft>
                          <a:spcPts val="0"/>
                        </a:spcAft>
                        <a:buNone/>
                      </a:pPr>
                      <a:r>
                        <a:rPr lang="en" sz="800" dirty="0"/>
                        <a:t>103</a:t>
                      </a:r>
                      <a:endParaRPr sz="800" dirty="0"/>
                    </a:p>
                  </a:txBody>
                  <a:tcPr marL="91425" marR="0" marT="0" marB="91425"/>
                </a:tc>
                <a:tc>
                  <a:txBody>
                    <a:bodyPr/>
                    <a:lstStyle/>
                    <a:p>
                      <a:pPr marL="0" lvl="0" indent="0" algn="l" rtl="0">
                        <a:spcBef>
                          <a:spcPts val="0"/>
                        </a:spcBef>
                        <a:spcAft>
                          <a:spcPts val="0"/>
                        </a:spcAft>
                        <a:buNone/>
                      </a:pPr>
                      <a:r>
                        <a:rPr lang="en" sz="800" b="0" dirty="0"/>
                        <a:t>472.5</a:t>
                      </a:r>
                      <a:endParaRPr sz="800" b="0" dirty="0"/>
                    </a:p>
                  </a:txBody>
                  <a:tcPr marL="91425" marR="6800" marT="0" marB="91425"/>
                </a:tc>
                <a:tc>
                  <a:txBody>
                    <a:bodyPr/>
                    <a:lstStyle/>
                    <a:p>
                      <a:pPr marL="0" lvl="0" indent="0" algn="l" rtl="0">
                        <a:spcBef>
                          <a:spcPts val="0"/>
                        </a:spcBef>
                        <a:spcAft>
                          <a:spcPts val="0"/>
                        </a:spcAft>
                        <a:buNone/>
                      </a:pPr>
                      <a:r>
                        <a:rPr lang="en" sz="800" dirty="0"/>
                        <a:t>817.5</a:t>
                      </a:r>
                      <a:endParaRPr sz="800" dirty="0"/>
                    </a:p>
                  </a:txBody>
                  <a:tcPr marL="91425" marR="0" marT="0" marB="91425"/>
                </a:tc>
                <a:tc>
                  <a:txBody>
                    <a:bodyPr/>
                    <a:lstStyle/>
                    <a:p>
                      <a:pPr marL="0" lvl="0" indent="0" algn="l" rtl="0">
                        <a:spcBef>
                          <a:spcPts val="0"/>
                        </a:spcBef>
                        <a:spcAft>
                          <a:spcPts val="0"/>
                        </a:spcAft>
                        <a:buNone/>
                      </a:pPr>
                      <a:r>
                        <a:rPr lang="en" sz="800" dirty="0"/>
                        <a:t>815.2</a:t>
                      </a:r>
                      <a:endParaRPr sz="800" dirty="0"/>
                    </a:p>
                  </a:txBody>
                  <a:tcPr marL="91425" marR="0" marT="0" marB="91425"/>
                </a:tc>
                <a:tc>
                  <a:txBody>
                    <a:bodyPr/>
                    <a:lstStyle/>
                    <a:p>
                      <a:pPr marL="0" lvl="0" indent="0" algn="l" rtl="0">
                        <a:spcBef>
                          <a:spcPts val="0"/>
                        </a:spcBef>
                        <a:spcAft>
                          <a:spcPts val="0"/>
                        </a:spcAft>
                        <a:buNone/>
                      </a:pPr>
                      <a:r>
                        <a:rPr lang="en" sz="800" dirty="0"/>
                        <a:t>1165.8</a:t>
                      </a:r>
                      <a:endParaRPr sz="800" dirty="0"/>
                    </a:p>
                  </a:txBody>
                  <a:tcPr marL="91425" marR="0" marT="0" marB="91425"/>
                </a:tc>
                <a:tc>
                  <a:txBody>
                    <a:bodyPr/>
                    <a:lstStyle/>
                    <a:p>
                      <a:pPr marL="0" lvl="0" indent="0" algn="l" rtl="0">
                        <a:spcBef>
                          <a:spcPts val="0"/>
                        </a:spcBef>
                        <a:spcAft>
                          <a:spcPts val="0"/>
                        </a:spcAft>
                        <a:buNone/>
                      </a:pPr>
                      <a:r>
                        <a:rPr lang="en" sz="800" dirty="0"/>
                        <a:t>1499</a:t>
                      </a:r>
                      <a:endParaRPr sz="800" dirty="0"/>
                    </a:p>
                  </a:txBody>
                  <a:tcPr marL="91425" marR="0" marT="0" marB="91425"/>
                </a:tc>
                <a:extLst>
                  <a:ext uri="{0D108BD9-81ED-4DB2-BD59-A6C34878D82A}">
                    <a16:rowId xmlns:a16="http://schemas.microsoft.com/office/drawing/2014/main" val="10003"/>
                  </a:ext>
                </a:extLst>
              </a:tr>
              <a:tr h="253800">
                <a:tc>
                  <a:txBody>
                    <a:bodyPr/>
                    <a:lstStyle/>
                    <a:p>
                      <a:pPr marL="0" lvl="0" indent="0" algn="l" rtl="0">
                        <a:spcBef>
                          <a:spcPts val="0"/>
                        </a:spcBef>
                        <a:spcAft>
                          <a:spcPts val="0"/>
                        </a:spcAft>
                        <a:buNone/>
                      </a:pPr>
                      <a:r>
                        <a:rPr lang="en-US" sz="800" dirty="0"/>
                        <a:t>Standard Hours</a:t>
                      </a:r>
                      <a:endParaRPr sz="800" dirty="0"/>
                    </a:p>
                  </a:txBody>
                  <a:tcPr marL="91425" marR="0" marT="0" marB="91425"/>
                </a:tc>
                <a:tc>
                  <a:txBody>
                    <a:bodyPr/>
                    <a:lstStyle/>
                    <a:p>
                      <a:pPr marL="0" lvl="0" indent="0" algn="l" rtl="0">
                        <a:spcBef>
                          <a:spcPts val="0"/>
                        </a:spcBef>
                        <a:spcAft>
                          <a:spcPts val="0"/>
                        </a:spcAft>
                        <a:buNone/>
                      </a:pPr>
                      <a:r>
                        <a:rPr lang="en" sz="800" dirty="0"/>
                        <a:t>80</a:t>
                      </a:r>
                      <a:endParaRPr sz="800" dirty="0"/>
                    </a:p>
                  </a:txBody>
                  <a:tcPr marL="91425" marR="0" marT="0" marB="91425"/>
                </a:tc>
                <a:tc>
                  <a:txBody>
                    <a:bodyPr/>
                    <a:lstStyle/>
                    <a:p>
                      <a:pPr marL="0" lvl="0" indent="0" algn="l" rtl="0">
                        <a:spcBef>
                          <a:spcPts val="0"/>
                        </a:spcBef>
                        <a:spcAft>
                          <a:spcPts val="0"/>
                        </a:spcAft>
                        <a:buNone/>
                      </a:pPr>
                      <a:r>
                        <a:rPr lang="en" sz="800" dirty="0"/>
                        <a:t>80</a:t>
                      </a:r>
                      <a:endParaRPr sz="800" dirty="0"/>
                    </a:p>
                  </a:txBody>
                  <a:tcPr marL="91425" marR="0" marT="0" marB="91425"/>
                </a:tc>
                <a:tc>
                  <a:txBody>
                    <a:bodyPr/>
                    <a:lstStyle/>
                    <a:p>
                      <a:pPr marL="0" lvl="0" indent="0" algn="l" rtl="0">
                        <a:spcBef>
                          <a:spcPts val="0"/>
                        </a:spcBef>
                        <a:spcAft>
                          <a:spcPts val="0"/>
                        </a:spcAft>
                        <a:buNone/>
                      </a:pPr>
                      <a:r>
                        <a:rPr lang="en" sz="800" dirty="0"/>
                        <a:t>80</a:t>
                      </a:r>
                      <a:endParaRPr sz="800" dirty="0"/>
                    </a:p>
                  </a:txBody>
                  <a:tcPr marL="91425" marR="0" marT="0" marB="91425"/>
                </a:tc>
                <a:tc>
                  <a:txBody>
                    <a:bodyPr/>
                    <a:lstStyle/>
                    <a:p>
                      <a:pPr marL="0" lvl="0" indent="0" algn="l" rtl="0">
                        <a:spcBef>
                          <a:spcPts val="0"/>
                        </a:spcBef>
                        <a:spcAft>
                          <a:spcPts val="0"/>
                        </a:spcAft>
                        <a:buNone/>
                      </a:pPr>
                      <a:r>
                        <a:rPr lang="en" sz="800" dirty="0"/>
                        <a:t>80</a:t>
                      </a:r>
                      <a:endParaRPr sz="800" dirty="0"/>
                    </a:p>
                  </a:txBody>
                  <a:tcPr marL="91425" marR="0" marT="0" marB="91425"/>
                </a:tc>
                <a:tc>
                  <a:txBody>
                    <a:bodyPr/>
                    <a:lstStyle/>
                    <a:p>
                      <a:pPr marL="0" lvl="0" indent="0" algn="l" rtl="0">
                        <a:spcBef>
                          <a:spcPts val="0"/>
                        </a:spcBef>
                        <a:spcAft>
                          <a:spcPts val="0"/>
                        </a:spcAft>
                        <a:buNone/>
                      </a:pPr>
                      <a:r>
                        <a:rPr lang="en" sz="800" b="0" dirty="0"/>
                        <a:t>80</a:t>
                      </a:r>
                      <a:endParaRPr sz="800" b="0" dirty="0"/>
                    </a:p>
                  </a:txBody>
                  <a:tcPr marL="91425" marR="0" marT="0" marB="91425"/>
                </a:tc>
                <a:tc>
                  <a:txBody>
                    <a:bodyPr/>
                    <a:lstStyle/>
                    <a:p>
                      <a:pPr marL="0" lvl="0" indent="0" algn="l" rtl="0">
                        <a:spcBef>
                          <a:spcPts val="0"/>
                        </a:spcBef>
                        <a:spcAft>
                          <a:spcPts val="0"/>
                        </a:spcAft>
                        <a:buNone/>
                      </a:pPr>
                      <a:r>
                        <a:rPr lang="en" sz="800" dirty="0"/>
                        <a:t>80</a:t>
                      </a:r>
                      <a:endParaRPr sz="800" dirty="0"/>
                    </a:p>
                  </a:txBody>
                  <a:tcPr marL="91425" marR="0" marT="0" marB="91425"/>
                </a:tc>
                <a:extLst>
                  <a:ext uri="{0D108BD9-81ED-4DB2-BD59-A6C34878D82A}">
                    <a16:rowId xmlns:a16="http://schemas.microsoft.com/office/drawing/2014/main" val="10004"/>
                  </a:ext>
                </a:extLst>
              </a:tr>
              <a:tr h="253800">
                <a:tc>
                  <a:txBody>
                    <a:bodyPr/>
                    <a:lstStyle/>
                    <a:p>
                      <a:pPr marL="0" lvl="0" indent="0" algn="l" rtl="0">
                        <a:spcBef>
                          <a:spcPts val="0"/>
                        </a:spcBef>
                        <a:spcAft>
                          <a:spcPts val="0"/>
                        </a:spcAft>
                        <a:buNone/>
                      </a:pPr>
                      <a:r>
                        <a:rPr lang="en-US" sz="800" dirty="0"/>
                        <a:t>PerformanceRating</a:t>
                      </a:r>
                      <a:endParaRPr sz="800" dirty="0"/>
                    </a:p>
                  </a:txBody>
                  <a:tcPr marL="91425" marR="0" marT="0" marB="91425"/>
                </a:tc>
                <a:tc>
                  <a:txBody>
                    <a:bodyPr/>
                    <a:lstStyle/>
                    <a:p>
                      <a:pPr marL="0" lvl="0" indent="0" algn="l" rtl="0">
                        <a:spcBef>
                          <a:spcPts val="0"/>
                        </a:spcBef>
                        <a:spcAft>
                          <a:spcPts val="0"/>
                        </a:spcAft>
                        <a:buNone/>
                      </a:pPr>
                      <a:r>
                        <a:rPr lang="en" sz="800" dirty="0"/>
                        <a:t>3</a:t>
                      </a:r>
                      <a:endParaRPr sz="800" dirty="0"/>
                    </a:p>
                  </a:txBody>
                  <a:tcPr marL="91425" marR="0" marT="0" marB="91425"/>
                </a:tc>
                <a:tc>
                  <a:txBody>
                    <a:bodyPr/>
                    <a:lstStyle/>
                    <a:p>
                      <a:pPr marL="0" lvl="0" indent="0" algn="l" rtl="0">
                        <a:spcBef>
                          <a:spcPts val="0"/>
                        </a:spcBef>
                        <a:spcAft>
                          <a:spcPts val="0"/>
                        </a:spcAft>
                        <a:buNone/>
                      </a:pPr>
                      <a:r>
                        <a:rPr lang="en" sz="800" dirty="0"/>
                        <a:t>3</a:t>
                      </a:r>
                      <a:endParaRPr sz="800" dirty="0"/>
                    </a:p>
                  </a:txBody>
                  <a:tcPr marL="91425" marR="0" marT="0" marB="91425"/>
                </a:tc>
                <a:tc>
                  <a:txBody>
                    <a:bodyPr/>
                    <a:lstStyle/>
                    <a:p>
                      <a:pPr marL="0" lvl="0" indent="0" algn="l" rtl="0">
                        <a:spcBef>
                          <a:spcPts val="0"/>
                        </a:spcBef>
                        <a:spcAft>
                          <a:spcPts val="0"/>
                        </a:spcAft>
                        <a:buNone/>
                      </a:pPr>
                      <a:r>
                        <a:rPr lang="en" sz="800" dirty="0"/>
                        <a:t>3</a:t>
                      </a:r>
                      <a:endParaRPr sz="800" dirty="0"/>
                    </a:p>
                  </a:txBody>
                  <a:tcPr marL="91425" marR="0" marT="0" marB="91425"/>
                </a:tc>
                <a:tc>
                  <a:txBody>
                    <a:bodyPr/>
                    <a:lstStyle/>
                    <a:p>
                      <a:pPr marL="0" lvl="0" indent="0" algn="l" rtl="0">
                        <a:spcBef>
                          <a:spcPts val="0"/>
                        </a:spcBef>
                        <a:spcAft>
                          <a:spcPts val="0"/>
                        </a:spcAft>
                        <a:buNone/>
                      </a:pPr>
                      <a:r>
                        <a:rPr lang="en" sz="800" dirty="0"/>
                        <a:t>3.152</a:t>
                      </a:r>
                      <a:endParaRPr sz="800" dirty="0"/>
                    </a:p>
                  </a:txBody>
                  <a:tcPr marL="91425" marR="0" marT="0" marB="91425"/>
                </a:tc>
                <a:tc>
                  <a:txBody>
                    <a:bodyPr/>
                    <a:lstStyle/>
                    <a:p>
                      <a:pPr marL="0" lvl="0" indent="0" algn="l" rtl="0">
                        <a:spcBef>
                          <a:spcPts val="0"/>
                        </a:spcBef>
                        <a:spcAft>
                          <a:spcPts val="0"/>
                        </a:spcAft>
                        <a:buNone/>
                      </a:pPr>
                      <a:r>
                        <a:rPr lang="en" sz="800" dirty="0"/>
                        <a:t>3</a:t>
                      </a:r>
                      <a:endParaRPr sz="800" dirty="0"/>
                    </a:p>
                  </a:txBody>
                  <a:tcPr marL="91425" marR="0" marT="0" marB="91425"/>
                </a:tc>
                <a:tc>
                  <a:txBody>
                    <a:bodyPr/>
                    <a:lstStyle/>
                    <a:p>
                      <a:pPr marL="0" lvl="0" indent="0" algn="l" rtl="0">
                        <a:spcBef>
                          <a:spcPts val="0"/>
                        </a:spcBef>
                        <a:spcAft>
                          <a:spcPts val="0"/>
                        </a:spcAft>
                        <a:buNone/>
                      </a:pPr>
                      <a:r>
                        <a:rPr lang="en" sz="800" dirty="0"/>
                        <a:t>4</a:t>
                      </a:r>
                      <a:endParaRPr sz="800" dirty="0"/>
                    </a:p>
                  </a:txBody>
                  <a:tcPr marL="91425" marR="0" marT="0" marB="91425"/>
                </a:tc>
                <a:extLst>
                  <a:ext uri="{0D108BD9-81ED-4DB2-BD59-A6C34878D82A}">
                    <a16:rowId xmlns:a16="http://schemas.microsoft.com/office/drawing/2014/main" val="10005"/>
                  </a:ext>
                </a:extLst>
              </a:tr>
              <a:tr h="253800">
                <a:tc>
                  <a:txBody>
                    <a:bodyPr/>
                    <a:lstStyle/>
                    <a:p>
                      <a:pPr marL="0" lvl="0" indent="0" algn="l" rtl="0">
                        <a:spcBef>
                          <a:spcPts val="0"/>
                        </a:spcBef>
                        <a:spcAft>
                          <a:spcPts val="0"/>
                        </a:spcAft>
                        <a:buNone/>
                      </a:pPr>
                      <a:r>
                        <a:rPr lang="en-US" sz="800" dirty="0"/>
                        <a:t>EmployeeCount</a:t>
                      </a:r>
                      <a:endParaRPr sz="800" dirty="0"/>
                    </a:p>
                  </a:txBody>
                  <a:tcPr marL="91425" marR="0" marT="0" marB="91425"/>
                </a:tc>
                <a:tc>
                  <a:txBody>
                    <a:bodyPr/>
                    <a:lstStyle/>
                    <a:p>
                      <a:pPr marL="0" lvl="0" indent="0" algn="l" rtl="0">
                        <a:spcBef>
                          <a:spcPts val="0"/>
                        </a:spcBef>
                        <a:spcAft>
                          <a:spcPts val="0"/>
                        </a:spcAft>
                        <a:buNone/>
                      </a:pPr>
                      <a:r>
                        <a:rPr lang="en" sz="800" dirty="0"/>
                        <a:t>1</a:t>
                      </a:r>
                      <a:endParaRPr sz="800" dirty="0"/>
                    </a:p>
                  </a:txBody>
                  <a:tcPr marL="91425" marR="0" marT="0" marB="91425"/>
                </a:tc>
                <a:tc>
                  <a:txBody>
                    <a:bodyPr/>
                    <a:lstStyle/>
                    <a:p>
                      <a:pPr marL="0" lvl="0" indent="0" algn="l" rtl="0">
                        <a:spcBef>
                          <a:spcPts val="0"/>
                        </a:spcBef>
                        <a:spcAft>
                          <a:spcPts val="0"/>
                        </a:spcAft>
                        <a:buNone/>
                      </a:pPr>
                      <a:r>
                        <a:rPr lang="en" sz="800" dirty="0"/>
                        <a:t>1</a:t>
                      </a:r>
                      <a:endParaRPr sz="800" dirty="0"/>
                    </a:p>
                  </a:txBody>
                  <a:tcPr marL="91425" marR="0" marT="0" marB="91425"/>
                </a:tc>
                <a:tc>
                  <a:txBody>
                    <a:bodyPr/>
                    <a:lstStyle/>
                    <a:p>
                      <a:pPr marL="0" lvl="0" indent="0" algn="l" rtl="0">
                        <a:spcBef>
                          <a:spcPts val="0"/>
                        </a:spcBef>
                        <a:spcAft>
                          <a:spcPts val="0"/>
                        </a:spcAft>
                        <a:buNone/>
                      </a:pPr>
                      <a:r>
                        <a:rPr lang="en" sz="800" dirty="0"/>
                        <a:t>1</a:t>
                      </a:r>
                      <a:endParaRPr sz="800" dirty="0"/>
                    </a:p>
                  </a:txBody>
                  <a:tcPr marL="91425" marR="0" marT="0" marB="91425"/>
                </a:tc>
                <a:tc>
                  <a:txBody>
                    <a:bodyPr/>
                    <a:lstStyle/>
                    <a:p>
                      <a:pPr marL="0" lvl="0" indent="0" algn="l" rtl="0">
                        <a:spcBef>
                          <a:spcPts val="0"/>
                        </a:spcBef>
                        <a:spcAft>
                          <a:spcPts val="0"/>
                        </a:spcAft>
                        <a:buNone/>
                      </a:pPr>
                      <a:r>
                        <a:rPr lang="en" sz="800" dirty="0"/>
                        <a:t>1</a:t>
                      </a:r>
                      <a:endParaRPr sz="800" dirty="0"/>
                    </a:p>
                  </a:txBody>
                  <a:tcPr marL="91425" marR="0" marT="0" marB="91425"/>
                </a:tc>
                <a:tc>
                  <a:txBody>
                    <a:bodyPr/>
                    <a:lstStyle/>
                    <a:p>
                      <a:pPr marL="0" lvl="0" indent="0" algn="l" rtl="0">
                        <a:spcBef>
                          <a:spcPts val="0"/>
                        </a:spcBef>
                        <a:spcAft>
                          <a:spcPts val="0"/>
                        </a:spcAft>
                        <a:buNone/>
                      </a:pPr>
                      <a:r>
                        <a:rPr lang="en" sz="800" dirty="0"/>
                        <a:t>1</a:t>
                      </a:r>
                      <a:endParaRPr sz="800" dirty="0"/>
                    </a:p>
                  </a:txBody>
                  <a:tcPr marL="91425" marR="0" marT="0" marB="91425"/>
                </a:tc>
                <a:tc>
                  <a:txBody>
                    <a:bodyPr/>
                    <a:lstStyle/>
                    <a:p>
                      <a:pPr marL="0" lvl="0" indent="0" algn="l" rtl="0">
                        <a:spcBef>
                          <a:spcPts val="0"/>
                        </a:spcBef>
                        <a:spcAft>
                          <a:spcPts val="0"/>
                        </a:spcAft>
                        <a:buNone/>
                      </a:pPr>
                      <a:r>
                        <a:rPr lang="en" sz="800" dirty="0"/>
                        <a:t>1</a:t>
                      </a:r>
                      <a:endParaRPr sz="800" dirty="0"/>
                    </a:p>
                  </a:txBody>
                  <a:tcPr marL="91425" marR="0" marT="0" marB="91425"/>
                </a:tc>
                <a:extLst>
                  <a:ext uri="{0D108BD9-81ED-4DB2-BD59-A6C34878D82A}">
                    <a16:rowId xmlns:a16="http://schemas.microsoft.com/office/drawing/2014/main" val="10006"/>
                  </a:ext>
                </a:extLst>
              </a:tr>
              <a:tr h="253800">
                <a:tc>
                  <a:txBody>
                    <a:bodyPr/>
                    <a:lstStyle/>
                    <a:p>
                      <a:pPr marL="0" lvl="0" indent="0" algn="l" rtl="0">
                        <a:spcBef>
                          <a:spcPts val="0"/>
                        </a:spcBef>
                        <a:spcAft>
                          <a:spcPts val="0"/>
                        </a:spcAft>
                        <a:buNone/>
                      </a:pPr>
                      <a:r>
                        <a:rPr lang="en-US" sz="800" dirty="0"/>
                        <a:t>StockOptionLevel</a:t>
                      </a:r>
                      <a:endParaRPr sz="800" dirty="0"/>
                    </a:p>
                  </a:txBody>
                  <a:tcPr marL="91425" marR="0" marT="0" marB="91425"/>
                </a:tc>
                <a:tc>
                  <a:txBody>
                    <a:bodyPr/>
                    <a:lstStyle/>
                    <a:p>
                      <a:pPr marL="0" lvl="0" indent="0" algn="l" rtl="0">
                        <a:spcBef>
                          <a:spcPts val="0"/>
                        </a:spcBef>
                        <a:spcAft>
                          <a:spcPts val="0"/>
                        </a:spcAft>
                        <a:buNone/>
                      </a:pPr>
                      <a:r>
                        <a:rPr lang="en" sz="800" dirty="0"/>
                        <a:t>0</a:t>
                      </a:r>
                      <a:endParaRPr sz="800" dirty="0"/>
                    </a:p>
                  </a:txBody>
                  <a:tcPr marL="91425" marR="0" marT="0" marB="91425"/>
                </a:tc>
                <a:tc>
                  <a:txBody>
                    <a:bodyPr/>
                    <a:lstStyle/>
                    <a:p>
                      <a:pPr marL="0" lvl="0" indent="0" algn="l" rtl="0">
                        <a:spcBef>
                          <a:spcPts val="0"/>
                        </a:spcBef>
                        <a:spcAft>
                          <a:spcPts val="0"/>
                        </a:spcAft>
                        <a:buNone/>
                      </a:pPr>
                      <a:r>
                        <a:rPr lang="en" sz="800" dirty="0"/>
                        <a:t>0</a:t>
                      </a:r>
                      <a:endParaRPr sz="800" dirty="0"/>
                    </a:p>
                  </a:txBody>
                  <a:tcPr marL="91425" marR="0" marT="0" marB="91425"/>
                </a:tc>
                <a:tc>
                  <a:txBody>
                    <a:bodyPr/>
                    <a:lstStyle/>
                    <a:p>
                      <a:pPr marL="0" lvl="0" indent="0" algn="l" rtl="0">
                        <a:spcBef>
                          <a:spcPts val="0"/>
                        </a:spcBef>
                        <a:spcAft>
                          <a:spcPts val="0"/>
                        </a:spcAft>
                        <a:buNone/>
                      </a:pPr>
                      <a:r>
                        <a:rPr lang="en" sz="800" dirty="0"/>
                        <a:t>1</a:t>
                      </a:r>
                      <a:endParaRPr sz="800" dirty="0"/>
                    </a:p>
                  </a:txBody>
                  <a:tcPr marL="91425" marR="0" marT="0" marB="91425"/>
                </a:tc>
                <a:tc>
                  <a:txBody>
                    <a:bodyPr/>
                    <a:lstStyle/>
                    <a:p>
                      <a:pPr marL="0" lvl="0" indent="0" algn="l" rtl="0">
                        <a:spcBef>
                          <a:spcPts val="0"/>
                        </a:spcBef>
                        <a:spcAft>
                          <a:spcPts val="0"/>
                        </a:spcAft>
                        <a:buNone/>
                      </a:pPr>
                      <a:r>
                        <a:rPr lang="en" sz="800" dirty="0"/>
                        <a:t>0.7839</a:t>
                      </a:r>
                      <a:endParaRPr sz="800" dirty="0"/>
                    </a:p>
                  </a:txBody>
                  <a:tcPr marL="91425" marR="0" marT="0" marB="91425"/>
                </a:tc>
                <a:tc>
                  <a:txBody>
                    <a:bodyPr/>
                    <a:lstStyle/>
                    <a:p>
                      <a:pPr marL="0" lvl="0" indent="0" algn="l" rtl="0">
                        <a:spcBef>
                          <a:spcPts val="0"/>
                        </a:spcBef>
                        <a:spcAft>
                          <a:spcPts val="0"/>
                        </a:spcAft>
                        <a:buNone/>
                      </a:pPr>
                      <a:r>
                        <a:rPr lang="en" sz="800" dirty="0"/>
                        <a:t>1</a:t>
                      </a:r>
                      <a:endParaRPr sz="800" dirty="0"/>
                    </a:p>
                  </a:txBody>
                  <a:tcPr marL="91425" marR="0" marT="0" marB="91425"/>
                </a:tc>
                <a:tc>
                  <a:txBody>
                    <a:bodyPr/>
                    <a:lstStyle/>
                    <a:p>
                      <a:pPr marL="0" lvl="0" indent="0" algn="l" rtl="0">
                        <a:spcBef>
                          <a:spcPts val="0"/>
                        </a:spcBef>
                        <a:spcAft>
                          <a:spcPts val="0"/>
                        </a:spcAft>
                        <a:buNone/>
                      </a:pPr>
                      <a:r>
                        <a:rPr lang="en" sz="800" dirty="0"/>
                        <a:t>3</a:t>
                      </a:r>
                      <a:endParaRPr sz="800" dirty="0"/>
                    </a:p>
                  </a:txBody>
                  <a:tcPr marL="91425" marR="0" marT="0" marB="91425"/>
                </a:tc>
                <a:extLst>
                  <a:ext uri="{0D108BD9-81ED-4DB2-BD59-A6C34878D82A}">
                    <a16:rowId xmlns:a16="http://schemas.microsoft.com/office/drawing/2014/main" val="10007"/>
                  </a:ext>
                </a:extLst>
              </a:tr>
              <a:tr h="253800">
                <a:tc>
                  <a:txBody>
                    <a:bodyPr/>
                    <a:lstStyle/>
                    <a:p>
                      <a:pPr marL="0" lvl="0" indent="0" algn="l" rtl="0">
                        <a:spcBef>
                          <a:spcPts val="0"/>
                        </a:spcBef>
                        <a:spcAft>
                          <a:spcPts val="0"/>
                        </a:spcAft>
                        <a:buNone/>
                      </a:pPr>
                      <a:r>
                        <a:rPr lang="en-US" sz="800" dirty="0"/>
                        <a:t>TotalWorkingYears</a:t>
                      </a:r>
                      <a:endParaRPr sz="800" dirty="0"/>
                    </a:p>
                  </a:txBody>
                  <a:tcPr marL="91425" marR="0" marT="0" marB="91425"/>
                </a:tc>
                <a:tc>
                  <a:txBody>
                    <a:bodyPr/>
                    <a:lstStyle/>
                    <a:p>
                      <a:pPr marL="0" lvl="0" indent="0" algn="l" rtl="0">
                        <a:spcBef>
                          <a:spcPts val="0"/>
                        </a:spcBef>
                        <a:spcAft>
                          <a:spcPts val="0"/>
                        </a:spcAft>
                        <a:buNone/>
                      </a:pPr>
                      <a:r>
                        <a:rPr lang="en" sz="800" dirty="0"/>
                        <a:t>0</a:t>
                      </a:r>
                      <a:endParaRPr sz="800" dirty="0"/>
                    </a:p>
                  </a:txBody>
                  <a:tcPr marL="91425" marR="0" marT="0" marB="91425"/>
                </a:tc>
                <a:tc>
                  <a:txBody>
                    <a:bodyPr/>
                    <a:lstStyle/>
                    <a:p>
                      <a:pPr marL="0" lvl="0" indent="0" algn="l" rtl="0">
                        <a:spcBef>
                          <a:spcPts val="0"/>
                        </a:spcBef>
                        <a:spcAft>
                          <a:spcPts val="0"/>
                        </a:spcAft>
                        <a:buNone/>
                      </a:pPr>
                      <a:r>
                        <a:rPr lang="en" sz="800" dirty="0"/>
                        <a:t>6</a:t>
                      </a:r>
                      <a:endParaRPr sz="800" dirty="0"/>
                    </a:p>
                  </a:txBody>
                  <a:tcPr marL="91425" marR="0" marT="0" marB="91425"/>
                </a:tc>
                <a:tc>
                  <a:txBody>
                    <a:bodyPr/>
                    <a:lstStyle/>
                    <a:p>
                      <a:pPr marL="0" lvl="0" indent="0" algn="l" rtl="0">
                        <a:spcBef>
                          <a:spcPts val="0"/>
                        </a:spcBef>
                        <a:spcAft>
                          <a:spcPts val="0"/>
                        </a:spcAft>
                        <a:buNone/>
                      </a:pPr>
                      <a:r>
                        <a:rPr lang="en" sz="800" dirty="0"/>
                        <a:t>10</a:t>
                      </a:r>
                      <a:endParaRPr sz="800" dirty="0"/>
                    </a:p>
                  </a:txBody>
                  <a:tcPr marL="91425" marR="0" marT="0" marB="91425"/>
                </a:tc>
                <a:tc>
                  <a:txBody>
                    <a:bodyPr/>
                    <a:lstStyle/>
                    <a:p>
                      <a:pPr marL="0" lvl="0" indent="0" algn="l" rtl="0">
                        <a:spcBef>
                          <a:spcPts val="0"/>
                        </a:spcBef>
                        <a:spcAft>
                          <a:spcPts val="0"/>
                        </a:spcAft>
                        <a:buNone/>
                      </a:pPr>
                      <a:r>
                        <a:rPr lang="en" sz="800" dirty="0"/>
                        <a:t>11.05</a:t>
                      </a:r>
                      <a:endParaRPr sz="800" dirty="0"/>
                    </a:p>
                  </a:txBody>
                  <a:tcPr marL="91425" marR="0" marT="0" marB="91425"/>
                </a:tc>
                <a:tc>
                  <a:txBody>
                    <a:bodyPr/>
                    <a:lstStyle/>
                    <a:p>
                      <a:pPr marL="0" lvl="0" indent="0" algn="l" rtl="0">
                        <a:spcBef>
                          <a:spcPts val="0"/>
                        </a:spcBef>
                        <a:spcAft>
                          <a:spcPts val="0"/>
                        </a:spcAft>
                        <a:buNone/>
                      </a:pPr>
                      <a:r>
                        <a:rPr lang="en" sz="800" dirty="0"/>
                        <a:t>15</a:t>
                      </a:r>
                      <a:endParaRPr sz="800" dirty="0"/>
                    </a:p>
                  </a:txBody>
                  <a:tcPr marL="91425" marR="0" marT="0" marB="91425"/>
                </a:tc>
                <a:tc>
                  <a:txBody>
                    <a:bodyPr/>
                    <a:lstStyle/>
                    <a:p>
                      <a:pPr marL="0" lvl="0" indent="0" algn="l" rtl="0">
                        <a:spcBef>
                          <a:spcPts val="0"/>
                        </a:spcBef>
                        <a:spcAft>
                          <a:spcPts val="0"/>
                        </a:spcAft>
                        <a:buNone/>
                      </a:pPr>
                      <a:r>
                        <a:rPr lang="en" sz="800" dirty="0"/>
                        <a:t>40</a:t>
                      </a:r>
                      <a:endParaRPr sz="800" dirty="0"/>
                    </a:p>
                  </a:txBody>
                  <a:tcPr marL="91425" marR="0" marT="0" marB="91425"/>
                </a:tc>
                <a:extLst>
                  <a:ext uri="{0D108BD9-81ED-4DB2-BD59-A6C34878D82A}">
                    <a16:rowId xmlns:a16="http://schemas.microsoft.com/office/drawing/2014/main" val="10008"/>
                  </a:ext>
                </a:extLst>
              </a:tr>
              <a:tr h="253800">
                <a:tc>
                  <a:txBody>
                    <a:bodyPr/>
                    <a:lstStyle/>
                    <a:p>
                      <a:pPr marL="0" lvl="0" indent="0" algn="l" rtl="0">
                        <a:spcBef>
                          <a:spcPts val="0"/>
                        </a:spcBef>
                        <a:spcAft>
                          <a:spcPts val="0"/>
                        </a:spcAft>
                        <a:buNone/>
                      </a:pPr>
                      <a:r>
                        <a:rPr lang="en-US" sz="800" dirty="0"/>
                        <a:t>JobLevel</a:t>
                      </a:r>
                      <a:endParaRPr sz="800" dirty="0"/>
                    </a:p>
                  </a:txBody>
                  <a:tcPr marL="91425" marR="0" marT="0" marB="91425"/>
                </a:tc>
                <a:tc>
                  <a:txBody>
                    <a:bodyPr/>
                    <a:lstStyle/>
                    <a:p>
                      <a:pPr marL="0" lvl="0" indent="0" algn="l" rtl="0">
                        <a:spcBef>
                          <a:spcPts val="0"/>
                        </a:spcBef>
                        <a:spcAft>
                          <a:spcPts val="0"/>
                        </a:spcAft>
                        <a:buNone/>
                      </a:pPr>
                      <a:r>
                        <a:rPr lang="en" sz="800" dirty="0"/>
                        <a:t>1</a:t>
                      </a:r>
                      <a:endParaRPr sz="800" dirty="0"/>
                    </a:p>
                  </a:txBody>
                  <a:tcPr marL="91425" marR="0" marT="0" marB="91425"/>
                </a:tc>
                <a:tc>
                  <a:txBody>
                    <a:bodyPr/>
                    <a:lstStyle/>
                    <a:p>
                      <a:pPr marL="0" lvl="0" indent="0" algn="l" rtl="0">
                        <a:spcBef>
                          <a:spcPts val="0"/>
                        </a:spcBef>
                        <a:spcAft>
                          <a:spcPts val="0"/>
                        </a:spcAft>
                        <a:buNone/>
                      </a:pPr>
                      <a:r>
                        <a:rPr lang="en" sz="800" dirty="0"/>
                        <a:t>1</a:t>
                      </a:r>
                      <a:endParaRPr sz="800" dirty="0"/>
                    </a:p>
                  </a:txBody>
                  <a:tcPr marL="91425" marR="0" marT="0" marB="91425"/>
                </a:tc>
                <a:tc>
                  <a:txBody>
                    <a:bodyPr/>
                    <a:lstStyle/>
                    <a:p>
                      <a:pPr marL="0" lvl="0" indent="0" algn="l" rtl="0">
                        <a:spcBef>
                          <a:spcPts val="0"/>
                        </a:spcBef>
                        <a:spcAft>
                          <a:spcPts val="0"/>
                        </a:spcAft>
                        <a:buNone/>
                      </a:pPr>
                      <a:r>
                        <a:rPr lang="en" sz="800" dirty="0"/>
                        <a:t>2.039</a:t>
                      </a:r>
                      <a:endParaRPr sz="800" dirty="0"/>
                    </a:p>
                  </a:txBody>
                  <a:tcPr marL="91425" marR="0" marT="0" marB="91425"/>
                </a:tc>
                <a:tc>
                  <a:txBody>
                    <a:bodyPr/>
                    <a:lstStyle/>
                    <a:p>
                      <a:pPr marL="0" lvl="0" indent="0" algn="l" rtl="0">
                        <a:spcBef>
                          <a:spcPts val="0"/>
                        </a:spcBef>
                        <a:spcAft>
                          <a:spcPts val="0"/>
                        </a:spcAft>
                        <a:buNone/>
                      </a:pPr>
                      <a:r>
                        <a:rPr lang="en" sz="800"/>
                        <a:t>5,167</a:t>
                      </a:r>
                      <a:endParaRPr sz="800"/>
                    </a:p>
                  </a:txBody>
                  <a:tcPr marL="91425" marR="0" marT="0" marB="91425"/>
                </a:tc>
                <a:tc>
                  <a:txBody>
                    <a:bodyPr/>
                    <a:lstStyle/>
                    <a:p>
                      <a:pPr marL="0" lvl="0" indent="0" algn="l" rtl="0">
                        <a:spcBef>
                          <a:spcPts val="0"/>
                        </a:spcBef>
                        <a:spcAft>
                          <a:spcPts val="0"/>
                        </a:spcAft>
                        <a:buNone/>
                      </a:pPr>
                      <a:r>
                        <a:rPr lang="en" sz="800" dirty="0"/>
                        <a:t>3</a:t>
                      </a:r>
                      <a:endParaRPr sz="800" dirty="0"/>
                    </a:p>
                  </a:txBody>
                  <a:tcPr marL="91425" marR="0" marT="0" marB="91425"/>
                </a:tc>
                <a:tc>
                  <a:txBody>
                    <a:bodyPr/>
                    <a:lstStyle/>
                    <a:p>
                      <a:pPr marL="0" lvl="0" indent="0" algn="l" rtl="0">
                        <a:spcBef>
                          <a:spcPts val="0"/>
                        </a:spcBef>
                        <a:spcAft>
                          <a:spcPts val="0"/>
                        </a:spcAft>
                        <a:buNone/>
                      </a:pPr>
                      <a:r>
                        <a:rPr lang="en" sz="800" dirty="0"/>
                        <a:t>5</a:t>
                      </a:r>
                      <a:endParaRPr sz="800" dirty="0"/>
                    </a:p>
                  </a:txBody>
                  <a:tcPr marL="91425" marR="0" marT="0" marB="91425"/>
                </a:tc>
                <a:extLst>
                  <a:ext uri="{0D108BD9-81ED-4DB2-BD59-A6C34878D82A}">
                    <a16:rowId xmlns:a16="http://schemas.microsoft.com/office/drawing/2014/main" val="10009"/>
                  </a:ext>
                </a:extLst>
              </a:tr>
              <a:tr h="253800">
                <a:tc>
                  <a:txBody>
                    <a:bodyPr/>
                    <a:lstStyle/>
                    <a:p>
                      <a:pPr marL="0" lvl="0" indent="0" algn="l" rtl="0">
                        <a:spcBef>
                          <a:spcPts val="0"/>
                        </a:spcBef>
                        <a:spcAft>
                          <a:spcPts val="0"/>
                        </a:spcAft>
                        <a:buNone/>
                      </a:pPr>
                      <a:r>
                        <a:rPr lang="en-US" sz="800" dirty="0"/>
                        <a:t>JobInvolvement</a:t>
                      </a:r>
                      <a:endParaRPr sz="800" dirty="0"/>
                    </a:p>
                  </a:txBody>
                  <a:tcPr marL="91425" marR="0" marT="0" marB="91425"/>
                </a:tc>
                <a:tc>
                  <a:txBody>
                    <a:bodyPr/>
                    <a:lstStyle/>
                    <a:p>
                      <a:pPr marL="0" lvl="0" indent="0" algn="l" rtl="0">
                        <a:spcBef>
                          <a:spcPts val="0"/>
                        </a:spcBef>
                        <a:spcAft>
                          <a:spcPts val="0"/>
                        </a:spcAft>
                        <a:buNone/>
                      </a:pPr>
                      <a:r>
                        <a:rPr lang="en-US" sz="800" dirty="0"/>
                        <a:t>1</a:t>
                      </a:r>
                      <a:endParaRPr sz="800" dirty="0"/>
                    </a:p>
                  </a:txBody>
                  <a:tcPr marL="91425" marR="0" marT="0" marB="91425"/>
                </a:tc>
                <a:tc>
                  <a:txBody>
                    <a:bodyPr/>
                    <a:lstStyle/>
                    <a:p>
                      <a:pPr marL="0" lvl="0" indent="0" algn="l" rtl="0">
                        <a:spcBef>
                          <a:spcPts val="0"/>
                        </a:spcBef>
                        <a:spcAft>
                          <a:spcPts val="0"/>
                        </a:spcAft>
                        <a:buNone/>
                      </a:pPr>
                      <a:r>
                        <a:rPr lang="en-US" sz="800" dirty="0"/>
                        <a:t>2</a:t>
                      </a:r>
                      <a:endParaRPr sz="800" dirty="0"/>
                    </a:p>
                  </a:txBody>
                  <a:tcPr marL="91425" marR="0" marT="0" marB="91425"/>
                </a:tc>
                <a:tc>
                  <a:txBody>
                    <a:bodyPr/>
                    <a:lstStyle/>
                    <a:p>
                      <a:pPr marL="0" lvl="0" indent="0" algn="l" rtl="0">
                        <a:spcBef>
                          <a:spcPts val="0"/>
                        </a:spcBef>
                        <a:spcAft>
                          <a:spcPts val="0"/>
                        </a:spcAft>
                        <a:buNone/>
                      </a:pPr>
                      <a:r>
                        <a:rPr lang="en-US" sz="800" dirty="0"/>
                        <a:t>3</a:t>
                      </a:r>
                      <a:endParaRPr sz="800" dirty="0"/>
                    </a:p>
                  </a:txBody>
                  <a:tcPr marL="91425" marR="0" marT="0" marB="91425"/>
                </a:tc>
                <a:tc>
                  <a:txBody>
                    <a:bodyPr/>
                    <a:lstStyle/>
                    <a:p>
                      <a:pPr marL="0" lvl="0" indent="0" algn="l" rtl="0">
                        <a:spcBef>
                          <a:spcPts val="0"/>
                        </a:spcBef>
                        <a:spcAft>
                          <a:spcPts val="0"/>
                        </a:spcAft>
                        <a:buNone/>
                      </a:pPr>
                      <a:r>
                        <a:rPr lang="en-US" sz="800" dirty="0"/>
                        <a:t>2.732</a:t>
                      </a:r>
                      <a:endParaRPr sz="800" dirty="0"/>
                    </a:p>
                  </a:txBody>
                  <a:tcPr marL="91425" marR="0" marT="0" marB="91425"/>
                </a:tc>
                <a:tc>
                  <a:txBody>
                    <a:bodyPr/>
                    <a:lstStyle/>
                    <a:p>
                      <a:pPr marL="0" lvl="0" indent="0" algn="l" rtl="0">
                        <a:spcBef>
                          <a:spcPts val="0"/>
                        </a:spcBef>
                        <a:spcAft>
                          <a:spcPts val="0"/>
                        </a:spcAft>
                        <a:buNone/>
                      </a:pPr>
                      <a:r>
                        <a:rPr lang="en-US" sz="800" dirty="0"/>
                        <a:t>3</a:t>
                      </a:r>
                      <a:endParaRPr sz="800" dirty="0"/>
                    </a:p>
                  </a:txBody>
                  <a:tcPr marL="91425" marR="0" marT="0" marB="91425"/>
                </a:tc>
                <a:tc>
                  <a:txBody>
                    <a:bodyPr/>
                    <a:lstStyle/>
                    <a:p>
                      <a:pPr marL="0" lvl="0" indent="0" algn="l" rtl="0">
                        <a:spcBef>
                          <a:spcPts val="0"/>
                        </a:spcBef>
                        <a:spcAft>
                          <a:spcPts val="0"/>
                        </a:spcAft>
                        <a:buNone/>
                      </a:pPr>
                      <a:r>
                        <a:rPr lang="en-US" sz="800" dirty="0"/>
                        <a:t>4</a:t>
                      </a:r>
                      <a:endParaRPr sz="800" dirty="0"/>
                    </a:p>
                  </a:txBody>
                  <a:tcPr marL="91425" marR="0" marT="0" marB="91425"/>
                </a:tc>
                <a:extLst>
                  <a:ext uri="{0D108BD9-81ED-4DB2-BD59-A6C34878D82A}">
                    <a16:rowId xmlns:a16="http://schemas.microsoft.com/office/drawing/2014/main" val="984716269"/>
                  </a:ext>
                </a:extLst>
              </a:tr>
              <a:tr h="253800">
                <a:tc>
                  <a:txBody>
                    <a:bodyPr/>
                    <a:lstStyle/>
                    <a:p>
                      <a:pPr marL="0" lvl="0" indent="0" algn="l" rtl="0">
                        <a:spcBef>
                          <a:spcPts val="0"/>
                        </a:spcBef>
                        <a:spcAft>
                          <a:spcPts val="0"/>
                        </a:spcAft>
                        <a:buNone/>
                      </a:pPr>
                      <a:r>
                        <a:rPr lang="en-US" sz="800" dirty="0"/>
                        <a:t>Monthly Income</a:t>
                      </a:r>
                      <a:endParaRPr sz="800" dirty="0"/>
                    </a:p>
                  </a:txBody>
                  <a:tcPr marL="91425" marR="0" marT="0" marB="91425"/>
                </a:tc>
                <a:tc>
                  <a:txBody>
                    <a:bodyPr/>
                    <a:lstStyle/>
                    <a:p>
                      <a:pPr marL="0" lvl="0" indent="0" algn="l" rtl="0">
                        <a:spcBef>
                          <a:spcPts val="0"/>
                        </a:spcBef>
                        <a:spcAft>
                          <a:spcPts val="0"/>
                        </a:spcAft>
                        <a:buNone/>
                      </a:pPr>
                      <a:r>
                        <a:rPr lang="en-US" sz="800" dirty="0"/>
                        <a:t>1081</a:t>
                      </a:r>
                      <a:endParaRPr sz="800" dirty="0"/>
                    </a:p>
                  </a:txBody>
                  <a:tcPr marL="91425" marR="0" marT="0" marB="91425"/>
                </a:tc>
                <a:tc>
                  <a:txBody>
                    <a:bodyPr/>
                    <a:lstStyle/>
                    <a:p>
                      <a:pPr marL="0" lvl="0" indent="0" algn="l" rtl="0">
                        <a:spcBef>
                          <a:spcPts val="0"/>
                        </a:spcBef>
                        <a:spcAft>
                          <a:spcPts val="0"/>
                        </a:spcAft>
                        <a:buNone/>
                      </a:pPr>
                      <a:r>
                        <a:rPr lang="en-US" sz="800" dirty="0"/>
                        <a:t>2840</a:t>
                      </a:r>
                      <a:endParaRPr sz="800" dirty="0"/>
                    </a:p>
                  </a:txBody>
                  <a:tcPr marL="91425" marR="0" marT="0" marB="91425"/>
                </a:tc>
                <a:tc>
                  <a:txBody>
                    <a:bodyPr/>
                    <a:lstStyle/>
                    <a:p>
                      <a:pPr marL="0" lvl="0" indent="0" algn="l" rtl="0">
                        <a:spcBef>
                          <a:spcPts val="0"/>
                        </a:spcBef>
                        <a:spcAft>
                          <a:spcPts val="0"/>
                        </a:spcAft>
                        <a:buNone/>
                      </a:pPr>
                      <a:r>
                        <a:rPr lang="en-US" sz="800" dirty="0"/>
                        <a:t>4946</a:t>
                      </a:r>
                      <a:endParaRPr sz="800" dirty="0"/>
                    </a:p>
                  </a:txBody>
                  <a:tcPr marL="91425" marR="0" marT="0" marB="91425"/>
                </a:tc>
                <a:tc>
                  <a:txBody>
                    <a:bodyPr/>
                    <a:lstStyle/>
                    <a:p>
                      <a:pPr marL="0" lvl="0" indent="0" algn="l" rtl="0">
                        <a:spcBef>
                          <a:spcPts val="0"/>
                        </a:spcBef>
                        <a:spcAft>
                          <a:spcPts val="0"/>
                        </a:spcAft>
                        <a:buNone/>
                      </a:pPr>
                      <a:r>
                        <a:rPr lang="en-US" sz="800" dirty="0"/>
                        <a:t>6390</a:t>
                      </a:r>
                      <a:endParaRPr sz="800" dirty="0"/>
                    </a:p>
                  </a:txBody>
                  <a:tcPr marL="91425" marR="0" marT="0" marB="91425"/>
                </a:tc>
                <a:tc>
                  <a:txBody>
                    <a:bodyPr/>
                    <a:lstStyle/>
                    <a:p>
                      <a:pPr marL="0" lvl="0" indent="0" algn="l" rtl="0">
                        <a:spcBef>
                          <a:spcPts val="0"/>
                        </a:spcBef>
                        <a:spcAft>
                          <a:spcPts val="0"/>
                        </a:spcAft>
                        <a:buNone/>
                      </a:pPr>
                      <a:r>
                        <a:rPr lang="en-US" sz="800" dirty="0"/>
                        <a:t>8182</a:t>
                      </a:r>
                      <a:endParaRPr sz="800" dirty="0"/>
                    </a:p>
                  </a:txBody>
                  <a:tcPr marL="91425" marR="0" marT="0" marB="91425"/>
                </a:tc>
                <a:tc>
                  <a:txBody>
                    <a:bodyPr/>
                    <a:lstStyle/>
                    <a:p>
                      <a:pPr marL="0" lvl="0" indent="0" algn="l" rtl="0">
                        <a:spcBef>
                          <a:spcPts val="0"/>
                        </a:spcBef>
                        <a:spcAft>
                          <a:spcPts val="0"/>
                        </a:spcAft>
                        <a:buNone/>
                      </a:pPr>
                      <a:r>
                        <a:rPr lang="en-US" sz="800" dirty="0"/>
                        <a:t>19999</a:t>
                      </a:r>
                      <a:endParaRPr sz="800" dirty="0"/>
                    </a:p>
                  </a:txBody>
                  <a:tcPr marL="91425" marR="0" marT="0" marB="91425"/>
                </a:tc>
                <a:extLst>
                  <a:ext uri="{0D108BD9-81ED-4DB2-BD59-A6C34878D82A}">
                    <a16:rowId xmlns:a16="http://schemas.microsoft.com/office/drawing/2014/main" val="359782198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a:p>
          <a:p>
            <a:pPr marL="0" lvl="0" indent="0" algn="l" rtl="0">
              <a:spcBef>
                <a:spcPts val="0"/>
              </a:spcBef>
              <a:spcAft>
                <a:spcPts val="0"/>
              </a:spcAft>
              <a:buNone/>
            </a:pPr>
            <a:r>
              <a:rPr lang="en"/>
              <a:t>Summary Statistics - Categorical</a:t>
            </a:r>
            <a:endParaRPr/>
          </a:p>
        </p:txBody>
      </p:sp>
      <p:graphicFrame>
        <p:nvGraphicFramePr>
          <p:cNvPr id="112" name="Google Shape;112;p20"/>
          <p:cNvGraphicFramePr/>
          <p:nvPr>
            <p:extLst>
              <p:ext uri="{D42A27DB-BD31-4B8C-83A1-F6EECF244321}">
                <p14:modId xmlns:p14="http://schemas.microsoft.com/office/powerpoint/2010/main" val="3576164094"/>
              </p:ext>
            </p:extLst>
          </p:nvPr>
        </p:nvGraphicFramePr>
        <p:xfrm>
          <a:off x="1337677" y="2215530"/>
          <a:ext cx="5313700" cy="2426625"/>
        </p:xfrm>
        <a:graphic>
          <a:graphicData uri="http://schemas.openxmlformats.org/drawingml/2006/table">
            <a:tbl>
              <a:tblPr>
                <a:noFill/>
                <a:tableStyleId>{E915B0BE-977A-4457-AE41-C00C276D3362}</a:tableStyleId>
              </a:tblPr>
              <a:tblGrid>
                <a:gridCol w="1263150">
                  <a:extLst>
                    <a:ext uri="{9D8B030D-6E8A-4147-A177-3AD203B41FA5}">
                      <a16:colId xmlns:a16="http://schemas.microsoft.com/office/drawing/2014/main" val="20000"/>
                    </a:ext>
                  </a:extLst>
                </a:gridCol>
                <a:gridCol w="1015209">
                  <a:extLst>
                    <a:ext uri="{9D8B030D-6E8A-4147-A177-3AD203B41FA5}">
                      <a16:colId xmlns:a16="http://schemas.microsoft.com/office/drawing/2014/main" val="20001"/>
                    </a:ext>
                  </a:extLst>
                </a:gridCol>
                <a:gridCol w="1445791">
                  <a:extLst>
                    <a:ext uri="{9D8B030D-6E8A-4147-A177-3AD203B41FA5}">
                      <a16:colId xmlns:a16="http://schemas.microsoft.com/office/drawing/2014/main" val="20002"/>
                    </a:ext>
                  </a:extLst>
                </a:gridCol>
                <a:gridCol w="1589550">
                  <a:extLst>
                    <a:ext uri="{9D8B030D-6E8A-4147-A177-3AD203B41FA5}">
                      <a16:colId xmlns:a16="http://schemas.microsoft.com/office/drawing/2014/main" val="20004"/>
                    </a:ext>
                  </a:extLst>
                </a:gridCol>
              </a:tblGrid>
              <a:tr h="274225">
                <a:tc>
                  <a:txBody>
                    <a:bodyPr/>
                    <a:lstStyle/>
                    <a:p>
                      <a:pPr marL="0" lvl="0" indent="0" algn="l" rtl="0">
                        <a:spcBef>
                          <a:spcPts val="0"/>
                        </a:spcBef>
                        <a:spcAft>
                          <a:spcPts val="0"/>
                        </a:spcAft>
                        <a:buNone/>
                      </a:pPr>
                      <a:r>
                        <a:rPr lang="en" sz="1000" b="1" dirty="0"/>
                        <a:t>Variable Name</a:t>
                      </a:r>
                      <a:endParaRPr sz="1000" b="1" dirty="0"/>
                    </a:p>
                  </a:txBody>
                  <a:tcPr marL="91425" marR="0" marT="0"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000" b="1"/>
                        <a:t>Num Categories</a:t>
                      </a:r>
                      <a:endParaRPr sz="1000" b="1"/>
                    </a:p>
                  </a:txBody>
                  <a:tcPr marL="91425" marR="0" marT="0"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000" b="1"/>
                        <a:t>Min Size</a:t>
                      </a:r>
                      <a:endParaRPr sz="1000" b="1"/>
                    </a:p>
                  </a:txBody>
                  <a:tcPr marL="91425" marR="0" marT="0"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000" b="1"/>
                        <a:t>Max Size</a:t>
                      </a:r>
                      <a:endParaRPr sz="1000" b="1"/>
                    </a:p>
                  </a:txBody>
                  <a:tcPr marL="91425" marR="0" marT="0" marB="91425">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253800">
                <a:tc>
                  <a:txBody>
                    <a:bodyPr/>
                    <a:lstStyle/>
                    <a:p>
                      <a:pPr marL="0" lvl="0" indent="0" algn="l" rtl="0">
                        <a:spcBef>
                          <a:spcPts val="0"/>
                        </a:spcBef>
                        <a:spcAft>
                          <a:spcPts val="0"/>
                        </a:spcAft>
                        <a:buNone/>
                      </a:pPr>
                      <a:r>
                        <a:rPr lang="en-US" sz="1000" dirty="0" err="1"/>
                        <a:t>BusinessTravel</a:t>
                      </a:r>
                      <a:endParaRPr sz="1000" dirty="0"/>
                    </a:p>
                  </a:txBody>
                  <a:tcPr marL="91425" marR="0" marT="0" marB="91425">
                    <a:lnT w="9525" cap="flat" cmpd="sng">
                      <a:solidFill>
                        <a:schemeClr val="dk2"/>
                      </a:solidFill>
                      <a:prstDash val="solid"/>
                      <a:round/>
                      <a:headEnd type="none" w="sm" len="sm"/>
                      <a:tailEnd type="none" w="sm" len="sm"/>
                    </a:lnT>
                  </a:tcPr>
                </a:tc>
                <a:tc>
                  <a:txBody>
                    <a:bodyPr/>
                    <a:lstStyle/>
                    <a:p>
                      <a:pPr marL="0" lvl="0" indent="0" algn="l" rtl="0">
                        <a:spcBef>
                          <a:spcPts val="0"/>
                        </a:spcBef>
                        <a:spcAft>
                          <a:spcPts val="0"/>
                        </a:spcAft>
                        <a:buNone/>
                      </a:pPr>
                      <a:r>
                        <a:rPr lang="en" sz="1000" dirty="0"/>
                        <a:t>2</a:t>
                      </a:r>
                      <a:endParaRPr sz="1000" dirty="0"/>
                    </a:p>
                  </a:txBody>
                  <a:tcPr marL="91425" marR="0" marT="0" marB="91425">
                    <a:lnT w="9525" cap="flat" cmpd="sng">
                      <a:solidFill>
                        <a:schemeClr val="dk2"/>
                      </a:solidFill>
                      <a:prstDash val="solid"/>
                      <a:round/>
                      <a:headEnd type="none" w="sm" len="sm"/>
                      <a:tailEnd type="none" w="sm" len="sm"/>
                    </a:lnT>
                  </a:tcPr>
                </a:tc>
                <a:tc>
                  <a:txBody>
                    <a:bodyPr/>
                    <a:lstStyle/>
                    <a:p>
                      <a:pPr marL="0" lvl="0" indent="0" algn="l" rtl="0">
                        <a:spcBef>
                          <a:spcPts val="0"/>
                        </a:spcBef>
                        <a:spcAft>
                          <a:spcPts val="0"/>
                        </a:spcAft>
                        <a:buNone/>
                      </a:pPr>
                      <a:r>
                        <a:rPr lang="en" sz="1000" dirty="0"/>
                        <a:t>94 (Non-Travel)</a:t>
                      </a:r>
                      <a:endParaRPr sz="1000" dirty="0"/>
                    </a:p>
                  </a:txBody>
                  <a:tcPr marL="91425" marR="0" marT="0" marB="91425">
                    <a:lnT w="9525" cap="flat" cmpd="sng">
                      <a:solidFill>
                        <a:schemeClr val="dk2"/>
                      </a:solidFill>
                      <a:prstDash val="solid"/>
                      <a:round/>
                      <a:headEnd type="none" w="sm" len="sm"/>
                      <a:tailEnd type="none" w="sm" len="sm"/>
                    </a:lnT>
                  </a:tcPr>
                </a:tc>
                <a:tc>
                  <a:txBody>
                    <a:bodyPr/>
                    <a:lstStyle/>
                    <a:p>
                      <a:pPr marL="0" lvl="0" indent="0" algn="l" rtl="0">
                        <a:spcBef>
                          <a:spcPts val="0"/>
                        </a:spcBef>
                        <a:spcAft>
                          <a:spcPts val="0"/>
                        </a:spcAft>
                        <a:buNone/>
                      </a:pPr>
                      <a:r>
                        <a:rPr lang="en" sz="1000" dirty="0"/>
                        <a:t>618 (Travel_Rarely)</a:t>
                      </a:r>
                      <a:endParaRPr sz="1000" dirty="0"/>
                    </a:p>
                  </a:txBody>
                  <a:tcPr marL="91425" marR="0" marT="0" marB="91425">
                    <a:lnT w="9525" cap="flat" cmpd="sng" algn="ctr">
                      <a:solidFill>
                        <a:schemeClr val="dk2"/>
                      </a:solidFill>
                      <a:prstDash val="solid"/>
                      <a:round/>
                      <a:headEnd type="none" w="sm" len="sm"/>
                      <a:tailEnd type="none" w="sm" len="sm"/>
                    </a:lnT>
                  </a:tcPr>
                </a:tc>
                <a:extLst>
                  <a:ext uri="{0D108BD9-81ED-4DB2-BD59-A6C34878D82A}">
                    <a16:rowId xmlns:a16="http://schemas.microsoft.com/office/drawing/2014/main" val="10001"/>
                  </a:ext>
                </a:extLst>
              </a:tr>
              <a:tr h="253800">
                <a:tc>
                  <a:txBody>
                    <a:bodyPr/>
                    <a:lstStyle/>
                    <a:p>
                      <a:pPr marL="0" lvl="0" indent="0" algn="l" rtl="0">
                        <a:spcBef>
                          <a:spcPts val="0"/>
                        </a:spcBef>
                        <a:spcAft>
                          <a:spcPts val="0"/>
                        </a:spcAft>
                        <a:buNone/>
                      </a:pPr>
                      <a:r>
                        <a:rPr lang="en-US" sz="1000" dirty="0"/>
                        <a:t>Department</a:t>
                      </a:r>
                      <a:endParaRPr sz="1000" dirty="0"/>
                    </a:p>
                  </a:txBody>
                  <a:tcPr marL="91425" marR="0" marT="0" marB="91425"/>
                </a:tc>
                <a:tc>
                  <a:txBody>
                    <a:bodyPr/>
                    <a:lstStyle/>
                    <a:p>
                      <a:pPr marL="0" lvl="0" indent="0" algn="l" rtl="0">
                        <a:spcBef>
                          <a:spcPts val="0"/>
                        </a:spcBef>
                        <a:spcAft>
                          <a:spcPts val="0"/>
                        </a:spcAft>
                        <a:buNone/>
                      </a:pPr>
                      <a:r>
                        <a:rPr lang="en" sz="1000" dirty="0"/>
                        <a:t>3</a:t>
                      </a:r>
                      <a:endParaRPr sz="1000" dirty="0"/>
                    </a:p>
                  </a:txBody>
                  <a:tcPr marL="91425" marR="0" marT="0" marB="91425"/>
                </a:tc>
                <a:tc>
                  <a:txBody>
                    <a:bodyPr/>
                    <a:lstStyle/>
                    <a:p>
                      <a:pPr marL="0" lvl="0" indent="0" algn="l" rtl="0">
                        <a:spcBef>
                          <a:spcPts val="0"/>
                        </a:spcBef>
                        <a:spcAft>
                          <a:spcPts val="0"/>
                        </a:spcAft>
                        <a:buNone/>
                      </a:pPr>
                      <a:r>
                        <a:rPr lang="en" sz="1000" dirty="0"/>
                        <a:t>35 (Human Resource)</a:t>
                      </a:r>
                      <a:endParaRPr sz="1000" dirty="0"/>
                    </a:p>
                  </a:txBody>
                  <a:tcPr marL="91425" marR="0" marT="0" marB="91425"/>
                </a:tc>
                <a:tc>
                  <a:txBody>
                    <a:bodyPr/>
                    <a:lstStyle/>
                    <a:p>
                      <a:pPr marL="0" lvl="0" indent="0" algn="l" rtl="0">
                        <a:spcBef>
                          <a:spcPts val="0"/>
                        </a:spcBef>
                        <a:spcAft>
                          <a:spcPts val="0"/>
                        </a:spcAft>
                        <a:buNone/>
                      </a:pPr>
                      <a:r>
                        <a:rPr lang="en" sz="1000" dirty="0"/>
                        <a:t>273 (Sales)</a:t>
                      </a:r>
                      <a:endParaRPr sz="1000" dirty="0"/>
                    </a:p>
                  </a:txBody>
                  <a:tcPr marL="91425" marR="0" marT="0" marB="91425"/>
                </a:tc>
                <a:extLst>
                  <a:ext uri="{0D108BD9-81ED-4DB2-BD59-A6C34878D82A}">
                    <a16:rowId xmlns:a16="http://schemas.microsoft.com/office/drawing/2014/main" val="10002"/>
                  </a:ext>
                </a:extLst>
              </a:tr>
              <a:tr h="253800">
                <a:tc>
                  <a:txBody>
                    <a:bodyPr/>
                    <a:lstStyle/>
                    <a:p>
                      <a:pPr marL="0" lvl="0" indent="0" algn="l" rtl="0">
                        <a:spcBef>
                          <a:spcPts val="0"/>
                        </a:spcBef>
                        <a:spcAft>
                          <a:spcPts val="0"/>
                        </a:spcAft>
                        <a:buNone/>
                      </a:pPr>
                      <a:r>
                        <a:rPr lang="en-US" sz="1000" dirty="0" err="1"/>
                        <a:t>EducationField</a:t>
                      </a:r>
                      <a:endParaRPr sz="1000" dirty="0"/>
                    </a:p>
                  </a:txBody>
                  <a:tcPr marL="91425" marR="0" marT="0" marB="91425"/>
                </a:tc>
                <a:tc>
                  <a:txBody>
                    <a:bodyPr/>
                    <a:lstStyle/>
                    <a:p>
                      <a:pPr marL="0" lvl="0" indent="0" algn="l" rtl="0">
                        <a:spcBef>
                          <a:spcPts val="0"/>
                        </a:spcBef>
                        <a:spcAft>
                          <a:spcPts val="0"/>
                        </a:spcAft>
                        <a:buNone/>
                      </a:pPr>
                      <a:r>
                        <a:rPr lang="en" sz="1000" dirty="0"/>
                        <a:t>6</a:t>
                      </a:r>
                      <a:endParaRPr sz="1000" dirty="0"/>
                    </a:p>
                  </a:txBody>
                  <a:tcPr marL="91425" marR="0" marT="0" marB="91425"/>
                </a:tc>
                <a:tc>
                  <a:txBody>
                    <a:bodyPr/>
                    <a:lstStyle/>
                    <a:p>
                      <a:pPr marL="0" lvl="0" indent="0" algn="l" rtl="0">
                        <a:spcBef>
                          <a:spcPts val="0"/>
                        </a:spcBef>
                        <a:spcAft>
                          <a:spcPts val="0"/>
                        </a:spcAft>
                        <a:buNone/>
                      </a:pPr>
                      <a:r>
                        <a:rPr lang="en" sz="1000" dirty="0"/>
                        <a:t>15 (Human Resources)</a:t>
                      </a:r>
                      <a:endParaRPr sz="1000" dirty="0"/>
                    </a:p>
                  </a:txBody>
                  <a:tcPr marL="91425" marR="0" marT="0" marB="91425"/>
                </a:tc>
                <a:tc>
                  <a:txBody>
                    <a:bodyPr/>
                    <a:lstStyle/>
                    <a:p>
                      <a:pPr marL="0" lvl="0" indent="0" algn="l" rtl="0">
                        <a:spcBef>
                          <a:spcPts val="0"/>
                        </a:spcBef>
                        <a:spcAft>
                          <a:spcPts val="0"/>
                        </a:spcAft>
                        <a:buNone/>
                      </a:pPr>
                      <a:r>
                        <a:rPr lang="en" sz="1000" dirty="0"/>
                        <a:t>358 (Life Sciences)</a:t>
                      </a:r>
                      <a:endParaRPr sz="1000" dirty="0"/>
                    </a:p>
                  </a:txBody>
                  <a:tcPr marL="91425" marR="0" marT="0" marB="91425"/>
                </a:tc>
                <a:extLst>
                  <a:ext uri="{0D108BD9-81ED-4DB2-BD59-A6C34878D82A}">
                    <a16:rowId xmlns:a16="http://schemas.microsoft.com/office/drawing/2014/main" val="10003"/>
                  </a:ext>
                </a:extLst>
              </a:tr>
              <a:tr h="253800">
                <a:tc>
                  <a:txBody>
                    <a:bodyPr/>
                    <a:lstStyle/>
                    <a:p>
                      <a:pPr marL="0" lvl="0" indent="0" algn="l" rtl="0">
                        <a:spcBef>
                          <a:spcPts val="0"/>
                        </a:spcBef>
                        <a:spcAft>
                          <a:spcPts val="0"/>
                        </a:spcAft>
                        <a:buNone/>
                      </a:pPr>
                      <a:r>
                        <a:rPr lang="en-US" sz="1000" dirty="0"/>
                        <a:t>Gender</a:t>
                      </a:r>
                      <a:endParaRPr sz="1000" dirty="0"/>
                    </a:p>
                  </a:txBody>
                  <a:tcPr marL="91425" marR="0" marT="0" marB="91425"/>
                </a:tc>
                <a:tc>
                  <a:txBody>
                    <a:bodyPr/>
                    <a:lstStyle/>
                    <a:p>
                      <a:pPr marL="0" lvl="0" indent="0" algn="l" rtl="0">
                        <a:spcBef>
                          <a:spcPts val="0"/>
                        </a:spcBef>
                        <a:spcAft>
                          <a:spcPts val="0"/>
                        </a:spcAft>
                        <a:buNone/>
                      </a:pPr>
                      <a:r>
                        <a:rPr lang="en" sz="1000" dirty="0"/>
                        <a:t>2</a:t>
                      </a:r>
                      <a:endParaRPr sz="1000" dirty="0"/>
                    </a:p>
                  </a:txBody>
                  <a:tcPr marL="91425" marR="0" marT="0" marB="91425"/>
                </a:tc>
                <a:tc>
                  <a:txBody>
                    <a:bodyPr/>
                    <a:lstStyle/>
                    <a:p>
                      <a:pPr marL="0" lvl="0" indent="0" algn="l" rtl="0">
                        <a:spcBef>
                          <a:spcPts val="0"/>
                        </a:spcBef>
                        <a:spcAft>
                          <a:spcPts val="0"/>
                        </a:spcAft>
                        <a:buNone/>
                      </a:pPr>
                      <a:r>
                        <a:rPr lang="en" sz="1000" b="0" dirty="0"/>
                        <a:t>354 (Female)</a:t>
                      </a:r>
                      <a:endParaRPr sz="1000" b="0" dirty="0"/>
                    </a:p>
                  </a:txBody>
                  <a:tcPr marL="91425" marR="0" marT="0" marB="91425"/>
                </a:tc>
                <a:tc>
                  <a:txBody>
                    <a:bodyPr/>
                    <a:lstStyle/>
                    <a:p>
                      <a:pPr marL="0" lvl="0" indent="0" algn="l" rtl="0">
                        <a:spcBef>
                          <a:spcPts val="0"/>
                        </a:spcBef>
                        <a:spcAft>
                          <a:spcPts val="0"/>
                        </a:spcAft>
                        <a:buNone/>
                      </a:pPr>
                      <a:r>
                        <a:rPr lang="en" sz="1000" dirty="0"/>
                        <a:t>516 (Male)</a:t>
                      </a:r>
                      <a:endParaRPr sz="1000" dirty="0"/>
                    </a:p>
                  </a:txBody>
                  <a:tcPr marL="91425" marR="0" marT="0" marB="91425"/>
                </a:tc>
                <a:extLst>
                  <a:ext uri="{0D108BD9-81ED-4DB2-BD59-A6C34878D82A}">
                    <a16:rowId xmlns:a16="http://schemas.microsoft.com/office/drawing/2014/main" val="10004"/>
                  </a:ext>
                </a:extLst>
              </a:tr>
              <a:tr h="253800">
                <a:tc>
                  <a:txBody>
                    <a:bodyPr/>
                    <a:lstStyle/>
                    <a:p>
                      <a:pPr marL="0" lvl="0" indent="0" algn="l" rtl="0">
                        <a:spcBef>
                          <a:spcPts val="0"/>
                        </a:spcBef>
                        <a:spcAft>
                          <a:spcPts val="0"/>
                        </a:spcAft>
                        <a:buNone/>
                      </a:pPr>
                      <a:r>
                        <a:rPr lang="en-US" sz="1000" dirty="0" err="1"/>
                        <a:t>JobRole</a:t>
                      </a:r>
                      <a:endParaRPr sz="1000" dirty="0"/>
                    </a:p>
                  </a:txBody>
                  <a:tcPr marL="91425" marR="0" marT="0" marB="91425"/>
                </a:tc>
                <a:tc>
                  <a:txBody>
                    <a:bodyPr/>
                    <a:lstStyle/>
                    <a:p>
                      <a:pPr marL="0" lvl="0" indent="0" algn="l" rtl="0">
                        <a:spcBef>
                          <a:spcPts val="0"/>
                        </a:spcBef>
                        <a:spcAft>
                          <a:spcPts val="0"/>
                        </a:spcAft>
                        <a:buNone/>
                      </a:pPr>
                      <a:r>
                        <a:rPr lang="en" sz="1000" dirty="0"/>
                        <a:t>9</a:t>
                      </a:r>
                      <a:endParaRPr sz="1000" dirty="0"/>
                    </a:p>
                  </a:txBody>
                  <a:tcPr marL="91425" marR="0" marT="0" marB="91425"/>
                </a:tc>
                <a:tc>
                  <a:txBody>
                    <a:bodyPr/>
                    <a:lstStyle/>
                    <a:p>
                      <a:pPr marL="0" lvl="0" indent="0" algn="l" rtl="0">
                        <a:spcBef>
                          <a:spcPts val="0"/>
                        </a:spcBef>
                        <a:spcAft>
                          <a:spcPts val="0"/>
                        </a:spcAft>
                        <a:buNone/>
                      </a:pPr>
                      <a:r>
                        <a:rPr lang="en" sz="1000" dirty="0"/>
                        <a:t>51 (Manager)</a:t>
                      </a:r>
                      <a:endParaRPr sz="1000" dirty="0"/>
                    </a:p>
                  </a:txBody>
                  <a:tcPr marL="91425" marR="0" marT="0" marB="91425"/>
                </a:tc>
                <a:tc>
                  <a:txBody>
                    <a:bodyPr/>
                    <a:lstStyle/>
                    <a:p>
                      <a:pPr marL="0" lvl="0" indent="0" algn="l" rtl="0">
                        <a:spcBef>
                          <a:spcPts val="0"/>
                        </a:spcBef>
                        <a:spcAft>
                          <a:spcPts val="0"/>
                        </a:spcAft>
                        <a:buNone/>
                      </a:pPr>
                      <a:r>
                        <a:rPr lang="en" sz="1000" dirty="0"/>
                        <a:t>200 (Sales Executive)</a:t>
                      </a:r>
                      <a:endParaRPr sz="1000" dirty="0"/>
                    </a:p>
                  </a:txBody>
                  <a:tcPr marL="91425" marR="0" marT="0" marB="91425"/>
                </a:tc>
                <a:extLst>
                  <a:ext uri="{0D108BD9-81ED-4DB2-BD59-A6C34878D82A}">
                    <a16:rowId xmlns:a16="http://schemas.microsoft.com/office/drawing/2014/main" val="10005"/>
                  </a:ext>
                </a:extLst>
              </a:tr>
              <a:tr h="253800">
                <a:tc>
                  <a:txBody>
                    <a:bodyPr/>
                    <a:lstStyle/>
                    <a:p>
                      <a:pPr marL="0" lvl="0" indent="0" algn="l" rtl="0">
                        <a:spcBef>
                          <a:spcPts val="0"/>
                        </a:spcBef>
                        <a:spcAft>
                          <a:spcPts val="0"/>
                        </a:spcAft>
                        <a:buNone/>
                      </a:pPr>
                      <a:r>
                        <a:rPr lang="en-US" sz="1000" dirty="0" err="1"/>
                        <a:t>MaritalStatus</a:t>
                      </a:r>
                      <a:endParaRPr sz="1000" dirty="0"/>
                    </a:p>
                  </a:txBody>
                  <a:tcPr marL="91425" marR="0" marT="0" marB="91425"/>
                </a:tc>
                <a:tc>
                  <a:txBody>
                    <a:bodyPr/>
                    <a:lstStyle/>
                    <a:p>
                      <a:pPr marL="0" lvl="0" indent="0" algn="l" rtl="0">
                        <a:spcBef>
                          <a:spcPts val="0"/>
                        </a:spcBef>
                        <a:spcAft>
                          <a:spcPts val="0"/>
                        </a:spcAft>
                        <a:buNone/>
                      </a:pPr>
                      <a:r>
                        <a:rPr lang="en" sz="1000" dirty="0"/>
                        <a:t>3</a:t>
                      </a:r>
                      <a:endParaRPr sz="1000" dirty="0"/>
                    </a:p>
                  </a:txBody>
                  <a:tcPr marL="91425" marR="0" marT="0" marB="91425"/>
                </a:tc>
                <a:tc>
                  <a:txBody>
                    <a:bodyPr/>
                    <a:lstStyle/>
                    <a:p>
                      <a:pPr marL="0" lvl="0" indent="0" algn="l" rtl="0">
                        <a:spcBef>
                          <a:spcPts val="0"/>
                        </a:spcBef>
                        <a:spcAft>
                          <a:spcPts val="0"/>
                        </a:spcAft>
                        <a:buNone/>
                      </a:pPr>
                      <a:r>
                        <a:rPr lang="en" sz="1000" dirty="0"/>
                        <a:t>191 (Divorced)</a:t>
                      </a:r>
                      <a:endParaRPr sz="1000" dirty="0"/>
                    </a:p>
                  </a:txBody>
                  <a:tcPr marL="91425" marR="0" marT="0" marB="91425"/>
                </a:tc>
                <a:tc>
                  <a:txBody>
                    <a:bodyPr/>
                    <a:lstStyle/>
                    <a:p>
                      <a:pPr marL="0" lvl="0" indent="0" algn="l" rtl="0">
                        <a:spcBef>
                          <a:spcPts val="0"/>
                        </a:spcBef>
                        <a:spcAft>
                          <a:spcPts val="0"/>
                        </a:spcAft>
                        <a:buNone/>
                      </a:pPr>
                      <a:r>
                        <a:rPr lang="en" sz="1000" b="0" dirty="0"/>
                        <a:t>410 (Married)</a:t>
                      </a:r>
                      <a:endParaRPr sz="1000" b="0" dirty="0"/>
                    </a:p>
                  </a:txBody>
                  <a:tcPr marL="91425" marR="0" marT="0" marB="91425"/>
                </a:tc>
                <a:extLst>
                  <a:ext uri="{0D108BD9-81ED-4DB2-BD59-A6C34878D82A}">
                    <a16:rowId xmlns:a16="http://schemas.microsoft.com/office/drawing/2014/main" val="10006"/>
                  </a:ext>
                </a:extLst>
              </a:tr>
              <a:tr h="253800">
                <a:tc>
                  <a:txBody>
                    <a:bodyPr/>
                    <a:lstStyle/>
                    <a:p>
                      <a:pPr marL="0" lvl="0" indent="0" algn="l" rtl="0">
                        <a:spcBef>
                          <a:spcPts val="0"/>
                        </a:spcBef>
                        <a:spcAft>
                          <a:spcPts val="0"/>
                        </a:spcAft>
                        <a:buNone/>
                      </a:pPr>
                      <a:r>
                        <a:rPr lang="en-US" sz="1000" dirty="0" err="1"/>
                        <a:t>OverTime</a:t>
                      </a:r>
                      <a:endParaRPr sz="1000" dirty="0"/>
                    </a:p>
                  </a:txBody>
                  <a:tcPr marL="91425" marR="0" marT="0" marB="91425"/>
                </a:tc>
                <a:tc>
                  <a:txBody>
                    <a:bodyPr/>
                    <a:lstStyle/>
                    <a:p>
                      <a:pPr marL="0" lvl="0" indent="0" algn="l" rtl="0">
                        <a:spcBef>
                          <a:spcPts val="0"/>
                        </a:spcBef>
                        <a:spcAft>
                          <a:spcPts val="0"/>
                        </a:spcAft>
                        <a:buNone/>
                      </a:pPr>
                      <a:r>
                        <a:rPr lang="en" sz="1000" dirty="0"/>
                        <a:t>2</a:t>
                      </a:r>
                      <a:endParaRPr sz="1000" dirty="0"/>
                    </a:p>
                  </a:txBody>
                  <a:tcPr marL="91425" marR="0" marT="0" marB="91425"/>
                </a:tc>
                <a:tc>
                  <a:txBody>
                    <a:bodyPr/>
                    <a:lstStyle/>
                    <a:p>
                      <a:pPr marL="0" lvl="0" indent="0" algn="l" rtl="0">
                        <a:spcBef>
                          <a:spcPts val="0"/>
                        </a:spcBef>
                        <a:spcAft>
                          <a:spcPts val="0"/>
                        </a:spcAft>
                        <a:buNone/>
                      </a:pPr>
                      <a:r>
                        <a:rPr lang="en" sz="1000" dirty="0"/>
                        <a:t>252 (Yes)</a:t>
                      </a:r>
                      <a:endParaRPr sz="1000" dirty="0"/>
                    </a:p>
                  </a:txBody>
                  <a:tcPr marL="91425" marR="0" marT="0" marB="91425"/>
                </a:tc>
                <a:tc>
                  <a:txBody>
                    <a:bodyPr/>
                    <a:lstStyle/>
                    <a:p>
                      <a:pPr marL="0" lvl="0" indent="0" algn="l" rtl="0">
                        <a:spcBef>
                          <a:spcPts val="0"/>
                        </a:spcBef>
                        <a:spcAft>
                          <a:spcPts val="0"/>
                        </a:spcAft>
                        <a:buNone/>
                      </a:pPr>
                      <a:r>
                        <a:rPr lang="en" sz="1000" dirty="0"/>
                        <a:t>618 (No)</a:t>
                      </a:r>
                      <a:endParaRPr sz="1000" dirty="0"/>
                    </a:p>
                  </a:txBody>
                  <a:tcPr marL="91425" marR="0" marT="0" marB="91425"/>
                </a:tc>
                <a:extLst>
                  <a:ext uri="{0D108BD9-81ED-4DB2-BD59-A6C34878D82A}">
                    <a16:rowId xmlns:a16="http://schemas.microsoft.com/office/drawing/2014/main" val="10007"/>
                  </a:ext>
                </a:extLst>
              </a:tr>
              <a:tr h="253800">
                <a:tc>
                  <a:txBody>
                    <a:bodyPr/>
                    <a:lstStyle/>
                    <a:p>
                      <a:pPr marL="0" lvl="0" indent="0" algn="l" rtl="0">
                        <a:spcBef>
                          <a:spcPts val="0"/>
                        </a:spcBef>
                        <a:spcAft>
                          <a:spcPts val="0"/>
                        </a:spcAft>
                        <a:buNone/>
                      </a:pPr>
                      <a:r>
                        <a:rPr lang="en-US" sz="1000" dirty="0"/>
                        <a:t>Attrition</a:t>
                      </a:r>
                      <a:endParaRPr sz="1000" dirty="0"/>
                    </a:p>
                  </a:txBody>
                  <a:tcPr marL="91425" marR="0" marT="0" marB="91425"/>
                </a:tc>
                <a:tc>
                  <a:txBody>
                    <a:bodyPr/>
                    <a:lstStyle/>
                    <a:p>
                      <a:pPr marL="0" lvl="0" indent="0" algn="l" rtl="0">
                        <a:spcBef>
                          <a:spcPts val="0"/>
                        </a:spcBef>
                        <a:spcAft>
                          <a:spcPts val="0"/>
                        </a:spcAft>
                        <a:buNone/>
                      </a:pPr>
                      <a:r>
                        <a:rPr lang="en-US" sz="1000" dirty="0"/>
                        <a:t>2</a:t>
                      </a:r>
                      <a:endParaRPr sz="1000" dirty="0"/>
                    </a:p>
                  </a:txBody>
                  <a:tcPr marL="91425" marR="0" marT="0" marB="91425"/>
                </a:tc>
                <a:tc>
                  <a:txBody>
                    <a:bodyPr/>
                    <a:lstStyle/>
                    <a:p>
                      <a:pPr marL="0" lvl="0" indent="0" algn="l" rtl="0">
                        <a:spcBef>
                          <a:spcPts val="0"/>
                        </a:spcBef>
                        <a:spcAft>
                          <a:spcPts val="0"/>
                        </a:spcAft>
                        <a:buNone/>
                      </a:pPr>
                      <a:r>
                        <a:rPr lang="en-US" sz="1000" dirty="0"/>
                        <a:t>140 (Yes)</a:t>
                      </a:r>
                      <a:endParaRPr sz="1000" dirty="0"/>
                    </a:p>
                  </a:txBody>
                  <a:tcPr marL="91425" marR="0" marT="0" marB="91425"/>
                </a:tc>
                <a:tc>
                  <a:txBody>
                    <a:bodyPr/>
                    <a:lstStyle/>
                    <a:p>
                      <a:pPr marL="0" lvl="0" indent="0" algn="l" rtl="0">
                        <a:spcBef>
                          <a:spcPts val="0"/>
                        </a:spcBef>
                        <a:spcAft>
                          <a:spcPts val="0"/>
                        </a:spcAft>
                        <a:buNone/>
                      </a:pPr>
                      <a:r>
                        <a:rPr lang="en-US" sz="1000" dirty="0"/>
                        <a:t>730 (No)</a:t>
                      </a:r>
                      <a:endParaRPr sz="1000" dirty="0"/>
                    </a:p>
                  </a:txBody>
                  <a:tcPr marL="91425" marR="0" marT="0" marB="91425"/>
                </a:tc>
                <a:extLst>
                  <a:ext uri="{0D108BD9-81ED-4DB2-BD59-A6C34878D82A}">
                    <a16:rowId xmlns:a16="http://schemas.microsoft.com/office/drawing/2014/main" val="99425695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Job Level</a:t>
            </a:r>
            <a:endParaRPr dirty="0"/>
          </a:p>
        </p:txBody>
      </p:sp>
      <p:sp>
        <p:nvSpPr>
          <p:cNvPr id="122" name="Google Shape;122;p21"/>
          <p:cNvSpPr txBox="1">
            <a:spLocks noGrp="1"/>
          </p:cNvSpPr>
          <p:nvPr>
            <p:ph type="body" idx="1"/>
          </p:nvPr>
        </p:nvSpPr>
        <p:spPr>
          <a:xfrm>
            <a:off x="471900" y="1919075"/>
            <a:ext cx="3117600" cy="2949300"/>
          </a:xfrm>
          <a:prstGeom prst="rect">
            <a:avLst/>
          </a:prstGeom>
        </p:spPr>
        <p:txBody>
          <a:bodyPr spcFirstLastPara="1" wrap="square" lIns="91425" tIns="91425" rIns="91425" bIns="91425" anchor="t" anchorCtr="0">
            <a:normAutofit/>
          </a:bodyPr>
          <a:lstStyle/>
          <a:p>
            <a:pPr marL="457200" lvl="0" indent="-310832" algn="l" rtl="0">
              <a:spcBef>
                <a:spcPts val="0"/>
              </a:spcBef>
              <a:spcAft>
                <a:spcPts val="0"/>
              </a:spcAft>
              <a:buSzPct val="100000"/>
              <a:buChar char="●"/>
            </a:pPr>
            <a:r>
              <a:rPr lang="en-US" dirty="0"/>
              <a:t>Employees in Job Level 2 seems to be paid the best</a:t>
            </a:r>
          </a:p>
          <a:p>
            <a:pPr marL="457200" lvl="0" indent="-310832" algn="l" rtl="0">
              <a:spcBef>
                <a:spcPts val="0"/>
              </a:spcBef>
              <a:spcAft>
                <a:spcPts val="0"/>
              </a:spcAft>
              <a:buSzPct val="100000"/>
              <a:buChar char="●"/>
            </a:pPr>
            <a:r>
              <a:rPr lang="en-US" dirty="0"/>
              <a:t>There is a higher level of Employee turnover Rate among the employees in Job Level 1</a:t>
            </a:r>
          </a:p>
          <a:p>
            <a:pPr marL="457200" lvl="0" indent="-310832" algn="l" rtl="0">
              <a:spcBef>
                <a:spcPts val="0"/>
              </a:spcBef>
              <a:spcAft>
                <a:spcPts val="0"/>
              </a:spcAft>
              <a:buSzPct val="100000"/>
              <a:buChar char="●"/>
            </a:pPr>
            <a:r>
              <a:rPr lang="en-US" dirty="0"/>
              <a:t>There is a similar distribution overall between the monthly salary and employees that didn’t leave in terms of JobLevel.</a:t>
            </a:r>
            <a:endParaRPr dirty="0"/>
          </a:p>
        </p:txBody>
      </p:sp>
      <p:pic>
        <p:nvPicPr>
          <p:cNvPr id="3" name="Picture 2">
            <a:extLst>
              <a:ext uri="{FF2B5EF4-FFF2-40B4-BE49-F238E27FC236}">
                <a16:creationId xmlns:a16="http://schemas.microsoft.com/office/drawing/2014/main" id="{2D587038-102C-7B26-4ECC-13846DCF8D64}"/>
              </a:ext>
            </a:extLst>
          </p:cNvPr>
          <p:cNvPicPr>
            <a:picLocks noChangeAspect="1"/>
          </p:cNvPicPr>
          <p:nvPr/>
        </p:nvPicPr>
        <p:blipFill>
          <a:blip r:embed="rId3"/>
          <a:stretch>
            <a:fillRect/>
          </a:stretch>
        </p:blipFill>
        <p:spPr>
          <a:xfrm>
            <a:off x="3661561" y="2280550"/>
            <a:ext cx="2545275" cy="2405750"/>
          </a:xfrm>
          <a:prstGeom prst="rect">
            <a:avLst/>
          </a:prstGeom>
        </p:spPr>
      </p:pic>
      <p:pic>
        <p:nvPicPr>
          <p:cNvPr id="5" name="Picture 4">
            <a:extLst>
              <a:ext uri="{FF2B5EF4-FFF2-40B4-BE49-F238E27FC236}">
                <a16:creationId xmlns:a16="http://schemas.microsoft.com/office/drawing/2014/main" id="{2BF94440-B2F9-4789-B842-59E9731492B9}"/>
              </a:ext>
            </a:extLst>
          </p:cNvPr>
          <p:cNvPicPr>
            <a:picLocks noChangeAspect="1"/>
          </p:cNvPicPr>
          <p:nvPr/>
        </p:nvPicPr>
        <p:blipFill>
          <a:blip r:embed="rId4"/>
          <a:stretch>
            <a:fillRect/>
          </a:stretch>
        </p:blipFill>
        <p:spPr>
          <a:xfrm>
            <a:off x="6331340" y="2280549"/>
            <a:ext cx="2642540" cy="24057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Job Role</a:t>
            </a:r>
            <a:endParaRPr dirty="0"/>
          </a:p>
        </p:txBody>
      </p:sp>
      <p:sp>
        <p:nvSpPr>
          <p:cNvPr id="131" name="Google Shape;131;p22"/>
          <p:cNvSpPr txBox="1">
            <a:spLocks noGrp="1"/>
          </p:cNvSpPr>
          <p:nvPr>
            <p:ph type="body" idx="1"/>
          </p:nvPr>
        </p:nvSpPr>
        <p:spPr>
          <a:xfrm>
            <a:off x="471900" y="1919075"/>
            <a:ext cx="3428155" cy="2710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US" dirty="0"/>
              <a:t>Sales Executive seems to be the highest paid in the company.</a:t>
            </a:r>
          </a:p>
          <a:p>
            <a:pPr marL="457200" lvl="0" indent="-317500" algn="l" rtl="0">
              <a:spcBef>
                <a:spcPts val="0"/>
              </a:spcBef>
              <a:spcAft>
                <a:spcPts val="0"/>
              </a:spcAft>
              <a:buSzPts val="1400"/>
              <a:buChar char="●"/>
            </a:pPr>
            <a:r>
              <a:rPr lang="en-US" dirty="0"/>
              <a:t>There are similarities among the yes and no distributions.</a:t>
            </a:r>
          </a:p>
          <a:p>
            <a:pPr marL="457200" lvl="0" indent="-317500" algn="l" rtl="0">
              <a:spcBef>
                <a:spcPts val="0"/>
              </a:spcBef>
              <a:spcAft>
                <a:spcPts val="0"/>
              </a:spcAft>
              <a:buSzPts val="1400"/>
              <a:buChar char="●"/>
            </a:pPr>
            <a:r>
              <a:rPr lang="en-US" dirty="0"/>
              <a:t>Human Resources Employees seem to be the lowest paid</a:t>
            </a:r>
          </a:p>
          <a:p>
            <a:pPr marL="457200" lvl="0" indent="-317500" algn="l" rtl="0">
              <a:spcBef>
                <a:spcPts val="0"/>
              </a:spcBef>
              <a:spcAft>
                <a:spcPts val="0"/>
              </a:spcAft>
              <a:buSzPts val="1400"/>
              <a:buChar char="●"/>
            </a:pPr>
            <a:endParaRPr dirty="0"/>
          </a:p>
        </p:txBody>
      </p:sp>
      <p:pic>
        <p:nvPicPr>
          <p:cNvPr id="3" name="Picture 2">
            <a:extLst>
              <a:ext uri="{FF2B5EF4-FFF2-40B4-BE49-F238E27FC236}">
                <a16:creationId xmlns:a16="http://schemas.microsoft.com/office/drawing/2014/main" id="{33D3D2FE-0359-F533-4111-B14B09675D57}"/>
              </a:ext>
            </a:extLst>
          </p:cNvPr>
          <p:cNvPicPr>
            <a:picLocks noChangeAspect="1"/>
          </p:cNvPicPr>
          <p:nvPr/>
        </p:nvPicPr>
        <p:blipFill>
          <a:blip r:embed="rId3"/>
          <a:stretch>
            <a:fillRect/>
          </a:stretch>
        </p:blipFill>
        <p:spPr>
          <a:xfrm>
            <a:off x="4128655" y="1974493"/>
            <a:ext cx="2549236" cy="2654782"/>
          </a:xfrm>
          <a:prstGeom prst="rect">
            <a:avLst/>
          </a:prstGeom>
        </p:spPr>
      </p:pic>
      <p:pic>
        <p:nvPicPr>
          <p:cNvPr id="5" name="Picture 4">
            <a:extLst>
              <a:ext uri="{FF2B5EF4-FFF2-40B4-BE49-F238E27FC236}">
                <a16:creationId xmlns:a16="http://schemas.microsoft.com/office/drawing/2014/main" id="{E9AC3A64-DB20-840D-0778-B0017F83742D}"/>
              </a:ext>
            </a:extLst>
          </p:cNvPr>
          <p:cNvPicPr>
            <a:picLocks noChangeAspect="1"/>
          </p:cNvPicPr>
          <p:nvPr/>
        </p:nvPicPr>
        <p:blipFill>
          <a:blip r:embed="rId4"/>
          <a:stretch>
            <a:fillRect/>
          </a:stretch>
        </p:blipFill>
        <p:spPr>
          <a:xfrm>
            <a:off x="6906491" y="2098157"/>
            <a:ext cx="2145360" cy="25865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Total Working Years</a:t>
            </a:r>
            <a:endParaRPr dirty="0"/>
          </a:p>
        </p:txBody>
      </p:sp>
      <p:sp>
        <p:nvSpPr>
          <p:cNvPr id="137" name="Google Shape;137;p23"/>
          <p:cNvSpPr txBox="1">
            <a:spLocks noGrp="1"/>
          </p:cNvSpPr>
          <p:nvPr>
            <p:ph type="body" idx="1"/>
          </p:nvPr>
        </p:nvSpPr>
        <p:spPr>
          <a:xfrm>
            <a:off x="471900" y="1919075"/>
            <a:ext cx="3642900" cy="2710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US" dirty="0"/>
              <a:t>The employees with around 10 years seem to be paid the highest.</a:t>
            </a:r>
          </a:p>
          <a:p>
            <a:pPr marL="457200" lvl="0" indent="-317500" algn="l" rtl="0">
              <a:spcBef>
                <a:spcPts val="0"/>
              </a:spcBef>
              <a:spcAft>
                <a:spcPts val="0"/>
              </a:spcAft>
              <a:buSzPts val="1400"/>
              <a:buChar char="●"/>
            </a:pPr>
            <a:r>
              <a:rPr lang="en-US" dirty="0"/>
              <a:t>There seems to be high turnover rate among employees with 10 years of in the company.</a:t>
            </a:r>
          </a:p>
          <a:p>
            <a:pPr marL="457200" lvl="0" indent="-317500" algn="l" rtl="0">
              <a:spcBef>
                <a:spcPts val="0"/>
              </a:spcBef>
              <a:spcAft>
                <a:spcPts val="0"/>
              </a:spcAft>
              <a:buSzPts val="1400"/>
              <a:buChar char="●"/>
            </a:pPr>
            <a:r>
              <a:rPr lang="en-US" dirty="0"/>
              <a:t>There seems to be a low turn over rate among employees with 1-3 years in the company.</a:t>
            </a:r>
            <a:endParaRPr dirty="0"/>
          </a:p>
        </p:txBody>
      </p:sp>
      <p:pic>
        <p:nvPicPr>
          <p:cNvPr id="3" name="Picture 2">
            <a:extLst>
              <a:ext uri="{FF2B5EF4-FFF2-40B4-BE49-F238E27FC236}">
                <a16:creationId xmlns:a16="http://schemas.microsoft.com/office/drawing/2014/main" id="{E3662FE4-3478-E937-0AB0-424135162B43}"/>
              </a:ext>
            </a:extLst>
          </p:cNvPr>
          <p:cNvPicPr>
            <a:picLocks noChangeAspect="1"/>
          </p:cNvPicPr>
          <p:nvPr/>
        </p:nvPicPr>
        <p:blipFill>
          <a:blip r:embed="rId3"/>
          <a:stretch>
            <a:fillRect/>
          </a:stretch>
        </p:blipFill>
        <p:spPr>
          <a:xfrm>
            <a:off x="4405745" y="1919074"/>
            <a:ext cx="2388781" cy="2857932"/>
          </a:xfrm>
          <a:prstGeom prst="rect">
            <a:avLst/>
          </a:prstGeom>
        </p:spPr>
      </p:pic>
      <p:pic>
        <p:nvPicPr>
          <p:cNvPr id="5" name="Picture 4">
            <a:extLst>
              <a:ext uri="{FF2B5EF4-FFF2-40B4-BE49-F238E27FC236}">
                <a16:creationId xmlns:a16="http://schemas.microsoft.com/office/drawing/2014/main" id="{AE31A0B6-4297-6C3C-C875-1D14B6DDC1B7}"/>
              </a:ext>
            </a:extLst>
          </p:cNvPr>
          <p:cNvPicPr>
            <a:picLocks noChangeAspect="1"/>
          </p:cNvPicPr>
          <p:nvPr/>
        </p:nvPicPr>
        <p:blipFill>
          <a:blip r:embed="rId4"/>
          <a:stretch>
            <a:fillRect/>
          </a:stretch>
        </p:blipFill>
        <p:spPr>
          <a:xfrm>
            <a:off x="6960781" y="1919074"/>
            <a:ext cx="2091070" cy="2857931"/>
          </a:xfrm>
          <a:prstGeom prst="rect">
            <a:avLst/>
          </a:prstGeom>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1161</TotalTime>
  <Words>936</Words>
  <Application>Microsoft Office PowerPoint</Application>
  <PresentationFormat>On-screen Show (16:9)</PresentationFormat>
  <Paragraphs>247</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Roboto</vt:lpstr>
      <vt:lpstr>Arial</vt:lpstr>
      <vt:lpstr>-apple-system</vt:lpstr>
      <vt:lpstr>Material</vt:lpstr>
      <vt:lpstr>PowerPoint Presentation</vt:lpstr>
      <vt:lpstr>Agenda</vt:lpstr>
      <vt:lpstr>Introduction</vt:lpstr>
      <vt:lpstr>EDA</vt:lpstr>
      <vt:lpstr> Summary Statistics - Numeric</vt:lpstr>
      <vt:lpstr> Summary Statistics - Categorical</vt:lpstr>
      <vt:lpstr>Job Level</vt:lpstr>
      <vt:lpstr>Job Role</vt:lpstr>
      <vt:lpstr>Total Working Years</vt:lpstr>
      <vt:lpstr>Job Involvement</vt:lpstr>
      <vt:lpstr>Pvalue Distribution based on Salary</vt:lpstr>
      <vt:lpstr>Pvalue Distribution based on Attrition</vt:lpstr>
      <vt:lpstr>Objective 1</vt:lpstr>
      <vt:lpstr>Simple Model Creation (Classification )</vt:lpstr>
      <vt:lpstr>Objective 2</vt:lpstr>
      <vt:lpstr>Simple Model Creation (Prediction)</vt:lpstr>
      <vt:lpstr>Naïve Bayes Model</vt:lpstr>
      <vt:lpstr>KNNModel</vt:lpstr>
      <vt:lpstr>Metrics Comparison</vt:lpstr>
      <vt:lpstr>Conclusions</vt:lpstr>
      <vt:lpstr>Tips for Frito Lay</vt:lpstr>
      <vt:lpstr>Future Work</vt:lpstr>
      <vt:lpstr>Thank you!</vt:lpstr>
      <vt:lpstr>Backup slides</vt:lpstr>
      <vt:lpstr>Stock Option Level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owolabi damilola</dc:creator>
  <cp:lastModifiedBy>Owolabi, Oluwadamilola</cp:lastModifiedBy>
  <cp:revision>2</cp:revision>
  <cp:lastPrinted>2024-04-23T00:45:20Z</cp:lastPrinted>
  <dcterms:modified xsi:type="dcterms:W3CDTF">2024-04-23T00:45:26Z</dcterms:modified>
</cp:coreProperties>
</file>