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9" r:id="rId4"/>
    <p:sldId id="284" r:id="rId5"/>
    <p:sldId id="286" r:id="rId6"/>
    <p:sldId id="287" r:id="rId7"/>
    <p:sldId id="276" r:id="rId8"/>
    <p:sldId id="269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9B34"/>
    <a:srgbClr val="EBEBEB"/>
    <a:srgbClr val="FAD85D"/>
    <a:srgbClr val="6C7F90"/>
    <a:srgbClr val="6CD85D"/>
    <a:srgbClr val="444444"/>
    <a:srgbClr val="2E4860"/>
    <a:srgbClr val="232323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6" autoAdjust="0"/>
    <p:restoredTop sz="96000" autoAdjust="0"/>
  </p:normalViewPr>
  <p:slideViewPr>
    <p:cSldViewPr snapToGrid="0" showGuides="1">
      <p:cViewPr varScale="1">
        <p:scale>
          <a:sx n="111" d="100"/>
          <a:sy n="111" d="100"/>
        </p:scale>
        <p:origin x="468" y="108"/>
      </p:cViewPr>
      <p:guideLst>
        <p:guide orient="horz" pos="16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58F6-6380-4B8B-BB2E-C7F65BDB6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D145-9FCB-4E73-ADF7-37F2B9F99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" y="547370"/>
            <a:ext cx="7683500" cy="76200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2295" y="264889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8150" y="592455"/>
            <a:ext cx="8102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4400" b="1" dirty="0" smtClean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Object Detection with Transformers</a:t>
            </a:r>
            <a:endParaRPr lang="en-US" altLang="zh-CN" sz="4400" b="1" dirty="0" smtClean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2295" y="2146935"/>
            <a:ext cx="4595813" cy="4763"/>
          </a:xfrm>
          <a:prstGeom prst="line">
            <a:avLst/>
          </a:prstGeom>
          <a:ln w="15875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411" y="2294095"/>
            <a:ext cx="4211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Facebook AI</a:t>
            </a:r>
            <a:endParaRPr lang="en-US" altLang="zh-CN" sz="1600" b="1" spc="-1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811" y="2191797"/>
            <a:ext cx="368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4600" b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2887980"/>
            <a:ext cx="8679815" cy="234632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29559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 </a:t>
            </a:r>
            <a:r>
              <a:rPr lang="en-US" altLang="zh-CN" sz="900" spc="-1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DEtection TRansformer</a:t>
            </a:r>
            <a:endParaRPr lang="zh-CN" altLang="en-US" sz="900" spc="-1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0" y="215900"/>
            <a:ext cx="2049780" cy="518795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9875" y="269240"/>
            <a:ext cx="1841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spc="-1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zh-CN" sz="2000" b="1" spc="-1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6212" y="1034415"/>
            <a:ext cx="3230088" cy="3275013"/>
            <a:chOff x="881" y="1780"/>
            <a:chExt cx="5087" cy="5158"/>
          </a:xfrm>
        </p:grpSpPr>
        <p:pic>
          <p:nvPicPr>
            <p:cNvPr id="3074" name="Picture 2" descr="C:\Users\114\Desktop\4cbb49c48e8012365a8d2100\a beautiful day_1024x768.jp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7" t="20264" r="37789" b="2506"/>
            <a:stretch>
              <a:fillRect/>
            </a:stretch>
          </p:blipFill>
          <p:spPr bwMode="auto">
            <a:xfrm>
              <a:off x="881" y="1935"/>
              <a:ext cx="5003" cy="500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452" y="2098"/>
              <a:ext cx="1505" cy="1505"/>
            </a:xfrm>
            <a:prstGeom prst="ellipse">
              <a:avLst/>
            </a:prstGeom>
            <a:solidFill>
              <a:srgbClr val="293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02" y="1780"/>
              <a:ext cx="1003" cy="1003"/>
            </a:xfrm>
            <a:prstGeom prst="ellipse">
              <a:avLst/>
            </a:prstGeom>
            <a:solidFill>
              <a:srgbClr val="F5BB4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5" y="2549"/>
              <a:ext cx="12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Gist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64197" y="1012524"/>
            <a:ext cx="3927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232323"/>
                </a:solidFill>
              </a:rPr>
              <a:t>General idea </a:t>
            </a:r>
            <a:r>
              <a:rPr lang="en-US" altLang="zh-CN" sz="2400" dirty="0" smtClean="0">
                <a:solidFill>
                  <a:srgbClr val="232323"/>
                </a:solidFill>
              </a:rPr>
              <a:t>- </a:t>
            </a:r>
            <a:r>
              <a:rPr lang="en-US" altLang="zh-CN" dirty="0" smtClean="0">
                <a:solidFill>
                  <a:srgbClr val="232323"/>
                </a:solidFill>
              </a:rPr>
              <a:t>indiect way</a:t>
            </a:r>
            <a:endParaRPr lang="en-US" altLang="zh-CN" dirty="0" smtClean="0">
              <a:solidFill>
                <a:srgbClr val="232323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80485" y="1568289"/>
            <a:ext cx="4262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8488" y="1663612"/>
            <a:ext cx="449937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pc="-10" dirty="0" err="1" smtClean="0">
                <a:solidFill>
                  <a:srgbClr val="383838"/>
                </a:solidFill>
              </a:rPr>
              <a:t>proposal based</a:t>
            </a:r>
            <a:r>
              <a:rPr lang="en-US" altLang="zh-CN" sz="1400" spc="-10" dirty="0" err="1" smtClean="0">
                <a:solidFill>
                  <a:srgbClr val="383838"/>
                </a:solidFill>
              </a:rPr>
              <a:t>  </a:t>
            </a:r>
            <a:r>
              <a:rPr lang="en-US" altLang="zh-CN" sz="1000" spc="-10" dirty="0" err="1" smtClean="0">
                <a:solidFill>
                  <a:srgbClr val="383838"/>
                </a:solidFill>
              </a:rPr>
              <a:t>(R-CNN, Faste RCNN, Faster RCNN)</a:t>
            </a:r>
            <a:endParaRPr lang="en-US" altLang="zh-CN" sz="1400" spc="-10" dirty="0" err="1" smtClean="0">
              <a:solidFill>
                <a:srgbClr val="38383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pc="-10" dirty="0">
                <a:solidFill>
                  <a:srgbClr val="383838"/>
                </a:solidFill>
              </a:rPr>
              <a:t>anchor based</a:t>
            </a:r>
            <a:r>
              <a:rPr lang="en-US" altLang="zh-CN" sz="1400" spc="-10" dirty="0">
                <a:solidFill>
                  <a:srgbClr val="383838"/>
                </a:solidFill>
              </a:rPr>
              <a:t>  </a:t>
            </a:r>
            <a:r>
              <a:rPr lang="en-US" altLang="zh-CN" sz="1000" spc="-10" dirty="0">
                <a:solidFill>
                  <a:srgbClr val="383838"/>
                </a:solidFill>
              </a:rPr>
              <a:t>(YOLOv1-v5, YOLOX, YOLOv6v7)</a:t>
            </a:r>
            <a:endParaRPr lang="en-US" altLang="zh-CN" sz="1400" spc="-10" dirty="0">
              <a:solidFill>
                <a:srgbClr val="38383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pc="-10" dirty="0">
                <a:solidFill>
                  <a:srgbClr val="383838"/>
                </a:solidFill>
              </a:rPr>
              <a:t>non anchor based</a:t>
            </a:r>
            <a:endParaRPr lang="en-US" altLang="zh-CN" spc="-10" dirty="0">
              <a:solidFill>
                <a:srgbClr val="38383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64280" y="4088130"/>
            <a:ext cx="704913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/>
              <a:t>R-CNN</a:t>
            </a:r>
            <a:r>
              <a:rPr lang="zh-CN" altLang="en-US" sz="900"/>
              <a:t>：</a:t>
            </a:r>
            <a:r>
              <a:rPr lang="en-US" altLang="zh-CN" sz="900"/>
              <a:t>https://zhuanlan.zhihu.com/p/23006190</a:t>
            </a:r>
            <a:endParaRPr lang="en-US" altLang="zh-CN" sz="900"/>
          </a:p>
          <a:p>
            <a:endParaRPr lang="zh-CN" altLang="en-US" sz="900"/>
          </a:p>
          <a:p>
            <a:r>
              <a:rPr lang="en-US" altLang="zh-CN" sz="900"/>
              <a:t>YOLOv5</a:t>
            </a:r>
            <a:r>
              <a:rPr lang="zh-CN" altLang="en-US" sz="900"/>
              <a:t>：https://zhuanlan.zhihu.com/p/172121380</a:t>
            </a:r>
            <a:endParaRPr lang="zh-CN" altLang="en-US" sz="900"/>
          </a:p>
          <a:p>
            <a:r>
              <a:rPr lang="en-US" altLang="zh-CN" sz="900"/>
              <a:t>Transformer</a:t>
            </a:r>
            <a:r>
              <a:rPr lang="zh-CN" altLang="en-US" sz="900"/>
              <a:t>：https://zhuanlan.zhihu.com/p/338817680</a:t>
            </a:r>
            <a:endParaRPr lang="zh-CN" altLang="en-US" sz="900"/>
          </a:p>
          <a:p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" y="278130"/>
            <a:ext cx="378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 smtClean="0">
                <a:solidFill>
                  <a:srgbClr val="232323"/>
                </a:solidFill>
                <a:sym typeface="+mn-ea"/>
              </a:rPr>
              <a:t>Proposal based:   R-CNN</a:t>
            </a:r>
            <a:endParaRPr lang="en-US" altLang="zh-CN" sz="2400" b="1" dirty="0" smtClean="0">
              <a:solidFill>
                <a:srgbClr val="23232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4460" y="814544"/>
            <a:ext cx="4938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4460" y="1092835"/>
            <a:ext cx="5521960" cy="1414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算法流程：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候选区域生成；通过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Selective Search 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方法使一张图片生成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1K~2K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个候选框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特征选取；对每个候选区域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，使用深度卷积网络提取特征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类别判别；对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CNN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输出的分类特征送入每一类的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SVM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分类器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位置精修；通过一个岭回归器向着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GT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调正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proposal</a:t>
            </a:r>
            <a:endParaRPr lang="en-US" altLang="zh-CN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460" y="2699385"/>
            <a:ext cx="5421630" cy="1245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232323"/>
                </a:solidFill>
                <a:sym typeface="+mn-ea"/>
              </a:rPr>
              <a:t>PS</a:t>
            </a:r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pre-train + fine-turning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的训练方式</a:t>
            </a:r>
            <a:endParaRPr lang="zh-CN" altLang="en-US" sz="1200" dirty="0" smtClean="0">
              <a:solidFill>
                <a:srgbClr val="232323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hard negative mining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应对样本不均衡的问题，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 batch size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为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128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（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32+96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）</a:t>
            </a:r>
            <a:endParaRPr lang="zh-CN" altLang="en-US" sz="1200" dirty="0" smtClean="0">
              <a:solidFill>
                <a:srgbClr val="232323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Bounding box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回归采用相对坐标（绝对坐标不收敛）</a:t>
            </a:r>
            <a:endParaRPr lang="zh-CN" altLang="en-US" sz="1200" dirty="0" smtClean="0">
              <a:solidFill>
                <a:srgbClr val="232323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45" y="4539615"/>
            <a:ext cx="59175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ym typeface="+mn-ea"/>
              </a:rPr>
              <a:t>Selective search</a:t>
            </a:r>
            <a:r>
              <a:rPr lang="zh-CN" altLang="en-US" sz="900">
                <a:sym typeface="+mn-ea"/>
              </a:rPr>
              <a:t>：https://zhuanlan.zhihu.com/p/44104531</a:t>
            </a:r>
            <a:endParaRPr lang="zh-CN" altLang="en-US" sz="900"/>
          </a:p>
          <a:p>
            <a:r>
              <a:rPr lang="en-US" altLang="zh-CN" sz="900">
                <a:sym typeface="+mn-ea"/>
              </a:rPr>
              <a:t>Alexnet</a:t>
            </a:r>
            <a:r>
              <a:rPr lang="zh-CN" altLang="en-US" sz="900">
                <a:sym typeface="+mn-ea"/>
              </a:rPr>
              <a:t>：https://zhuanlan.zhihu.com/p/42914388</a:t>
            </a:r>
            <a:endParaRPr lang="zh-CN" altLang="en-US" sz="900"/>
          </a:p>
          <a:p>
            <a:r>
              <a:rPr lang="en-US" altLang="zh-CN" sz="900">
                <a:sym typeface="+mn-ea"/>
              </a:rPr>
              <a:t>SVM &amp; </a:t>
            </a:r>
            <a:r>
              <a:rPr lang="en-US" altLang="zh-CN" sz="900">
                <a:sym typeface="+mn-ea"/>
              </a:rPr>
              <a:t>Ridge regression</a:t>
            </a:r>
            <a:r>
              <a:rPr lang="zh-CN" altLang="en-US" sz="900">
                <a:sym typeface="+mn-ea"/>
              </a:rPr>
              <a:t>：https://docs.qq.com/doc/DUWFIYUFocEN6Yk5p</a:t>
            </a:r>
            <a:endParaRPr lang="zh-CN" alt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" y="278130"/>
            <a:ext cx="3766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 smtClean="0">
                <a:solidFill>
                  <a:srgbClr val="232323"/>
                </a:solidFill>
                <a:sym typeface="+mn-ea"/>
              </a:rPr>
              <a:t>Anchor based</a:t>
            </a:r>
            <a:r>
              <a:rPr lang="en-US" altLang="zh-CN" sz="2400" b="1" dirty="0" smtClean="0">
                <a:solidFill>
                  <a:srgbClr val="232323"/>
                </a:solidFill>
                <a:sym typeface="+mn-ea"/>
              </a:rPr>
              <a:t>:   YOLOv5</a:t>
            </a:r>
            <a:endParaRPr lang="en-US" altLang="zh-CN" sz="2400" b="1" dirty="0" smtClean="0">
              <a:solidFill>
                <a:srgbClr val="23232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4460" y="814544"/>
            <a:ext cx="4938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4460" y="1092835"/>
            <a:ext cx="5473065" cy="1414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框架精简：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输入端</a:t>
            </a:r>
            <a:r>
              <a:rPr 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</a:t>
            </a:r>
            <a:r>
              <a:rPr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Mosaic数据增强、自适应锚框计算、自适应图片缩放</a:t>
            </a:r>
            <a:endParaRPr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Backbone上采用了CSPDarknet53、Mish激活函数、Dropblock等方式，</a:t>
            </a:r>
            <a:endParaRPr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Neck中采用了SPP、FPN+PAN的结构，</a:t>
            </a:r>
            <a:endParaRPr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输出端则采用CIOU_Loss、DIOU_nms操作。</a:t>
            </a:r>
            <a:endParaRPr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460" y="2699385"/>
            <a:ext cx="7228840" cy="968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232323"/>
                </a:solidFill>
                <a:sym typeface="+mn-ea"/>
              </a:rPr>
              <a:t>PS</a:t>
            </a:r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控制模型超参简化为了depth_multiple和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width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_multiple</a:t>
            </a:r>
            <a:endParaRPr lang="zh-CN" altLang="en-US" sz="1200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损失函数分成三个部分：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objectness loss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，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bound box loss——BCE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，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 class probability loss——GIoU</a:t>
            </a:r>
            <a:endParaRPr lang="en-US" altLang="zh-CN" sz="1200" dirty="0" smtClean="0">
              <a:solidFill>
                <a:srgbClr val="232323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45" y="4539615"/>
            <a:ext cx="59175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ym typeface="+mn-ea"/>
              </a:rPr>
              <a:t>bound box</a:t>
            </a:r>
            <a:r>
              <a:rPr lang="zh-CN" altLang="en-US" sz="900">
                <a:sym typeface="+mn-ea"/>
              </a:rPr>
              <a:t>发展历史：https://zhuanlan.zhihu.com/p/377799012</a:t>
            </a:r>
            <a:endParaRPr lang="zh-CN" altLang="en-US" sz="900">
              <a:sym typeface="+mn-ea"/>
            </a:endParaRPr>
          </a:p>
          <a:p>
            <a:r>
              <a:rPr lang="en-US" altLang="zh-CN" sz="900">
                <a:sym typeface="+mn-ea"/>
              </a:rPr>
              <a:t>BCE</a:t>
            </a:r>
            <a:r>
              <a:rPr lang="zh-CN" altLang="en-US" sz="900">
                <a:sym typeface="+mn-ea"/>
              </a:rPr>
              <a:t>理解：https://blog.csdn.net/l13022736018/article/details/118346085</a:t>
            </a:r>
            <a:endParaRPr lang="zh-CN" altLang="en-US" sz="900">
              <a:sym typeface="+mn-ea"/>
            </a:endParaRPr>
          </a:p>
          <a:p>
            <a:endParaRPr lang="zh-CN" alt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60" y="278130"/>
            <a:ext cx="29756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 smtClean="0">
                <a:solidFill>
                  <a:srgbClr val="232323"/>
                </a:solidFill>
                <a:sym typeface="+mn-ea"/>
              </a:rPr>
              <a:t>End-to-end:   DETR</a:t>
            </a:r>
            <a:endParaRPr lang="en-US" altLang="zh-CN" sz="2400" b="1" dirty="0" smtClean="0">
              <a:solidFill>
                <a:srgbClr val="23232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4460" y="814544"/>
            <a:ext cx="4938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4460" y="1092835"/>
            <a:ext cx="4944110" cy="860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创新：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encoder-decoder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结构构建全局特征</a:t>
            </a:r>
            <a:endParaRPr lang="zh-CN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直接通过预测得到一对一的目标框，从而避免了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NMS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的后处理方式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460" y="3392805"/>
            <a:ext cx="4552315" cy="968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232323"/>
                </a:solidFill>
                <a:sym typeface="+mn-ea"/>
              </a:rPr>
              <a:t>PS</a:t>
            </a:r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rgbClr val="232323"/>
                </a:solidFill>
                <a:sym typeface="+mn-ea"/>
              </a:rPr>
              <a:t>其实这种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cnn + transformer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思想最先出现在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vision transformer</a:t>
            </a:r>
            <a:endParaRPr lang="zh-CN" sz="1200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 dirty="0" smtClean="0">
                <a:solidFill>
                  <a:srgbClr val="232323"/>
                </a:solidFill>
                <a:sym typeface="+mn-ea"/>
              </a:rPr>
              <a:t>损失函数有创新是用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L1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和</a:t>
            </a:r>
            <a:r>
              <a:rPr lang="en-US" altLang="zh-CN" sz="1200" dirty="0" smtClean="0">
                <a:solidFill>
                  <a:srgbClr val="232323"/>
                </a:solidFill>
                <a:sym typeface="+mn-ea"/>
              </a:rPr>
              <a:t>GIoU</a:t>
            </a:r>
            <a:r>
              <a:rPr lang="zh-CN" altLang="en-US" sz="1200" dirty="0" smtClean="0">
                <a:solidFill>
                  <a:srgbClr val="232323"/>
                </a:solidFill>
                <a:sym typeface="+mn-ea"/>
              </a:rPr>
              <a:t>的线性组合</a:t>
            </a:r>
            <a:endParaRPr lang="zh-CN" altLang="en-US" sz="1200" dirty="0" smtClean="0">
              <a:solidFill>
                <a:srgbClr val="232323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" y="4746625"/>
            <a:ext cx="591756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>
                <a:sym typeface="+mn-ea"/>
              </a:rPr>
              <a:t>Transformer</a:t>
            </a:r>
            <a:r>
              <a:rPr lang="zh-CN" altLang="en-US" sz="900">
                <a:sym typeface="+mn-ea"/>
              </a:rPr>
              <a:t>：https://zhuanlan.zhihu.com/p/338817680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124460" y="2035175"/>
            <a:ext cx="7117715" cy="1414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b="1" dirty="0" smtClean="0">
                <a:solidFill>
                  <a:srgbClr val="232323"/>
                </a:solidFill>
                <a:sym typeface="+mn-ea"/>
              </a:rPr>
              <a:t>特点：</a:t>
            </a:r>
            <a:endParaRPr lang="zh-CN" altLang="en-US" sz="1400" b="1" dirty="0" smtClean="0">
              <a:solidFill>
                <a:srgbClr val="232323"/>
              </a:solidFill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decoder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输出后通过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FFN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层回归出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个目标框，做二分图匹配，设计了适合的代价函数以及损失函数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CNN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输出的是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1/32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分辨率，通道数是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2048</a:t>
            </a:r>
            <a:endParaRPr lang="en-US" altLang="zh-CN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decoder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方面类似于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positional emmbeding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DETR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称为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 queries</a:t>
            </a:r>
            <a:endParaRPr lang="en-US" altLang="zh-CN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使用辅助损失计算，在每个</a:t>
            </a:r>
            <a:r>
              <a:rPr lang="en-US" altLang="zh-CN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decoder layer</a:t>
            </a:r>
            <a:r>
              <a:rPr lang="zh-CN" altLang="en-US" sz="120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输出都使用一次损失计算，参数共享</a:t>
            </a:r>
            <a:endParaRPr lang="zh-CN" altLang="en-US" sz="120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579120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2E4860"/>
                </a:solidFill>
              </a:rPr>
              <a:t>Thank you!</a:t>
            </a:r>
            <a:endParaRPr lang="zh-CN" altLang="en-US" sz="6000" b="1" dirty="0">
              <a:solidFill>
                <a:srgbClr val="2E48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8635" y="3686584"/>
            <a:ext cx="2839739" cy="473945"/>
          </a:xfrm>
          <a:prstGeom prst="rect">
            <a:avLst/>
          </a:prstGeom>
          <a:solidFill>
            <a:srgbClr val="2E48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5181" y="3707903"/>
            <a:ext cx="2156324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my github!</a:t>
            </a:r>
            <a:endParaRPr lang="en-US" altLang="zh-C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here)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975" y="2643188"/>
            <a:ext cx="4600575" cy="0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409" y="2699057"/>
            <a:ext cx="43510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Github address：</a:t>
            </a: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487680" y="3061106"/>
            <a:ext cx="50984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i="1" dirty="0" smtClean="0"/>
              <a:t>https://github.com/Daming-TF/Deep-Learning-Notes-Database</a:t>
            </a:r>
            <a:endParaRPr lang="en-US" altLang="zh-CN" sz="1400" i="1" dirty="0" smtClean="0"/>
          </a:p>
        </p:txBody>
      </p:sp>
      <p:sp>
        <p:nvSpPr>
          <p:cNvPr id="9" name="矩形 8"/>
          <p:cNvSpPr/>
          <p:nvPr/>
        </p:nvSpPr>
        <p:spPr>
          <a:xfrm>
            <a:off x="487680" y="3411673"/>
            <a:ext cx="1181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Email: </a:t>
            </a:r>
            <a:endParaRPr lang="en-US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42925" y="547683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2925" y="459979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624638" y="1326356"/>
            <a:ext cx="1092993" cy="1090613"/>
          </a:xfrm>
          <a:prstGeom prst="line">
            <a:avLst/>
          </a:prstGeom>
          <a:ln>
            <a:solidFill>
              <a:srgbClr val="F8C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6835" y="1649095"/>
            <a:ext cx="1995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 smtClean="0">
                <a:solidFill>
                  <a:srgbClr val="F8C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假装这里是我的头像</a:t>
            </a:r>
            <a:endParaRPr lang="zh-CN" altLang="en-US" sz="1200" b="1" u="sng" dirty="0" smtClean="0">
              <a:solidFill>
                <a:srgbClr val="F8C9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45954" y="521906"/>
            <a:ext cx="2839245" cy="2839245"/>
          </a:xfrm>
          <a:prstGeom prst="ellipse">
            <a:avLst/>
          </a:prstGeom>
          <a:noFill/>
          <a:ln w="9525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3784600"/>
            <a:ext cx="2343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i="1" dirty="0" smtClean="0">
                <a:sym typeface="+mn-ea"/>
              </a:rPr>
              <a:t>mingjiahui0111@gmail.com</a:t>
            </a:r>
            <a:endParaRPr lang="en-US" altLang="zh-CN" sz="1400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1226" y="307969"/>
            <a:ext cx="214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Coffee Break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1515" y="4394835"/>
            <a:ext cx="2671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8C937"/>
                </a:solidFill>
              </a:rPr>
              <a:t>Next Meeting </a:t>
            </a:r>
            <a:r>
              <a:rPr lang="en-US" altLang="zh-CN" sz="1600" b="1" u="sng" dirty="0" smtClean="0">
                <a:solidFill>
                  <a:schemeClr val="bg1"/>
                </a:solidFill>
              </a:rPr>
              <a:t>after 5min</a:t>
            </a:r>
            <a:endParaRPr lang="zh-CN" altLang="en-US" sz="1600" b="1" u="sng" dirty="0">
              <a:solidFill>
                <a:schemeClr val="bg1"/>
              </a:solidFill>
            </a:endParaRPr>
          </a:p>
        </p:txBody>
      </p:sp>
      <p:pic>
        <p:nvPicPr>
          <p:cNvPr id="7172" name="Picture 4" descr="C:\Users\114\Desktop\51fa16014b7959ef6e00008a\GM_0015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1" t="38915" r="16326" b="7055"/>
          <a:stretch>
            <a:fillRect/>
          </a:stretch>
        </p:blipFill>
        <p:spPr bwMode="auto">
          <a:xfrm>
            <a:off x="2890838" y="787400"/>
            <a:ext cx="3352800" cy="3352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4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jE5MmViMmUzNjQ1OWVlMWIzMjMwYjkyNGIyYWU4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WPS 演示</Application>
  <PresentationFormat>全屏显示(16:9)</PresentationFormat>
  <Paragraphs>98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Meiryo</vt:lpstr>
      <vt:lpstr>Yu Gothic UI</vt:lpstr>
      <vt:lpstr>幼圆</vt:lpstr>
      <vt:lpstr>Arial Narrow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M-J</cp:lastModifiedBy>
  <cp:revision>70</cp:revision>
  <dcterms:created xsi:type="dcterms:W3CDTF">2014-04-11T02:33:00Z</dcterms:created>
  <dcterms:modified xsi:type="dcterms:W3CDTF">2022-10-08T19:39:30Z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0E449CAB43764D2BBBEA3ED85162DD6B</vt:lpwstr>
  </property>
  <property fmtid="{D5CDD505-2E9C-101B-9397-08002B2CF9AE}" pid="3" name="KSOProductBuildVer">
    <vt:lpwstr>2052-11.1.0.12358</vt:lpwstr>
  </property>
</Properties>
</file>