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77" r:id="rId16"/>
    <p:sldId id="278" r:id="rId17"/>
    <p:sldId id="269" r:id="rId18"/>
    <p:sldId id="270" r:id="rId19"/>
    <p:sldId id="271" r:id="rId20"/>
    <p:sldId id="272" r:id="rId21"/>
    <p:sldId id="273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5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11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67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40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8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6738" y="4038543"/>
            <a:ext cx="4762500" cy="5007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Olist</a:t>
            </a:r>
            <a:r>
              <a:rPr sz="31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sz="315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4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31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-69552"/>
            <a:ext cx="9282468" cy="820403"/>
          </a:xfrm>
          <a:prstGeom prst="rect">
            <a:avLst/>
          </a:prstGeom>
        </p:spPr>
        <p:txBody>
          <a:bodyPr vert="horz" wrap="square" lIns="0" tIns="324789" rIns="0" bIns="0" rtlCol="0">
            <a:spAutoFit/>
          </a:bodyPr>
          <a:lstStyle/>
          <a:p>
            <a:pPr marL="476884" algn="ctr">
              <a:lnSpc>
                <a:spcPct val="100000"/>
              </a:lnSpc>
              <a:spcBef>
                <a:spcPts val="125"/>
              </a:spcBef>
            </a:pPr>
            <a:r>
              <a:rPr sz="3200" b="1" spc="4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3200" b="1" spc="-17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sz="3200" b="1" spc="-17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6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sz="3200" b="1" spc="-17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7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3200" b="1" spc="-17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z="3200" b="1" spc="-17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6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sz="3200" b="1" dirty="0">
              <a:solidFill>
                <a:srgbClr val="AF58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xfrm>
            <a:off x="228600" y="1143000"/>
            <a:ext cx="9448800" cy="15386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0489">
              <a:lnSpc>
                <a:spcPct val="115900"/>
              </a:lnSpc>
              <a:spcBef>
                <a:spcPts val="9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KPI evaluates the correlation between shipping duration and review rating.</a:t>
            </a:r>
          </a:p>
          <a:p>
            <a:pPr marL="12700" marR="5080">
              <a:lnSpc>
                <a:spcPct val="115900"/>
              </a:lnSpc>
              <a:tabLst>
                <a:tab pos="946785" algn="l"/>
                <a:tab pos="1643380" algn="l"/>
                <a:tab pos="1672589" algn="l"/>
                <a:tab pos="2180590" algn="l"/>
                <a:tab pos="2339340" algn="l"/>
                <a:tab pos="3081655" algn="l"/>
                <a:tab pos="3333115" algn="l"/>
                <a:tab pos="3434079" algn="l"/>
                <a:tab pos="4229735" algn="l"/>
                <a:tab pos="4656455" algn="l"/>
                <a:tab pos="517969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understand delivery time and customer satisfaction. Olist	can	use	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		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processes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across all review score categories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B3873-232A-4719-A1E3-43151CC41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76600"/>
            <a:ext cx="6705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7800" y="3544"/>
            <a:ext cx="8596668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71775">
              <a:lnSpc>
                <a:spcPct val="100000"/>
              </a:lnSpc>
              <a:spcBef>
                <a:spcPts val="125"/>
              </a:spcBef>
            </a:pP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sz="3200" b="1" spc="36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sz="3200" b="1" dirty="0">
              <a:solidFill>
                <a:srgbClr val="AF58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5A4D6-FFAF-5B1E-A309-D6960708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18"/>
            <a:ext cx="12268199" cy="63459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FD973-EA10-8440-3976-54E077E03527}"/>
              </a:ext>
            </a:extLst>
          </p:cNvPr>
          <p:cNvSpPr txBox="1"/>
          <p:nvPr/>
        </p:nvSpPr>
        <p:spPr>
          <a:xfrm>
            <a:off x="3810000" y="-106027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lang="en-US" sz="3200" b="1" spc="36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61C41-C6AB-3F5F-1E92-704C03899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48"/>
            <a:ext cx="12192000" cy="63792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49AF1-C834-6436-FF58-C3949257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B4BDB-06B0-2359-4D30-C3C6A0771503}"/>
              </a:ext>
            </a:extLst>
          </p:cNvPr>
          <p:cNvSpPr txBox="1"/>
          <p:nvPr/>
        </p:nvSpPr>
        <p:spPr>
          <a:xfrm>
            <a:off x="3810000" y="-106027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Power-Bi</a:t>
            </a:r>
            <a:r>
              <a:rPr lang="en-US" sz="3200" b="1" spc="36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AF74C-E6C9-0D2D-D36C-48C7C022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49"/>
            <a:ext cx="12192000" cy="63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3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D54D-0099-0F25-0093-14D65009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F5889"/>
                </a:solidFill>
              </a:rPr>
              <a:t>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2E1F4-E017-790E-5CC3-847E89F9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0" y="640907"/>
            <a:ext cx="9072108" cy="3149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134B5-53AC-8266-3952-1973440B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1" y="3962400"/>
            <a:ext cx="9072107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4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C334D-3CBF-9695-0D3A-641AABC9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E54B-0056-66BD-BF90-600F358A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F5889"/>
                </a:solidFill>
              </a:rPr>
              <a:t>SQL QUERIES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17C9E-5267-9AB0-24BC-3D3B4620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596667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ED5EB-F5F4-47FD-273A-7A7C8FE4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5028"/>
            <a:ext cx="10706650" cy="32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E240B-315E-9FAB-B06C-D79D69E6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911D-06D0-6641-1DD9-9474F5D1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F5889"/>
                </a:solidFill>
              </a:rPr>
              <a:t>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97666-006F-6B79-DBD6-1555B0DDC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9067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3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8869" y="0"/>
            <a:ext cx="8596668" cy="802046"/>
          </a:xfrm>
          <a:prstGeom prst="rect">
            <a:avLst/>
          </a:prstGeom>
        </p:spPr>
        <p:txBody>
          <a:bodyPr vert="horz" wrap="square" lIns="0" tIns="184689" rIns="0" bIns="0" rtlCol="0">
            <a:spAutoFit/>
          </a:bodyPr>
          <a:lstStyle/>
          <a:p>
            <a:pPr marL="2656205">
              <a:lnSpc>
                <a:spcPct val="100000"/>
              </a:lnSpc>
              <a:spcBef>
                <a:spcPts val="105"/>
              </a:spcBef>
            </a:pPr>
            <a:r>
              <a:rPr sz="4000" b="1" spc="16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sz="4000" b="1" dirty="0">
              <a:solidFill>
                <a:srgbClr val="AF58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9FA53C3-D0D9-9704-F30D-0034869A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03" y="785254"/>
            <a:ext cx="11201401" cy="707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Olist E-commerce has 99,440 total orders, with 89,940 successfully delivered.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has a 90% delivery success rate, indicating good fulfillment but room for improvement in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10% undelivered orders.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product rating is 4.09 stars, with some categories rated as high as 4.67 stars and as low as 2.5 stars.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1-star reviews rank third in distribution, suggesting potential product quality issues in some categories.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Delivery performance impacts review scores, with delayed deliveries potentially leading to lower ratings.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Delivery Optimization: Reducing delivery times can improve review scores and customer satisfaction.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Strategies: Implement loyalty programs to retain high-value customers.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Measures: Strengthen vendor quality assurance to minimize negative reviews and returns.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Preferences: Focus on high-performing product categories to drive revenue growth.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Service Improvements: Address low-rated product categories and investigate the causes behind 1-star reviews.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Optimization: Target provinces with high sales and customer engagement for future campaigns.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1C43476-22C6-C250-0A14-85C72BEF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1" y="304292"/>
            <a:ext cx="695434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sz="4000" b="1" dirty="0">
              <a:solidFill>
                <a:srgbClr val="AF58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" y="1489486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7400" y="1374583"/>
            <a:ext cx="8800465" cy="48049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8419" marR="5080" algn="just">
              <a:lnSpc>
                <a:spcPct val="100600"/>
              </a:lnSpc>
              <a:spcBef>
                <a:spcPts val="115"/>
              </a:spcBef>
            </a:pPr>
            <a:r>
              <a:rPr sz="2050" spc="1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6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2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2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inspecting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50" spc="8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r>
              <a:rPr sz="2050" spc="8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3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2050" spc="11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4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50" spc="8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2050" spc="8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sz="2050" spc="10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3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3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purchases.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19" marR="5080" algn="just">
              <a:lnSpc>
                <a:spcPct val="100600"/>
              </a:lnSpc>
            </a:pPr>
            <a:r>
              <a:rPr sz="2050" spc="15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050" spc="3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50" spc="3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2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z="2050" spc="34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sz="2050" spc="3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50" spc="3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050" spc="3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quicker</a:t>
            </a:r>
            <a:r>
              <a:rPr sz="2050" spc="3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50" spc="3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050" spc="3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reliably. </a:t>
            </a:r>
            <a:r>
              <a:rPr sz="2050" spc="114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50" spc="2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2050" spc="23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50" spc="12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sz="2050" spc="2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2050" spc="23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50" spc="8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sz="2050" spc="2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50" spc="8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r>
              <a:rPr sz="2050" spc="23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50" spc="24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50" spc="12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2050" spc="23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50" spc="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 </a:t>
            </a:r>
            <a:r>
              <a:rPr sz="2050" spc="114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smoothly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6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4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4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050" spc="-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4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stuff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19" marR="5080" algn="just">
              <a:lnSpc>
                <a:spcPct val="100600"/>
              </a:lnSpc>
            </a:pP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sz="2050" spc="-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sz="2050" spc="-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50" spc="-5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3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50" spc="-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050" spc="-5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50" spc="-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2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saying,</a:t>
            </a:r>
            <a:r>
              <a:rPr sz="2050" spc="-5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sz="2050" spc="-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3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50" spc="-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they're</a:t>
            </a:r>
            <a:r>
              <a:rPr sz="2050" spc="-5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050" spc="11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happy.</a:t>
            </a:r>
            <a:r>
              <a:rPr sz="2050" spc="45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50" spc="4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050" spc="459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2050" spc="459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50" spc="4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3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sz="2050" spc="459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4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50" spc="459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z="2050" spc="45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50" spc="459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50" spc="459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2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marR="897890" indent="-1905">
              <a:lnSpc>
                <a:spcPct val="100600"/>
              </a:lnSpc>
            </a:pPr>
            <a:r>
              <a:rPr sz="2050" spc="14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4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3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3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3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2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50" spc="-7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6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are.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03985" indent="635">
              <a:lnSpc>
                <a:spcPct val="100600"/>
              </a:lnSpc>
            </a:pPr>
            <a:r>
              <a:rPr sz="2050" spc="114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50" spc="-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6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050" spc="-8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9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5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050" spc="-7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10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coming </a:t>
            </a:r>
            <a:r>
              <a:rPr sz="2050" spc="95" dirty="0">
                <a:solidFill>
                  <a:srgbClr val="1520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back.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" y="2746786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" y="4318411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" y="5575711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35442"/>
            <a:ext cx="8596668" cy="785553"/>
          </a:xfrm>
          <a:prstGeom prst="rect">
            <a:avLst/>
          </a:prstGeom>
        </p:spPr>
        <p:txBody>
          <a:bodyPr vert="horz" wrap="square" lIns="0" tIns="168356" rIns="0" bIns="0" rtlCol="0">
            <a:spAutoFit/>
          </a:bodyPr>
          <a:lstStyle/>
          <a:p>
            <a:pPr marL="245491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sz="4000" b="1" dirty="0">
              <a:solidFill>
                <a:srgbClr val="AF58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830" y="1848566"/>
            <a:ext cx="8634730" cy="2883481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284"/>
              </a:spcBef>
            </a:pP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</a:t>
            </a:r>
            <a:r>
              <a:rPr sz="31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31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z="31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1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reviews,</a:t>
            </a:r>
            <a:r>
              <a:rPr sz="31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3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3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3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fleet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</a:t>
            </a:r>
            <a:r>
              <a:rPr sz="31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sz="31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1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31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shipment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31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1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31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1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31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Olist's</a:t>
            </a:r>
            <a:r>
              <a:rPr sz="31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sz="31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1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sz="31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3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31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3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sz="3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endParaRPr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E61E9-D374-EA5C-8E2F-B1B17E07E8BE}"/>
              </a:ext>
            </a:extLst>
          </p:cNvPr>
          <p:cNvSpPr txBox="1"/>
          <p:nvPr/>
        </p:nvSpPr>
        <p:spPr>
          <a:xfrm>
            <a:off x="-1371600" y="1224033"/>
            <a:ext cx="94488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0545">
              <a:spcBef>
                <a:spcPts val="2065"/>
              </a:spcBef>
            </a:pPr>
            <a:r>
              <a:rPr lang="en-US" sz="3200" b="1" spc="-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3200" b="1" spc="-1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200" b="1" spc="-15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</a:t>
            </a:r>
            <a:r>
              <a:rPr lang="en-US" sz="3200" b="1" spc="-14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0545">
              <a:lnSpc>
                <a:spcPct val="100000"/>
              </a:lnSpc>
              <a:spcBef>
                <a:spcPts val="2065"/>
              </a:spcBef>
            </a:pP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7DFB6-AE07-B908-5606-3B37852469E9}"/>
              </a:ext>
            </a:extLst>
          </p:cNvPr>
          <p:cNvSpPr txBox="1"/>
          <p:nvPr/>
        </p:nvSpPr>
        <p:spPr>
          <a:xfrm>
            <a:off x="838200" y="2362200"/>
            <a:ext cx="4648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Kamal Dudekula</a:t>
            </a:r>
          </a:p>
          <a:p>
            <a:pPr algn="l"/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Gayathri Mooram</a:t>
            </a:r>
            <a:endParaRPr lang="en-US" sz="2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Damini Khachane</a:t>
            </a:r>
          </a:p>
          <a:p>
            <a:r>
              <a:rPr 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Babusingh Degavath</a:t>
            </a:r>
          </a:p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 Banuka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5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8596668" cy="805219"/>
          </a:xfrm>
          <a:prstGeom prst="rect">
            <a:avLst/>
          </a:prstGeom>
        </p:spPr>
        <p:txBody>
          <a:bodyPr vert="horz" wrap="square" lIns="0" tIns="187832" rIns="0" bIns="0" rtlCol="0">
            <a:spAutoFit/>
          </a:bodyPr>
          <a:lstStyle/>
          <a:p>
            <a:pPr marL="2082164">
              <a:lnSpc>
                <a:spcPct val="100000"/>
              </a:lnSpc>
              <a:spcBef>
                <a:spcPts val="105"/>
              </a:spcBef>
            </a:pPr>
            <a:r>
              <a:rPr sz="4000" b="1" spc="-1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877" y="1843946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1621" y="1652652"/>
            <a:ext cx="7314565" cy="439094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3080"/>
              </a:lnSpc>
              <a:spcBef>
                <a:spcPts val="240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</a:t>
            </a:r>
            <a:r>
              <a:rPr sz="2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behave</a:t>
            </a:r>
            <a:r>
              <a:rPr sz="2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sz="2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sz="26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</a:t>
            </a:r>
            <a:r>
              <a:rPr sz="26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26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r>
              <a:rPr sz="26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r>
              <a:rPr sz="26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details,</a:t>
            </a:r>
            <a:r>
              <a:rPr sz="26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sz="26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6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6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sz="26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6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and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specific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930"/>
              </a:lnSpc>
            </a:pP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600" spc="254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2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600" spc="2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analyst,</a:t>
            </a:r>
            <a:r>
              <a:rPr sz="2600" spc="2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600" spc="2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600" spc="2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600" spc="254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2600" spc="2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600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Tableau</a:t>
            </a:r>
            <a:r>
              <a:rPr sz="2600" spc="1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1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sz="2600" spc="1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600" spc="1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manipulate</a:t>
            </a:r>
            <a:r>
              <a:rPr sz="2600" spc="1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spc="1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600" spc="1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spc="-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600" spc="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sz="2600" spc="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visualizations.</a:t>
            </a:r>
            <a:r>
              <a:rPr sz="2600" spc="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600" spc="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600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sz="2600" spc="24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600" spc="2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24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sz="2600" spc="2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600" spc="24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600" spc="2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600" spc="24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600" spc="2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600" spc="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2600" spc="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sz="2600" spc="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600" spc="6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sz="2600" spc="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877" y="4187096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11991975" cy="6858000"/>
            <a:chOff x="0" y="0"/>
            <a:chExt cx="1199197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6" y="5448300"/>
              <a:ext cx="942974" cy="1381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4476816"/>
              <a:ext cx="3286124" cy="1447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576187" cy="6857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8796" y="596903"/>
              <a:ext cx="1038224" cy="6572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4700" y="1511303"/>
              <a:ext cx="8658224" cy="2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4996" y="1460496"/>
              <a:ext cx="104774" cy="161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4300" y="1892303"/>
              <a:ext cx="1038224" cy="6476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4503" y="2806703"/>
              <a:ext cx="7724774" cy="285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7496" y="2730503"/>
              <a:ext cx="104774" cy="200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4696" y="3098796"/>
              <a:ext cx="1038224" cy="6476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3000" y="4013196"/>
              <a:ext cx="7038974" cy="285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3296" y="3962400"/>
              <a:ext cx="142874" cy="142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0996" y="4305300"/>
              <a:ext cx="1028699" cy="6476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9003" y="5130803"/>
              <a:ext cx="5991224" cy="285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29300" y="5118096"/>
              <a:ext cx="152399" cy="1238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64303" y="5537196"/>
              <a:ext cx="1038224" cy="64769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5391" y="203700"/>
            <a:ext cx="160591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latin typeface="Comic Sans MS"/>
                <a:cs typeface="Comic Sans MS"/>
              </a:rPr>
              <a:t>Agenda</a:t>
            </a:r>
            <a:endParaRPr sz="35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2000" y="582989"/>
            <a:ext cx="505459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25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114796" y="579676"/>
            <a:ext cx="2973070" cy="24692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35"/>
              </a:spcBef>
            </a:pPr>
            <a:r>
              <a:rPr sz="3900" spc="-10" dirty="0">
                <a:solidFill>
                  <a:srgbClr val="002060"/>
                </a:solidFill>
                <a:latin typeface="Calibri"/>
                <a:cs typeface="Calibri"/>
              </a:rPr>
              <a:t>Introduction</a:t>
            </a:r>
            <a:endParaRPr sz="3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3900" dirty="0">
              <a:latin typeface="Calibri"/>
              <a:cs typeface="Calibri"/>
            </a:endParaRPr>
          </a:p>
          <a:p>
            <a:pPr marL="12700">
              <a:tabLst>
                <a:tab pos="971550" algn="l"/>
              </a:tabLst>
            </a:pPr>
            <a:r>
              <a:rPr lang="en-US" sz="3900" spc="-25" dirty="0">
                <a:solidFill>
                  <a:srgbClr val="F5F7FB"/>
                </a:solidFill>
                <a:latin typeface="Calibri"/>
                <a:cs typeface="Calibri"/>
              </a:rPr>
              <a:t>02     </a:t>
            </a:r>
            <a:r>
              <a:rPr lang="en-US" sz="3900" b="1" spc="-20" dirty="0">
                <a:solidFill>
                  <a:schemeClr val="accent3"/>
                </a:solidFill>
                <a:latin typeface="Calibri"/>
                <a:cs typeface="Calibri"/>
              </a:rPr>
              <a:t>KPIs</a:t>
            </a:r>
            <a:br>
              <a:rPr lang="en-US" sz="3900" dirty="0">
                <a:latin typeface="Calibri"/>
                <a:cs typeface="Calibri"/>
              </a:rPr>
            </a:br>
            <a:endParaRPr sz="39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3183" y="3050546"/>
            <a:ext cx="7298690" cy="3056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71550" algn="l"/>
              </a:tabLst>
            </a:pPr>
            <a:r>
              <a:rPr sz="3900" b="1" spc="-2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r>
              <a:rPr sz="39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lang="en-US" sz="3900" b="1" spc="-20" dirty="0">
                <a:solidFill>
                  <a:srgbClr val="375723"/>
                </a:solidFill>
                <a:latin typeface="Calibri"/>
                <a:cs typeface="Calibri"/>
              </a:rPr>
              <a:t>Dashboard and SQL Queries</a:t>
            </a:r>
            <a:endParaRPr sz="3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3900" dirty="0">
              <a:latin typeface="Calibri"/>
              <a:cs typeface="Calibri"/>
            </a:endParaRPr>
          </a:p>
          <a:p>
            <a:pPr marL="937894">
              <a:lnSpc>
                <a:spcPct val="100000"/>
              </a:lnSpc>
              <a:tabLst>
                <a:tab pos="1828800" algn="l"/>
              </a:tabLst>
            </a:pPr>
            <a:r>
              <a:rPr sz="3650" b="1" spc="-25" dirty="0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r>
              <a:rPr sz="365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650" b="1" dirty="0">
                <a:solidFill>
                  <a:srgbClr val="C45911"/>
                </a:solidFill>
                <a:latin typeface="Calibri"/>
                <a:cs typeface="Calibri"/>
              </a:rPr>
              <a:t>Insights</a:t>
            </a:r>
            <a:r>
              <a:rPr sz="3650" b="1" spc="-25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3650" b="1" dirty="0">
                <a:solidFill>
                  <a:srgbClr val="C45911"/>
                </a:solidFill>
                <a:latin typeface="Calibri"/>
                <a:cs typeface="Calibri"/>
              </a:rPr>
              <a:t>&amp;</a:t>
            </a:r>
            <a:r>
              <a:rPr sz="3650" b="1" spc="-20" dirty="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sz="3650" b="1" spc="-10" dirty="0">
                <a:solidFill>
                  <a:srgbClr val="C45911"/>
                </a:solidFill>
                <a:latin typeface="Calibri"/>
                <a:cs typeface="Calibri"/>
              </a:rPr>
              <a:t>Recommendation</a:t>
            </a:r>
            <a:endParaRPr sz="36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650" dirty="0">
              <a:latin typeface="Calibri"/>
              <a:cs typeface="Calibri"/>
            </a:endParaRPr>
          </a:p>
          <a:p>
            <a:pPr marR="165100" algn="ctr">
              <a:lnSpc>
                <a:spcPct val="100000"/>
              </a:lnSpc>
              <a:spcBef>
                <a:spcPts val="5"/>
              </a:spcBef>
              <a:tabLst>
                <a:tab pos="850265" algn="l"/>
              </a:tabLst>
            </a:pPr>
            <a:r>
              <a:rPr sz="3950" b="1" spc="-25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r>
              <a:rPr sz="395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950" b="1" spc="-10" dirty="0">
                <a:solidFill>
                  <a:srgbClr val="006FBF"/>
                </a:solidFill>
                <a:latin typeface="Calibri"/>
                <a:cs typeface="Calibri"/>
              </a:rPr>
              <a:t>Conclusion</a:t>
            </a:r>
            <a:endParaRPr sz="3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14496" y="27781"/>
            <a:ext cx="9697843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79575">
              <a:lnSpc>
                <a:spcPct val="100000"/>
              </a:lnSpc>
              <a:spcBef>
                <a:spcPts val="130"/>
              </a:spcBef>
            </a:pPr>
            <a:r>
              <a:rPr lang="en-US" sz="7200" spc="-15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7200" spc="-15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678" y="1888417"/>
            <a:ext cx="142875" cy="3495675"/>
            <a:chOff x="320678" y="1888417"/>
            <a:chExt cx="142875" cy="34956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678" y="1888417"/>
              <a:ext cx="142875" cy="1428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678" y="3564817"/>
              <a:ext cx="142875" cy="142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678" y="5241217"/>
              <a:ext cx="142875" cy="14287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63528" y="1734366"/>
            <a:ext cx="7697470" cy="4649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360045">
              <a:lnSpc>
                <a:spcPts val="3300"/>
              </a:lnSpc>
              <a:spcBef>
                <a:spcPts val="295"/>
              </a:spcBef>
            </a:pPr>
            <a:r>
              <a:rPr sz="28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commerce 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platform,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3300"/>
              </a:lnSpc>
              <a:tabLst>
                <a:tab pos="5434330" algn="l"/>
              </a:tabLst>
            </a:pP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indicators(KPI’s)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sales,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statistics,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415">
              <a:lnSpc>
                <a:spcPts val="3300"/>
              </a:lnSpc>
            </a:pPr>
            <a:r>
              <a:rPr sz="28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files,which 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8200" y="167926"/>
            <a:ext cx="8596668" cy="1451052"/>
          </a:xfrm>
          <a:prstGeom prst="rect">
            <a:avLst/>
          </a:prstGeom>
        </p:spPr>
        <p:txBody>
          <a:bodyPr vert="horz" wrap="square" lIns="0" tIns="339739" rIns="0" bIns="0" rtlCol="0">
            <a:spAutoFit/>
          </a:bodyPr>
          <a:lstStyle/>
          <a:p>
            <a:pPr marL="2829560">
              <a:lnSpc>
                <a:spcPct val="100000"/>
              </a:lnSpc>
              <a:spcBef>
                <a:spcPts val="105"/>
              </a:spcBef>
            </a:pPr>
            <a:r>
              <a:rPr sz="7200" spc="3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</a:t>
            </a:r>
            <a:endParaRPr sz="7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8921" y="2184794"/>
            <a:ext cx="133350" cy="3152775"/>
            <a:chOff x="288921" y="2184794"/>
            <a:chExt cx="133350" cy="31527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21" y="2184794"/>
              <a:ext cx="133350" cy="1333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21" y="2899169"/>
              <a:ext cx="133350" cy="1333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21" y="3613544"/>
              <a:ext cx="133350" cy="1333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21" y="4385068"/>
              <a:ext cx="133350" cy="1333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21" y="5204218"/>
              <a:ext cx="133350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02304" y="2030647"/>
            <a:ext cx="8622030" cy="35509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Weekdays and weekend payment statistics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">
              <a:lnSpc>
                <a:spcPct val="100000"/>
              </a:lnSpc>
              <a:spcBef>
                <a:spcPts val="2505"/>
              </a:spcBef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Type with review score 5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" marR="5080">
              <a:lnSpc>
                <a:spcPts val="6080"/>
              </a:lnSpc>
              <a:spcBef>
                <a:spcPts val="244"/>
              </a:spcBef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numbers of delivery days taken for pet shop Average price and payment value of sao paulo city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shipping days vs review scores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9844" y="153056"/>
            <a:ext cx="10575972" cy="678253"/>
          </a:xfrm>
          <a:prstGeom prst="rect">
            <a:avLst/>
          </a:prstGeom>
        </p:spPr>
        <p:txBody>
          <a:bodyPr vert="horz" wrap="square" lIns="0" tIns="184013" rIns="0" bIns="0" rtlCol="0">
            <a:spAutoFit/>
          </a:bodyPr>
          <a:lstStyle/>
          <a:p>
            <a:pPr marL="780415">
              <a:lnSpc>
                <a:spcPct val="100000"/>
              </a:lnSpc>
              <a:spcBef>
                <a:spcPts val="135"/>
              </a:spcBef>
            </a:pP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Weekday</a:t>
            </a:r>
            <a:r>
              <a:rPr sz="3200" b="1" spc="-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4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3200" b="1" spc="-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Weekend</a:t>
            </a:r>
            <a:r>
              <a:rPr sz="3200" b="1" spc="-12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3200" b="1" spc="-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sz="3200" b="1" dirty="0">
              <a:solidFill>
                <a:srgbClr val="AF58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43661" y="1609777"/>
            <a:ext cx="95885" cy="4162425"/>
            <a:chOff x="5443661" y="1609777"/>
            <a:chExt cx="95885" cy="41624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661" y="1609777"/>
              <a:ext cx="95322" cy="953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661" y="2965471"/>
              <a:ext cx="95322" cy="953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661" y="4321165"/>
              <a:ext cx="95322" cy="953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661" y="5676860"/>
              <a:ext cx="95322" cy="9532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85981" y="1451763"/>
            <a:ext cx="6299835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5335">
              <a:lnSpc>
                <a:spcPct val="101099"/>
              </a:lnSpc>
              <a:spcBef>
                <a:spcPts val="100"/>
              </a:spcBef>
            </a:pPr>
            <a:r>
              <a:rPr sz="2200" b="1" spc="70" dirty="0">
                <a:latin typeface="Cambria"/>
                <a:cs typeface="Cambria"/>
              </a:rPr>
              <a:t>The</a:t>
            </a:r>
            <a:r>
              <a:rPr sz="2200" b="1" spc="6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analysis</a:t>
            </a:r>
            <a:r>
              <a:rPr sz="2200" b="1" spc="6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of</a:t>
            </a:r>
            <a:r>
              <a:rPr sz="2200" b="1" spc="6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payment</a:t>
            </a:r>
            <a:r>
              <a:rPr sz="2200" b="1" spc="60" dirty="0">
                <a:latin typeface="Cambria"/>
                <a:cs typeface="Cambria"/>
              </a:rPr>
              <a:t> </a:t>
            </a:r>
            <a:r>
              <a:rPr sz="2200" b="1" spc="-55" dirty="0">
                <a:latin typeface="Cambria"/>
                <a:cs typeface="Cambria"/>
              </a:rPr>
              <a:t>statistics</a:t>
            </a:r>
            <a:r>
              <a:rPr sz="2200" b="1" spc="60" dirty="0">
                <a:latin typeface="Cambria"/>
                <a:cs typeface="Cambria"/>
              </a:rPr>
              <a:t> </a:t>
            </a:r>
            <a:r>
              <a:rPr sz="2200" b="1" spc="-60" dirty="0">
                <a:latin typeface="Cambria"/>
                <a:cs typeface="Cambria"/>
              </a:rPr>
              <a:t>based</a:t>
            </a:r>
            <a:r>
              <a:rPr sz="2200" b="1" spc="60" dirty="0">
                <a:latin typeface="Cambria"/>
                <a:cs typeface="Cambria"/>
              </a:rPr>
              <a:t> </a:t>
            </a:r>
            <a:r>
              <a:rPr sz="2200" b="1" spc="50" dirty="0">
                <a:latin typeface="Cambria"/>
                <a:cs typeface="Cambria"/>
              </a:rPr>
              <a:t>on </a:t>
            </a:r>
            <a:r>
              <a:rPr sz="2200" b="1" dirty="0">
                <a:latin typeface="Cambria"/>
                <a:cs typeface="Cambria"/>
              </a:rPr>
              <a:t>weekday</a:t>
            </a:r>
            <a:r>
              <a:rPr sz="2200" b="1" spc="5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vs</a:t>
            </a:r>
            <a:r>
              <a:rPr sz="2200" b="1" spc="5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weekend</a:t>
            </a:r>
            <a:r>
              <a:rPr sz="2200" b="1" spc="50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provides</a:t>
            </a:r>
            <a:r>
              <a:rPr sz="2200" b="1" spc="5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an</a:t>
            </a:r>
            <a:r>
              <a:rPr sz="2200" b="1" spc="55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the </a:t>
            </a:r>
            <a:r>
              <a:rPr sz="2200" b="1" dirty="0">
                <a:latin typeface="Cambria"/>
                <a:cs typeface="Cambria"/>
              </a:rPr>
              <a:t>understanding</a:t>
            </a:r>
            <a:r>
              <a:rPr sz="2200" b="1" spc="6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of</a:t>
            </a:r>
            <a:r>
              <a:rPr sz="2200" b="1" spc="6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the</a:t>
            </a:r>
            <a:r>
              <a:rPr sz="2200" b="1" spc="65" dirty="0">
                <a:latin typeface="Cambria"/>
                <a:cs typeface="Cambria"/>
              </a:rPr>
              <a:t> </a:t>
            </a:r>
            <a:r>
              <a:rPr sz="2200" b="1" spc="55" dirty="0">
                <a:latin typeface="Cambria"/>
                <a:cs typeface="Cambria"/>
              </a:rPr>
              <a:t>buying</a:t>
            </a:r>
            <a:r>
              <a:rPr sz="2200" b="1" spc="6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behavior</a:t>
            </a:r>
            <a:r>
              <a:rPr sz="2200" b="1" spc="65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of </a:t>
            </a:r>
            <a:r>
              <a:rPr sz="2200" b="1" spc="-10" dirty="0">
                <a:latin typeface="Cambria"/>
                <a:cs typeface="Cambria"/>
              </a:rPr>
              <a:t>customers.</a:t>
            </a:r>
            <a:endParaRPr sz="2200" dirty="0">
              <a:latin typeface="Cambria"/>
              <a:cs typeface="Cambria"/>
            </a:endParaRPr>
          </a:p>
          <a:p>
            <a:pPr marL="12700" marR="5080" indent="75565">
              <a:lnSpc>
                <a:spcPct val="101099"/>
              </a:lnSpc>
            </a:pPr>
            <a:r>
              <a:rPr sz="2200" b="1" spc="70" dirty="0">
                <a:latin typeface="Cambria"/>
                <a:cs typeface="Cambria"/>
              </a:rPr>
              <a:t>The </a:t>
            </a:r>
            <a:r>
              <a:rPr sz="2200" b="1" spc="-25" dirty="0">
                <a:latin typeface="Cambria"/>
                <a:cs typeface="Cambria"/>
              </a:rPr>
              <a:t>analysis</a:t>
            </a:r>
            <a:r>
              <a:rPr sz="2200" b="1" spc="75" dirty="0">
                <a:latin typeface="Cambria"/>
                <a:cs typeface="Cambria"/>
              </a:rPr>
              <a:t> </a:t>
            </a:r>
            <a:r>
              <a:rPr sz="2200" b="1" spc="-55" dirty="0">
                <a:latin typeface="Cambria"/>
                <a:cs typeface="Cambria"/>
              </a:rPr>
              <a:t>reveals</a:t>
            </a:r>
            <a:r>
              <a:rPr sz="2200" b="1" spc="7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that</a:t>
            </a:r>
            <a:r>
              <a:rPr sz="2200" b="1" spc="7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</a:t>
            </a:r>
            <a:r>
              <a:rPr sz="2200" b="1" spc="7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significant</a:t>
            </a:r>
            <a:r>
              <a:rPr sz="2200" b="1" spc="7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portion</a:t>
            </a:r>
            <a:r>
              <a:rPr sz="2200" b="1" spc="75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of </a:t>
            </a:r>
            <a:r>
              <a:rPr sz="2200" b="1" dirty="0">
                <a:latin typeface="Cambria"/>
                <a:cs typeface="Cambria"/>
              </a:rPr>
              <a:t>our</a:t>
            </a:r>
            <a:r>
              <a:rPr sz="2200" b="1" spc="2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customer</a:t>
            </a:r>
            <a:r>
              <a:rPr sz="2200" b="1" spc="25" dirty="0">
                <a:latin typeface="Cambria"/>
                <a:cs typeface="Cambria"/>
              </a:rPr>
              <a:t> </a:t>
            </a:r>
            <a:r>
              <a:rPr sz="2200" b="1" spc="-50" dirty="0">
                <a:latin typeface="Cambria"/>
                <a:cs typeface="Cambria"/>
              </a:rPr>
              <a:t>base</a:t>
            </a:r>
            <a:r>
              <a:rPr sz="2200" b="1" spc="25" dirty="0">
                <a:latin typeface="Cambria"/>
                <a:cs typeface="Cambria"/>
              </a:rPr>
              <a:t> </a:t>
            </a:r>
            <a:r>
              <a:rPr sz="2200" b="1" spc="-65" dirty="0">
                <a:latin typeface="Cambria"/>
                <a:cs typeface="Cambria"/>
              </a:rPr>
              <a:t>prefers</a:t>
            </a:r>
            <a:r>
              <a:rPr sz="2200" b="1" spc="2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online</a:t>
            </a:r>
            <a:r>
              <a:rPr sz="2200" b="1" spc="2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payment </a:t>
            </a:r>
            <a:r>
              <a:rPr sz="2200" b="1" dirty="0">
                <a:latin typeface="Cambria"/>
                <a:cs typeface="Cambria"/>
              </a:rPr>
              <a:t>methods.</a:t>
            </a:r>
            <a:r>
              <a:rPr sz="2200" b="1" spc="21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Additionally,</a:t>
            </a:r>
            <a:r>
              <a:rPr sz="2200" b="1" spc="21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weekday</a:t>
            </a:r>
            <a:r>
              <a:rPr sz="2200" b="1" spc="2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sales outperform</a:t>
            </a:r>
            <a:r>
              <a:rPr sz="2200" b="1" spc="4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weekend</a:t>
            </a:r>
            <a:r>
              <a:rPr sz="2200" b="1" spc="4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sales.</a:t>
            </a:r>
            <a:endParaRPr sz="2200" dirty="0">
              <a:latin typeface="Cambria"/>
              <a:cs typeface="Cambria"/>
            </a:endParaRPr>
          </a:p>
          <a:p>
            <a:pPr marL="12700" marR="199390">
              <a:lnSpc>
                <a:spcPct val="101099"/>
              </a:lnSpc>
            </a:pPr>
            <a:r>
              <a:rPr sz="2200" b="1" spc="130" dirty="0">
                <a:latin typeface="Cambria"/>
                <a:cs typeface="Cambria"/>
              </a:rPr>
              <a:t>To</a:t>
            </a:r>
            <a:r>
              <a:rPr sz="2200" b="1" spc="9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enhance</a:t>
            </a:r>
            <a:r>
              <a:rPr sz="2200" b="1" spc="9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weekend</a:t>
            </a:r>
            <a:r>
              <a:rPr sz="2200" b="1" spc="95" dirty="0">
                <a:latin typeface="Cambria"/>
                <a:cs typeface="Cambria"/>
              </a:rPr>
              <a:t> </a:t>
            </a:r>
            <a:r>
              <a:rPr sz="2200" b="1" spc="-90" dirty="0">
                <a:latin typeface="Cambria"/>
                <a:cs typeface="Cambria"/>
              </a:rPr>
              <a:t>sales</a:t>
            </a:r>
            <a:r>
              <a:rPr sz="2200" b="1" spc="9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performance, </a:t>
            </a:r>
            <a:r>
              <a:rPr sz="2200" b="1" spc="-20" dirty="0">
                <a:latin typeface="Cambria"/>
                <a:cs typeface="Cambria"/>
              </a:rPr>
              <a:t>strategic</a:t>
            </a:r>
            <a:r>
              <a:rPr sz="2200" b="1" spc="-6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initiatives</a:t>
            </a:r>
            <a:r>
              <a:rPr sz="2200" b="1" spc="-5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such</a:t>
            </a:r>
            <a:r>
              <a:rPr sz="2200" b="1" spc="-50" dirty="0">
                <a:latin typeface="Cambria"/>
                <a:cs typeface="Cambria"/>
              </a:rPr>
              <a:t> as </a:t>
            </a:r>
            <a:r>
              <a:rPr sz="2200" b="1" spc="-10" dirty="0">
                <a:latin typeface="Cambria"/>
                <a:cs typeface="Cambria"/>
              </a:rPr>
              <a:t>targeted</a:t>
            </a:r>
            <a:r>
              <a:rPr sz="2200" b="1" spc="-5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advertising </a:t>
            </a:r>
            <a:r>
              <a:rPr sz="2200" b="1" dirty="0">
                <a:latin typeface="Cambria"/>
                <a:cs typeface="Cambria"/>
              </a:rPr>
              <a:t>campaigns,</a:t>
            </a:r>
            <a:r>
              <a:rPr sz="2200" b="1" spc="70" dirty="0">
                <a:latin typeface="Cambria"/>
                <a:cs typeface="Cambria"/>
              </a:rPr>
              <a:t> </a:t>
            </a:r>
            <a:r>
              <a:rPr sz="2200" b="1" spc="-45" dirty="0">
                <a:latin typeface="Cambria"/>
                <a:cs typeface="Cambria"/>
              </a:rPr>
              <a:t>diverse</a:t>
            </a:r>
            <a:r>
              <a:rPr sz="2200" b="1" spc="7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promotional</a:t>
            </a:r>
            <a:r>
              <a:rPr sz="2200" b="1" spc="7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activities,</a:t>
            </a:r>
            <a:r>
              <a:rPr sz="2200" b="1" spc="7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and </a:t>
            </a:r>
            <a:r>
              <a:rPr sz="2200" b="1" dirty="0">
                <a:latin typeface="Cambria"/>
                <a:cs typeface="Cambria"/>
              </a:rPr>
              <a:t>incentivized</a:t>
            </a:r>
            <a:r>
              <a:rPr sz="2200" b="1" spc="10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discounts</a:t>
            </a:r>
            <a:r>
              <a:rPr sz="2200" b="1" spc="11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may</a:t>
            </a:r>
            <a:r>
              <a:rPr sz="2200" b="1" spc="11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be</a:t>
            </a:r>
            <a:r>
              <a:rPr sz="2200" b="1" spc="10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implemented.</a:t>
            </a:r>
            <a:endParaRPr sz="2200" dirty="0">
              <a:latin typeface="Cambria"/>
              <a:cs typeface="Cambria"/>
            </a:endParaRPr>
          </a:p>
          <a:p>
            <a:pPr marL="12700" marR="887094">
              <a:lnSpc>
                <a:spcPct val="101099"/>
              </a:lnSpc>
            </a:pPr>
            <a:r>
              <a:rPr sz="2200" b="1" dirty="0">
                <a:latin typeface="Cambria"/>
                <a:cs typeface="Cambria"/>
              </a:rPr>
              <a:t>These</a:t>
            </a:r>
            <a:r>
              <a:rPr sz="2200" b="1" spc="40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efforts</a:t>
            </a:r>
            <a:r>
              <a:rPr sz="2200" b="1" spc="4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aim</a:t>
            </a:r>
            <a:r>
              <a:rPr sz="2200" b="1" spc="4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to</a:t>
            </a:r>
            <a:r>
              <a:rPr sz="2200" b="1" spc="4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attract</a:t>
            </a:r>
            <a:r>
              <a:rPr sz="2200" b="1" spc="4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and</a:t>
            </a:r>
            <a:r>
              <a:rPr sz="2200" b="1" spc="4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engage </a:t>
            </a:r>
            <a:r>
              <a:rPr sz="2200" b="1" dirty="0">
                <a:latin typeface="Cambria"/>
                <a:cs typeface="Cambria"/>
              </a:rPr>
              <a:t>weekend</a:t>
            </a:r>
            <a:r>
              <a:rPr sz="2200" b="1" spc="90" dirty="0">
                <a:latin typeface="Cambria"/>
                <a:cs typeface="Cambria"/>
              </a:rPr>
              <a:t> </a:t>
            </a:r>
            <a:r>
              <a:rPr sz="2200" b="1" spc="-55" dirty="0">
                <a:latin typeface="Cambria"/>
                <a:cs typeface="Cambria"/>
              </a:rPr>
              <a:t>shoppers</a:t>
            </a:r>
            <a:r>
              <a:rPr sz="2200" b="1" spc="9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effectively,</a:t>
            </a:r>
            <a:r>
              <a:rPr sz="2200" b="1" spc="9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ultimately </a:t>
            </a:r>
            <a:r>
              <a:rPr sz="2200" b="1" dirty="0">
                <a:latin typeface="Cambria"/>
                <a:cs typeface="Cambria"/>
              </a:rPr>
              <a:t>bolstering </a:t>
            </a:r>
            <a:r>
              <a:rPr sz="2200" b="1" spc="-90" dirty="0">
                <a:latin typeface="Cambria"/>
                <a:cs typeface="Cambria"/>
              </a:rPr>
              <a:t>sales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figures during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this </a:t>
            </a:r>
            <a:r>
              <a:rPr sz="2200" b="1" spc="-10" dirty="0">
                <a:latin typeface="Cambria"/>
                <a:cs typeface="Cambria"/>
              </a:rPr>
              <a:t>period.</a:t>
            </a:r>
            <a:endParaRPr sz="2200" dirty="0">
              <a:latin typeface="Cambria"/>
              <a:cs typeface="Cambr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2C4062-82B8-8F5B-16AC-002F6796F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3" y="1705100"/>
            <a:ext cx="5090479" cy="35906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800" y="395666"/>
            <a:ext cx="8596668" cy="652992"/>
          </a:xfrm>
          <a:prstGeom prst="rect">
            <a:avLst/>
          </a:prstGeom>
        </p:spPr>
        <p:txBody>
          <a:bodyPr vert="horz" wrap="square" lIns="0" tIns="158997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125"/>
              </a:spcBef>
            </a:pPr>
            <a:r>
              <a:rPr sz="3200" b="1" spc="-7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3200" b="1" spc="-15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7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3200" b="1" spc="-14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2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200" b="1" spc="-14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z="3200" b="1" spc="-14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z="3200" b="1" spc="-14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3200" b="1" dirty="0">
              <a:solidFill>
                <a:srgbClr val="AF58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1526" y="1829329"/>
            <a:ext cx="102235" cy="3201670"/>
            <a:chOff x="6091526" y="1829329"/>
            <a:chExt cx="102235" cy="32016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689" y="1829329"/>
              <a:ext cx="91468" cy="914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526" y="2865968"/>
              <a:ext cx="91468" cy="914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526" y="4939246"/>
              <a:ext cx="91468" cy="9146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35445" y="1667333"/>
            <a:ext cx="5709920" cy="45218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7780" marR="5080" algn="just">
              <a:lnSpc>
                <a:spcPts val="2720"/>
              </a:lnSpc>
              <a:spcBef>
                <a:spcPts val="219"/>
              </a:spcBef>
            </a:pP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300" b="1" spc="51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13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sz="2300" b="1" spc="5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sz="2300" b="1" spc="5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b="1" spc="5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300" b="1" spc="5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b="1" spc="5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7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300" b="1" spc="4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b="1" spc="4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z="2300" b="1" spc="4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z="2300" b="1" spc="4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b="1" spc="4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300" b="1" spc="4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300" b="1" spc="4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2300" b="1" spc="4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2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2300" b="1" spc="-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300" b="1" spc="-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3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2300" b="1" spc="-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2720"/>
              </a:lnSpc>
            </a:pP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50" b="1" spc="4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sz="2250" b="1" spc="44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50" b="1" spc="4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2250" b="1" spc="44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spc="-2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z="2250" b="1" spc="409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sz="2250" b="1" spc="40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50" b="1" spc="409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250" b="1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sz="2250" b="1" spc="-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preferences.</a:t>
            </a:r>
            <a:r>
              <a:rPr sz="2250" b="1" spc="1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sz="2250" b="1" spc="1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250" b="1" spc="15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250" b="1" spc="1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50" b="1" spc="1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50" b="1" spc="114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2250" b="1" spc="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loyalty</a:t>
            </a:r>
            <a:r>
              <a:rPr sz="2250" b="1" spc="1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250" b="1" spc="13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sz="2250" b="1" spc="1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50" b="1" spc="9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2250" b="1" spc="1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sz="2250" b="1" spc="9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250" b="1" spc="1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250" b="1" spc="9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spc="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z="2250" b="1" spc="-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scores.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2720"/>
              </a:lnSpc>
              <a:spcBef>
                <a:spcPts val="5"/>
              </a:spcBef>
            </a:pPr>
            <a:r>
              <a:rPr sz="2250" b="1" spc="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sz="2250" b="1" spc="4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sz="2250" b="1" spc="459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discounts,</a:t>
            </a:r>
            <a:r>
              <a:rPr sz="2250" b="1" spc="4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sz="2250" b="1" spc="4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250" b="1" spc="4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2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sales,</a:t>
            </a:r>
            <a:r>
              <a:rPr sz="2250" b="1" spc="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50" b="1" spc="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spc="1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r>
              <a:rPr sz="2250" b="1" spc="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perks</a:t>
            </a:r>
            <a:r>
              <a:rPr sz="2250" b="1" spc="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50" b="1" spc="6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incentivize</a:t>
            </a:r>
            <a:r>
              <a:rPr sz="2250" b="1" spc="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50" b="1" spc="-5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  <a:r>
              <a:rPr sz="2250" b="1" spc="37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50" b="1" spc="38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</a:t>
            </a:r>
            <a:r>
              <a:rPr sz="2250" b="1" spc="385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114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</a:t>
            </a:r>
            <a:r>
              <a:rPr sz="225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sz="2250" b="1" spc="38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1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relationships.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A28805-84AD-BAE1-2CB7-CD2624B64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4953000" cy="51020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5410199" cy="3771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226913"/>
            <a:ext cx="10806468" cy="648760"/>
          </a:xfrm>
          <a:prstGeom prst="rect">
            <a:avLst/>
          </a:prstGeom>
        </p:spPr>
        <p:txBody>
          <a:bodyPr vert="horz" wrap="square" lIns="0" tIns="15480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3200" b="1" spc="-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sz="3200" b="1" spc="-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b="1" spc="-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7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sz="3200" b="1" spc="-12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sz="3200" b="1" spc="-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sz="3200" b="1" spc="-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6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b="1" spc="-12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r>
              <a:rPr sz="3200" b="1" spc="-13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  <a:endParaRPr sz="3200" b="1" dirty="0">
              <a:solidFill>
                <a:srgbClr val="AF58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72266" y="1601628"/>
            <a:ext cx="92075" cy="3872865"/>
            <a:chOff x="5972266" y="1601628"/>
            <a:chExt cx="92075" cy="38728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2266" y="1601628"/>
              <a:ext cx="91963" cy="91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2266" y="2735845"/>
              <a:ext cx="91963" cy="919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2266" y="3870062"/>
              <a:ext cx="91963" cy="919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2266" y="5382351"/>
              <a:ext cx="91963" cy="9196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215020" y="1409211"/>
            <a:ext cx="6002020" cy="5042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850">
              <a:lnSpc>
                <a:spcPct val="115399"/>
              </a:lnSpc>
              <a:spcBef>
                <a:spcPts val="95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sz="22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exmine</a:t>
            </a:r>
            <a:r>
              <a:rPr sz="22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22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2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sz="22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order_delivered_customer_date</a:t>
            </a:r>
            <a:r>
              <a:rPr sz="22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pet_shop.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1760">
              <a:lnSpc>
                <a:spcPct val="115399"/>
              </a:lnSpc>
              <a:tabLst>
                <a:tab pos="1799589" algn="l"/>
              </a:tabLst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sz="2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</a:t>
            </a:r>
            <a:r>
              <a:rPr sz="22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2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</a:t>
            </a:r>
            <a:r>
              <a:rPr sz="22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sz="22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sz="22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z="22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2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2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sz="2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5399"/>
              </a:lnSpc>
            </a:pPr>
            <a:r>
              <a:rPr sz="2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Negotiate</a:t>
            </a:r>
            <a:r>
              <a:rPr sz="22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</a:t>
            </a:r>
            <a:r>
              <a:rPr sz="2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2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z="2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suppliers,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2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sz="2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operations,</a:t>
            </a:r>
            <a:r>
              <a:rPr sz="2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2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2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sz="2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sz="2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expedite </a:t>
            </a:r>
            <a:r>
              <a:rPr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2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fulfillment.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31140">
              <a:lnSpc>
                <a:spcPct val="115399"/>
              </a:lnSpc>
            </a:pP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  <a:r>
              <a:rPr sz="22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sz="22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r>
              <a:rPr sz="2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strategically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sz="22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sz="2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sz="22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sz="22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transit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1" y="148539"/>
            <a:ext cx="11026540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3200" b="1" spc="-10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sz="3200" b="1" spc="-10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b="1" spc="-10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3200" b="1" spc="-10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200" b="1" spc="-10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b="1" spc="-10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5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sz="3200" b="1" spc="-105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sz="3200" b="1" spc="-10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solidFill>
                  <a:srgbClr val="AF58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sz="3200" b="1" dirty="0">
              <a:solidFill>
                <a:srgbClr val="AF58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79750" y="1325196"/>
            <a:ext cx="95250" cy="2095500"/>
            <a:chOff x="5979750" y="1325196"/>
            <a:chExt cx="95250" cy="20955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9750" y="1325196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9750" y="3325446"/>
              <a:ext cx="95250" cy="952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227053" y="1112814"/>
            <a:ext cx="5770245" cy="522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6045">
              <a:lnSpc>
                <a:spcPct val="116700"/>
              </a:lnSpc>
              <a:spcBef>
                <a:spcPts val="95"/>
              </a:spcBef>
            </a:pPr>
            <a:r>
              <a:rPr sz="2250" b="1" dirty="0">
                <a:latin typeface="Cambria"/>
                <a:cs typeface="Cambria"/>
              </a:rPr>
              <a:t>This</a:t>
            </a:r>
            <a:r>
              <a:rPr sz="2250" b="1" spc="135" dirty="0">
                <a:latin typeface="Cambria"/>
                <a:cs typeface="Cambria"/>
              </a:rPr>
              <a:t> </a:t>
            </a:r>
            <a:r>
              <a:rPr sz="2250" b="1" spc="145" dirty="0">
                <a:latin typeface="Cambria"/>
                <a:cs typeface="Cambria"/>
              </a:rPr>
              <a:t>KPI </a:t>
            </a:r>
            <a:r>
              <a:rPr sz="2250" b="1" dirty="0">
                <a:latin typeface="Cambria"/>
                <a:cs typeface="Cambria"/>
              </a:rPr>
              <a:t>examining</a:t>
            </a:r>
            <a:r>
              <a:rPr sz="2250" b="1" spc="14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the</a:t>
            </a:r>
            <a:r>
              <a:rPr sz="2250" b="1" spc="15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average</a:t>
            </a:r>
            <a:r>
              <a:rPr sz="2250" b="1" spc="14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price</a:t>
            </a:r>
            <a:r>
              <a:rPr sz="2250" b="1" spc="145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and </a:t>
            </a:r>
            <a:r>
              <a:rPr sz="2250" b="1" dirty="0">
                <a:latin typeface="Cambria"/>
                <a:cs typeface="Cambria"/>
              </a:rPr>
              <a:t>payment</a:t>
            </a:r>
            <a:r>
              <a:rPr sz="2250" b="1" spc="100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values</a:t>
            </a:r>
            <a:r>
              <a:rPr sz="2250" b="1" spc="100" dirty="0">
                <a:latin typeface="Cambria"/>
                <a:cs typeface="Cambria"/>
              </a:rPr>
              <a:t> </a:t>
            </a:r>
            <a:r>
              <a:rPr sz="2250" b="1" spc="65" dirty="0">
                <a:latin typeface="Cambria"/>
                <a:cs typeface="Cambria"/>
              </a:rPr>
              <a:t>among</a:t>
            </a:r>
            <a:r>
              <a:rPr sz="2250" b="1" spc="100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customers</a:t>
            </a:r>
            <a:r>
              <a:rPr sz="2250" b="1" spc="9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in</a:t>
            </a:r>
            <a:r>
              <a:rPr sz="2250" b="1" spc="100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São </a:t>
            </a:r>
            <a:r>
              <a:rPr sz="2250" b="1" dirty="0">
                <a:latin typeface="Cambria"/>
                <a:cs typeface="Cambria"/>
              </a:rPr>
              <a:t>Paulo</a:t>
            </a:r>
            <a:r>
              <a:rPr sz="2250" b="1" spc="13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city</a:t>
            </a:r>
            <a:r>
              <a:rPr sz="2250" b="1" spc="140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provides</a:t>
            </a:r>
            <a:r>
              <a:rPr sz="2250" b="1" spc="13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insights</a:t>
            </a:r>
            <a:r>
              <a:rPr sz="2250" b="1" spc="14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into</a:t>
            </a:r>
            <a:r>
              <a:rPr sz="2250" b="1" spc="135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the </a:t>
            </a:r>
            <a:r>
              <a:rPr sz="2250" b="1" dirty="0">
                <a:latin typeface="Cambria"/>
                <a:cs typeface="Cambria"/>
              </a:rPr>
              <a:t>spending</a:t>
            </a:r>
            <a:r>
              <a:rPr sz="2250" b="1" spc="60" dirty="0">
                <a:latin typeface="Cambria"/>
                <a:cs typeface="Cambria"/>
              </a:rPr>
              <a:t> </a:t>
            </a:r>
            <a:r>
              <a:rPr sz="2250" b="1" spc="-10" dirty="0">
                <a:latin typeface="Cambria"/>
                <a:cs typeface="Cambria"/>
              </a:rPr>
              <a:t>behaviors</a:t>
            </a:r>
            <a:r>
              <a:rPr sz="2250" b="1" spc="65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characteristic</a:t>
            </a:r>
            <a:r>
              <a:rPr sz="2250" b="1" spc="6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of</a:t>
            </a:r>
            <a:r>
              <a:rPr sz="2250" b="1" spc="70" dirty="0">
                <a:latin typeface="Cambria"/>
                <a:cs typeface="Cambria"/>
              </a:rPr>
              <a:t> </a:t>
            </a:r>
            <a:r>
              <a:rPr sz="2250" b="1" spc="-20" dirty="0">
                <a:latin typeface="Cambria"/>
                <a:cs typeface="Cambria"/>
              </a:rPr>
              <a:t>this </a:t>
            </a:r>
            <a:r>
              <a:rPr sz="2250" b="1" spc="-30" dirty="0">
                <a:latin typeface="Cambria"/>
                <a:cs typeface="Cambria"/>
              </a:rPr>
              <a:t>particular</a:t>
            </a:r>
            <a:r>
              <a:rPr sz="2250" b="1" spc="-15" dirty="0">
                <a:latin typeface="Cambria"/>
                <a:cs typeface="Cambria"/>
              </a:rPr>
              <a:t> </a:t>
            </a:r>
            <a:r>
              <a:rPr sz="2250" b="1" spc="-10" dirty="0">
                <a:latin typeface="Cambria"/>
                <a:cs typeface="Cambria"/>
              </a:rPr>
              <a:t>region.</a:t>
            </a:r>
            <a:endParaRPr sz="2250">
              <a:latin typeface="Cambria"/>
              <a:cs typeface="Cambria"/>
            </a:endParaRPr>
          </a:p>
          <a:p>
            <a:pPr marL="12700" marR="5080">
              <a:lnSpc>
                <a:spcPct val="116700"/>
              </a:lnSpc>
            </a:pPr>
            <a:r>
              <a:rPr sz="2250" b="1" dirty="0">
                <a:latin typeface="Cambria"/>
                <a:cs typeface="Cambria"/>
              </a:rPr>
              <a:t>Analyze</a:t>
            </a:r>
            <a:r>
              <a:rPr sz="2250" b="1" spc="15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pricing</a:t>
            </a:r>
            <a:r>
              <a:rPr sz="2250" b="1" spc="155" dirty="0">
                <a:latin typeface="Cambria"/>
                <a:cs typeface="Cambria"/>
              </a:rPr>
              <a:t> </a:t>
            </a:r>
            <a:r>
              <a:rPr sz="2250" b="1" spc="-45" dirty="0">
                <a:latin typeface="Cambria"/>
                <a:cs typeface="Cambria"/>
              </a:rPr>
              <a:t>strategies</a:t>
            </a:r>
            <a:r>
              <a:rPr sz="2250" b="1" spc="16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to</a:t>
            </a:r>
            <a:r>
              <a:rPr sz="2250" b="1" spc="160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ensure</a:t>
            </a:r>
            <a:r>
              <a:rPr sz="2250" b="1" spc="160" dirty="0">
                <a:latin typeface="Cambria"/>
                <a:cs typeface="Cambria"/>
              </a:rPr>
              <a:t> </a:t>
            </a:r>
            <a:r>
              <a:rPr sz="2250" b="1" spc="-20" dirty="0">
                <a:latin typeface="Cambria"/>
                <a:cs typeface="Cambria"/>
              </a:rPr>
              <a:t>that </a:t>
            </a:r>
            <a:r>
              <a:rPr sz="2250" b="1" spc="-25" dirty="0">
                <a:latin typeface="Cambria"/>
                <a:cs typeface="Cambria"/>
              </a:rPr>
              <a:t>products</a:t>
            </a:r>
            <a:r>
              <a:rPr sz="2250" b="1" spc="10" dirty="0">
                <a:latin typeface="Cambria"/>
                <a:cs typeface="Cambria"/>
              </a:rPr>
              <a:t> </a:t>
            </a:r>
            <a:r>
              <a:rPr sz="2250" b="1" spc="-30" dirty="0">
                <a:latin typeface="Cambria"/>
                <a:cs typeface="Cambria"/>
              </a:rPr>
              <a:t>are</a:t>
            </a:r>
            <a:r>
              <a:rPr sz="2250" b="1" spc="2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competitively</a:t>
            </a:r>
            <a:r>
              <a:rPr sz="2250" b="1" spc="20" dirty="0">
                <a:latin typeface="Cambria"/>
                <a:cs typeface="Cambria"/>
              </a:rPr>
              <a:t> </a:t>
            </a:r>
            <a:r>
              <a:rPr sz="2250" b="1" spc="-10" dirty="0">
                <a:latin typeface="Cambria"/>
                <a:cs typeface="Cambria"/>
              </a:rPr>
              <a:t>priced</a:t>
            </a:r>
            <a:r>
              <a:rPr sz="2250" b="1" spc="25" dirty="0">
                <a:latin typeface="Cambria"/>
                <a:cs typeface="Cambria"/>
              </a:rPr>
              <a:t> </a:t>
            </a:r>
            <a:r>
              <a:rPr sz="2250" b="1" spc="-10" dirty="0">
                <a:latin typeface="Cambria"/>
                <a:cs typeface="Cambria"/>
              </a:rPr>
              <a:t>within </a:t>
            </a:r>
            <a:r>
              <a:rPr sz="2250" b="1" dirty="0">
                <a:latin typeface="Cambria"/>
                <a:cs typeface="Cambria"/>
              </a:rPr>
              <a:t>the</a:t>
            </a:r>
            <a:r>
              <a:rPr sz="2250" b="1" spc="12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São</a:t>
            </a:r>
            <a:r>
              <a:rPr sz="2250" b="1" spc="13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Paulo</a:t>
            </a:r>
            <a:r>
              <a:rPr sz="2250" b="1" spc="13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market.</a:t>
            </a:r>
            <a:r>
              <a:rPr sz="2250" b="1" spc="130" dirty="0">
                <a:latin typeface="Cambria"/>
                <a:cs typeface="Cambria"/>
              </a:rPr>
              <a:t> </a:t>
            </a:r>
            <a:r>
              <a:rPr sz="2250" b="1" spc="80" dirty="0">
                <a:latin typeface="Cambria"/>
                <a:cs typeface="Cambria"/>
              </a:rPr>
              <a:t>Conduct</a:t>
            </a:r>
            <a:r>
              <a:rPr sz="2250" b="1" spc="135" dirty="0">
                <a:latin typeface="Cambria"/>
                <a:cs typeface="Cambria"/>
              </a:rPr>
              <a:t> </a:t>
            </a:r>
            <a:r>
              <a:rPr sz="2250" b="1" spc="-10" dirty="0">
                <a:latin typeface="Cambria"/>
                <a:cs typeface="Cambria"/>
              </a:rPr>
              <a:t>market </a:t>
            </a:r>
            <a:r>
              <a:rPr sz="2250" b="1" spc="-50" dirty="0">
                <a:latin typeface="Cambria"/>
                <a:cs typeface="Cambria"/>
              </a:rPr>
              <a:t>research</a:t>
            </a:r>
            <a:r>
              <a:rPr sz="2250" b="1" spc="6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to</a:t>
            </a:r>
            <a:r>
              <a:rPr sz="2250" b="1" spc="70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understand</a:t>
            </a:r>
            <a:r>
              <a:rPr sz="2250" b="1" spc="7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pricing</a:t>
            </a:r>
            <a:r>
              <a:rPr sz="2250" b="1" spc="70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trends</a:t>
            </a:r>
            <a:r>
              <a:rPr sz="2250" b="1" spc="70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and </a:t>
            </a:r>
            <a:r>
              <a:rPr sz="2250" b="1" dirty="0">
                <a:latin typeface="Cambria"/>
                <a:cs typeface="Cambria"/>
              </a:rPr>
              <a:t>consumer </a:t>
            </a:r>
            <a:r>
              <a:rPr sz="2250" b="1" spc="-30" dirty="0">
                <a:latin typeface="Cambria"/>
                <a:cs typeface="Cambria"/>
              </a:rPr>
              <a:t>preferences,</a:t>
            </a:r>
            <a:r>
              <a:rPr sz="2250" b="1" spc="1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and</a:t>
            </a:r>
            <a:r>
              <a:rPr sz="2250" b="1" spc="10" dirty="0">
                <a:latin typeface="Cambria"/>
                <a:cs typeface="Cambria"/>
              </a:rPr>
              <a:t> </a:t>
            </a:r>
            <a:r>
              <a:rPr sz="2250" b="1" spc="-20" dirty="0">
                <a:latin typeface="Cambria"/>
                <a:cs typeface="Cambria"/>
              </a:rPr>
              <a:t>adjust</a:t>
            </a:r>
            <a:r>
              <a:rPr sz="2250" b="1" spc="15" dirty="0">
                <a:latin typeface="Cambria"/>
                <a:cs typeface="Cambria"/>
              </a:rPr>
              <a:t> </a:t>
            </a:r>
            <a:r>
              <a:rPr sz="2250" b="1" spc="-10" dirty="0">
                <a:latin typeface="Cambria"/>
                <a:cs typeface="Cambria"/>
              </a:rPr>
              <a:t>pricing </a:t>
            </a:r>
            <a:r>
              <a:rPr sz="2250" b="1" dirty="0">
                <a:latin typeface="Cambria"/>
                <a:cs typeface="Cambria"/>
              </a:rPr>
              <a:t>accordingly,</a:t>
            </a:r>
            <a:r>
              <a:rPr sz="2250" b="1" spc="204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Introduce</a:t>
            </a:r>
            <a:r>
              <a:rPr sz="2250" b="1" spc="21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new</a:t>
            </a:r>
            <a:r>
              <a:rPr sz="2250" b="1" spc="215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products</a:t>
            </a:r>
            <a:r>
              <a:rPr sz="2250" b="1" spc="215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or </a:t>
            </a:r>
            <a:r>
              <a:rPr sz="2250" b="1" spc="-50" dirty="0">
                <a:latin typeface="Cambria"/>
                <a:cs typeface="Cambria"/>
              </a:rPr>
              <a:t>services</a:t>
            </a:r>
            <a:r>
              <a:rPr sz="2250" b="1" spc="114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that</a:t>
            </a:r>
            <a:r>
              <a:rPr sz="2250" b="1" spc="12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align</a:t>
            </a:r>
            <a:r>
              <a:rPr sz="2250" b="1" spc="12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with</a:t>
            </a:r>
            <a:r>
              <a:rPr sz="2250" b="1" spc="13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the</a:t>
            </a:r>
            <a:r>
              <a:rPr sz="2250" b="1" spc="125" dirty="0">
                <a:latin typeface="Cambria"/>
                <a:cs typeface="Cambria"/>
              </a:rPr>
              <a:t> </a:t>
            </a:r>
            <a:r>
              <a:rPr sz="2250" b="1" spc="-45" dirty="0">
                <a:latin typeface="Cambria"/>
                <a:cs typeface="Cambria"/>
              </a:rPr>
              <a:t>preferences</a:t>
            </a:r>
            <a:r>
              <a:rPr sz="2250" b="1" spc="125" dirty="0">
                <a:latin typeface="Cambria"/>
                <a:cs typeface="Cambria"/>
              </a:rPr>
              <a:t> </a:t>
            </a:r>
            <a:r>
              <a:rPr sz="2250" b="1" spc="-25" dirty="0">
                <a:latin typeface="Cambria"/>
                <a:cs typeface="Cambria"/>
              </a:rPr>
              <a:t>and </a:t>
            </a:r>
            <a:r>
              <a:rPr sz="2250" b="1" dirty="0">
                <a:latin typeface="Cambria"/>
                <a:cs typeface="Cambria"/>
              </a:rPr>
              <a:t>purchasing</a:t>
            </a:r>
            <a:r>
              <a:rPr sz="2250" b="1" spc="12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power</a:t>
            </a:r>
            <a:r>
              <a:rPr sz="2250" b="1" spc="12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of</a:t>
            </a:r>
            <a:r>
              <a:rPr sz="2250" b="1" spc="125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São</a:t>
            </a:r>
            <a:r>
              <a:rPr sz="2250" b="1" spc="120" dirty="0">
                <a:latin typeface="Cambria"/>
                <a:cs typeface="Cambria"/>
              </a:rPr>
              <a:t> </a:t>
            </a:r>
            <a:r>
              <a:rPr sz="2250" b="1" dirty="0">
                <a:latin typeface="Cambria"/>
                <a:cs typeface="Cambria"/>
              </a:rPr>
              <a:t>Paulo</a:t>
            </a:r>
            <a:r>
              <a:rPr sz="2250" b="1" spc="120" dirty="0">
                <a:latin typeface="Cambria"/>
                <a:cs typeface="Cambria"/>
              </a:rPr>
              <a:t> </a:t>
            </a:r>
            <a:r>
              <a:rPr sz="2250" b="1" spc="-10" dirty="0">
                <a:latin typeface="Cambria"/>
                <a:cs typeface="Cambria"/>
              </a:rPr>
              <a:t>customer.</a:t>
            </a:r>
            <a:endParaRPr sz="2250">
              <a:latin typeface="Cambria"/>
              <a:cs typeface="Cambri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7785D5-3C2C-8310-F740-2DB8A3150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5029200" cy="419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999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Comic Sans MS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Introduction  02     KPIs </vt:lpstr>
      <vt:lpstr>Introduction</vt:lpstr>
      <vt:lpstr>KPI’s</vt:lpstr>
      <vt:lpstr>Weekday vs Weekend payment statistics</vt:lpstr>
      <vt:lpstr>Payment Type with review score 5</vt:lpstr>
      <vt:lpstr>Average numbers of delivery days taken for pet shop</vt:lpstr>
      <vt:lpstr>Average price and payment value of sao paulo city</vt:lpstr>
      <vt:lpstr>Average shipping days vs review scores</vt:lpstr>
      <vt:lpstr>Excel Dashboard</vt:lpstr>
      <vt:lpstr>PowerPoint Presentation</vt:lpstr>
      <vt:lpstr>PowerPoint Presentation</vt:lpstr>
      <vt:lpstr>SQL QUERIES</vt:lpstr>
      <vt:lpstr>SQL QUERIES</vt:lpstr>
      <vt:lpstr>SQL QUERIES</vt:lpstr>
      <vt:lpstr>Insights</vt:lpstr>
      <vt:lpstr>Recommendations</vt:lpstr>
      <vt:lpstr>Summary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1699600225652.pdf (1).pdf</dc:title>
  <dc:creator>Shashank Pattar</dc:creator>
  <cp:keywords>DAGB7eUu7YA,BAEwdhABV40</cp:keywords>
  <cp:lastModifiedBy>Damini khachane</cp:lastModifiedBy>
  <cp:revision>12</cp:revision>
  <dcterms:created xsi:type="dcterms:W3CDTF">2025-03-05T17:01:39Z</dcterms:created>
  <dcterms:modified xsi:type="dcterms:W3CDTF">2025-03-05T19:13:03Z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2025-03-05T00:00:00Z</vt:filetime>
  </property>
  <property fmtid="{D5CDD505-2E9C-101B-9397-08002B2CF9AE}" pid="5" name="Producer">
    <vt:lpwstr>Canva</vt:lpwstr>
  </property>
</Properties>
</file>