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326" r:id="rId3"/>
    <p:sldId id="344" r:id="rId4"/>
    <p:sldId id="327" r:id="rId5"/>
    <p:sldId id="345" r:id="rId6"/>
    <p:sldId id="346" r:id="rId7"/>
    <p:sldId id="347" r:id="rId8"/>
    <p:sldId id="348" r:id="rId9"/>
    <p:sldId id="349" r:id="rId10"/>
    <p:sldId id="300" r:id="rId11"/>
    <p:sldId id="350" r:id="rId12"/>
    <p:sldId id="333" r:id="rId13"/>
    <p:sldId id="338" r:id="rId14"/>
    <p:sldId id="334" r:id="rId15"/>
    <p:sldId id="339" r:id="rId16"/>
    <p:sldId id="340" r:id="rId17"/>
    <p:sldId id="341" r:id="rId18"/>
    <p:sldId id="351" r:id="rId19"/>
    <p:sldId id="293" r:id="rId20"/>
    <p:sldId id="353" r:id="rId21"/>
    <p:sldId id="352" r:id="rId22"/>
    <p:sldId id="343" r:id="rId23"/>
    <p:sldId id="305" r:id="rId24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E7719-F623-421F-8EF9-2DA81847583C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3AED0-E1EB-4FC7-ACFE-E1CDEB985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09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5B6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537460" y="798576"/>
            <a:ext cx="2340864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939540" y="798576"/>
            <a:ext cx="1304543" cy="896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305300" y="798576"/>
            <a:ext cx="2330196" cy="896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5B6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5B6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3698" y="334517"/>
            <a:ext cx="481660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E5B6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150" y="1779651"/>
            <a:ext cx="8091805" cy="4244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2133600"/>
            <a:ext cx="6858000" cy="396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3600" spc="-345" dirty="0" smtClean="0">
                <a:solidFill>
                  <a:schemeClr val="tx2"/>
                </a:solidFill>
                <a:latin typeface="Arial"/>
                <a:cs typeface="Arial"/>
              </a:rPr>
              <a:t>Русский язык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kk-KZ" sz="3600" spc="-345" dirty="0">
                <a:solidFill>
                  <a:schemeClr val="tx2"/>
                </a:solidFill>
                <a:latin typeface="Arial"/>
                <a:cs typeface="Arial"/>
              </a:rPr>
              <a:t>2</a:t>
            </a:r>
            <a:r>
              <a:rPr lang="kk-KZ" sz="3600" spc="-345" dirty="0" smtClean="0">
                <a:solidFill>
                  <a:schemeClr val="tx2"/>
                </a:solidFill>
                <a:latin typeface="Arial"/>
                <a:cs typeface="Arial"/>
              </a:rPr>
              <a:t> неделя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kk-KZ" sz="3600" spc="-345" dirty="0" smtClean="0">
                <a:solidFill>
                  <a:schemeClr val="tx2"/>
                </a:solidFill>
                <a:latin typeface="Arial"/>
                <a:cs typeface="Arial"/>
              </a:rPr>
              <a:t>13.09 - 17.09.2021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kk-KZ" sz="3600" spc="-345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kk-KZ" sz="3600" spc="-345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kk-KZ" sz="3600" spc="-345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kk-KZ" sz="3600" spc="-345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kk-KZ" sz="3600" spc="-345" smtClean="0">
                <a:solidFill>
                  <a:schemeClr val="tx2"/>
                </a:solidFill>
                <a:latin typeface="Arial"/>
                <a:cs typeface="Arial"/>
              </a:rPr>
              <a:t>                                 </a:t>
            </a:r>
            <a:endParaRPr sz="3600" dirty="0">
              <a:solidFill>
                <a:schemeClr val="tx2"/>
              </a:solidFill>
              <a:latin typeface="Bauhaus 93" panose="04030905020B02020C02" pitchFamily="8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20835"/>
              </p:ext>
            </p:extLst>
          </p:nvPr>
        </p:nvGraphicFramePr>
        <p:xfrm>
          <a:off x="565150" y="914401"/>
          <a:ext cx="8091488" cy="5305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1488">
                  <a:extLst>
                    <a:ext uri="{9D8B030D-6E8A-4147-A177-3AD203B41FA5}">
                      <a16:colId xmlns:a16="http://schemas.microsoft.com/office/drawing/2014/main" val="3721949071"/>
                    </a:ext>
                  </a:extLst>
                </a:gridCol>
              </a:tblGrid>
              <a:tr h="5302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i="1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</a:t>
                      </a:r>
                      <a:r>
                        <a:rPr lang="ru-RU" sz="2800" b="1" i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Признаки</a:t>
                      </a:r>
                      <a:r>
                        <a:rPr lang="ru-RU" sz="2800" b="1" i="1" baseline="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текста</a:t>
                      </a:r>
                      <a:r>
                        <a:rPr lang="ru-RU" sz="2800" b="1" i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2800" b="1" i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800" i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ru-RU" sz="2400" i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Завершённость</a:t>
                      </a:r>
                      <a:r>
                        <a:rPr lang="ru-RU" sz="2400" i="1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ru-RU" sz="24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смысловая законченность, которая проявляется в полном (с точки зрения автора) раскрытии замысла и в возможности автономного восприятия и понимания текста;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2400" i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ru-RU" sz="2400" i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Связность</a:t>
                      </a:r>
                      <a:r>
                        <a:rPr lang="ru-RU" sz="2400" i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24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проявляющаяся, во-первых, в расположении предложений в такой последовательности, которая отражает  логику  развития   мысли   (смысловая  связность)во-вторых, в определённой структурной организованности, которая оформляется с помощью лексических и грамматических средств языка;</a:t>
                      </a:r>
                      <a:endParaRPr lang="ru-RU" sz="2400" dirty="0" smtClean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0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20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ru-RU" sz="20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240096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4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77853"/>
              </p:ext>
            </p:extLst>
          </p:nvPr>
        </p:nvGraphicFramePr>
        <p:xfrm>
          <a:off x="565150" y="914401"/>
          <a:ext cx="8091488" cy="5302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1488">
                  <a:extLst>
                    <a:ext uri="{9D8B030D-6E8A-4147-A177-3AD203B41FA5}">
                      <a16:colId xmlns:a16="http://schemas.microsoft.com/office/drawing/2014/main" val="3721949071"/>
                    </a:ext>
                  </a:extLst>
                </a:gridCol>
              </a:tblGrid>
              <a:tr h="5302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i="1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</a:t>
                      </a:r>
                      <a:r>
                        <a:rPr lang="ru-RU" sz="2800" b="1" i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Признаки</a:t>
                      </a:r>
                      <a:r>
                        <a:rPr lang="ru-RU" sz="2800" b="1" i="1" baseline="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текста</a:t>
                      </a:r>
                      <a:r>
                        <a:rPr lang="ru-RU" sz="2800" b="1" i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2800" b="1" i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2400" i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ru-RU" sz="2800" i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2800" i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Стилевое единство</a:t>
                      </a:r>
                      <a:r>
                        <a:rPr lang="ru-RU" sz="2800" i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28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которое заключается в том, что текст всегда оформляется стилистически: как разговорный, официально-деловой, научный, публицистический или художественный стиль.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  </a:t>
                      </a:r>
                      <a:r>
                        <a:rPr lang="ru-RU" sz="2800" i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Цельность</a:t>
                      </a:r>
                      <a:r>
                        <a:rPr lang="ru-RU" sz="2800" i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 </a:t>
                      </a:r>
                      <a:r>
                        <a:rPr lang="ru-RU" sz="28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которая проявляется во вместе взятых связности, завершённости и стилевом единстве.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2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ru-RU" sz="2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240096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2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443945"/>
              </p:ext>
            </p:extLst>
          </p:nvPr>
        </p:nvGraphicFramePr>
        <p:xfrm>
          <a:off x="565150" y="914401"/>
          <a:ext cx="8091488" cy="5302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1488">
                  <a:extLst>
                    <a:ext uri="{9D8B030D-6E8A-4147-A177-3AD203B41FA5}">
                      <a16:colId xmlns:a16="http://schemas.microsoft.com/office/drawing/2014/main" val="3721949071"/>
                    </a:ext>
                  </a:extLst>
                </a:gridCol>
              </a:tblGrid>
              <a:tr h="5302122">
                <a:tc>
                  <a:txBody>
                    <a:bodyPr/>
                    <a:lstStyle/>
                    <a:p>
                      <a:pPr algn="just"/>
                      <a:r>
                        <a:rPr lang="ru-RU" sz="28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ru-RU" sz="280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Предельное количество предложений в тексте не ограничено. Общее их количество определяется задачами сообщения и задачами информации. Правильно оформленный текст обычно имеет начало и конец. Текст имеет определенную композицию (построение): </a:t>
                      </a:r>
                      <a:r>
                        <a:rPr lang="ru-RU" sz="2800" i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вступительную (зачин), основную (среднюю) и заключительную (концовку) части. </a:t>
                      </a:r>
                      <a:endParaRPr lang="ru-RU" sz="2800" i="1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240096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7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0" y="2286000"/>
            <a:ext cx="67627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sz="5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5112" y="1997839"/>
            <a:ext cx="801928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ru-RU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Чем отличается цепная связь от параллельной </a:t>
            </a:r>
            <a:r>
              <a:rPr lang="kk-KZ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spcAft>
                <a:spcPts val="0"/>
              </a:spcAft>
            </a:pPr>
            <a:endParaRPr lang="ru-RU" sz="12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3" descr="C:\Users\User\Desktop\44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276600"/>
            <a:ext cx="3505200" cy="2300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8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90163"/>
              </p:ext>
            </p:extLst>
          </p:nvPr>
        </p:nvGraphicFramePr>
        <p:xfrm>
          <a:off x="565150" y="914401"/>
          <a:ext cx="8091488" cy="5302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1488">
                  <a:extLst>
                    <a:ext uri="{9D8B030D-6E8A-4147-A177-3AD203B41FA5}">
                      <a16:colId xmlns:a16="http://schemas.microsoft.com/office/drawing/2014/main" val="3721949071"/>
                    </a:ext>
                  </a:extLst>
                </a:gridCol>
              </a:tblGrid>
              <a:tr h="530212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i="1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i="1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i="1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2400967077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57200" y="770324"/>
            <a:ext cx="8305800" cy="5290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ru-RU" sz="2400" i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организации текста важную роль играют наиболее часто используемые 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 способа связи</a:t>
            </a:r>
            <a:r>
              <a:rPr lang="ru-RU" sz="2400" i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которые определяются как 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цепная</a:t>
            </a:r>
            <a:r>
              <a:rPr lang="ru-RU" sz="2400" i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параллельная</a:t>
            </a:r>
            <a:r>
              <a:rPr lang="ru-RU" sz="2400" i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i="1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Цепная связь </a:t>
            </a:r>
            <a:r>
              <a:rPr lang="ru-RU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i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структурное сцепление предложений, непрерывное движение мысли от одного предложения к другому. В текстах с цепной связью дается постепенное развитие мысли. </a:t>
            </a:r>
            <a:r>
              <a:rPr lang="ru-RU" sz="2400" i="1" spc="-15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Предложения и по смыслу, и структурно как бы «цепляются» одно за другое: </a:t>
            </a:r>
            <a:r>
              <a:rPr lang="ru-RU" sz="2400" i="1" spc="-1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то, что в первом предложении сообщается как нечто новое, в последующем </a:t>
            </a:r>
            <a:r>
              <a:rPr lang="ru-RU" sz="2400" i="1" spc="-15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предложении становится элементом известным, ранее уже названным, т.е. то, что в предыдущем предложении является новым в последующем становится </a:t>
            </a:r>
            <a:r>
              <a:rPr lang="ru-RU" sz="2400" i="1" spc="1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данным. </a:t>
            </a:r>
            <a:endParaRPr lang="ru-RU" sz="2400" i="1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0" y="2286000"/>
            <a:ext cx="67627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sz="5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" y="152400"/>
            <a:ext cx="79430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i="1" dirty="0"/>
              <a:t>При </a:t>
            </a:r>
            <a:r>
              <a:rPr lang="ru-RU" sz="2800" b="1" i="1" dirty="0">
                <a:solidFill>
                  <a:srgbClr val="C00000"/>
                </a:solidFill>
              </a:rPr>
              <a:t>параллельной связи</a:t>
            </a:r>
            <a:r>
              <a:rPr lang="ru-RU" sz="2800" i="1" dirty="0">
                <a:solidFill>
                  <a:srgbClr val="C00000"/>
                </a:solidFill>
              </a:rPr>
              <a:t> </a:t>
            </a:r>
            <a:r>
              <a:rPr lang="ru-RU" sz="2800" i="1" dirty="0"/>
              <a:t>структурная соотнесенность предложений выражается в их параллельном отношении, т.е. предложения не развиваются одно из другого, а каждое последующее построено по типу предшествующего. </a:t>
            </a:r>
          </a:p>
        </p:txBody>
      </p:sp>
    </p:spTree>
    <p:extLst>
      <p:ext uri="{BB962C8B-B14F-4D97-AF65-F5344CB8AC3E}">
        <p14:creationId xmlns:p14="http://schemas.microsoft.com/office/powerpoint/2010/main" val="416728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0" y="2286000"/>
            <a:ext cx="67627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sz="5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5112" y="609600"/>
            <a:ext cx="81716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i="1" dirty="0"/>
              <a:t>В текстах с такой связью дается описание ряда одновременно происходящих действий или явлений, которые перечисляются или сопоставляются. Первое предложение такого текста (микротекста) обычно выражает общее содержание: в нём задается, формулируется общая тема, которая раскрывается, конкретизируется через ряд последующих предложений</a:t>
            </a:r>
            <a:r>
              <a:rPr lang="ru-RU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2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0" y="2286000"/>
            <a:ext cx="67627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sz="5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01692"/>
              </p:ext>
            </p:extLst>
          </p:nvPr>
        </p:nvGraphicFramePr>
        <p:xfrm>
          <a:off x="565150" y="304800"/>
          <a:ext cx="8091488" cy="6207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1488">
                  <a:extLst>
                    <a:ext uri="{9D8B030D-6E8A-4147-A177-3AD203B41FA5}">
                      <a16:colId xmlns:a16="http://schemas.microsoft.com/office/drawing/2014/main" val="1965673863"/>
                    </a:ext>
                  </a:extLst>
                </a:gridCol>
              </a:tblGrid>
              <a:tr h="6207379">
                <a:tc>
                  <a:txBody>
                    <a:bodyPr/>
                    <a:lstStyle/>
                    <a:p>
                      <a:pPr algn="just"/>
                      <a:r>
                        <a:rPr lang="ru-RU" sz="2400" i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Здоровье - бесценное достояние не только каждого человека, но и всего общества. При встречах, расставаниях с близкими и дорогими людьми мы желаем им доброго и крепкого здоровья, так как это - основное условие и залог полноценной и счастливой жизни. Здоровье помогает нам выполнять наши планы, успешно решать основные жизненные задачи, преодолевать трудности, а если придется, то и значительные перегрузки. Доброе здоровье, разумно сохраняемое и укрепляемое самим человеком, обеспечивает ему долгую и активную жизнь. </a:t>
                      </a:r>
                    </a:p>
                    <a:p>
                      <a:pPr algn="just"/>
                      <a:r>
                        <a:rPr lang="ru-RU" sz="2400" i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Научные данные свидетельствуют о том, что у большинства людей при соблюдении ими гигиенических правил есть возможность жить до 100 лет и более.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800" i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2029119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0" y="2286000"/>
            <a:ext cx="67627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sz="5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285440"/>
              </p:ext>
            </p:extLst>
          </p:nvPr>
        </p:nvGraphicFramePr>
        <p:xfrm>
          <a:off x="565150" y="304800"/>
          <a:ext cx="8091488" cy="621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1488">
                  <a:extLst>
                    <a:ext uri="{9D8B030D-6E8A-4147-A177-3AD203B41FA5}">
                      <a16:colId xmlns:a16="http://schemas.microsoft.com/office/drawing/2014/main" val="1965673863"/>
                    </a:ext>
                  </a:extLst>
                </a:gridCol>
              </a:tblGrid>
              <a:tr h="6207379"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i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 сожалению, многие люди не соблюдают самых простейших, обоснованных наукой норм здорового образа жизни. Одни становятся жертвами малоподвижности (гиподинамии), вызывающей преждевременное старение. Другие излишествуют в еде, вызывая, тем самым, развитие ожирения, склероза сосудов, а у некоторых – сахарного диабета. Третьи не умеют отдыхать, отвлекаться от умственных и бытовых забот, всегда беспокойны, нервны, страдают бессонницей, что, в конечном итоге, приводит к заболеваниям внутренних органов.  </a:t>
                      </a:r>
                      <a:r>
                        <a:rPr lang="ru-RU" sz="24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Здоровье - это первая и важнейшая потребность человека, определяющая способность его к труду и обеспечивающая гармо­ничное развитие личности. Оно является важнейшей предпо­сылкой к познанию окружающего мира, к самоутверждению и счастью человека. </a:t>
                      </a:r>
                    </a:p>
                    <a:p>
                      <a:endParaRPr lang="ru-RU" sz="2400" i="1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2029119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73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10320"/>
              </p:ext>
            </p:extLst>
          </p:nvPr>
        </p:nvGraphicFramePr>
        <p:xfrm>
          <a:off x="565150" y="1066801"/>
          <a:ext cx="8091488" cy="3346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1488">
                  <a:extLst>
                    <a:ext uri="{9D8B030D-6E8A-4147-A177-3AD203B41FA5}">
                      <a16:colId xmlns:a16="http://schemas.microsoft.com/office/drawing/2014/main" val="1085050243"/>
                    </a:ext>
                  </a:extLst>
                </a:gridCol>
              </a:tblGrid>
              <a:tr h="3243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baseline="0" dirty="0" smtClean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                   </a:t>
                      </a:r>
                      <a:r>
                        <a:rPr lang="kk-KZ" sz="2400" b="1" strike="noStrike" spc="-1" baseline="0" dirty="0" smtClean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Работа над текстом</a:t>
                      </a:r>
                      <a:endParaRPr lang="ru-RU" sz="2400" b="1" strike="noStrike" spc="-1" dirty="0" smtClean="0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ru-RU" sz="2400" b="1" strike="noStrike" spc="-1" dirty="0" smtClean="0">
                        <a:solidFill>
                          <a:srgbClr val="005082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eorgia"/>
                      </a:endParaRPr>
                    </a:p>
                    <a:p>
                      <a:pPr marL="514350" indent="-514350">
                        <a:lnSpc>
                          <a:spcPct val="100000"/>
                        </a:lnSpc>
                        <a:buAutoNum type="arabicPeriod"/>
                      </a:pPr>
                      <a:r>
                        <a:rPr lang="kk-KZ" sz="2400" b="1" spc="-1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Информация</a:t>
                      </a:r>
                      <a:r>
                        <a:rPr lang="kk-KZ" sz="2400" b="1" spc="-1" baseline="0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 новая</a:t>
                      </a:r>
                      <a:endParaRPr lang="kk-KZ" sz="2400" b="1" spc="-1" dirty="0" smtClean="0">
                        <a:solidFill>
                          <a:srgbClr val="005082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eorgia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kk-KZ" sz="2400" b="1" strike="noStrike" spc="-1" baseline="0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 Информация известная вам</a:t>
                      </a:r>
                      <a:endParaRPr lang="kk-KZ" sz="2400" b="1" strike="noStrike" spc="-1" dirty="0" smtClean="0">
                        <a:solidFill>
                          <a:srgbClr val="005082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eorgia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kk-KZ" sz="2400" b="1" spc="-1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Информация , которая</a:t>
                      </a:r>
                      <a:r>
                        <a:rPr lang="kk-KZ" sz="2400" b="1" spc="-1" baseline="0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 отсутствует в тексте, которую вы добавили бы к тексту</a:t>
                      </a:r>
                      <a:r>
                        <a:rPr lang="kk-KZ" sz="2400" b="1" spc="-1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. 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kk-KZ" sz="2400" b="1" strike="noStrike" spc="-1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Информация,</a:t>
                      </a:r>
                      <a:r>
                        <a:rPr lang="kk-KZ" sz="2400" b="1" strike="noStrike" spc="-1" baseline="0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 которая заставила вас задуматься</a:t>
                      </a:r>
                      <a:endParaRPr lang="ru-RU" sz="14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38910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6400" y="2286000"/>
            <a:ext cx="59245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sz="5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5112" y="2133600"/>
            <a:ext cx="8095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kk-KZ" sz="32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Тема урока</a:t>
            </a:r>
            <a:r>
              <a:rPr lang="kk-KZ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3200" i="1" dirty="0" smtClean="0">
                <a:solidFill>
                  <a:schemeClr val="tx2"/>
                </a:solidFill>
              </a:rPr>
              <a:t>Текст </a:t>
            </a:r>
            <a:r>
              <a:rPr lang="ru-RU" sz="3200" i="1" dirty="0">
                <a:solidFill>
                  <a:schemeClr val="tx2"/>
                </a:solidFill>
              </a:rPr>
              <a:t>как основная единица коммуникации. Письменная и устная форма языка. Функционально-смысловые типы речи: описание, повествование, рассуждение.</a:t>
            </a:r>
            <a:endParaRPr lang="ru-RU" sz="3200" b="1" i="1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9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0" y="2286000"/>
            <a:ext cx="67627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sz="5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60216"/>
              </p:ext>
            </p:extLst>
          </p:nvPr>
        </p:nvGraphicFramePr>
        <p:xfrm>
          <a:off x="565150" y="304800"/>
          <a:ext cx="8091488" cy="6207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1488">
                  <a:extLst>
                    <a:ext uri="{9D8B030D-6E8A-4147-A177-3AD203B41FA5}">
                      <a16:colId xmlns:a16="http://schemas.microsoft.com/office/drawing/2014/main" val="1965673863"/>
                    </a:ext>
                  </a:extLst>
                </a:gridCol>
              </a:tblGrid>
              <a:tr h="6207379">
                <a:tc>
                  <a:txBody>
                    <a:bodyPr/>
                    <a:lstStyle/>
                    <a:p>
                      <a:endParaRPr lang="ru-RU" sz="18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k-KZ" sz="2800" i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Аннотация </a:t>
                      </a:r>
                      <a:endParaRPr lang="ru-RU" sz="2800" i="1" dirty="0" smtClean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800" i="1" dirty="0" smtClean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800" i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тексте (статье, заметке) говорится (рассказывается) о чем? </a:t>
                      </a:r>
                    </a:p>
                    <a:p>
                      <a:r>
                        <a:rPr lang="ru-RU" sz="2800" i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 текста (статьи,  заметки) стало известно (что)?</a:t>
                      </a:r>
                    </a:p>
                    <a:p>
                      <a:endParaRPr lang="ru-RU" sz="18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2029119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1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11091"/>
              </p:ext>
            </p:extLst>
          </p:nvPr>
        </p:nvGraphicFramePr>
        <p:xfrm>
          <a:off x="565150" y="1066801"/>
          <a:ext cx="8091488" cy="3243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1488">
                  <a:extLst>
                    <a:ext uri="{9D8B030D-6E8A-4147-A177-3AD203B41FA5}">
                      <a16:colId xmlns:a16="http://schemas.microsoft.com/office/drawing/2014/main" val="1085050243"/>
                    </a:ext>
                  </a:extLst>
                </a:gridCol>
              </a:tblGrid>
              <a:tr h="3243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baseline="0" dirty="0" smtClean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                         PRESS</a:t>
                      </a:r>
                      <a:r>
                        <a:rPr lang="kk-KZ" sz="2400" b="1" strike="noStrike" spc="-1" baseline="0" dirty="0" smtClean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 метод</a:t>
                      </a:r>
                      <a:endParaRPr lang="ru-RU" sz="2400" b="1" strike="noStrike" spc="-1" dirty="0" smtClean="0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ru-RU" sz="2400" b="1" strike="noStrike" spc="-1" dirty="0" smtClean="0">
                        <a:solidFill>
                          <a:srgbClr val="005082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eorgia"/>
                      </a:endParaRPr>
                    </a:p>
                    <a:p>
                      <a:pPr marL="514350" indent="-514350">
                        <a:lnSpc>
                          <a:spcPct val="100000"/>
                        </a:lnSpc>
                        <a:buAutoNum type="arabicPeriod"/>
                      </a:pPr>
                      <a:r>
                        <a:rPr lang="kk-KZ" sz="2400" b="1" spc="-1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Тезис</a:t>
                      </a:r>
                      <a:endParaRPr lang="kk-KZ" sz="2400" b="1" spc="-1" dirty="0" smtClean="0">
                        <a:solidFill>
                          <a:srgbClr val="005082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eorgia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kk-KZ" sz="2400" b="1" strike="noStrike" spc="-1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Доказательство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kk-KZ" sz="2400" b="1" spc="-1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Пример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kk-KZ" sz="2400" b="1" strike="noStrike" spc="-1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Вывод</a:t>
                      </a:r>
                      <a:endParaRPr lang="ru-RU" sz="14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38910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461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14"/>
              </p:ext>
            </p:extLst>
          </p:nvPr>
        </p:nvGraphicFramePr>
        <p:xfrm>
          <a:off x="565150" y="1066801"/>
          <a:ext cx="8091488" cy="3346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1488">
                  <a:extLst>
                    <a:ext uri="{9D8B030D-6E8A-4147-A177-3AD203B41FA5}">
                      <a16:colId xmlns:a16="http://schemas.microsoft.com/office/drawing/2014/main" val="1085050243"/>
                    </a:ext>
                  </a:extLst>
                </a:gridCol>
              </a:tblGrid>
              <a:tr h="3243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baseline="0" dirty="0" smtClean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                    </a:t>
                      </a:r>
                      <a:endParaRPr lang="ru-RU" sz="2400" b="1" strike="noStrike" spc="-1" dirty="0" smtClean="0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ru-RU" sz="2400" b="1" strike="noStrike" spc="-1" dirty="0" smtClean="0">
                        <a:solidFill>
                          <a:srgbClr val="005082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eorgia"/>
                      </a:endParaRPr>
                    </a:p>
                    <a:p>
                      <a:pPr marL="514350" indent="-514350">
                        <a:lnSpc>
                          <a:spcPct val="100000"/>
                        </a:lnSpc>
                        <a:buAutoNum type="arabicPeriod"/>
                      </a:pPr>
                      <a:r>
                        <a:rPr lang="kk-KZ" sz="3600" b="1" spc="-1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По</a:t>
                      </a:r>
                      <a:r>
                        <a:rPr lang="kk-KZ" sz="3600" b="1" spc="-1" baseline="0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-моему,</a:t>
                      </a:r>
                      <a:endParaRPr lang="kk-KZ" sz="3600" b="1" spc="-1" dirty="0" smtClean="0">
                        <a:solidFill>
                          <a:srgbClr val="005082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eorgia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kk-KZ" sz="3600" b="1" strike="noStrike" spc="-1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Потому</a:t>
                      </a:r>
                      <a:r>
                        <a:rPr lang="kk-KZ" sz="3600" b="1" strike="noStrike" spc="-1" baseline="0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 что</a:t>
                      </a:r>
                      <a:endParaRPr lang="kk-KZ" sz="3600" b="1" strike="noStrike" spc="-1" dirty="0" smtClean="0">
                        <a:solidFill>
                          <a:srgbClr val="005082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eorgia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kk-KZ" sz="3600" b="1" spc="-1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Например,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kk-KZ" sz="3600" b="1" strike="noStrike" spc="-1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Таким</a:t>
                      </a:r>
                      <a:r>
                        <a:rPr lang="kk-KZ" sz="3600" b="1" strike="noStrike" spc="-1" baseline="0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 образом</a:t>
                      </a:r>
                      <a:r>
                        <a:rPr lang="kk-KZ" sz="2400" b="1" strike="noStrike" spc="-1" baseline="0" dirty="0" smtClean="0">
                          <a:solidFill>
                            <a:srgbClr val="00508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</a:rPr>
                        <a:t>,</a:t>
                      </a:r>
                      <a:endParaRPr lang="ru-RU" sz="14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38910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000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kartinka-spasibo-za-vnimanie-dlya-prezentacii-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729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6400" y="2286000"/>
            <a:ext cx="59245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sz="5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5112" y="2133600"/>
            <a:ext cx="80954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ru-RU" sz="4800" i="1" dirty="0" smtClean="0">
                <a:solidFill>
                  <a:schemeClr val="tx2"/>
                </a:solidFill>
              </a:rPr>
              <a:t>Что такое текст</a:t>
            </a:r>
            <a:r>
              <a:rPr lang="kk-KZ" sz="4800" i="1" dirty="0" smtClean="0">
                <a:solidFill>
                  <a:schemeClr val="tx2"/>
                </a:solidFill>
              </a:rPr>
              <a:t>?</a:t>
            </a:r>
          </a:p>
          <a:p>
            <a:pPr indent="449580" algn="just">
              <a:spcAft>
                <a:spcPts val="0"/>
              </a:spcAft>
            </a:pPr>
            <a:endParaRPr lang="ru-RU" sz="4800" b="1" i="1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3" descr="C:\Users\User\Desktop\44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276600"/>
            <a:ext cx="3505200" cy="2300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13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6400" y="2286000"/>
            <a:ext cx="59245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sz="5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1582341"/>
            <a:ext cx="8763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>
                <a:solidFill>
                  <a:schemeClr val="tx2"/>
                </a:solidFill>
              </a:rPr>
              <a:t>	</a:t>
            </a:r>
            <a:r>
              <a:rPr lang="ru-RU" sz="4000" i="1" dirty="0">
                <a:solidFill>
                  <a:srgbClr val="C00000"/>
                </a:solidFill>
              </a:rPr>
              <a:t>Т</a:t>
            </a:r>
            <a:r>
              <a:rPr lang="ru-RU" sz="4000" i="1" dirty="0" smtClean="0">
                <a:solidFill>
                  <a:srgbClr val="C00000"/>
                </a:solidFill>
              </a:rPr>
              <a:t>екст</a:t>
            </a:r>
            <a:r>
              <a:rPr lang="ru-RU" sz="4000" i="1" dirty="0" smtClean="0"/>
              <a:t> </a:t>
            </a:r>
            <a:r>
              <a:rPr lang="ru-RU" sz="4000" i="1" dirty="0">
                <a:solidFill>
                  <a:schemeClr val="tx2"/>
                </a:solidFill>
              </a:rPr>
              <a:t>- </a:t>
            </a:r>
            <a:r>
              <a:rPr lang="ru-RU" sz="2800" i="1" dirty="0" smtClean="0">
                <a:solidFill>
                  <a:schemeClr val="tx2"/>
                </a:solidFill>
              </a:rPr>
              <a:t>(от </a:t>
            </a:r>
            <a:r>
              <a:rPr lang="ru-RU" sz="2800" i="1" dirty="0">
                <a:solidFill>
                  <a:schemeClr val="tx2"/>
                </a:solidFill>
              </a:rPr>
              <a:t>латинского </a:t>
            </a:r>
            <a:r>
              <a:rPr lang="en-US" sz="2800" i="1" dirty="0" err="1">
                <a:solidFill>
                  <a:schemeClr val="tx2"/>
                </a:solidFill>
              </a:rPr>
              <a:t>textus</a:t>
            </a:r>
            <a:r>
              <a:rPr lang="ru-RU" sz="2800" i="1" dirty="0">
                <a:solidFill>
                  <a:schemeClr val="tx2"/>
                </a:solidFill>
              </a:rPr>
              <a:t> – «ткань», «сплетение», «соединение», «структура», «связь») – это речевое произведение, состоящее из ряда предложений, расположенных в определённой последовательности и объединённых в целое единством темы, основной мысли и с помощью различных языковых средств.</a:t>
            </a:r>
          </a:p>
          <a:p>
            <a:pPr algn="just"/>
            <a:endParaRPr lang="ru-RU" sz="2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6400" y="2286000"/>
            <a:ext cx="59245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sz="5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1582341"/>
            <a:ext cx="8763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>
                <a:solidFill>
                  <a:schemeClr val="tx2"/>
                </a:solidFill>
              </a:rPr>
              <a:t>	</a:t>
            </a:r>
            <a:r>
              <a:rPr lang="ru-RU" sz="3200" b="1" i="1" dirty="0">
                <a:solidFill>
                  <a:srgbClr val="C00000"/>
                </a:solidFill>
              </a:rPr>
              <a:t>Общая основная тема текста </a:t>
            </a:r>
            <a:r>
              <a:rPr lang="ru-RU" sz="3200" dirty="0">
                <a:solidFill>
                  <a:schemeClr val="tx2"/>
                </a:solidFill>
              </a:rPr>
              <a:t>связана с объектом речи, т.е. с тем, о чем говорится в тексте. Она развивается в главной мысли, которая отражает взгляд автора текста на объект речи. </a:t>
            </a:r>
            <a:r>
              <a:rPr lang="ru-RU" sz="3200" b="1" dirty="0" smtClean="0">
                <a:solidFill>
                  <a:srgbClr val="C00000"/>
                </a:solidFill>
              </a:rPr>
              <a:t>Основная </a:t>
            </a:r>
            <a:r>
              <a:rPr lang="ru-RU" sz="3200" b="1" dirty="0">
                <a:solidFill>
                  <a:srgbClr val="C00000"/>
                </a:solidFill>
              </a:rPr>
              <a:t>тема </a:t>
            </a:r>
            <a:r>
              <a:rPr lang="ru-RU" sz="3200" dirty="0">
                <a:solidFill>
                  <a:schemeClr val="tx2"/>
                </a:solidFill>
              </a:rPr>
              <a:t>– это «о чем говорят», главная мысль – «как об этом говорят».</a:t>
            </a:r>
          </a:p>
          <a:p>
            <a:pPr algn="just"/>
            <a:endParaRPr lang="ru-RU" sz="2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4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6400" y="2286000"/>
            <a:ext cx="59245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sz="5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1582341"/>
            <a:ext cx="876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>
                <a:solidFill>
                  <a:schemeClr val="tx2"/>
                </a:solidFill>
              </a:rPr>
              <a:t>	</a:t>
            </a:r>
            <a:r>
              <a:rPr lang="ru-RU" sz="2800" b="1" i="1" dirty="0">
                <a:solidFill>
                  <a:srgbClr val="C00000"/>
                </a:solidFill>
              </a:rPr>
              <a:t>Тема текста</a:t>
            </a:r>
            <a:r>
              <a:rPr lang="ru-RU" sz="2800" i="1" dirty="0">
                <a:solidFill>
                  <a:srgbClr val="C00000"/>
                </a:solidFill>
              </a:rPr>
              <a:t> </a:t>
            </a:r>
            <a:r>
              <a:rPr lang="ru-RU" sz="2800" i="1" dirty="0">
                <a:solidFill>
                  <a:schemeClr val="tx2"/>
                </a:solidFill>
              </a:rPr>
              <a:t>- это круг событий и лиц, образующих жизненную основу текста; то, о чем говорится в тексте; то, что в нем изображено. Тема задается обычно во вступительной части текста и далее раскрывается в его основной части. Тема обеспечивает смысловое единство. Основная тема разбивается на </a:t>
            </a:r>
            <a:r>
              <a:rPr lang="ru-RU" sz="2800" i="1" dirty="0" err="1">
                <a:solidFill>
                  <a:schemeClr val="tx2"/>
                </a:solidFill>
              </a:rPr>
              <a:t>микротемы</a:t>
            </a:r>
            <a:r>
              <a:rPr lang="ru-RU" sz="2800" i="1" dirty="0">
                <a:solidFill>
                  <a:schemeClr val="tx2"/>
                </a:solidFill>
              </a:rPr>
              <a:t>, которым соответствуют части текста.</a:t>
            </a:r>
          </a:p>
        </p:txBody>
      </p:sp>
    </p:spTree>
    <p:extLst>
      <p:ext uri="{BB962C8B-B14F-4D97-AF65-F5344CB8AC3E}">
        <p14:creationId xmlns:p14="http://schemas.microsoft.com/office/powerpoint/2010/main" val="20920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6400" y="2286000"/>
            <a:ext cx="59245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sz="5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1582341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>
                <a:solidFill>
                  <a:schemeClr val="tx2"/>
                </a:solidFill>
              </a:rPr>
              <a:t>	</a:t>
            </a:r>
            <a:r>
              <a:rPr lang="ru-RU" sz="3200" b="1" dirty="0" err="1">
                <a:solidFill>
                  <a:srgbClr val="C00000"/>
                </a:solidFill>
              </a:rPr>
              <a:t>Микротемы</a:t>
            </a:r>
            <a:r>
              <a:rPr lang="ru-RU" sz="3200" dirty="0">
                <a:solidFill>
                  <a:schemeClr val="tx2"/>
                </a:solidFill>
              </a:rPr>
              <a:t> – это части смысловой основы текста. Они выделяют разные стороны того, о чем сообщается в тексте. Тему раскрывает заголовок текста. Формулировки </a:t>
            </a:r>
            <a:r>
              <a:rPr lang="ru-RU" sz="3200" dirty="0" err="1">
                <a:solidFill>
                  <a:schemeClr val="tx2"/>
                </a:solidFill>
              </a:rPr>
              <a:t>микротем</a:t>
            </a:r>
            <a:r>
              <a:rPr lang="ru-RU" sz="3200" dirty="0">
                <a:solidFill>
                  <a:schemeClr val="tx2"/>
                </a:solidFill>
              </a:rPr>
              <a:t> представляют его план</a:t>
            </a:r>
            <a:r>
              <a:rPr lang="ru-RU" sz="3200" dirty="0" smtClean="0">
                <a:solidFill>
                  <a:schemeClr val="tx2"/>
                </a:solidFill>
              </a:rPr>
              <a:t>. Через </a:t>
            </a:r>
            <a:r>
              <a:rPr lang="ru-RU" sz="3200" dirty="0">
                <a:solidFill>
                  <a:schemeClr val="tx2"/>
                </a:solidFill>
              </a:rPr>
              <a:t>раскрытие темы выражается идея произведения.</a:t>
            </a:r>
          </a:p>
        </p:txBody>
      </p:sp>
    </p:spTree>
    <p:extLst>
      <p:ext uri="{BB962C8B-B14F-4D97-AF65-F5344CB8AC3E}">
        <p14:creationId xmlns:p14="http://schemas.microsoft.com/office/powerpoint/2010/main" val="5045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6400" y="2286000"/>
            <a:ext cx="59245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sz="5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1582341"/>
            <a:ext cx="8763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>
                <a:solidFill>
                  <a:schemeClr val="tx2"/>
                </a:solidFill>
              </a:rPr>
              <a:t>	</a:t>
            </a:r>
            <a:r>
              <a:rPr lang="ru-RU" sz="3200" b="1" dirty="0">
                <a:solidFill>
                  <a:srgbClr val="C00000"/>
                </a:solidFill>
              </a:rPr>
              <a:t>Идея</a:t>
            </a:r>
            <a:r>
              <a:rPr lang="ru-RU" sz="3200" dirty="0">
                <a:solidFill>
                  <a:srgbClr val="C00000"/>
                </a:solidFill>
              </a:rPr>
              <a:t> </a:t>
            </a:r>
            <a:r>
              <a:rPr lang="ru-RU" sz="3200" dirty="0"/>
              <a:t>– </a:t>
            </a:r>
            <a:r>
              <a:rPr lang="ru-RU" sz="3200" dirty="0">
                <a:solidFill>
                  <a:schemeClr val="tx2"/>
                </a:solidFill>
              </a:rPr>
              <a:t>главная обобщающая, образная, эмоциональная мысль, лежащая в основе произведения; если </a:t>
            </a:r>
            <a:r>
              <a:rPr lang="ru-RU" sz="3200" b="1" dirty="0">
                <a:solidFill>
                  <a:schemeClr val="tx2"/>
                </a:solidFill>
              </a:rPr>
              <a:t>проблема</a:t>
            </a:r>
            <a:r>
              <a:rPr lang="ru-RU" sz="3200" dirty="0">
                <a:solidFill>
                  <a:schemeClr val="tx2"/>
                </a:solidFill>
              </a:rPr>
              <a:t> – это главный вопрос, который ставится в произведении, то идея – это ответ на этот вопрос.</a:t>
            </a:r>
            <a:r>
              <a:rPr lang="ru-RU" sz="3200" i="1" dirty="0">
                <a:solidFill>
                  <a:schemeClr val="tx2"/>
                </a:solidFill>
              </a:rPr>
              <a:t> </a:t>
            </a:r>
            <a:r>
              <a:rPr lang="ru-RU" sz="3200" dirty="0">
                <a:solidFill>
                  <a:srgbClr val="C00000"/>
                </a:solidFill>
              </a:rPr>
              <a:t>Идея</a:t>
            </a:r>
            <a:r>
              <a:rPr lang="ru-RU" sz="3200" dirty="0">
                <a:solidFill>
                  <a:schemeClr val="tx2"/>
                </a:solidFill>
              </a:rPr>
              <a:t> (основная мысль)</a:t>
            </a:r>
            <a:r>
              <a:rPr lang="ru-RU" sz="3200" i="1" dirty="0">
                <a:solidFill>
                  <a:schemeClr val="tx2"/>
                </a:solidFill>
              </a:rPr>
              <a:t> </a:t>
            </a:r>
            <a:r>
              <a:rPr lang="ru-RU" sz="3200" dirty="0">
                <a:solidFill>
                  <a:schemeClr val="tx2"/>
                </a:solidFill>
              </a:rPr>
              <a:t>текста передаёт отношение автора к предмету речи, его оценку изображаемого</a:t>
            </a:r>
            <a:r>
              <a:rPr lang="ru-RU" sz="3200" dirty="0"/>
              <a:t>.</a:t>
            </a:r>
          </a:p>
          <a:p>
            <a:pPr algn="just"/>
            <a:endParaRPr lang="ru-RU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8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6400" y="2286000"/>
            <a:ext cx="59245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sz="5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1582341"/>
            <a:ext cx="8763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>
                <a:solidFill>
                  <a:schemeClr val="tx2"/>
                </a:solidFill>
              </a:rPr>
              <a:t>	</a:t>
            </a:r>
            <a:r>
              <a:rPr lang="ru-RU" sz="2800" b="1" i="1" dirty="0">
                <a:solidFill>
                  <a:srgbClr val="C00000"/>
                </a:solidFill>
              </a:rPr>
              <a:t>Текст</a:t>
            </a:r>
            <a:r>
              <a:rPr lang="ru-RU" sz="2800" i="1" dirty="0"/>
              <a:t> </a:t>
            </a:r>
            <a:r>
              <a:rPr lang="ru-RU" sz="2800" i="1" dirty="0">
                <a:solidFill>
                  <a:schemeClr val="tx2"/>
                </a:solidFill>
              </a:rPr>
              <a:t>имеет письменную и устную формы. Он служит для обеспечения общения, в котором два его участника выполняют роли 1) пишущего, говорящего; 2) читающего, слушающего. Пишущий или говорящий соединяет друг с другом предложения и производит текст, чтобы передать какую-нибудь информацию или воздействовать на слушающего. Читающий или слушающий расчленяет текст для того, чтобы понять информацию  или реагировать на нее.</a:t>
            </a:r>
          </a:p>
          <a:p>
            <a:pPr algn="just"/>
            <a:r>
              <a:rPr lang="ru-RU" sz="2800" i="1" dirty="0" smtClean="0"/>
              <a:t>.</a:t>
            </a:r>
            <a:endParaRPr lang="ru-RU" sz="2800" i="1" dirty="0"/>
          </a:p>
          <a:p>
            <a:pPr algn="just"/>
            <a:r>
              <a:rPr lang="ru-RU" sz="3200" dirty="0" smtClean="0">
                <a:solidFill>
                  <a:schemeClr val="tx2"/>
                </a:solidFill>
              </a:rPr>
              <a:t>.</a:t>
            </a:r>
            <a:endParaRPr lang="ru-RU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870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</TotalTime>
  <Words>1044</Words>
  <Application>Microsoft Office PowerPoint</Application>
  <PresentationFormat>Экран (4:3)</PresentationFormat>
  <Paragraphs>60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Bauhaus 93</vt:lpstr>
      <vt:lpstr>Calibri</vt:lpstr>
      <vt:lpstr>Georgia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 «Иноязычные приставки»</dc:title>
  <dc:creator>Андрей Мерзликин</dc:creator>
  <cp:lastModifiedBy>Shoipysh</cp:lastModifiedBy>
  <cp:revision>54</cp:revision>
  <dcterms:created xsi:type="dcterms:W3CDTF">2020-03-31T12:13:16Z</dcterms:created>
  <dcterms:modified xsi:type="dcterms:W3CDTF">2021-10-03T05:53:18Z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2020-03-31T00:00:00Z</vt:filetime>
  </property>
</Properties>
</file>