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Yann Mensah"/>
  <p:cmAuthor clrIdx="1" id="1" initials="" lastIdx="6" name="Leo Laiol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D33B0A-1FD0-4463-BB9A-14C907AC61F4}">
  <a:tblStyle styleId="{CBD33B0A-1FD0-4463-BB9A-14C907AC61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3-17T22:48:51.342">
    <p:pos x="6000" y="0"/>
    <p:text>@mensahyann@cy-tech.fr
_Assigned to mensahyann@cy-tech.fr_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3-17T22:48:28.354">
    <p:pos x="6000" y="0"/>
    <p:text>@mensahyann@cy-tech.fr
_Assigned to mensahyann@cy-tech.fr_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3-17T22:47:07.788">
    <p:pos x="6000" y="0"/>
    <p:text>@mensahyann@cy-tech.fr
_Assigned to mensahyann@cy-tech.fr_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4-03-17T22:46:31.421">
    <p:pos x="6000" y="0"/>
    <p:text>@sagdullind@cy-tech.fr
_Assigned to sagdullind@cy-tech.fr_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4-03-17T22:46:49.168">
    <p:pos x="6000" y="0"/>
    <p:text>@laiololeo@cy-tech.fr
_Assigned to laiololeo@cy-tech.fr_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4-03-17T22:47:00.592">
    <p:pos x="6000" y="0"/>
    <p:text>@laiololeo@cy-tech.fr
_Assigned to laiololeo@cy-tech.fr_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4" dt="2024-03-17T22:48:37.470">
    <p:pos x="6000" y="0"/>
    <p:text>@sagdullind@cy-tech.fr
_Assigned to sagdullind@cy-tech.fr_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5" dt="2024-03-17T22:48:48.016">
    <p:pos x="6000" y="0"/>
    <p:text>@sagdullind@cy-tech.fr
_Assigned to sagdullind@cy-tech.fr_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6" dt="2024-03-17T22:48:22.061">
    <p:pos x="6000" y="0"/>
    <p:text>@laiololeo@cy-tech.fr
_Assigned to laiololeo@cy-tech.fr_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3aab1778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3aab1778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3ad200c72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3ad200c72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3ad200c72_3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3ad200c72_3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3aab1778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3aab1778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3aab1778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3aab1778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3aab1778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3aab1778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3aab1778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3aab1778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3ad200c72_3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3ad200c72_3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3aab1778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3aab1778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3ad200c7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3ad200c7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3aab1778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3aab1778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8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9.xml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3.png"/><Relationship Id="rId7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5.xm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6.xml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Metaheuristic optimization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Yann MENSAH, Damir SAGDULLIN, Léo LAIOLO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Pareto metrics</a:t>
            </a:r>
            <a:endParaRPr/>
          </a:p>
        </p:txBody>
      </p:sp>
      <p:graphicFrame>
        <p:nvGraphicFramePr>
          <p:cNvPr id="163" name="Google Shape;163;p22"/>
          <p:cNvGraphicFramePr/>
          <p:nvPr/>
        </p:nvGraphicFramePr>
        <p:xfrm>
          <a:off x="311700" y="162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{CBD33B0A-1FD0-4463-BB9A-14C907AC61F4}</a:tableStyleId>
              </a:tblPr>
              <a:tblGrid>
                <a:gridCol w="2060125"/>
                <a:gridCol w="2060125"/>
                <a:gridCol w="2060125"/>
                <a:gridCol w="2060125"/>
              </a:tblGrid>
              <a:tr h="35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Algorithm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Cost range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Coverage range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Number of solutions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SA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[9000, 19000]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[82, 89] 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MOFA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[6500, 9000]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[80, 84] 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4" name="Google Shape;164;p22"/>
          <p:cNvGraphicFramePr/>
          <p:nvPr/>
        </p:nvGraphicFramePr>
        <p:xfrm>
          <a:off x="311700" y="348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{CBD33B0A-1FD0-4463-BB9A-14C907AC61F4}</a:tableStyleId>
              </a:tblPr>
              <a:tblGrid>
                <a:gridCol w="2060125"/>
                <a:gridCol w="2060125"/>
                <a:gridCol w="2060125"/>
                <a:gridCol w="2060125"/>
              </a:tblGrid>
              <a:tr h="35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Algorithm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Efficiency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Contribution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ominating solutions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SA / MOFA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67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MOFA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 / SA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33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 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pic>
        <p:nvPicPr>
          <p:cNvPr descr="Antenne relais téléphonique avec un remplissage uni" id="171" name="Google Shape;17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4136" y="2071410"/>
            <a:ext cx="1243283" cy="12575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èces contour" id="172" name="Google Shape;17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4220" y="2213070"/>
            <a:ext cx="974091" cy="974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1158750" y="1634650"/>
            <a:ext cx="2181300" cy="2130900"/>
          </a:xfrm>
          <a:prstGeom prst="ellipse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3"/>
          <p:cNvCxnSpPr>
            <a:stCxn id="173" idx="0"/>
          </p:cNvCxnSpPr>
          <p:nvPr/>
        </p:nvCxnSpPr>
        <p:spPr>
          <a:xfrm>
            <a:off x="2249400" y="1634650"/>
            <a:ext cx="12600" cy="68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3"/>
          <p:cNvSpPr txBox="1"/>
          <p:nvPr/>
        </p:nvSpPr>
        <p:spPr>
          <a:xfrm>
            <a:off x="2262160" y="1742534"/>
            <a:ext cx="61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</a:rPr>
              <a:t>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6559975" y="2299900"/>
            <a:ext cx="55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2"/>
                </a:solidFill>
              </a:rPr>
              <a:t>=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1602373" y="2722076"/>
            <a:ext cx="212700" cy="236700"/>
          </a:xfrm>
          <a:prstGeom prst="mathPlus">
            <a:avLst>
              <a:gd fmla="val 23520" name="adj1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2249403" y="3328945"/>
            <a:ext cx="212700" cy="236700"/>
          </a:xfrm>
          <a:prstGeom prst="mathPlus">
            <a:avLst>
              <a:gd fmla="val 23520" name="adj1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1421438" y="2250959"/>
            <a:ext cx="212700" cy="236700"/>
          </a:xfrm>
          <a:prstGeom prst="mathPlus">
            <a:avLst>
              <a:gd fmla="val 23520" name="adj1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2664721" y="2485330"/>
            <a:ext cx="212700" cy="236700"/>
          </a:xfrm>
          <a:prstGeom prst="mathPlus">
            <a:avLst>
              <a:gd fmla="val 23520" name="adj1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ntenne relais téléphonique avec un remplissage uni" id="181" name="Google Shape;18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7575" y="2153661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enne relais téléphonique avec un remplissage uni" id="182" name="Google Shape;18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7575" y="2153661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enne relais téléphonique avec un remplissage uni" id="183" name="Google Shape;18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7575" y="2153661"/>
            <a:ext cx="12573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751038" y="4106175"/>
            <a:ext cx="2996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Simulated Annealing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5213575" y="4029375"/>
            <a:ext cx="32448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Multi-Objective Particle Swarm Optimization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186" name="Google Shape;186;p23"/>
          <p:cNvCxnSpPr>
            <a:stCxn id="170" idx="0"/>
          </p:cNvCxnSpPr>
          <p:nvPr/>
        </p:nvCxnSpPr>
        <p:spPr>
          <a:xfrm>
            <a:off x="4572000" y="445025"/>
            <a:ext cx="31200" cy="42375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" name="Google Shape;18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9400" y="1539838"/>
            <a:ext cx="1243300" cy="232050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: k-d tree example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362679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856979" y="420902"/>
            <a:ext cx="74496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"/>
              <a:buNone/>
            </a:pPr>
            <a:r>
              <a:rPr lang="fr" sz="3600">
                <a:solidFill>
                  <a:srgbClr val="FFFFFF"/>
                </a:solidFill>
              </a:rPr>
              <a:t>Introduction</a:t>
            </a:r>
            <a:endParaRPr sz="1100"/>
          </a:p>
        </p:txBody>
      </p:sp>
      <p:pic>
        <p:nvPicPr>
          <p:cNvPr descr="Informatique hébergé avec un remplissage uni" id="61" name="Google Shape;61;p1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3767" y="1600318"/>
            <a:ext cx="2426700" cy="242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blier 60% avec un remplissage uni"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1930" y="1600200"/>
            <a:ext cx="2426887" cy="242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Summary</a:t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787901" y="1721636"/>
            <a:ext cx="7568090" cy="2558657"/>
            <a:chOff x="212335" y="469890"/>
            <a:chExt cx="10090787" cy="3411542"/>
          </a:xfrm>
        </p:grpSpPr>
        <p:sp>
          <p:nvSpPr>
            <p:cNvPr id="69" name="Google Shape;69;p15"/>
            <p:cNvSpPr/>
            <p:nvPr/>
          </p:nvSpPr>
          <p:spPr>
            <a:xfrm>
              <a:off x="212335" y="469890"/>
              <a:ext cx="1335900" cy="1335900"/>
            </a:xfrm>
            <a:prstGeom prst="ellipse">
              <a:avLst/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92877" y="750432"/>
              <a:ext cx="774900" cy="774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834517" y="469890"/>
              <a:ext cx="3148800" cy="13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1834517" y="469890"/>
              <a:ext cx="3148800" cy="13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f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Problem description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532139" y="469890"/>
              <a:ext cx="1335900" cy="1335900"/>
            </a:xfrm>
            <a:prstGeom prst="ellipse">
              <a:avLst/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812681" y="750432"/>
              <a:ext cx="774900" cy="7749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7154322" y="469890"/>
              <a:ext cx="3148800" cy="13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7154322" y="469890"/>
              <a:ext cx="3148800" cy="13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f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Dataset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12335" y="2545532"/>
              <a:ext cx="1335900" cy="1335900"/>
            </a:xfrm>
            <a:prstGeom prst="ellipse">
              <a:avLst/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2877" y="2826074"/>
              <a:ext cx="774900" cy="7749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834517" y="2545532"/>
              <a:ext cx="3148800" cy="13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834517" y="2545532"/>
              <a:ext cx="3148800" cy="13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f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532139" y="2545532"/>
              <a:ext cx="1335900" cy="1335900"/>
            </a:xfrm>
            <a:prstGeom prst="ellipse">
              <a:avLst/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812681" y="2826074"/>
              <a:ext cx="774900" cy="7749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154322" y="2545532"/>
              <a:ext cx="3148800" cy="13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7154322" y="2545532"/>
              <a:ext cx="3148800" cy="13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f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Performances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Problem description</a:t>
            </a:r>
            <a:endParaRPr/>
          </a:p>
        </p:txBody>
      </p:sp>
      <p:pic>
        <p:nvPicPr>
          <p:cNvPr descr="Antenne relais téléphonique avec un remplissage uni" id="91" name="Google Shape;9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6619" y="2059456"/>
            <a:ext cx="1445533" cy="1445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èces contour" id="92" name="Google Shape;9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4220" y="2213070"/>
            <a:ext cx="974091" cy="97409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973900" y="1557350"/>
            <a:ext cx="2536200" cy="2449800"/>
          </a:xfrm>
          <a:prstGeom prst="ellipse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6"/>
          <p:cNvCxnSpPr>
            <a:stCxn id="93" idx="0"/>
          </p:cNvCxnSpPr>
          <p:nvPr/>
        </p:nvCxnSpPr>
        <p:spPr>
          <a:xfrm>
            <a:off x="2242000" y="1557350"/>
            <a:ext cx="14700" cy="79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/>
        </p:nvSpPr>
        <p:spPr>
          <a:xfrm>
            <a:off x="2256806" y="1681375"/>
            <a:ext cx="717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</a:rPr>
              <a:t>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559975" y="2299900"/>
            <a:ext cx="55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2"/>
                </a:solidFill>
              </a:rPr>
              <a:t>=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1489690" y="2807471"/>
            <a:ext cx="247200" cy="272100"/>
          </a:xfrm>
          <a:prstGeom prst="mathPlus">
            <a:avLst>
              <a:gd fmla="val 23520" name="adj1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2241975" y="3505137"/>
            <a:ext cx="247200" cy="272100"/>
          </a:xfrm>
          <a:prstGeom prst="mathPlus">
            <a:avLst>
              <a:gd fmla="val 23520" name="adj1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279321" y="2265867"/>
            <a:ext cx="247200" cy="272100"/>
          </a:xfrm>
          <a:prstGeom prst="mathPlus">
            <a:avLst>
              <a:gd fmla="val 23520" name="adj1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2724854" y="2535304"/>
            <a:ext cx="247200" cy="272100"/>
          </a:xfrm>
          <a:prstGeom prst="mathPlus">
            <a:avLst>
              <a:gd fmla="val 23520" name="adj1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ntenne relais téléphonique avec un remplissage uni" id="101" name="Google Shape;1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7575" y="2153661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enne relais téléphonique avec un remplissage uni" id="102" name="Google Shape;1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7575" y="2153661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enne relais téléphonique avec un remplissage uni"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7575" y="2153661"/>
            <a:ext cx="12573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160575" y="1425638"/>
            <a:ext cx="33357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Projection into Cartesian coordinates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descr="Répéter avec un remplissage uni"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4930" y="2373769"/>
            <a:ext cx="1727000" cy="172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lobe terrestre : Europe et Afrique avec un remplissage uni" id="112" name="Google Shape;11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01" y="2101786"/>
            <a:ext cx="2271000" cy="22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2563150" y="2984950"/>
            <a:ext cx="1312800" cy="44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5992150" y="2984950"/>
            <a:ext cx="1312800" cy="44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arte au trésor avec un remplissage uni" id="115" name="Google Shape;115;p17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3578" y="2706382"/>
            <a:ext cx="1394400" cy="13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7564375" y="2205900"/>
            <a:ext cx="13128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(x, y)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779675" y="1840050"/>
            <a:ext cx="13128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(lat, lon)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210600" y="1281125"/>
            <a:ext cx="43614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131 312 users : </a:t>
            </a:r>
            <a:r>
              <a:rPr lang="fr" sz="1800">
                <a:solidFill>
                  <a:schemeClr val="lt2"/>
                </a:solidFill>
              </a:rPr>
              <a:t>Melbourne metropolis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95 562 sites : Australia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 rot="5400000">
            <a:off x="-225150" y="2546975"/>
            <a:ext cx="1312800" cy="44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31200" y="2447850"/>
            <a:ext cx="3940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kd-tree + filter by coverage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210600" y="3537875"/>
            <a:ext cx="449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9 229 sites : </a:t>
            </a:r>
            <a:r>
              <a:rPr lang="fr" sz="1800">
                <a:solidFill>
                  <a:schemeClr val="lt2"/>
                </a:solidFill>
              </a:rPr>
              <a:t>Melbourne metropolis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32255" r="17781" t="0"/>
          <a:stretch/>
        </p:blipFill>
        <p:spPr>
          <a:xfrm>
            <a:off x="7062975" y="1279400"/>
            <a:ext cx="1769326" cy="2258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0" l="32656" r="17676" t="0"/>
          <a:stretch/>
        </p:blipFill>
        <p:spPr>
          <a:xfrm>
            <a:off x="5258682" y="1279400"/>
            <a:ext cx="1769318" cy="225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5258638" y="3623975"/>
            <a:ext cx="17694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Users </a:t>
            </a:r>
            <a:r>
              <a:rPr lang="fr" sz="1800">
                <a:solidFill>
                  <a:schemeClr val="lt2"/>
                </a:solidFill>
              </a:rPr>
              <a:t>Heatmap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7062975" y="3623975"/>
            <a:ext cx="14052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S</a:t>
            </a:r>
            <a:r>
              <a:rPr lang="fr" sz="1800">
                <a:solidFill>
                  <a:schemeClr val="lt2"/>
                </a:solidFill>
              </a:rPr>
              <a:t>ites</a:t>
            </a:r>
            <a:br>
              <a:rPr lang="fr" sz="1800">
                <a:solidFill>
                  <a:schemeClr val="lt2"/>
                </a:solidFill>
              </a:rPr>
            </a:br>
            <a:r>
              <a:rPr lang="fr" sz="1800">
                <a:solidFill>
                  <a:schemeClr val="lt2"/>
                </a:solidFill>
              </a:rPr>
              <a:t>Heatmap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Simulated Annealing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052" y="642462"/>
            <a:ext cx="4367226" cy="385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Multi-Objective Firefly Algorithm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625" y="1736775"/>
            <a:ext cx="7522751" cy="28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223" y="1021523"/>
            <a:ext cx="4761550" cy="36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