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s/slide18.xml" ContentType="application/vnd.openxmlformats-officedocument.presentationml.slide+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ru-RU"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ru-RU" sz="4400" spc="-1" strike="noStrike">
                <a:solidFill>
                  <a:srgbClr val="000000"/>
                </a:solidFill>
                <a:uFill>
                  <a:solidFill>
                    <a:srgbClr val="ffffff"/>
                  </a:solidFill>
                </a:uFill>
                <a:latin typeface="Arial"/>
              </a:rPr>
              <a:t>Click to edit the title text format</a:t>
            </a:r>
            <a:endParaRPr b="0" lang="ru-RU"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solidFill>
                  <a:srgbClr val="000000"/>
                </a:solidFill>
                <a:uFill>
                  <a:solidFill>
                    <a:srgbClr val="ffffff"/>
                  </a:solidFill>
                </a:uFill>
                <a:latin typeface="Arial"/>
              </a:rPr>
              <a:t>Click to edit the outline text format</a:t>
            </a:r>
            <a:endParaRPr b="0" lang="ru-RU"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ru-RU" sz="2800" spc="-1" strike="noStrike">
                <a:solidFill>
                  <a:srgbClr val="000000"/>
                </a:solidFill>
                <a:uFill>
                  <a:solidFill>
                    <a:srgbClr val="ffffff"/>
                  </a:solidFill>
                </a:uFill>
                <a:latin typeface="Arial"/>
              </a:rPr>
              <a:t>Second Outline Level</a:t>
            </a:r>
            <a:endParaRPr b="0" lang="ru-RU"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ru-RU" sz="2400" spc="-1" strike="noStrike">
                <a:solidFill>
                  <a:srgbClr val="000000"/>
                </a:solidFill>
                <a:uFill>
                  <a:solidFill>
                    <a:srgbClr val="ffffff"/>
                  </a:solidFill>
                </a:uFill>
                <a:latin typeface="Arial"/>
              </a:rPr>
              <a:t>Third Outline Level</a:t>
            </a:r>
            <a:endParaRPr b="0" lang="ru-RU"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ru-RU" sz="2000" spc="-1" strike="noStrike">
                <a:solidFill>
                  <a:srgbClr val="000000"/>
                </a:solidFill>
                <a:uFill>
                  <a:solidFill>
                    <a:srgbClr val="ffffff"/>
                  </a:solidFill>
                </a:uFill>
                <a:latin typeface="Arial"/>
              </a:rPr>
              <a:t>Fourth Outline Level</a:t>
            </a:r>
            <a:endParaRPr b="0" lang="ru-RU"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000000"/>
                </a:solidFill>
                <a:uFill>
                  <a:solidFill>
                    <a:srgbClr val="ffffff"/>
                  </a:solidFill>
                </a:uFill>
                <a:latin typeface="Arial"/>
              </a:rPr>
              <a:t>Fifth Outline Level</a:t>
            </a:r>
            <a:endParaRPr b="0" lang="ru-RU"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000000"/>
                </a:solidFill>
                <a:uFill>
                  <a:solidFill>
                    <a:srgbClr val="ffffff"/>
                  </a:solidFill>
                </a:uFill>
                <a:latin typeface="Arial"/>
              </a:rPr>
              <a:t>Sixth Outline Level</a:t>
            </a:r>
            <a:endParaRPr b="0" lang="ru-RU"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000000"/>
                </a:solidFill>
                <a:uFill>
                  <a:solidFill>
                    <a:srgbClr val="ffffff"/>
                  </a:solidFill>
                </a:uFill>
                <a:latin typeface="Arial"/>
              </a:rPr>
              <a:t>Seventh Outline Level</a:t>
            </a:r>
            <a:endParaRPr b="0" lang="ru-R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ru-RU" sz="4400" spc="-1" strike="noStrike">
                <a:solidFill>
                  <a:srgbClr val="000000"/>
                </a:solidFill>
                <a:uFill>
                  <a:solidFill>
                    <a:srgbClr val="ffffff"/>
                  </a:solidFill>
                </a:uFill>
                <a:latin typeface="Arial"/>
              </a:rPr>
              <a:t>Click to edit the title text format</a:t>
            </a:r>
            <a:endParaRPr b="0" lang="ru-RU"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solidFill>
                  <a:srgbClr val="000000"/>
                </a:solidFill>
                <a:uFill>
                  <a:solidFill>
                    <a:srgbClr val="ffffff"/>
                  </a:solidFill>
                </a:uFill>
                <a:latin typeface="Arial"/>
              </a:rPr>
              <a:t>Click to edit the outline text format</a:t>
            </a:r>
            <a:endParaRPr b="0" lang="ru-RU"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ru-RU" sz="2800" spc="-1" strike="noStrike">
                <a:solidFill>
                  <a:srgbClr val="000000"/>
                </a:solidFill>
                <a:uFill>
                  <a:solidFill>
                    <a:srgbClr val="ffffff"/>
                  </a:solidFill>
                </a:uFill>
                <a:latin typeface="Arial"/>
              </a:rPr>
              <a:t>Second Outline Level</a:t>
            </a:r>
            <a:endParaRPr b="0" lang="ru-RU"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ru-RU" sz="2400" spc="-1" strike="noStrike">
                <a:solidFill>
                  <a:srgbClr val="000000"/>
                </a:solidFill>
                <a:uFill>
                  <a:solidFill>
                    <a:srgbClr val="ffffff"/>
                  </a:solidFill>
                </a:uFill>
                <a:latin typeface="Arial"/>
              </a:rPr>
              <a:t>Third Outline Level</a:t>
            </a:r>
            <a:endParaRPr b="0" lang="ru-RU"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ru-RU" sz="2000" spc="-1" strike="noStrike">
                <a:solidFill>
                  <a:srgbClr val="000000"/>
                </a:solidFill>
                <a:uFill>
                  <a:solidFill>
                    <a:srgbClr val="ffffff"/>
                  </a:solidFill>
                </a:uFill>
                <a:latin typeface="Arial"/>
              </a:rPr>
              <a:t>Fourth Outline Level</a:t>
            </a:r>
            <a:endParaRPr b="0" lang="ru-RU"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000000"/>
                </a:solidFill>
                <a:uFill>
                  <a:solidFill>
                    <a:srgbClr val="ffffff"/>
                  </a:solidFill>
                </a:uFill>
                <a:latin typeface="Arial"/>
              </a:rPr>
              <a:t>Fifth Outline Level</a:t>
            </a:r>
            <a:endParaRPr b="0" lang="ru-RU"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000000"/>
                </a:solidFill>
                <a:uFill>
                  <a:solidFill>
                    <a:srgbClr val="ffffff"/>
                  </a:solidFill>
                </a:uFill>
                <a:latin typeface="Arial"/>
              </a:rPr>
              <a:t>Sixth Outline Level</a:t>
            </a:r>
            <a:endParaRPr b="0" lang="ru-RU"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000000"/>
                </a:solidFill>
                <a:uFill>
                  <a:solidFill>
                    <a:srgbClr val="ffffff"/>
                  </a:solidFill>
                </a:uFill>
                <a:latin typeface="Arial"/>
              </a:rPr>
              <a:t>Seventh Outline Level</a:t>
            </a:r>
            <a:endParaRPr b="0" lang="ru-R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504000" y="301320"/>
            <a:ext cx="9070560" cy="1261080"/>
          </a:xfrm>
          <a:prstGeom prst="rect">
            <a:avLst/>
          </a:prstGeom>
          <a:noFill/>
          <a:ln>
            <a:noFill/>
          </a:ln>
        </p:spPr>
        <p:style>
          <a:lnRef idx="0"/>
          <a:fillRef idx="0"/>
          <a:effectRef idx="0"/>
          <a:fontRef idx="minor"/>
        </p:style>
      </p:sp>
      <p:sp>
        <p:nvSpPr>
          <p:cNvPr id="73" name="CustomShape 2"/>
          <p:cNvSpPr/>
          <p:nvPr/>
        </p:nvSpPr>
        <p:spPr>
          <a:xfrm>
            <a:off x="504000" y="1769040"/>
            <a:ext cx="9070560" cy="4383000"/>
          </a:xfrm>
          <a:prstGeom prst="rect">
            <a:avLst/>
          </a:prstGeom>
          <a:noFill/>
          <a:ln>
            <a:noFill/>
          </a:ln>
        </p:spPr>
        <p:style>
          <a:lnRef idx="0"/>
          <a:fillRef idx="0"/>
          <a:effectRef idx="0"/>
          <a:fontRef idx="minor"/>
        </p:style>
        <p:txBody>
          <a:bodyPr lIns="0" rIns="0" tIns="0" bIns="0" anchor="ctr"/>
          <a:p>
            <a:pPr algn="ctr">
              <a:lnSpc>
                <a:spcPct val="100000"/>
              </a:lnSpc>
            </a:pPr>
            <a:r>
              <a:rPr b="0" lang="ru-RU" sz="3200" spc="-1" strike="noStrike">
                <a:solidFill>
                  <a:srgbClr val="000000"/>
                </a:solidFill>
                <a:uFill>
                  <a:solidFill>
                    <a:srgbClr val="ffffff"/>
                  </a:solidFill>
                </a:uFill>
                <a:latin typeface="Arial"/>
                <a:ea typeface="DejaVu Sans"/>
              </a:rPr>
              <a:t>SELECT (продолжение)</a:t>
            </a:r>
            <a:endParaRPr b="0" lang="ru-RU"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ru-RU" sz="4400" spc="-1" strike="noStrike">
                <a:solidFill>
                  <a:srgbClr val="000000"/>
                </a:solidFill>
                <a:uFill>
                  <a:solidFill>
                    <a:srgbClr val="ffffff"/>
                  </a:solidFill>
                </a:uFill>
                <a:latin typeface="Arial"/>
                <a:ea typeface="DejaVu Sans"/>
              </a:rPr>
              <a:t>UPDATABLE VIEW</a:t>
            </a:r>
            <a:endParaRPr b="0" lang="ru-RU" sz="4400" spc="-1" strike="noStrike">
              <a:solidFill>
                <a:srgbClr val="000000"/>
              </a:solidFill>
              <a:uFill>
                <a:solidFill>
                  <a:srgbClr val="ffffff"/>
                </a:solidFill>
              </a:uFill>
              <a:latin typeface="Arial"/>
            </a:endParaRPr>
          </a:p>
        </p:txBody>
      </p:sp>
      <p:sp>
        <p:nvSpPr>
          <p:cNvPr id="91" name="CustomShape 2"/>
          <p:cNvSpPr/>
          <p:nvPr/>
        </p:nvSpPr>
        <p:spPr>
          <a:xfrm>
            <a:off x="575640" y="1795680"/>
            <a:ext cx="9070560" cy="4383000"/>
          </a:xfrm>
          <a:prstGeom prst="rect">
            <a:avLst/>
          </a:prstGeom>
          <a:noFill/>
          <a:ln>
            <a:noFill/>
          </a:ln>
        </p:spPr>
        <p:style>
          <a:lnRef idx="0"/>
          <a:fillRef idx="0"/>
          <a:effectRef idx="0"/>
          <a:fontRef idx="minor"/>
        </p:style>
        <p:txBody>
          <a:bodyPr lIns="0" rIns="0" tIns="0" bIns="0">
            <a:normAutofit/>
          </a:bodyPr>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Простые VIEW автоматически обновляются: система позволяет операторам INSERT, UPDATE и DELETE использоваться на представлении так же, как и в обычной таблице. Представление автоматически обновляется, если оно удовлетворяет всем следующим условиям:</a:t>
            </a:r>
            <a:endParaRPr b="0" lang="ru-RU" sz="3200" spc="-1" strike="noStrike">
              <a:solidFill>
                <a:srgbClr val="000000"/>
              </a:solidFill>
              <a:uFill>
                <a:solidFill>
                  <a:srgbClr val="ffffff"/>
                </a:solidFill>
              </a:uFill>
              <a:latin typeface="Arial"/>
            </a:endParaRPr>
          </a:p>
          <a:p>
            <a:pPr marL="108000" indent="-216000">
              <a:lnSpc>
                <a:spcPct val="100000"/>
              </a:lnSpc>
              <a:spcBef>
                <a:spcPts val="1417"/>
              </a:spcBef>
              <a:buClr>
                <a:srgbClr val="000000"/>
              </a:buClr>
              <a:buSzPct val="45000"/>
              <a:buFont typeface="Wingdings" charset="2"/>
              <a:buChar char=""/>
            </a:pPr>
            <a:r>
              <a:rPr b="0" lang="ru-RU" sz="3200" spc="-1" strike="noStrike">
                <a:solidFill>
                  <a:srgbClr val="000000"/>
                </a:solidFill>
                <a:uFill>
                  <a:solidFill>
                    <a:srgbClr val="ffffff"/>
                  </a:solidFill>
                </a:uFill>
                <a:latin typeface="Arial"/>
                <a:ea typeface="DejaVu Sans"/>
              </a:rPr>
              <a:t>Представление должно иметь ровно одну запись в своем списке FROM, которая должна быть таблицей или другим обновляемым представлением.</a:t>
            </a:r>
            <a:endParaRPr b="0" lang="ru-RU" sz="3200" spc="-1" strike="noStrike">
              <a:solidFill>
                <a:srgbClr val="000000"/>
              </a:solidFill>
              <a:uFill>
                <a:solidFill>
                  <a:srgbClr val="ffffff"/>
                </a:solidFill>
              </a:uFill>
              <a:latin typeface="Arial"/>
            </a:endParaRPr>
          </a:p>
          <a:p>
            <a:pPr marL="108000" indent="-216000">
              <a:lnSpc>
                <a:spcPct val="100000"/>
              </a:lnSpc>
              <a:spcBef>
                <a:spcPts val="1417"/>
              </a:spcBef>
              <a:buClr>
                <a:srgbClr val="000000"/>
              </a:buClr>
              <a:buSzPct val="45000"/>
              <a:buFont typeface="Wingdings" charset="2"/>
              <a:buChar char=""/>
            </a:pPr>
            <a:r>
              <a:rPr b="0" lang="ru-RU" sz="3200" spc="-1" strike="noStrike">
                <a:solidFill>
                  <a:srgbClr val="000000"/>
                </a:solidFill>
                <a:uFill>
                  <a:solidFill>
                    <a:srgbClr val="ffffff"/>
                  </a:solidFill>
                </a:uFill>
                <a:latin typeface="Arial"/>
                <a:ea typeface="DejaVu Sans"/>
              </a:rPr>
              <a:t>Определение представления не должно содержать WITH, DISTINCT, GROUP BY, HAVING, LIMIT или OFFSET на верхнем уровне.</a:t>
            </a:r>
            <a:endParaRPr b="0" lang="ru-RU" sz="3200" spc="-1" strike="noStrike">
              <a:solidFill>
                <a:srgbClr val="000000"/>
              </a:solidFill>
              <a:uFill>
                <a:solidFill>
                  <a:srgbClr val="ffffff"/>
                </a:solidFill>
              </a:uFill>
              <a:latin typeface="Arial"/>
            </a:endParaRPr>
          </a:p>
          <a:p>
            <a:pPr marL="108000" indent="-216000">
              <a:lnSpc>
                <a:spcPct val="100000"/>
              </a:lnSpc>
              <a:spcBef>
                <a:spcPts val="1417"/>
              </a:spcBef>
              <a:buClr>
                <a:srgbClr val="000000"/>
              </a:buClr>
              <a:buSzPct val="45000"/>
              <a:buFont typeface="Wingdings" charset="2"/>
              <a:buChar char=""/>
            </a:pPr>
            <a:r>
              <a:rPr b="0" lang="ru-RU" sz="3200" spc="-1" strike="noStrike">
                <a:solidFill>
                  <a:srgbClr val="000000"/>
                </a:solidFill>
                <a:uFill>
                  <a:solidFill>
                    <a:srgbClr val="ffffff"/>
                  </a:solidFill>
                </a:uFill>
                <a:latin typeface="Arial"/>
                <a:ea typeface="DejaVu Sans"/>
              </a:rPr>
              <a:t>Определение представления не должно содержать заданные операции (UNION, INTERSECT или EXCEPT) на верхнем уровне.</a:t>
            </a:r>
            <a:endParaRPr b="0" lang="ru-RU" sz="3200" spc="-1" strike="noStrike">
              <a:solidFill>
                <a:srgbClr val="000000"/>
              </a:solidFill>
              <a:uFill>
                <a:solidFill>
                  <a:srgbClr val="ffffff"/>
                </a:solidFill>
              </a:uFill>
              <a:latin typeface="Arial"/>
            </a:endParaRPr>
          </a:p>
          <a:p>
            <a:pPr marL="108000" indent="-216000">
              <a:lnSpc>
                <a:spcPct val="100000"/>
              </a:lnSpc>
              <a:spcBef>
                <a:spcPts val="1417"/>
              </a:spcBef>
              <a:buClr>
                <a:srgbClr val="000000"/>
              </a:buClr>
              <a:buSzPct val="45000"/>
              <a:buFont typeface="Wingdings" charset="2"/>
              <a:buChar char=""/>
            </a:pPr>
            <a:r>
              <a:rPr b="0" lang="ru-RU" sz="3200" spc="-1" strike="noStrike">
                <a:solidFill>
                  <a:srgbClr val="000000"/>
                </a:solidFill>
                <a:uFill>
                  <a:solidFill>
                    <a:srgbClr val="ffffff"/>
                  </a:solidFill>
                </a:uFill>
                <a:latin typeface="Arial"/>
                <a:ea typeface="DejaVu Sans"/>
              </a:rPr>
              <a:t>Список выбора в представлении не должен содержать никаких агрегатов, функций окна или функций возврата.</a:t>
            </a:r>
            <a:endParaRPr b="0" lang="ru-RU" sz="32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ru-RU" sz="4400" spc="-1" strike="noStrike">
                <a:solidFill>
                  <a:srgbClr val="000000"/>
                </a:solidFill>
                <a:uFill>
                  <a:solidFill>
                    <a:srgbClr val="ffffff"/>
                  </a:solidFill>
                </a:uFill>
                <a:latin typeface="Arial"/>
                <a:ea typeface="DejaVu Sans"/>
              </a:rPr>
              <a:t>ALTER VIEW</a:t>
            </a:r>
            <a:endParaRPr b="0" lang="ru-RU" sz="4400" spc="-1" strike="noStrike">
              <a:solidFill>
                <a:srgbClr val="000000"/>
              </a:solidFill>
              <a:uFill>
                <a:solidFill>
                  <a:srgbClr val="ffffff"/>
                </a:solidFill>
              </a:uFill>
              <a:latin typeface="Arial"/>
            </a:endParaRPr>
          </a:p>
        </p:txBody>
      </p:sp>
      <p:sp>
        <p:nvSpPr>
          <p:cNvPr id="93" name="CustomShape 2"/>
          <p:cNvSpPr/>
          <p:nvPr/>
        </p:nvSpPr>
        <p:spPr>
          <a:xfrm>
            <a:off x="575640" y="1795680"/>
            <a:ext cx="9070560" cy="4383000"/>
          </a:xfrm>
          <a:prstGeom prst="rect">
            <a:avLst/>
          </a:prstGeom>
          <a:noFill/>
          <a:ln>
            <a:noFill/>
          </a:ln>
        </p:spPr>
        <p:style>
          <a:lnRef idx="0"/>
          <a:fillRef idx="0"/>
          <a:effectRef idx="0"/>
          <a:fontRef idx="minor"/>
        </p:style>
        <p:txBody>
          <a:bodyPr lIns="0" rIns="0" tIns="0" bIns="0">
            <a:normAutofit/>
          </a:bodyPr>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ALTER VIEW [ IF EXISTS ] name ALTER [ COLUMN ] column_name SET DEFAULT expression</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ALTER VIEW [ IF EXISTS ] name ALTER [ COLUMN ] column_name DROP DEFAULT</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ALTER VIEW [ IF EXISTS ] name OWNER TO new_owner</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ALTER VIEW [ IF EXISTS ] name RENAME TO new_name</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ALTER VIEW [ IF EXISTS ] name SET SCHEMA new_schema</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ALTER VIEW [ IF EXISTS ] name SET ( view_option_name [= view_option_value] [, ...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ALTER VIEW [ IF EXISTS ] name RESET ( view_option_name [, ... ] )</a:t>
            </a:r>
            <a:endParaRPr b="0" lang="ru-RU" sz="32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ru-RU" sz="4400" spc="-1" strike="noStrike">
                <a:solidFill>
                  <a:srgbClr val="000000"/>
                </a:solidFill>
                <a:uFill>
                  <a:solidFill>
                    <a:srgbClr val="ffffff"/>
                  </a:solidFill>
                </a:uFill>
                <a:latin typeface="Arial"/>
                <a:ea typeface="DejaVu Sans"/>
              </a:rPr>
              <a:t>DROP VIEW</a:t>
            </a:r>
            <a:endParaRPr b="0" lang="ru-RU" sz="4400" spc="-1" strike="noStrike">
              <a:solidFill>
                <a:srgbClr val="000000"/>
              </a:solidFill>
              <a:uFill>
                <a:solidFill>
                  <a:srgbClr val="ffffff"/>
                </a:solidFill>
              </a:uFill>
              <a:latin typeface="Arial"/>
            </a:endParaRPr>
          </a:p>
        </p:txBody>
      </p:sp>
      <p:sp>
        <p:nvSpPr>
          <p:cNvPr id="95" name="CustomShape 2"/>
          <p:cNvSpPr/>
          <p:nvPr/>
        </p:nvSpPr>
        <p:spPr>
          <a:xfrm>
            <a:off x="575640" y="1795680"/>
            <a:ext cx="9070560" cy="4383000"/>
          </a:xfrm>
          <a:prstGeom prst="rect">
            <a:avLst/>
          </a:prstGeom>
          <a:noFill/>
          <a:ln>
            <a:noFill/>
          </a:ln>
        </p:spPr>
        <p:style>
          <a:lnRef idx="0"/>
          <a:fillRef idx="0"/>
          <a:effectRef idx="0"/>
          <a:fontRef idx="minor"/>
        </p:style>
        <p:txBody>
          <a:bodyPr lIns="0" rIns="0" tIns="0" bIns="0">
            <a:normAutofit/>
          </a:bodyPr>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DROP VIEW [ IF EXISTS ] name [, ...] [ CASCADE | RESTRICT ]</a:t>
            </a:r>
            <a:endParaRPr b="0" lang="ru-RU" sz="32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ru-RU" sz="4400" spc="-1" strike="noStrike">
                <a:solidFill>
                  <a:srgbClr val="000000"/>
                </a:solidFill>
                <a:uFill>
                  <a:solidFill>
                    <a:srgbClr val="ffffff"/>
                  </a:solidFill>
                </a:uFill>
                <a:latin typeface="Arial"/>
                <a:ea typeface="DejaVu Sans"/>
              </a:rPr>
              <a:t>CREATE MATERIALIZED VIEW</a:t>
            </a:r>
            <a:endParaRPr b="0" lang="ru-RU" sz="4400" spc="-1" strike="noStrike">
              <a:solidFill>
                <a:srgbClr val="000000"/>
              </a:solidFill>
              <a:uFill>
                <a:solidFill>
                  <a:srgbClr val="ffffff"/>
                </a:solidFill>
              </a:uFill>
              <a:latin typeface="Arial"/>
            </a:endParaRPr>
          </a:p>
        </p:txBody>
      </p:sp>
      <p:sp>
        <p:nvSpPr>
          <p:cNvPr id="97" name="CustomShape 2"/>
          <p:cNvSpPr/>
          <p:nvPr/>
        </p:nvSpPr>
        <p:spPr>
          <a:xfrm>
            <a:off x="575640" y="1795680"/>
            <a:ext cx="9070560" cy="4383000"/>
          </a:xfrm>
          <a:prstGeom prst="rect">
            <a:avLst/>
          </a:prstGeom>
          <a:noFill/>
          <a:ln>
            <a:noFill/>
          </a:ln>
        </p:spPr>
        <p:style>
          <a:lnRef idx="0"/>
          <a:fillRef idx="0"/>
          <a:effectRef idx="0"/>
          <a:fontRef idx="minor"/>
        </p:style>
        <p:txBody>
          <a:bodyPr lIns="0" rIns="0" tIns="0" bIns="0">
            <a:normAutofit/>
          </a:bodyPr>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CREATE MATERIALIZED VIEW table_name</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 (column_name [, ...]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 WITH ( storage_parameter [= value] [, ... ]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 TABLESPACE tablespace_name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AS query</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 WITH [ NO ] DATA ]</a:t>
            </a:r>
            <a:endParaRPr b="0" lang="ru-RU" sz="3200" spc="-1" strike="noStrike">
              <a:solidFill>
                <a:srgbClr val="000000"/>
              </a:solidFill>
              <a:uFill>
                <a:solidFill>
                  <a:srgbClr val="ffffff"/>
                </a:solidFill>
              </a:uFill>
              <a:latin typeface="Arial"/>
            </a:endParaRPr>
          </a:p>
          <a:p>
            <a:pPr marL="108000">
              <a:lnSpc>
                <a:spcPct val="100000"/>
              </a:lnSpc>
              <a:spcBef>
                <a:spcPts val="1417"/>
              </a:spcBef>
            </a:pPr>
            <a:endParaRPr b="0" lang="ru-RU" sz="32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ru-RU" sz="4400" spc="-1" strike="noStrike">
                <a:solidFill>
                  <a:srgbClr val="000000"/>
                </a:solidFill>
                <a:uFill>
                  <a:solidFill>
                    <a:srgbClr val="ffffff"/>
                  </a:solidFill>
                </a:uFill>
                <a:latin typeface="Arial"/>
                <a:ea typeface="DejaVu Sans"/>
              </a:rPr>
              <a:t>CREATE MATERIALIZED VIEW</a:t>
            </a:r>
            <a:endParaRPr b="0" lang="ru-RU" sz="4400" spc="-1" strike="noStrike">
              <a:solidFill>
                <a:srgbClr val="000000"/>
              </a:solidFill>
              <a:uFill>
                <a:solidFill>
                  <a:srgbClr val="ffffff"/>
                </a:solidFill>
              </a:uFill>
              <a:latin typeface="Arial"/>
            </a:endParaRPr>
          </a:p>
        </p:txBody>
      </p:sp>
      <p:sp>
        <p:nvSpPr>
          <p:cNvPr id="99" name="CustomShape 2"/>
          <p:cNvSpPr/>
          <p:nvPr/>
        </p:nvSpPr>
        <p:spPr>
          <a:xfrm>
            <a:off x="575640" y="1795680"/>
            <a:ext cx="9070560" cy="4383000"/>
          </a:xfrm>
          <a:prstGeom prst="rect">
            <a:avLst/>
          </a:prstGeom>
          <a:noFill/>
          <a:ln>
            <a:noFill/>
          </a:ln>
        </p:spPr>
        <p:style>
          <a:lnRef idx="0"/>
          <a:fillRef idx="0"/>
          <a:effectRef idx="0"/>
          <a:fontRef idx="minor"/>
        </p:style>
        <p:txBody>
          <a:bodyPr lIns="0" rIns="0" tIns="0" bIns="0">
            <a:normAutofit/>
          </a:bodyPr>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CREATE MATERIALIZED VIEW определяет материализованное представление запроса. Запрос выполняется и используется для заполнения представления во время выдачи команды (если не используется WITH NO DATA) и может быть обновлен позже с использованием REFRESH MATERIALIZED VIEW.</a:t>
            </a:r>
            <a:endParaRPr b="0" lang="ru-RU" sz="3200" spc="-1" strike="noStrike">
              <a:solidFill>
                <a:srgbClr val="000000"/>
              </a:solidFill>
              <a:uFill>
                <a:solidFill>
                  <a:srgbClr val="ffffff"/>
                </a:solidFill>
              </a:uFill>
              <a:latin typeface="Arial"/>
            </a:endParaRPr>
          </a:p>
          <a:p>
            <a:pPr marL="108000">
              <a:lnSpc>
                <a:spcPct val="100000"/>
              </a:lnSpc>
              <a:spcBef>
                <a:spcPts val="1417"/>
              </a:spcBef>
            </a:pP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CREATE MATERIALIZED VIEW похож на CREATE TABLE AS, за исключением того, что он также запоминает запрос, используемый для инициализации представления, так что он может быть обновлен позже по запросу. MATERIALIZED VIEW имеет многие свойства, такие же как и таблица, но нет поддержки временного материализованного представления или автоматической генерации OID.</a:t>
            </a:r>
            <a:endParaRPr b="0" lang="ru-RU" sz="32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ru-RU" sz="4400" spc="-1" strike="noStrike">
                <a:solidFill>
                  <a:srgbClr val="000000"/>
                </a:solidFill>
                <a:uFill>
                  <a:solidFill>
                    <a:srgbClr val="ffffff"/>
                  </a:solidFill>
                </a:uFill>
                <a:latin typeface="Arial"/>
                <a:ea typeface="DejaVu Sans"/>
              </a:rPr>
              <a:t>ALTER MATERIALIZED VIEW</a:t>
            </a:r>
            <a:endParaRPr b="0" lang="ru-RU" sz="4400" spc="-1" strike="noStrike">
              <a:solidFill>
                <a:srgbClr val="000000"/>
              </a:solidFill>
              <a:uFill>
                <a:solidFill>
                  <a:srgbClr val="ffffff"/>
                </a:solidFill>
              </a:uFill>
              <a:latin typeface="Arial"/>
            </a:endParaRPr>
          </a:p>
        </p:txBody>
      </p:sp>
      <p:sp>
        <p:nvSpPr>
          <p:cNvPr id="101" name="CustomShape 2"/>
          <p:cNvSpPr/>
          <p:nvPr/>
        </p:nvSpPr>
        <p:spPr>
          <a:xfrm>
            <a:off x="575640" y="1795680"/>
            <a:ext cx="9070560" cy="4383000"/>
          </a:xfrm>
          <a:prstGeom prst="rect">
            <a:avLst/>
          </a:prstGeom>
          <a:noFill/>
          <a:ln>
            <a:noFill/>
          </a:ln>
        </p:spPr>
        <p:style>
          <a:lnRef idx="0"/>
          <a:fillRef idx="0"/>
          <a:effectRef idx="0"/>
          <a:fontRef idx="minor"/>
        </p:style>
        <p:txBody>
          <a:bodyPr lIns="0" rIns="0" tIns="0" bIns="0">
            <a:normAutofit/>
          </a:bodyPr>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ALTER MATERIALIZED VIEW [ IF EXISTS ] name</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action [,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ALTER MATERIALIZED VIEW [ IF EXISTS ] name</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RENAME [ COLUMN ] column_name TO new_column_name</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ALTER MATERIALIZED VIEW [ IF EXISTS ] name</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RENAME TO new_name</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ALTER MATERIALIZED VIEW [ IF EXISTS ] name</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SET SCHEMA new_schema</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ALTER MATERIALIZED VIEW ALL IN TABLESPACE name [ OWNED BY role_name [, ...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SET TABLESPACE new_tablespace [ NOWAIT ]</a:t>
            </a:r>
            <a:endParaRPr b="0" lang="ru-RU" sz="3200" spc="-1" strike="noStrike">
              <a:solidFill>
                <a:srgbClr val="000000"/>
              </a:solidFill>
              <a:uFill>
                <a:solidFill>
                  <a:srgbClr val="ffffff"/>
                </a:solidFill>
              </a:uFill>
              <a:latin typeface="Arial"/>
            </a:endParaRPr>
          </a:p>
          <a:p>
            <a:pPr marL="108000">
              <a:lnSpc>
                <a:spcPct val="100000"/>
              </a:lnSpc>
              <a:spcBef>
                <a:spcPts val="1417"/>
              </a:spcBef>
            </a:pP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where action is one of:</a:t>
            </a:r>
            <a:endParaRPr b="0" lang="ru-RU" sz="3200" spc="-1" strike="noStrike">
              <a:solidFill>
                <a:srgbClr val="000000"/>
              </a:solidFill>
              <a:uFill>
                <a:solidFill>
                  <a:srgbClr val="ffffff"/>
                </a:solidFill>
              </a:uFill>
              <a:latin typeface="Arial"/>
            </a:endParaRPr>
          </a:p>
          <a:p>
            <a:pPr marL="108000">
              <a:lnSpc>
                <a:spcPct val="100000"/>
              </a:lnSpc>
              <a:spcBef>
                <a:spcPts val="1417"/>
              </a:spcBef>
            </a:pP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ALTER [ COLUMN ] column_name SET STATISTICS integer</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ALTER [ COLUMN ] column_name SET ( attribute_option = value [, ...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ALTER [ COLUMN ] column_name RESET ( attribute_option [, ...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ALTER [ COLUMN ] column_name SET STORAGE { PLAIN | EXTERNAL | EXTENDED | MAIN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CLUSTER ON index_name</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SET WITHOUT CLUSTER</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SET ( storage_parameter = value [, ...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RESET ( storage_parameter [, ...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OWNER TO new_owner</a:t>
            </a:r>
            <a:endParaRPr b="0" lang="ru-RU" sz="32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ru-RU" sz="4400" spc="-1" strike="noStrike">
                <a:solidFill>
                  <a:srgbClr val="000000"/>
                </a:solidFill>
                <a:uFill>
                  <a:solidFill>
                    <a:srgbClr val="ffffff"/>
                  </a:solidFill>
                </a:uFill>
                <a:latin typeface="Arial"/>
                <a:ea typeface="DejaVu Sans"/>
              </a:rPr>
              <a:t>REFRESH | DROP</a:t>
            </a:r>
            <a:endParaRPr b="0" lang="ru-RU" sz="4400" spc="-1" strike="noStrike">
              <a:solidFill>
                <a:srgbClr val="000000"/>
              </a:solidFill>
              <a:uFill>
                <a:solidFill>
                  <a:srgbClr val="ffffff"/>
                </a:solidFill>
              </a:uFill>
              <a:latin typeface="Arial"/>
            </a:endParaRPr>
          </a:p>
        </p:txBody>
      </p:sp>
      <p:sp>
        <p:nvSpPr>
          <p:cNvPr id="103" name="CustomShape 2"/>
          <p:cNvSpPr/>
          <p:nvPr/>
        </p:nvSpPr>
        <p:spPr>
          <a:xfrm>
            <a:off x="575640" y="1795680"/>
            <a:ext cx="9070560" cy="4383000"/>
          </a:xfrm>
          <a:prstGeom prst="rect">
            <a:avLst/>
          </a:prstGeom>
          <a:noFill/>
          <a:ln>
            <a:noFill/>
          </a:ln>
        </p:spPr>
        <p:style>
          <a:lnRef idx="0"/>
          <a:fillRef idx="0"/>
          <a:effectRef idx="0"/>
          <a:fontRef idx="minor"/>
        </p:style>
        <p:txBody>
          <a:bodyPr lIns="0" rIns="0" tIns="0" bIns="0">
            <a:normAutofit/>
          </a:bodyPr>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REFRESH MATERIALIZED VIEW [ CONCURRENTLY ] name  [ WITH [ NO ] DATA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DROP MATERIALIZED VIEW [ IF EXISTS ] name [, ...] [ CASCADE | RESTRICT ]</a:t>
            </a:r>
            <a:endParaRPr b="0" lang="ru-RU" sz="32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ru-RU" sz="4400" spc="-1" strike="noStrike">
                <a:solidFill>
                  <a:srgbClr val="000000"/>
                </a:solidFill>
                <a:uFill>
                  <a:solidFill>
                    <a:srgbClr val="ffffff"/>
                  </a:solidFill>
                </a:uFill>
                <a:latin typeface="Arial"/>
                <a:ea typeface="DejaVu Sans"/>
              </a:rPr>
              <a:t>SELECT INTO</a:t>
            </a:r>
            <a:endParaRPr b="0" lang="ru-RU" sz="4400" spc="-1" strike="noStrike">
              <a:solidFill>
                <a:srgbClr val="000000"/>
              </a:solidFill>
              <a:uFill>
                <a:solidFill>
                  <a:srgbClr val="ffffff"/>
                </a:solidFill>
              </a:uFill>
              <a:latin typeface="Arial"/>
            </a:endParaRPr>
          </a:p>
        </p:txBody>
      </p:sp>
      <p:sp>
        <p:nvSpPr>
          <p:cNvPr id="105" name="CustomShape 2"/>
          <p:cNvSpPr/>
          <p:nvPr/>
        </p:nvSpPr>
        <p:spPr>
          <a:xfrm>
            <a:off x="575640" y="1795680"/>
            <a:ext cx="9070560" cy="4383000"/>
          </a:xfrm>
          <a:prstGeom prst="rect">
            <a:avLst/>
          </a:prstGeom>
          <a:noFill/>
          <a:ln>
            <a:noFill/>
          </a:ln>
        </p:spPr>
        <p:style>
          <a:lnRef idx="0"/>
          <a:fillRef idx="0"/>
          <a:effectRef idx="0"/>
          <a:fontRef idx="minor"/>
        </p:style>
        <p:txBody>
          <a:bodyPr lIns="0" rIns="0" tIns="0" bIns="0">
            <a:normAutofit/>
          </a:bodyPr>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WITH [ RECURSIVE ] with_query [,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SELECT [ ALL | DISTINCT [ ON ( expression [, ...] )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 | expression [ [ AS ] output_name ]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INTO [ TEMPORARY | TEMP | UNLOGGED ] [ TABLE ] new_table</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 FROM from_item [,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 WHERE condition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 GROUP BY expression [,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 HAVING condition [,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 WINDOW window_name AS ( window_definition ) [,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 { UNION | INTERSECT | EXCEPT } [ ALL | DISTINCT ] select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 ORDER BY expression [ ASC | DESC | USING operator ] [ NULLS { FIRST | LAST } ] [,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 LIMIT { count | ALL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 OFFSET start [ ROW | ROWS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 FETCH { FIRST | NEXT } [ count ] { ROW | ROWS } ONLY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 FOR { UPDATE | SHARE } [ OF table_name [, ...] ] [ NOWAIT ] [...] ]</a:t>
            </a:r>
            <a:endParaRPr b="0" lang="ru-RU" sz="32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ru-RU" sz="4400" spc="-1" strike="noStrike">
                <a:solidFill>
                  <a:srgbClr val="000000"/>
                </a:solidFill>
                <a:uFill>
                  <a:solidFill>
                    <a:srgbClr val="ffffff"/>
                  </a:solidFill>
                </a:uFill>
                <a:latin typeface="Arial"/>
                <a:ea typeface="DejaVu Sans"/>
              </a:rPr>
              <a:t>CREATE TABLE AS SELECT</a:t>
            </a:r>
            <a:endParaRPr b="0" lang="ru-RU" sz="4400" spc="-1" strike="noStrike">
              <a:solidFill>
                <a:srgbClr val="000000"/>
              </a:solidFill>
              <a:uFill>
                <a:solidFill>
                  <a:srgbClr val="ffffff"/>
                </a:solidFill>
              </a:uFill>
              <a:latin typeface="Arial"/>
            </a:endParaRPr>
          </a:p>
        </p:txBody>
      </p:sp>
      <p:sp>
        <p:nvSpPr>
          <p:cNvPr id="107" name="CustomShape 2"/>
          <p:cNvSpPr/>
          <p:nvPr/>
        </p:nvSpPr>
        <p:spPr>
          <a:xfrm>
            <a:off x="575640" y="1795680"/>
            <a:ext cx="9070560" cy="4383000"/>
          </a:xfrm>
          <a:prstGeom prst="rect">
            <a:avLst/>
          </a:prstGeom>
          <a:noFill/>
          <a:ln>
            <a:noFill/>
          </a:ln>
        </p:spPr>
        <p:style>
          <a:lnRef idx="0"/>
          <a:fillRef idx="0"/>
          <a:effectRef idx="0"/>
          <a:fontRef idx="minor"/>
        </p:style>
        <p:txBody>
          <a:bodyPr lIns="0" rIns="0" tIns="0" bIns="0">
            <a:normAutofit/>
          </a:bodyPr>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CREATE TABLE tbl_name AS</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SELECT ...</a:t>
            </a:r>
            <a:endParaRPr b="0" lang="ru-RU" sz="32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ru-RU" sz="4400" spc="-1" strike="noStrike">
                <a:solidFill>
                  <a:srgbClr val="000000"/>
                </a:solidFill>
                <a:uFill>
                  <a:solidFill>
                    <a:srgbClr val="ffffff"/>
                  </a:solidFill>
                </a:uFill>
                <a:latin typeface="Arial"/>
                <a:ea typeface="DejaVu Sans"/>
              </a:rPr>
              <a:t>WITH Queries (Common Table Expressions)</a:t>
            </a:r>
            <a:endParaRPr b="0" lang="ru-RU" sz="4400" spc="-1" strike="noStrike">
              <a:solidFill>
                <a:srgbClr val="000000"/>
              </a:solidFill>
              <a:uFill>
                <a:solidFill>
                  <a:srgbClr val="ffffff"/>
                </a:solidFill>
              </a:uFill>
              <a:latin typeface="Arial"/>
            </a:endParaRPr>
          </a:p>
        </p:txBody>
      </p:sp>
      <p:sp>
        <p:nvSpPr>
          <p:cNvPr id="75" name="CustomShape 2"/>
          <p:cNvSpPr/>
          <p:nvPr/>
        </p:nvSpPr>
        <p:spPr>
          <a:xfrm>
            <a:off x="504000" y="1769040"/>
            <a:ext cx="9070560" cy="4383000"/>
          </a:xfrm>
          <a:prstGeom prst="rect">
            <a:avLst/>
          </a:prstGeom>
          <a:noFill/>
          <a:ln>
            <a:noFill/>
          </a:ln>
        </p:spPr>
        <p:style>
          <a:lnRef idx="0"/>
          <a:fillRef idx="0"/>
          <a:effectRef idx="0"/>
          <a:fontRef idx="minor"/>
        </p:style>
        <p:txBody>
          <a:bodyPr lIns="0" rIns="0" tIns="0" bIns="0">
            <a:normAutofit/>
          </a:bodyPr>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WITH предоставляет способ записи вспомогательных операторов для использования в более крупном запросе.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Эти утверждения, которые часто называются Common Table Expressions или CTE, можно рассматривать как определение временных таблиц, которые существуют только для одного запроса.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Каждая вспомогательная инструкция в предложении WITH может быть SELECT, INSERT, UPDATE или DELETE;</a:t>
            </a:r>
            <a:endParaRPr b="0" lang="ru-RU"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ru-RU" sz="4400" spc="-1" strike="noStrike">
                <a:solidFill>
                  <a:srgbClr val="000000"/>
                </a:solidFill>
                <a:uFill>
                  <a:solidFill>
                    <a:srgbClr val="ffffff"/>
                  </a:solidFill>
                </a:uFill>
                <a:latin typeface="Arial"/>
                <a:ea typeface="DejaVu Sans"/>
              </a:rPr>
              <a:t>WITH Queries (Common Table Expressions)</a:t>
            </a:r>
            <a:endParaRPr b="0" lang="ru-RU" sz="4400" spc="-1" strike="noStrike">
              <a:solidFill>
                <a:srgbClr val="000000"/>
              </a:solidFill>
              <a:uFill>
                <a:solidFill>
                  <a:srgbClr val="ffffff"/>
                </a:solidFill>
              </a:uFill>
              <a:latin typeface="Arial"/>
            </a:endParaRPr>
          </a:p>
        </p:txBody>
      </p:sp>
      <p:sp>
        <p:nvSpPr>
          <p:cNvPr id="77" name="CustomShape 2"/>
          <p:cNvSpPr/>
          <p:nvPr/>
        </p:nvSpPr>
        <p:spPr>
          <a:xfrm>
            <a:off x="504000" y="1769040"/>
            <a:ext cx="9070560" cy="4383000"/>
          </a:xfrm>
          <a:prstGeom prst="rect">
            <a:avLst/>
          </a:prstGeom>
          <a:noFill/>
          <a:ln>
            <a:noFill/>
          </a:ln>
        </p:spPr>
        <p:style>
          <a:lnRef idx="0"/>
          <a:fillRef idx="0"/>
          <a:effectRef idx="0"/>
          <a:fontRef idx="minor"/>
        </p:style>
        <p:txBody>
          <a:bodyPr lIns="0" rIns="0" tIns="0" bIns="0">
            <a:normAutofit/>
          </a:bodyPr>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WITH regional_sales AS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SELECT region, SUM(amount) AS total_sales</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FROM orders</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GROUP BY region</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 top_regions AS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SELECT region</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FROM regional_sales</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WHERE total_sales &gt; (SELECT SUM(total_sales)/10 FROM regional_sales)</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SELECT region,</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product,</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SUM(quantity) AS product_units,</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SUM(amount) AS product_sales</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FROM orders</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WHERE region IN (SELECT region FROM top_regions)</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GROUP BY region, product;</a:t>
            </a:r>
            <a:endParaRPr b="0" lang="ru-RU"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ru-RU" sz="4400" spc="-1" strike="noStrike">
                <a:solidFill>
                  <a:srgbClr val="000000"/>
                </a:solidFill>
                <a:uFill>
                  <a:solidFill>
                    <a:srgbClr val="ffffff"/>
                  </a:solidFill>
                </a:uFill>
                <a:latin typeface="Arial"/>
                <a:ea typeface="DejaVu Sans"/>
              </a:rPr>
              <a:t>Рекурсивные запросы</a:t>
            </a:r>
            <a:endParaRPr b="0" lang="ru-RU" sz="4400" spc="-1" strike="noStrike">
              <a:solidFill>
                <a:srgbClr val="000000"/>
              </a:solidFill>
              <a:uFill>
                <a:solidFill>
                  <a:srgbClr val="ffffff"/>
                </a:solidFill>
              </a:uFill>
              <a:latin typeface="Arial"/>
            </a:endParaRPr>
          </a:p>
        </p:txBody>
      </p:sp>
      <p:sp>
        <p:nvSpPr>
          <p:cNvPr id="79" name="CustomShape 2"/>
          <p:cNvSpPr/>
          <p:nvPr/>
        </p:nvSpPr>
        <p:spPr>
          <a:xfrm>
            <a:off x="504000" y="1769040"/>
            <a:ext cx="9070560" cy="4383000"/>
          </a:xfrm>
          <a:prstGeom prst="rect">
            <a:avLst/>
          </a:prstGeom>
          <a:noFill/>
          <a:ln>
            <a:noFill/>
          </a:ln>
        </p:spPr>
        <p:style>
          <a:lnRef idx="0"/>
          <a:fillRef idx="0"/>
          <a:effectRef idx="0"/>
          <a:fontRef idx="minor"/>
        </p:style>
        <p:txBody>
          <a:bodyPr lIns="0" rIns="0" tIns="0" bIns="0">
            <a:normAutofit/>
          </a:bodyPr>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WITH RECURSIVE t(n) AS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VALUES (1)</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UNION ALL</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SELECT n+1 FROM t WHERE n &lt; 100</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SELECT sum(n) FROM t;</a:t>
            </a:r>
            <a:endParaRPr b="0" lang="ru-RU" sz="3200" spc="-1" strike="noStrike">
              <a:solidFill>
                <a:srgbClr val="000000"/>
              </a:solidFill>
              <a:uFill>
                <a:solidFill>
                  <a:srgbClr val="ffffff"/>
                </a:solidFill>
              </a:uFill>
              <a:latin typeface="Arial"/>
            </a:endParaRPr>
          </a:p>
          <a:p>
            <a:pPr marL="108000">
              <a:lnSpc>
                <a:spcPct val="100000"/>
              </a:lnSpc>
              <a:spcBef>
                <a:spcPts val="1417"/>
              </a:spcBef>
            </a:pPr>
            <a:endParaRPr b="0" lang="ru-RU"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ru-RU" sz="4400" spc="-1" strike="noStrike">
                <a:solidFill>
                  <a:srgbClr val="000000"/>
                </a:solidFill>
                <a:uFill>
                  <a:solidFill>
                    <a:srgbClr val="ffffff"/>
                  </a:solidFill>
                </a:uFill>
                <a:latin typeface="Arial"/>
                <a:ea typeface="DejaVu Sans"/>
              </a:rPr>
              <a:t>Рекурсивные запросы</a:t>
            </a:r>
            <a:endParaRPr b="0" lang="ru-RU" sz="4400" spc="-1" strike="noStrike">
              <a:solidFill>
                <a:srgbClr val="000000"/>
              </a:solidFill>
              <a:uFill>
                <a:solidFill>
                  <a:srgbClr val="ffffff"/>
                </a:solidFill>
              </a:uFill>
              <a:latin typeface="Arial"/>
            </a:endParaRPr>
          </a:p>
        </p:txBody>
      </p:sp>
      <p:sp>
        <p:nvSpPr>
          <p:cNvPr id="81" name="CustomShape 2"/>
          <p:cNvSpPr/>
          <p:nvPr/>
        </p:nvSpPr>
        <p:spPr>
          <a:xfrm>
            <a:off x="504000" y="1769040"/>
            <a:ext cx="9070560" cy="4383000"/>
          </a:xfrm>
          <a:prstGeom prst="rect">
            <a:avLst/>
          </a:prstGeom>
          <a:noFill/>
          <a:ln>
            <a:noFill/>
          </a:ln>
        </p:spPr>
        <p:style>
          <a:lnRef idx="0"/>
          <a:fillRef idx="0"/>
          <a:effectRef idx="0"/>
          <a:fontRef idx="minor"/>
        </p:style>
        <p:txBody>
          <a:bodyPr lIns="0" rIns="0" tIns="0" bIns="0">
            <a:normAutofit/>
          </a:bodyPr>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WITH RECURSIVE included_parts(sub_part, part, quantity) AS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SELECT sub_part, part, quantity FROM parts WHERE part = 'our_product'</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UNION ALL</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SELECT p.sub_part, p.part, p.quantity</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FROM included_parts pr, parts p</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WHERE p.part = pr.sub_part</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SELECT sub_part, SUM(quantity) as total_quantity</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FROM included_parts</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GROUP BY sub_part</a:t>
            </a:r>
            <a:endParaRPr b="0" lang="ru-RU" sz="3200" spc="-1" strike="noStrike">
              <a:solidFill>
                <a:srgbClr val="000000"/>
              </a:solidFill>
              <a:uFill>
                <a:solidFill>
                  <a:srgbClr val="ffffff"/>
                </a:solidFill>
              </a:uFill>
              <a:latin typeface="Arial"/>
            </a:endParaRPr>
          </a:p>
          <a:p>
            <a:pPr marL="108000">
              <a:lnSpc>
                <a:spcPct val="100000"/>
              </a:lnSpc>
              <a:spcBef>
                <a:spcPts val="1417"/>
              </a:spcBef>
            </a:pPr>
            <a:endParaRPr b="0" lang="ru-RU"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ru-RU" sz="4400" spc="-1" strike="noStrike">
                <a:solidFill>
                  <a:srgbClr val="000000"/>
                </a:solidFill>
                <a:uFill>
                  <a:solidFill>
                    <a:srgbClr val="ffffff"/>
                  </a:solidFill>
                </a:uFill>
                <a:latin typeface="Arial"/>
                <a:ea typeface="DejaVu Sans"/>
              </a:rPr>
              <a:t>Рекурсивные запросы</a:t>
            </a:r>
            <a:endParaRPr b="0" lang="ru-RU" sz="4400" spc="-1" strike="noStrike">
              <a:solidFill>
                <a:srgbClr val="000000"/>
              </a:solidFill>
              <a:uFill>
                <a:solidFill>
                  <a:srgbClr val="ffffff"/>
                </a:solidFill>
              </a:uFill>
              <a:latin typeface="Arial"/>
            </a:endParaRPr>
          </a:p>
        </p:txBody>
      </p:sp>
      <p:sp>
        <p:nvSpPr>
          <p:cNvPr id="83" name="CustomShape 2"/>
          <p:cNvSpPr/>
          <p:nvPr/>
        </p:nvSpPr>
        <p:spPr>
          <a:xfrm>
            <a:off x="504000" y="1769040"/>
            <a:ext cx="9070560" cy="4383000"/>
          </a:xfrm>
          <a:prstGeom prst="rect">
            <a:avLst/>
          </a:prstGeom>
          <a:noFill/>
          <a:ln>
            <a:noFill/>
          </a:ln>
        </p:spPr>
        <p:style>
          <a:lnRef idx="0"/>
          <a:fillRef idx="0"/>
          <a:effectRef idx="0"/>
          <a:fontRef idx="minor"/>
        </p:style>
        <p:txBody>
          <a:bodyPr lIns="0" rIns="0" tIns="0" bIns="0">
            <a:normAutofit/>
          </a:bodyPr>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Может случиться зацикливание, чтобы избежать используйте LIMIT в родительском запросе.</a:t>
            </a:r>
            <a:endParaRPr b="0" lang="ru-RU" sz="3200" spc="-1" strike="noStrike">
              <a:solidFill>
                <a:srgbClr val="000000"/>
              </a:solidFill>
              <a:uFill>
                <a:solidFill>
                  <a:srgbClr val="ffffff"/>
                </a:solidFill>
              </a:uFill>
              <a:latin typeface="Arial"/>
            </a:endParaRPr>
          </a:p>
          <a:p>
            <a:pPr marL="108000">
              <a:lnSpc>
                <a:spcPct val="100000"/>
              </a:lnSpc>
              <a:spcBef>
                <a:spcPts val="1417"/>
              </a:spcBef>
            </a:pP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WITH RECURSIVE t(n) AS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SELECT 1</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UNION ALL</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SELECT n+1 FROM t</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SELECT n FROM t LIMIT 100;</a:t>
            </a:r>
            <a:endParaRPr b="0" lang="ru-RU" sz="3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ru-RU" sz="4400" spc="-1" strike="noStrike">
                <a:solidFill>
                  <a:srgbClr val="000000"/>
                </a:solidFill>
                <a:uFill>
                  <a:solidFill>
                    <a:srgbClr val="ffffff"/>
                  </a:solidFill>
                </a:uFill>
                <a:latin typeface="Arial"/>
                <a:ea typeface="DejaVu Sans"/>
              </a:rPr>
              <a:t>Temporary tables</a:t>
            </a:r>
            <a:endParaRPr b="0" lang="ru-RU" sz="4400" spc="-1" strike="noStrike">
              <a:solidFill>
                <a:srgbClr val="000000"/>
              </a:solidFill>
              <a:uFill>
                <a:solidFill>
                  <a:srgbClr val="ffffff"/>
                </a:solidFill>
              </a:uFill>
              <a:latin typeface="Arial"/>
            </a:endParaRPr>
          </a:p>
        </p:txBody>
      </p:sp>
      <p:sp>
        <p:nvSpPr>
          <p:cNvPr id="85" name="CustomShape 2"/>
          <p:cNvSpPr/>
          <p:nvPr/>
        </p:nvSpPr>
        <p:spPr>
          <a:xfrm>
            <a:off x="504000" y="1769040"/>
            <a:ext cx="9070560" cy="4383000"/>
          </a:xfrm>
          <a:prstGeom prst="rect">
            <a:avLst/>
          </a:prstGeom>
          <a:noFill/>
          <a:ln>
            <a:noFill/>
          </a:ln>
        </p:spPr>
        <p:style>
          <a:lnRef idx="0"/>
          <a:fillRef idx="0"/>
          <a:effectRef idx="0"/>
          <a:fontRef idx="minor"/>
        </p:style>
        <p:txBody>
          <a:bodyPr lIns="0" rIns="0" tIns="0" bIns="0">
            <a:normAutofit/>
          </a:bodyPr>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CREATE { TEMPORARY | TEMP } table_name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Временные таблицы автоматически отбрасываются в конце сеанса или, необязательно, в конце текущей транзакции. Существующие постоянные таблицы с тем же именем не доступны текущему сеансу, пока существует временная таблица(можно сослаться через схему).</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Любые индексы, созданные во временной таблице, также являются временными.</a:t>
            </a:r>
            <a:endParaRPr b="0" lang="ru-RU" sz="3200" spc="-1" strike="noStrike">
              <a:solidFill>
                <a:srgbClr val="000000"/>
              </a:solidFill>
              <a:uFill>
                <a:solidFill>
                  <a:srgbClr val="ffffff"/>
                </a:solidFill>
              </a:uFill>
              <a:latin typeface="Arial"/>
            </a:endParaRPr>
          </a:p>
          <a:p>
            <a:pPr marL="108000">
              <a:lnSpc>
                <a:spcPct val="100000"/>
              </a:lnSpc>
              <a:spcBef>
                <a:spcPts val="1417"/>
              </a:spcBef>
            </a:pPr>
            <a:endParaRPr b="0" lang="ru-RU" sz="32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ru-RU" sz="4400" spc="-1" strike="noStrike">
                <a:solidFill>
                  <a:srgbClr val="000000"/>
                </a:solidFill>
                <a:uFill>
                  <a:solidFill>
                    <a:srgbClr val="ffffff"/>
                  </a:solidFill>
                </a:uFill>
                <a:latin typeface="Arial"/>
                <a:ea typeface="DejaVu Sans"/>
              </a:rPr>
              <a:t>CREATE VIEW</a:t>
            </a:r>
            <a:endParaRPr b="0" lang="ru-RU" sz="4400" spc="-1" strike="noStrike">
              <a:solidFill>
                <a:srgbClr val="000000"/>
              </a:solidFill>
              <a:uFill>
                <a:solidFill>
                  <a:srgbClr val="ffffff"/>
                </a:solidFill>
              </a:uFill>
              <a:latin typeface="Arial"/>
            </a:endParaRPr>
          </a:p>
        </p:txBody>
      </p:sp>
      <p:sp>
        <p:nvSpPr>
          <p:cNvPr id="87" name="CustomShape 2"/>
          <p:cNvSpPr/>
          <p:nvPr/>
        </p:nvSpPr>
        <p:spPr>
          <a:xfrm>
            <a:off x="504000" y="1769040"/>
            <a:ext cx="9070560" cy="4383000"/>
          </a:xfrm>
          <a:prstGeom prst="rect">
            <a:avLst/>
          </a:prstGeom>
          <a:noFill/>
          <a:ln>
            <a:noFill/>
          </a:ln>
        </p:spPr>
        <p:style>
          <a:lnRef idx="0"/>
          <a:fillRef idx="0"/>
          <a:effectRef idx="0"/>
          <a:fontRef idx="minor"/>
        </p:style>
        <p:txBody>
          <a:bodyPr lIns="0" rIns="0" tIns="0" bIns="0">
            <a:normAutofit/>
          </a:bodyPr>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CREATE [ OR REPLACE ] [ TEMP | TEMPORARY ] [ RECURSIVE ] VIEW name [ ( column_name [, ...]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 WITH ( view_option_name [= view_option_value] [, ... ] )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AS query</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 WITH [ CASCADED | LOCAL ] CHECK OPTION ]</a:t>
            </a:r>
            <a:endParaRPr b="0" lang="ru-RU" sz="32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ru-RU" sz="4400" spc="-1" strike="noStrike">
                <a:solidFill>
                  <a:srgbClr val="000000"/>
                </a:solidFill>
                <a:uFill>
                  <a:solidFill>
                    <a:srgbClr val="ffffff"/>
                  </a:solidFill>
                </a:uFill>
                <a:latin typeface="Arial"/>
                <a:ea typeface="DejaVu Sans"/>
              </a:rPr>
              <a:t>CREATE RECURSIVE VIEW</a:t>
            </a:r>
            <a:endParaRPr b="0" lang="ru-RU" sz="4400" spc="-1" strike="noStrike">
              <a:solidFill>
                <a:srgbClr val="000000"/>
              </a:solidFill>
              <a:uFill>
                <a:solidFill>
                  <a:srgbClr val="ffffff"/>
                </a:solidFill>
              </a:uFill>
              <a:latin typeface="Arial"/>
            </a:endParaRPr>
          </a:p>
        </p:txBody>
      </p:sp>
      <p:sp>
        <p:nvSpPr>
          <p:cNvPr id="89" name="CustomShape 2"/>
          <p:cNvSpPr/>
          <p:nvPr/>
        </p:nvSpPr>
        <p:spPr>
          <a:xfrm>
            <a:off x="504000" y="1769040"/>
            <a:ext cx="9070560" cy="4383000"/>
          </a:xfrm>
          <a:prstGeom prst="rect">
            <a:avLst/>
          </a:prstGeom>
          <a:noFill/>
          <a:ln>
            <a:noFill/>
          </a:ln>
        </p:spPr>
        <p:style>
          <a:lnRef idx="0"/>
          <a:fillRef idx="0"/>
          <a:effectRef idx="0"/>
          <a:fontRef idx="minor"/>
        </p:style>
        <p:txBody>
          <a:bodyPr lIns="0" rIns="0" tIns="0" bIns="0">
            <a:normAutofit/>
          </a:bodyPr>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RECURSIVE</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Creates a recursive view. The syntax</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CREATE RECURSIVE VIEW [ schema . ] view_name (column_names) AS SELECT ...;</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is equivalent to</a:t>
            </a: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CREATE VIEW [ schema . ] view_name AS WITH RECURSIVE view_name (column_names) AS (SELECT ...) SELECT column_names FROM view_name;</a:t>
            </a:r>
            <a:endParaRPr b="0" lang="ru-RU" sz="3200" spc="-1" strike="noStrike">
              <a:solidFill>
                <a:srgbClr val="000000"/>
              </a:solidFill>
              <a:uFill>
                <a:solidFill>
                  <a:srgbClr val="ffffff"/>
                </a:solidFill>
              </a:uFill>
              <a:latin typeface="Arial"/>
            </a:endParaRPr>
          </a:p>
          <a:p>
            <a:pPr marL="108000">
              <a:lnSpc>
                <a:spcPct val="100000"/>
              </a:lnSpc>
              <a:spcBef>
                <a:spcPts val="1417"/>
              </a:spcBef>
            </a:pPr>
            <a:endParaRPr b="0" lang="ru-RU" sz="3200" spc="-1" strike="noStrike">
              <a:solidFill>
                <a:srgbClr val="000000"/>
              </a:solidFill>
              <a:uFill>
                <a:solidFill>
                  <a:srgbClr val="ffffff"/>
                </a:solidFill>
              </a:uFill>
              <a:latin typeface="Arial"/>
            </a:endParaRPr>
          </a:p>
          <a:p>
            <a:pPr marL="108000">
              <a:lnSpc>
                <a:spcPct val="100000"/>
              </a:lnSpc>
              <a:spcBef>
                <a:spcPts val="1417"/>
              </a:spcBef>
            </a:pPr>
            <a:r>
              <a:rPr b="0" lang="ru-RU" sz="3200" spc="-1" strike="noStrike">
                <a:solidFill>
                  <a:srgbClr val="000000"/>
                </a:solidFill>
                <a:uFill>
                  <a:solidFill>
                    <a:srgbClr val="ffffff"/>
                  </a:solidFill>
                </a:uFill>
                <a:latin typeface="Arial"/>
                <a:ea typeface="DejaVu Sans"/>
              </a:rPr>
              <a:t>    </a:t>
            </a:r>
            <a:r>
              <a:rPr b="0" lang="ru-RU" sz="3200" spc="-1" strike="noStrike">
                <a:solidFill>
                  <a:srgbClr val="000000"/>
                </a:solidFill>
                <a:uFill>
                  <a:solidFill>
                    <a:srgbClr val="ffffff"/>
                  </a:solidFill>
                </a:uFill>
                <a:latin typeface="Arial"/>
                <a:ea typeface="DejaVu Sans"/>
              </a:rPr>
              <a:t>A view column name list must be specified for a recursive view.</a:t>
            </a:r>
            <a:endParaRPr b="0" lang="ru-RU" sz="3200" spc="-1" strike="noStrike">
              <a:solidFill>
                <a:srgbClr val="000000"/>
              </a:solidFill>
              <a:uFill>
                <a:solidFill>
                  <a:srgbClr val="ffffff"/>
                </a:solidFill>
              </a:uFill>
              <a:latin typeface="Arial"/>
            </a:endParaRPr>
          </a:p>
          <a:p>
            <a:pPr marL="108000">
              <a:lnSpc>
                <a:spcPct val="100000"/>
              </a:lnSpc>
              <a:spcBef>
                <a:spcPts val="1417"/>
              </a:spcBef>
            </a:pPr>
            <a:endParaRPr b="0" lang="ru-RU" sz="32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916</TotalTime>
  <Application>LibreOffice/5.2.7.2$Linux_x86 LibreOffice_project/20m0$Build-2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2017-10-01T19:26:16Z</dcterms:created>
  <dc:creator/>
  <dc:description/>
  <dc:language>ru-RU</dc:language>
  <cp:lastModifiedBy/>
  <dcterms:modified xsi:type="dcterms:W3CDTF">2017-11-07T13:43:17Z</dcterms:modified>
  <cp:revision>161</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Произвольный</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