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7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3B4924A-A4BE-43B2-A6D5-DC14AF56418F}">
          <p14:sldIdLst>
            <p14:sldId id="256"/>
            <p14:sldId id="257"/>
            <p14:sldId id="267"/>
            <p14:sldId id="258"/>
            <p14:sldId id="259"/>
            <p14:sldId id="268"/>
            <p14:sldId id="270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638" y="-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Рисунок 36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865FD01D-FD1B-4A3C-AC16-3EE2454FECA0}" type="slidenum"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dirty="0"/>
              <a:t>ORDER BY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Позволяет отсортировать результаты запроса по набору полей по возрастанию (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ASC,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 умолчанию) или убыванию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(DESC)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SELECT name FROM distributors ORDER BY code</a:t>
            </a:r>
            <a:r>
              <a:rPr lang="ru-RU" sz="3200" dirty="0" smtClean="0"/>
              <a:t>, </a:t>
            </a:r>
            <a:r>
              <a:rPr lang="en-US" sz="3200" dirty="0" smtClean="0"/>
              <a:t>name DESC;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dirty="0" smtClean="0"/>
              <a:t>Здесь результат будет отсортирован по полю </a:t>
            </a:r>
            <a:r>
              <a:rPr lang="en-US" sz="3200" dirty="0" smtClean="0"/>
              <a:t>code</a:t>
            </a:r>
            <a:r>
              <a:rPr lang="ru-RU" sz="3200" dirty="0" smtClean="0"/>
              <a:t> по возрастанию,  а по полю </a:t>
            </a:r>
            <a:r>
              <a:rPr lang="en-US" sz="3200" dirty="0" smtClean="0"/>
              <a:t>name </a:t>
            </a:r>
            <a:r>
              <a:rPr lang="ru-RU" sz="3200" dirty="0" smtClean="0"/>
              <a:t>по убыванию.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dirty="0"/>
              <a:t>GROUP BY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необходимо результаты запроса сгруппировать по какому-либо полю или набору полей, то это делается с помощью оператора </a:t>
            </a:r>
            <a:r>
              <a:rPr lang="ru-RU" sz="3200" dirty="0" smtClean="0"/>
              <a:t>GROUP BY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SELECT kind</a:t>
            </a:r>
            <a:r>
              <a:rPr lang="ru-RU" sz="3200" dirty="0" smtClean="0"/>
              <a:t> </a:t>
            </a:r>
            <a:r>
              <a:rPr lang="en-US" sz="3200" dirty="0" smtClean="0"/>
              <a:t>FROM films GROUP BY kind</a:t>
            </a:r>
            <a:r>
              <a:rPr lang="ru-RU" sz="3200" dirty="0" smtClean="0"/>
              <a:t>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В данном случае это будет эквивалентно запросу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SELECT DISTINCT kind</a:t>
            </a:r>
            <a:r>
              <a:rPr lang="ru-RU" sz="3200" dirty="0" smtClean="0"/>
              <a:t> </a:t>
            </a:r>
            <a:r>
              <a:rPr lang="en-US" sz="3200" dirty="0" smtClean="0"/>
              <a:t>FROM films GROUP BY kind</a:t>
            </a:r>
            <a:r>
              <a:rPr lang="ru-RU" sz="3200" dirty="0" smtClean="0"/>
              <a:t>;</a:t>
            </a:r>
            <a:endParaRPr lang="ru-RU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Агрегирующие функции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Однако,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BY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даёт возможность использования агрегирующих функций: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SELECT kind, sum(</a:t>
            </a:r>
            <a:r>
              <a:rPr lang="en-US" sz="3200" dirty="0" err="1" smtClean="0"/>
              <a:t>len</a:t>
            </a:r>
            <a:r>
              <a:rPr lang="en-US" sz="3200" dirty="0" smtClean="0"/>
              <a:t>) AS total FROM films GROUP BY kind</a:t>
            </a:r>
            <a:r>
              <a:rPr lang="ru-RU" sz="3200" dirty="0" smtClean="0"/>
              <a:t>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Данный запрос сгруппирует фильмы по полю </a:t>
            </a:r>
            <a:r>
              <a:rPr lang="en-US" sz="3200" dirty="0" smtClean="0"/>
              <a:t>kind</a:t>
            </a:r>
            <a:r>
              <a:rPr lang="ru-RU" sz="3200" dirty="0" smtClean="0"/>
              <a:t> и</a:t>
            </a:r>
            <a:r>
              <a:rPr lang="en-US" sz="3200" dirty="0" smtClean="0"/>
              <a:t> </a:t>
            </a:r>
            <a:r>
              <a:rPr lang="ru-RU" sz="3200" dirty="0" smtClean="0"/>
              <a:t>дл</a:t>
            </a:r>
            <a:r>
              <a:rPr lang="ru-RU" sz="3200" dirty="0" smtClean="0"/>
              <a:t>я каждого группированного значения вычислит сумму </a:t>
            </a:r>
            <a:r>
              <a:rPr lang="en-US" sz="3200" dirty="0" smtClean="0"/>
              <a:t>sum(</a:t>
            </a:r>
            <a:r>
              <a:rPr lang="en-US" sz="3200" dirty="0" err="1" smtClean="0"/>
              <a:t>len</a:t>
            </a:r>
            <a:r>
              <a:rPr lang="en-US" sz="3200" dirty="0" smtClean="0"/>
              <a:t>)</a:t>
            </a:r>
            <a:r>
              <a:rPr lang="ru-RU" sz="3200" dirty="0" smtClean="0"/>
              <a:t>.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Агрегирующие функции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Существует много типов агрегирующих функций, но основные: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97623"/>
              </p:ext>
            </p:extLst>
          </p:nvPr>
        </p:nvGraphicFramePr>
        <p:xfrm>
          <a:off x="647824" y="2915741"/>
          <a:ext cx="86409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Минимум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Максимум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Сумма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AVG()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Среднее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COUNT(*)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 элементов в группе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COUNT(expr)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 элементов в группе, для которых </a:t>
                      </a:r>
                      <a:r>
                        <a:rPr lang="en-US" dirty="0" smtClean="0"/>
                        <a:t>expr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не равно </a:t>
                      </a:r>
                      <a:r>
                        <a:rPr lang="en-US" baseline="0" dirty="0" smtClean="0"/>
                        <a:t>NULL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dirty="0"/>
              <a:t>HAVING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результаты группированных данных, нужно отфильтровать, то используется оператор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HAVING: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SELECT kind, sum(</a:t>
            </a:r>
            <a:r>
              <a:rPr lang="en-US" sz="3200" dirty="0" err="1" smtClean="0"/>
              <a:t>len</a:t>
            </a:r>
            <a:r>
              <a:rPr lang="en-US" sz="3200" dirty="0" smtClean="0"/>
              <a:t>) AS total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FROM films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GROUP BY kind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HAVING sum(</a:t>
            </a:r>
            <a:r>
              <a:rPr lang="en-US" sz="3200" dirty="0" err="1" smtClean="0"/>
              <a:t>len</a:t>
            </a:r>
            <a:r>
              <a:rPr lang="en-US" sz="3200" dirty="0" smtClean="0"/>
              <a:t>) &lt; interval '5 hours';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/>
              <a:t>GROUP BY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не используется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BY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но используются агрегирующие функции или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HAVING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то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PostreSQL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всё равно создаст группированный запрос, но так лучше не делать.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402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Простейший вариант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Самый простой вариант: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11*12;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Чуть сложнее: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</a:t>
            </a:r>
            <a:r>
              <a:rPr lang="en-US" sz="3200" dirty="0" smtClean="0"/>
              <a:t>[ * | expression [ [ AS ] </a:t>
            </a:r>
            <a:r>
              <a:rPr lang="en-US" sz="3200" dirty="0" err="1" smtClean="0"/>
              <a:t>output_name</a:t>
            </a:r>
            <a:r>
              <a:rPr lang="en-US" sz="3200" dirty="0" smtClean="0"/>
              <a:t> ] [, ...] ]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 smtClean="0"/>
              <a:t>FROM </a:t>
            </a:r>
            <a:r>
              <a:rPr lang="en-US" sz="3200" dirty="0" err="1" smtClean="0"/>
              <a:t>from_item</a:t>
            </a:r>
            <a:r>
              <a:rPr lang="en-US" sz="3200" dirty="0" smtClean="0"/>
              <a:t> [, ...]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использовать </a:t>
            </a:r>
            <a:r>
              <a:rPr lang="en-US" sz="3200" dirty="0" smtClean="0"/>
              <a:t>*</a:t>
            </a:r>
            <a:r>
              <a:rPr lang="ru-RU" sz="3200" dirty="0" smtClean="0"/>
              <a:t>, то будут возвращены все поля из таблиц, которые указаны во </a:t>
            </a:r>
            <a:r>
              <a:rPr lang="en-US" sz="3200" dirty="0" smtClean="0"/>
              <a:t>FROM.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Alias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75816" y="1795851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Чтобы создать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alias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можно воспользоваться ключевым словом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AS.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Его так же можно опустить, записав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ALIAS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через пробел.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tbl_al.col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AS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col_al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table AS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tbl_al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857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</a:t>
            </a:r>
            <a:r>
              <a:rPr lang="en-US" sz="3200" dirty="0" smtClean="0"/>
              <a:t>condition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(…)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 IN (val1, val2, …)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 BETWEEN val1 AND val2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Condition operators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4355900"/>
            <a:ext cx="9071640" cy="17972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The </a:t>
            </a:r>
            <a:r>
              <a:rPr lang="en-US" sz="3200" dirty="0" smtClean="0"/>
              <a:t>!=</a:t>
            </a:r>
            <a:r>
              <a:rPr lang="en-US" sz="3200" dirty="0"/>
              <a:t> operator is converted to </a:t>
            </a:r>
            <a:r>
              <a:rPr lang="en-US" sz="3200" dirty="0" smtClean="0"/>
              <a:t>&lt;&gt;</a:t>
            </a:r>
            <a:r>
              <a:rPr lang="en-US" sz="3200" dirty="0"/>
              <a:t> in the parser stage. It is not possible </a:t>
            </a:r>
            <a:r>
              <a:rPr lang="en-US" sz="3200" dirty="0" smtClean="0"/>
              <a:t>to implement</a:t>
            </a:r>
            <a:r>
              <a:rPr lang="en-US" sz="3200" dirty="0"/>
              <a:t> </a:t>
            </a:r>
            <a:r>
              <a:rPr lang="en-US" sz="3200" dirty="0" smtClean="0"/>
              <a:t>!=</a:t>
            </a:r>
            <a:r>
              <a:rPr lang="en-US" sz="3200" dirty="0"/>
              <a:t> and </a:t>
            </a:r>
            <a:r>
              <a:rPr lang="en-US" sz="3200" dirty="0" smtClean="0"/>
              <a:t>&lt;&gt;</a:t>
            </a:r>
            <a:r>
              <a:rPr lang="en-US" sz="3200" dirty="0"/>
              <a:t> operators that do different things.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680104" y="1539698"/>
          <a:ext cx="672041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209"/>
                <a:gridCol w="33602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equal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&lt;&gt; or 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not equal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Condition operators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00760"/>
              </p:ext>
            </p:extLst>
          </p:nvPr>
        </p:nvGraphicFramePr>
        <p:xfrm>
          <a:off x="935856" y="1798702"/>
          <a:ext cx="8424936" cy="4789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8"/>
                <a:gridCol w="4212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Predicate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123775">
                <a:tc>
                  <a:txBody>
                    <a:bodyPr/>
                    <a:lstStyle/>
                    <a:p>
                      <a:r>
                        <a:rPr lang="en-US" sz="1200" i="1" dirty="0">
                          <a:effectLst/>
                        </a:rPr>
                        <a:t>a</a:t>
                      </a:r>
                      <a:r>
                        <a:rPr lang="en-US" sz="1200" dirty="0">
                          <a:effectLst/>
                        </a:rPr>
                        <a:t> BETWEEN 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 AND </a:t>
                      </a:r>
                      <a:r>
                        <a:rPr lang="en-US" sz="1200" i="1" dirty="0">
                          <a:effectLst/>
                        </a:rPr>
                        <a:t>y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between</a:t>
                      </a:r>
                    </a:p>
                  </a:txBody>
                  <a:tcPr anchor="ctr"/>
                </a:tc>
              </a:tr>
              <a:tr h="256991">
                <a:tc>
                  <a:txBody>
                    <a:bodyPr/>
                    <a:lstStyle/>
                    <a:p>
                      <a:r>
                        <a:rPr lang="en-US" sz="1200" i="1" dirty="0">
                          <a:effectLst/>
                        </a:rPr>
                        <a:t>a</a:t>
                      </a:r>
                      <a:r>
                        <a:rPr lang="en-US" sz="1200" dirty="0">
                          <a:effectLst/>
                        </a:rPr>
                        <a:t> NOT BETWEEN 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 AND </a:t>
                      </a:r>
                      <a:r>
                        <a:rPr lang="en-US" sz="1200" i="1" dirty="0">
                          <a:effectLst/>
                        </a:rPr>
                        <a:t>y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not between</a:t>
                      </a:r>
                    </a:p>
                  </a:txBody>
                  <a:tcPr anchor="ctr"/>
                </a:tc>
              </a:tr>
              <a:tr h="174183">
                <a:tc>
                  <a:txBody>
                    <a:bodyPr/>
                    <a:lstStyle/>
                    <a:p>
                      <a:r>
                        <a:rPr lang="en-US" sz="1200" i="1" dirty="0">
                          <a:effectLst/>
                        </a:rPr>
                        <a:t>a</a:t>
                      </a:r>
                      <a:r>
                        <a:rPr lang="en-US" sz="1200" dirty="0">
                          <a:effectLst/>
                        </a:rPr>
                        <a:t> BETWEEN SYMMETRIC 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 AND </a:t>
                      </a:r>
                      <a:r>
                        <a:rPr lang="en-US" sz="1200" i="1" dirty="0">
                          <a:effectLst/>
                        </a:rPr>
                        <a:t>y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between, after sorting the comparison values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1" dirty="0">
                          <a:effectLst/>
                        </a:rPr>
                        <a:t>a</a:t>
                      </a:r>
                      <a:r>
                        <a:rPr lang="en-US" sz="1200" dirty="0">
                          <a:effectLst/>
                        </a:rPr>
                        <a:t> NOT BETWEEN SYMMETRIC 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 AND </a:t>
                      </a:r>
                      <a:r>
                        <a:rPr lang="en-US" sz="1200" i="1" dirty="0">
                          <a:effectLst/>
                        </a:rPr>
                        <a:t>y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not between, after sorting the comparison values</a:t>
                      </a:r>
                    </a:p>
                  </a:txBody>
                  <a:tcPr anchor="ctr"/>
                </a:tc>
              </a:tr>
              <a:tr h="152583">
                <a:tc>
                  <a:txBody>
                    <a:bodyPr/>
                    <a:lstStyle/>
                    <a:p>
                      <a:r>
                        <a:rPr lang="en-US" sz="1200" i="1" dirty="0">
                          <a:effectLst/>
                        </a:rPr>
                        <a:t>a</a:t>
                      </a:r>
                      <a:r>
                        <a:rPr lang="en-US" sz="1200" dirty="0">
                          <a:effectLst/>
                        </a:rPr>
                        <a:t> IS DISTINCT FROM </a:t>
                      </a:r>
                      <a:r>
                        <a:rPr lang="en-US" sz="1200" i="1" dirty="0">
                          <a:effectLst/>
                        </a:rPr>
                        <a:t>b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not equal, treating null like an ordinary value</a:t>
                      </a:r>
                    </a:p>
                  </a:txBody>
                  <a:tcPr anchor="ctr"/>
                </a:tc>
              </a:tr>
              <a:tr h="141783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a</a:t>
                      </a:r>
                      <a:r>
                        <a:rPr lang="en-US" sz="1200">
                          <a:effectLst/>
                        </a:rPr>
                        <a:t> IS NOT DISTINCT FROM </a:t>
                      </a:r>
                      <a:r>
                        <a:rPr lang="en-US" sz="1200" i="1">
                          <a:effectLst/>
                        </a:rPr>
                        <a:t>b</a:t>
                      </a:r>
                      <a:endParaRPr lang="en-US" sz="1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equal, treating null like an ordinary value</a:t>
                      </a:r>
                    </a:p>
                  </a:txBody>
                  <a:tcPr anchor="ctr"/>
                </a:tc>
              </a:tr>
              <a:tr h="130983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expression</a:t>
                      </a:r>
                      <a:r>
                        <a:rPr lang="en-US" sz="1200">
                          <a:effectLst/>
                        </a:rPr>
                        <a:t> IS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null</a:t>
                      </a:r>
                    </a:p>
                  </a:txBody>
                  <a:tcPr anchor="ctr"/>
                </a:tc>
              </a:tr>
              <a:tr h="264199">
                <a:tc>
                  <a:txBody>
                    <a:bodyPr/>
                    <a:lstStyle/>
                    <a:p>
                      <a:r>
                        <a:rPr lang="en-US" sz="1200" i="1" dirty="0">
                          <a:effectLst/>
                        </a:rPr>
                        <a:t>expression</a:t>
                      </a:r>
                      <a:r>
                        <a:rPr lang="en-US" sz="1200" dirty="0">
                          <a:effectLst/>
                        </a:rPr>
                        <a:t> IS 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not null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expression</a:t>
                      </a:r>
                      <a:r>
                        <a:rPr lang="en-US" sz="1200">
                          <a:effectLst/>
                        </a:rPr>
                        <a:t> ISNULL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null (nonstandard syntax)</a:t>
                      </a:r>
                    </a:p>
                  </a:txBody>
                  <a:tcPr anchor="ctr"/>
                </a:tc>
              </a:tr>
              <a:tr h="242599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expression</a:t>
                      </a:r>
                      <a:r>
                        <a:rPr lang="en-US" sz="1200">
                          <a:effectLst/>
                        </a:rPr>
                        <a:t> NOTNULL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not null (nonstandard syntax)</a:t>
                      </a:r>
                    </a:p>
                  </a:txBody>
                  <a:tcPr anchor="ctr"/>
                </a:tc>
              </a:tr>
              <a:tr h="303807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boolean_expression</a:t>
                      </a:r>
                      <a:r>
                        <a:rPr lang="en-US" sz="1200">
                          <a:effectLst/>
                        </a:rPr>
                        <a:t> IS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true</a:t>
                      </a:r>
                    </a:p>
                  </a:txBody>
                  <a:tcPr anchor="ctr"/>
                </a:tc>
              </a:tr>
              <a:tr h="148991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boolean_expression</a:t>
                      </a:r>
                      <a:r>
                        <a:rPr lang="en-US" sz="1200">
                          <a:effectLst/>
                        </a:rPr>
                        <a:t> IS NOT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false or unknown</a:t>
                      </a:r>
                    </a:p>
                  </a:txBody>
                  <a:tcPr anchor="ctr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boolean_expression</a:t>
                      </a:r>
                      <a:r>
                        <a:rPr lang="en-US" sz="1200">
                          <a:effectLst/>
                        </a:rPr>
                        <a:t> IS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false</a:t>
                      </a:r>
                    </a:p>
                  </a:txBody>
                  <a:tcPr anchor="ctr"/>
                </a:tc>
              </a:tr>
              <a:tr h="199399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boolean_expression</a:t>
                      </a:r>
                      <a:r>
                        <a:rPr lang="en-US" sz="1200">
                          <a:effectLst/>
                        </a:rPr>
                        <a:t> IS NOT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true or unknown</a:t>
                      </a:r>
                    </a:p>
                  </a:txBody>
                  <a:tcPr anchor="ctr"/>
                </a:tc>
              </a:tr>
              <a:tr h="198040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boolean_expression</a:t>
                      </a:r>
                      <a:r>
                        <a:rPr lang="en-US" sz="1200">
                          <a:effectLst/>
                        </a:rPr>
                        <a:t> IS UNKNOWN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unknown</a:t>
                      </a:r>
                    </a:p>
                  </a:txBody>
                  <a:tcPr anchor="ctr"/>
                </a:tc>
              </a:tr>
              <a:tr h="211752">
                <a:tc>
                  <a:txBody>
                    <a:bodyPr/>
                    <a:lstStyle/>
                    <a:p>
                      <a:r>
                        <a:rPr lang="en-US" sz="1200" i="1">
                          <a:effectLst/>
                        </a:rPr>
                        <a:t>boolean_expression</a:t>
                      </a:r>
                      <a:r>
                        <a:rPr lang="en-US" sz="1200">
                          <a:effectLst/>
                        </a:rPr>
                        <a:t> IS NOT UNKNOWN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is true or false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59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dirty="0" smtClean="0"/>
              <a:t>Несколько таблиц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Оператор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может использовать несколько таблиц: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* FROM tbl1, tbl2;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никак их не связать, то будут возвращены все возможные пары объектов из двух таблиц(декартово произведение). Для ограничения можно добавить услови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SELECT * FROM tbl1,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tbl2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WHERE tbl1.id = tbl2.fk_tbl1_id;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402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dirty="0"/>
              <a:t>DISTINCT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Чтобы в результате выполнения запроса не было повторов, нужно воспользоваться ключевым словом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DISTINCT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SELECT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DISTINCT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tbl_al.col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FROM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table AS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tbl_al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Кроме того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PostgreSQL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позволяет реализовывать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DISTINCT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не на всё наборе полей: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dirty="0"/>
              <a:t>SELECT DISTINCT ON ( </a:t>
            </a:r>
            <a:r>
              <a:rPr lang="en-US" sz="3200" dirty="0" smtClean="0"/>
              <a:t>expression</a:t>
            </a:r>
            <a:r>
              <a:rPr lang="en-US" sz="3200" dirty="0"/>
              <a:t> [, ...] </a:t>
            </a:r>
            <a:r>
              <a:rPr lang="en-US" sz="3200" dirty="0" smtClean="0"/>
              <a:t>)</a:t>
            </a:r>
            <a:endParaRPr lang="ru-RU" sz="3200" dirty="0" smtClean="0"/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При этом будет возвращено только первое вхождение для каждого набора из скобок.</a:t>
            </a:r>
            <a:endParaRPr lang="ru-RU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ctr"/>
            <a:r>
              <a:rPr lang="ru-RU" sz="4400" dirty="0"/>
              <a:t>LIMIT и </a:t>
            </a:r>
            <a:r>
              <a:rPr lang="ru-RU" sz="4400" dirty="0" smtClean="0"/>
              <a:t>OFFSET</a:t>
            </a:r>
            <a:endParaRPr lang="ru-RU" sz="4400" dirty="0"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 помощью операторов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OFFSET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можно задать, сколько записей должно содержаться в результате запроса, и начиная с какого результата надо вернуть это количество.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SELECT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tbl_al.col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FROM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tbl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 3 OFFSET 3;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Вернёт три строки начиная с 3 элемента запроса.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Бывает полезно для постраничного вывода результатов.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612</Words>
  <Application>Microsoft Office PowerPoint</Application>
  <PresentationFormat>Произвольный</PresentationFormat>
  <Paragraphs>125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Салимов Рустем Фаридович</cp:lastModifiedBy>
  <cp:revision>57</cp:revision>
  <dcterms:created xsi:type="dcterms:W3CDTF">2017-10-01T19:26:16Z</dcterms:created>
  <dcterms:modified xsi:type="dcterms:W3CDTF">2017-10-20T16:47:20Z</dcterms:modified>
  <dc:language>ru-RU</dc:language>
</cp:coreProperties>
</file>