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14.png" ContentType="image/png"/>
  <Override PartName="/ppt/media/image13.png" ContentType="image/png"/>
  <Override PartName="/ppt/media/image12.png" ContentType="image/png"/>
  <Override PartName="/ppt/media/image11.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s-E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s-E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s-E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s-E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s-E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s-E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s-E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s-E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s-E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s-E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s-E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s-E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s-E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s-E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s-E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s-E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s-E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s-E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s-E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681156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s-E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s-E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s-E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s-E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s-E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s-E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s-E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s-E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s-E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s-E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1680" cy="1469160"/>
          </a:xfrm>
          <a:prstGeom prst="rect">
            <a:avLst/>
          </a:prstGeom>
        </p:spPr>
        <p:txBody>
          <a:bodyPr lIns="0" rIns="0" tIns="0" bIns="0" anchor="ctr"/>
          <a:p>
            <a:r>
              <a:rPr b="0" lang="es-ES" sz="1800" spc="-1" strike="noStrike">
                <a:latin typeface="Arial"/>
              </a:rPr>
              <a:t>Click to edit the title text format</a:t>
            </a:r>
            <a:endParaRPr b="0" lang="es-ES" sz="18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ES" sz="3200" spc="-1" strike="noStrike">
                <a:latin typeface="Arial"/>
              </a:rPr>
              <a:t>Click to edit the outline text format</a:t>
            </a:r>
            <a:endParaRPr b="0" lang="es-ES" sz="3200" spc="-1" strike="noStrike">
              <a:latin typeface="Arial"/>
            </a:endParaRPr>
          </a:p>
          <a:p>
            <a:pPr lvl="1" marL="864000" indent="-324000">
              <a:spcBef>
                <a:spcPts val="1134"/>
              </a:spcBef>
              <a:buClr>
                <a:srgbClr val="000000"/>
              </a:buClr>
              <a:buSzPct val="75000"/>
              <a:buFont typeface="Symbol" charset="2"/>
              <a:buChar char=""/>
            </a:pPr>
            <a:r>
              <a:rPr b="0" lang="es-ES" sz="2800" spc="-1" strike="noStrike">
                <a:latin typeface="Arial"/>
              </a:rPr>
              <a:t>Second Outline Level</a:t>
            </a:r>
            <a:endParaRPr b="0" lang="es-ES" sz="2800" spc="-1" strike="noStrike">
              <a:latin typeface="Arial"/>
            </a:endParaRPr>
          </a:p>
          <a:p>
            <a:pPr lvl="2" marL="1296000" indent="-288000">
              <a:spcBef>
                <a:spcPts val="850"/>
              </a:spcBef>
              <a:buClr>
                <a:srgbClr val="000000"/>
              </a:buClr>
              <a:buSzPct val="45000"/>
              <a:buFont typeface="Wingdings" charset="2"/>
              <a:buChar char=""/>
            </a:pPr>
            <a:r>
              <a:rPr b="0" lang="es-ES" sz="2400" spc="-1" strike="noStrike">
                <a:latin typeface="Arial"/>
              </a:rPr>
              <a:t>Third Outline Level</a:t>
            </a:r>
            <a:endParaRPr b="0" lang="es-ES" sz="2400" spc="-1" strike="noStrike">
              <a:latin typeface="Arial"/>
            </a:endParaRPr>
          </a:p>
          <a:p>
            <a:pPr lvl="3" marL="1728000" indent="-216000">
              <a:spcBef>
                <a:spcPts val="567"/>
              </a:spcBef>
              <a:buClr>
                <a:srgbClr val="000000"/>
              </a:buClr>
              <a:buSzPct val="75000"/>
              <a:buFont typeface="Symbol" charset="2"/>
              <a:buChar char=""/>
            </a:pPr>
            <a:r>
              <a:rPr b="0" lang="es-ES" sz="2000" spc="-1" strike="noStrike">
                <a:latin typeface="Arial"/>
              </a:rPr>
              <a:t>Fourth Outline Level</a:t>
            </a:r>
            <a:endParaRPr b="0" lang="es-ES" sz="2000" spc="-1" strike="noStrike">
              <a:latin typeface="Arial"/>
            </a:endParaRPr>
          </a:p>
          <a:p>
            <a:pPr lvl="4" marL="2160000" indent="-216000">
              <a:spcBef>
                <a:spcPts val="283"/>
              </a:spcBef>
              <a:buClr>
                <a:srgbClr val="000000"/>
              </a:buClr>
              <a:buSzPct val="45000"/>
              <a:buFont typeface="Wingdings" charset="2"/>
              <a:buChar char=""/>
            </a:pPr>
            <a:r>
              <a:rPr b="0" lang="es-ES" sz="2000" spc="-1" strike="noStrike">
                <a:latin typeface="Arial"/>
              </a:rPr>
              <a:t>Fifth Outline Level</a:t>
            </a:r>
            <a:endParaRPr b="0" lang="es-ES" sz="2000" spc="-1" strike="noStrike">
              <a:latin typeface="Arial"/>
            </a:endParaRPr>
          </a:p>
          <a:p>
            <a:pPr lvl="5" marL="2592000" indent="-216000">
              <a:spcBef>
                <a:spcPts val="283"/>
              </a:spcBef>
              <a:buClr>
                <a:srgbClr val="000000"/>
              </a:buClr>
              <a:buSzPct val="45000"/>
              <a:buFont typeface="Wingdings" charset="2"/>
              <a:buChar char=""/>
            </a:pPr>
            <a:r>
              <a:rPr b="0" lang="es-ES" sz="2000" spc="-1" strike="noStrike">
                <a:latin typeface="Arial"/>
              </a:rPr>
              <a:t>Sixth Outline Level</a:t>
            </a:r>
            <a:endParaRPr b="0" lang="es-ES" sz="2000" spc="-1" strike="noStrike">
              <a:latin typeface="Arial"/>
            </a:endParaRPr>
          </a:p>
          <a:p>
            <a:pPr lvl="6" marL="3024000" indent="-216000">
              <a:spcBef>
                <a:spcPts val="283"/>
              </a:spcBef>
              <a:buClr>
                <a:srgbClr val="000000"/>
              </a:buClr>
              <a:buSzPct val="45000"/>
              <a:buFont typeface="Wingdings" charset="2"/>
              <a:buChar char=""/>
            </a:pPr>
            <a:r>
              <a:rPr b="0" lang="es-ES" sz="2000" spc="-1" strike="noStrike">
                <a:latin typeface="Arial"/>
              </a:rPr>
              <a:t>Seventh Outline Level</a:t>
            </a:r>
            <a:endParaRPr b="0" lang="es-E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hyperlink" Target="http://moourl.com/fu6cr" TargetMode="Externa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hyperlink" Target="http://moourl.com/fu6cr" TargetMode="Externa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hyperlink" Target="http://moourl.com/x5bbc" TargetMode="Externa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hyperlink" Target="http://moourl.com/fu6cr" TargetMode="Externa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hyperlink" Target="http://moourl.com/fu6cr" TargetMode="Externa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1771560" y="3944160"/>
            <a:ext cx="6400080" cy="780480"/>
          </a:xfrm>
          <a:prstGeom prst="rect">
            <a:avLst/>
          </a:prstGeom>
          <a:noFill/>
          <a:ln>
            <a:noFill/>
          </a:ln>
        </p:spPr>
        <p:style>
          <a:lnRef idx="0"/>
          <a:fillRef idx="0"/>
          <a:effectRef idx="0"/>
          <a:fontRef idx="minor"/>
        </p:style>
        <p:txBody>
          <a:bodyPr lIns="90000" rIns="90000" tIns="45000" bIns="45000">
            <a:normAutofit/>
          </a:bodyPr>
          <a:p>
            <a:pPr algn="ctr">
              <a:lnSpc>
                <a:spcPct val="100000"/>
              </a:lnSpc>
              <a:spcBef>
                <a:spcPts val="641"/>
              </a:spcBef>
            </a:pPr>
            <a:r>
              <a:rPr b="1" lang="es-ES" sz="3200" spc="-1" strike="noStrike">
                <a:solidFill>
                  <a:srgbClr val="c0504d"/>
                </a:solidFill>
                <a:latin typeface="Calibri"/>
              </a:rPr>
              <a:t>Memoria Principal (RAM)</a:t>
            </a:r>
            <a:endParaRPr b="0" lang="es-ES" sz="3200" spc="-1" strike="noStrike">
              <a:latin typeface="Arial"/>
            </a:endParaRPr>
          </a:p>
        </p:txBody>
      </p:sp>
      <p:sp>
        <p:nvSpPr>
          <p:cNvPr id="39" name="CustomShape 2"/>
          <p:cNvSpPr/>
          <p:nvPr/>
        </p:nvSpPr>
        <p:spPr>
          <a:xfrm>
            <a:off x="1378080" y="1052640"/>
            <a:ext cx="6571440" cy="2785320"/>
          </a:xfrm>
          <a:prstGeom prst="roundRect">
            <a:avLst>
              <a:gd name="adj" fmla="val 16667"/>
            </a:avLst>
          </a:prstGeom>
          <a:ln>
            <a:round/>
          </a:ln>
          <a:effectLst>
            <a:outerShdw algn="bl" blurRad="76200" dir="2700000" dist="12700" kx="-800400" rotWithShape="0" sy="-23000">
              <a:srgbClr val="000000">
                <a:alpha val="20000"/>
              </a:srgbClr>
            </a:outerShdw>
          </a:effectLst>
        </p:spPr>
        <p:style>
          <a:lnRef idx="3">
            <a:schemeClr val="lt1"/>
          </a:lnRef>
          <a:fillRef idx="1003">
            <a:schemeClr val="dk2"/>
          </a:fillRef>
          <a:effectRef idx="1">
            <a:schemeClr val="dk1"/>
          </a:effectRef>
          <a:fontRef idx="minor"/>
        </p:style>
        <p:txBody>
          <a:bodyPr lIns="90000" rIns="90000" tIns="45000" bIns="45000" anchor="ctr"/>
          <a:p>
            <a:pPr algn="ctr">
              <a:lnSpc>
                <a:spcPct val="100000"/>
              </a:lnSpc>
            </a:pPr>
            <a:r>
              <a:rPr b="0" lang="es-ES" sz="4000" spc="-1" strike="noStrike">
                <a:solidFill>
                  <a:srgbClr val="ffffff"/>
                </a:solidFill>
                <a:latin typeface="Calibri"/>
                <a:ea typeface="DejaVu Sans"/>
              </a:rPr>
              <a:t>ELEMENTOS HARDWARE DEL ORDENADOR</a:t>
            </a:r>
            <a:endParaRPr b="0" lang="es-ES" sz="4000" spc="-1" strike="noStrike">
              <a:latin typeface="Arial"/>
            </a:endParaRPr>
          </a:p>
        </p:txBody>
      </p:sp>
    </p:spTree>
  </p:cSld>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afterEffect" fill="hold" presetClass="entr" presetID="5" presetSubtype="10">
                                  <p:stCondLst>
                                    <p:cond delay="0"/>
                                  </p:stCondLst>
                                  <p:childTnLst>
                                    <p:set>
                                      <p:cBhvr>
                                        <p:cTn id="6" dur="1" fill="hold">
                                          <p:stCondLst>
                                            <p:cond delay="0"/>
                                          </p:stCondLst>
                                        </p:cTn>
                                        <p:tgtEl>
                                          <p:spTgt spid="39"/>
                                        </p:tgtEl>
                                        <p:attrNameLst>
                                          <p:attrName>style.visibility</p:attrName>
                                        </p:attrNameLst>
                                      </p:cBhvr>
                                      <p:to>
                                        <p:strVal val="visible"/>
                                      </p:to>
                                    </p:set>
                                    <p:animEffect filter="checkerboard(across)" transition="in">
                                      <p:cBhvr additive="repl">
                                        <p:cTn id="7" dur="500"/>
                                        <p:tgtEl>
                                          <p:spTgt spid="3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7092360" y="6588000"/>
            <a:ext cx="1875600" cy="2541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ES" sz="1200" spc="-1" strike="noStrike">
                <a:solidFill>
                  <a:srgbClr val="8b8b8b"/>
                </a:solidFill>
                <a:latin typeface="Calibri"/>
              </a:rPr>
              <a:t> </a:t>
            </a:r>
            <a:endParaRPr b="0" lang="es-ES" sz="1200" spc="-1" strike="noStrike">
              <a:latin typeface="Arial"/>
            </a:endParaRPr>
          </a:p>
        </p:txBody>
      </p:sp>
      <p:sp>
        <p:nvSpPr>
          <p:cNvPr id="169" name="CustomShape 2"/>
          <p:cNvSpPr/>
          <p:nvPr/>
        </p:nvSpPr>
        <p:spPr>
          <a:xfrm>
            <a:off x="251640" y="6597360"/>
            <a:ext cx="5623560" cy="23940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1200" spc="-1" strike="noStrike">
                <a:solidFill>
                  <a:srgbClr val="8b8b8b"/>
                </a:solidFill>
                <a:latin typeface="Calibri"/>
              </a:rPr>
              <a:t>Memoria Principal- Elementos HW del PC</a:t>
            </a:r>
            <a:endParaRPr b="0" lang="es-ES" sz="1200" spc="-1" strike="noStrike">
              <a:latin typeface="Arial"/>
            </a:endParaRPr>
          </a:p>
        </p:txBody>
      </p:sp>
      <p:sp>
        <p:nvSpPr>
          <p:cNvPr id="170" name="CustomShape 3"/>
          <p:cNvSpPr/>
          <p:nvPr/>
        </p:nvSpPr>
        <p:spPr>
          <a:xfrm>
            <a:off x="409320" y="332640"/>
            <a:ext cx="4101480" cy="921600"/>
          </a:xfrm>
          <a:prstGeom prst="roundRect">
            <a:avLst>
              <a:gd name="adj" fmla="val 16667"/>
            </a:avLst>
          </a:prstGeom>
          <a:ln>
            <a:round/>
          </a:ln>
          <a:effectLst>
            <a:outerShdw algn="bl" blurRad="76200" dir="2700000" dist="12700" kx="-800400" rotWithShape="0" sy="-23000">
              <a:srgbClr val="000000">
                <a:alpha val="20000"/>
              </a:srgbClr>
            </a:outerShdw>
          </a:effectLst>
        </p:spPr>
        <p:style>
          <a:lnRef idx="3">
            <a:schemeClr val="lt1"/>
          </a:lnRef>
          <a:fillRef idx="1003">
            <a:schemeClr val="dk2"/>
          </a:fillRef>
          <a:effectRef idx="1">
            <a:schemeClr val="dk1"/>
          </a:effectRef>
          <a:fontRef idx="minor"/>
        </p:style>
        <p:txBody>
          <a:bodyPr lIns="90000" rIns="90000" tIns="45000" bIns="45000" anchor="ctr"/>
          <a:p>
            <a:pPr algn="ctr">
              <a:lnSpc>
                <a:spcPct val="100000"/>
              </a:lnSpc>
            </a:pPr>
            <a:r>
              <a:rPr b="1" lang="es-ES" sz="2800" spc="-1" strike="noStrike">
                <a:solidFill>
                  <a:srgbClr val="ffffff"/>
                </a:solidFill>
                <a:latin typeface="Calibri"/>
                <a:ea typeface="DejaVu Sans"/>
              </a:rPr>
              <a:t>Tecnologías de memoria</a:t>
            </a:r>
            <a:endParaRPr b="0" lang="es-ES" sz="2800" spc="-1" strike="noStrike">
              <a:latin typeface="Arial"/>
            </a:endParaRPr>
          </a:p>
          <a:p>
            <a:pPr algn="ctr">
              <a:lnSpc>
                <a:spcPct val="100000"/>
              </a:lnSpc>
            </a:pPr>
            <a:r>
              <a:rPr b="1" lang="es-ES" sz="2800" spc="-1" strike="noStrike">
                <a:solidFill>
                  <a:srgbClr val="ffffff"/>
                </a:solidFill>
                <a:latin typeface="Calibri"/>
                <a:ea typeface="DejaVu Sans"/>
              </a:rPr>
              <a:t>DDR 2 SDRAM</a:t>
            </a:r>
            <a:endParaRPr b="0" lang="es-ES" sz="2800" spc="-1" strike="noStrike">
              <a:latin typeface="Arial"/>
            </a:endParaRPr>
          </a:p>
        </p:txBody>
      </p:sp>
      <p:sp>
        <p:nvSpPr>
          <p:cNvPr id="171" name="CustomShape 4"/>
          <p:cNvSpPr/>
          <p:nvPr/>
        </p:nvSpPr>
        <p:spPr>
          <a:xfrm>
            <a:off x="5081760" y="501480"/>
            <a:ext cx="3521880" cy="576720"/>
          </a:xfrm>
          <a:prstGeom prst="rect">
            <a:avLst/>
          </a:prstGeom>
          <a:ln>
            <a:round/>
          </a:ln>
        </p:spPr>
        <p:style>
          <a:lnRef idx="2">
            <a:schemeClr val="accent2">
              <a:shade val="50000"/>
            </a:schemeClr>
          </a:lnRef>
          <a:fillRef idx="1">
            <a:schemeClr val="accent2"/>
          </a:fillRef>
          <a:effectRef idx="0">
            <a:schemeClr val="accent2"/>
          </a:effectRef>
          <a:fontRef idx="minor"/>
        </p:style>
        <p:txBody>
          <a:bodyPr lIns="90000" rIns="90000" tIns="45000" bIns="45000"/>
          <a:p>
            <a:pPr algn="ctr">
              <a:lnSpc>
                <a:spcPct val="100000"/>
              </a:lnSpc>
            </a:pPr>
            <a:r>
              <a:rPr b="1" lang="es-ES" sz="1600" spc="-1" strike="noStrike">
                <a:solidFill>
                  <a:srgbClr val="ffffff"/>
                </a:solidFill>
                <a:latin typeface="Calibri"/>
                <a:ea typeface="DejaVu Sans"/>
              </a:rPr>
              <a:t>DDR de segunda generación</a:t>
            </a:r>
            <a:endParaRPr b="0" lang="es-ES" sz="1600" spc="-1" strike="noStrike">
              <a:latin typeface="Arial"/>
            </a:endParaRPr>
          </a:p>
          <a:p>
            <a:pPr algn="ctr">
              <a:lnSpc>
                <a:spcPct val="100000"/>
              </a:lnSpc>
            </a:pPr>
            <a:r>
              <a:rPr b="0" lang="es-ES" sz="1600" spc="-1" strike="noStrike" u="sng">
                <a:solidFill>
                  <a:srgbClr val="0000ff"/>
                </a:solidFill>
                <a:uFillTx/>
                <a:latin typeface="Calibri"/>
                <a:ea typeface="DejaVu Sans"/>
                <a:hlinkClick r:id="rId1"/>
              </a:rPr>
              <a:t>http://moourl.com/fu6cr</a:t>
            </a:r>
            <a:endParaRPr b="0" lang="es-ES" sz="1600" spc="-1" strike="noStrike">
              <a:latin typeface="Arial"/>
            </a:endParaRPr>
          </a:p>
        </p:txBody>
      </p:sp>
      <p:sp>
        <p:nvSpPr>
          <p:cNvPr id="172" name="CustomShape 5"/>
          <p:cNvSpPr/>
          <p:nvPr/>
        </p:nvSpPr>
        <p:spPr>
          <a:xfrm>
            <a:off x="3789000" y="2574000"/>
            <a:ext cx="5121000" cy="1581120"/>
          </a:xfrm>
          <a:prstGeom prst="rect">
            <a:avLst/>
          </a:prstGeom>
          <a:ln>
            <a:round/>
          </a:ln>
        </p:spPr>
        <p:style>
          <a:lnRef idx="2">
            <a:schemeClr val="accent2">
              <a:shade val="50000"/>
            </a:schemeClr>
          </a:lnRef>
          <a:fillRef idx="1">
            <a:schemeClr val="accent2"/>
          </a:fillRef>
          <a:effectRef idx="0">
            <a:schemeClr val="accent2"/>
          </a:effectRef>
          <a:fontRef idx="minor"/>
        </p:style>
        <p:txBody>
          <a:bodyPr lIns="90000" rIns="90000" tIns="45000" bIns="45000"/>
          <a:p>
            <a:pPr>
              <a:lnSpc>
                <a:spcPct val="100000"/>
              </a:lnSpc>
            </a:pPr>
            <a:r>
              <a:rPr b="0" lang="es-ES" sz="1800" spc="-1" strike="noStrike">
                <a:solidFill>
                  <a:srgbClr val="ffffff"/>
                </a:solidFill>
                <a:latin typeface="Calibri"/>
                <a:ea typeface="DejaVu Sans"/>
              </a:rPr>
              <a:t>Memoria </a:t>
            </a:r>
            <a:r>
              <a:rPr b="1" lang="es-ES" sz="1800" spc="-1" strike="noStrike">
                <a:solidFill>
                  <a:srgbClr val="ffffff"/>
                </a:solidFill>
                <a:latin typeface="Calibri"/>
                <a:ea typeface="DejaVu Sans"/>
              </a:rPr>
              <a:t>síncrona que </a:t>
            </a:r>
            <a:r>
              <a:rPr b="0" lang="es-ES" sz="1600" spc="-1" strike="noStrike">
                <a:solidFill>
                  <a:srgbClr val="ffffff"/>
                </a:solidFill>
                <a:latin typeface="Calibri"/>
                <a:ea typeface="DejaVu Sans"/>
              </a:rPr>
              <a:t>envía los datos 4 veces por cada ciclo de reloj. Son una mejora de DDR. Se presenta en módulos </a:t>
            </a:r>
            <a:r>
              <a:rPr b="1" lang="es-ES" sz="1600" spc="-1" strike="noStrike">
                <a:solidFill>
                  <a:srgbClr val="ffffff"/>
                </a:solidFill>
                <a:latin typeface="Calibri"/>
                <a:ea typeface="DejaVu Sans"/>
              </a:rPr>
              <a:t>DIMM de 240 </a:t>
            </a:r>
            <a:r>
              <a:rPr b="0" lang="es-ES" sz="1600" spc="-1" strike="noStrike">
                <a:solidFill>
                  <a:srgbClr val="ffffff"/>
                </a:solidFill>
                <a:latin typeface="Calibri"/>
                <a:ea typeface="DejaVu Sans"/>
              </a:rPr>
              <a:t>contactos en el caso de ordenador de escritorio y en módulos </a:t>
            </a:r>
            <a:r>
              <a:rPr b="1" lang="es-ES" sz="1600" spc="-1" strike="noStrike">
                <a:solidFill>
                  <a:srgbClr val="ffffff"/>
                </a:solidFill>
                <a:latin typeface="Calibri"/>
                <a:ea typeface="DejaVu Sans"/>
              </a:rPr>
              <a:t>SO-DIMM</a:t>
            </a:r>
            <a:r>
              <a:rPr b="0" lang="es-ES" sz="1600" spc="-1" strike="noStrike">
                <a:solidFill>
                  <a:srgbClr val="ffffff"/>
                </a:solidFill>
                <a:latin typeface="Calibri"/>
                <a:ea typeface="DejaVu Sans"/>
              </a:rPr>
              <a:t> de </a:t>
            </a:r>
            <a:r>
              <a:rPr b="1" lang="es-ES" sz="1600" spc="-1" strike="noStrike">
                <a:solidFill>
                  <a:srgbClr val="ffffff"/>
                </a:solidFill>
                <a:latin typeface="Calibri"/>
                <a:ea typeface="DejaVu Sans"/>
              </a:rPr>
              <a:t>200 contactos </a:t>
            </a:r>
            <a:r>
              <a:rPr b="0" lang="es-ES" sz="1600" spc="-1" strike="noStrike">
                <a:solidFill>
                  <a:srgbClr val="ffffff"/>
                </a:solidFill>
                <a:latin typeface="Calibri"/>
                <a:ea typeface="DejaVu Sans"/>
              </a:rPr>
              <a:t>para los ordenadores portátiles. </a:t>
            </a:r>
            <a:r>
              <a:rPr b="1" lang="es-ES" sz="1600" spc="-1" strike="noStrike">
                <a:solidFill>
                  <a:srgbClr val="ffffff"/>
                </a:solidFill>
                <a:latin typeface="Calibri"/>
                <a:ea typeface="DejaVu Sans"/>
              </a:rPr>
              <a:t>Menor voltaje </a:t>
            </a:r>
            <a:r>
              <a:rPr b="0" lang="es-ES" sz="1600" spc="-1" strike="noStrike">
                <a:solidFill>
                  <a:srgbClr val="ffffff"/>
                </a:solidFill>
                <a:latin typeface="Calibri"/>
                <a:ea typeface="DejaVu Sans"/>
              </a:rPr>
              <a:t>y por tanto </a:t>
            </a:r>
            <a:r>
              <a:rPr b="1" lang="es-ES" sz="1600" spc="-1" strike="noStrike">
                <a:solidFill>
                  <a:srgbClr val="ffffff"/>
                </a:solidFill>
                <a:latin typeface="Calibri"/>
                <a:ea typeface="DejaVu Sans"/>
              </a:rPr>
              <a:t>menor consumo</a:t>
            </a:r>
            <a:r>
              <a:rPr b="0" lang="es-ES" sz="1600" spc="-1" strike="noStrike">
                <a:solidFill>
                  <a:srgbClr val="ffffff"/>
                </a:solidFill>
                <a:latin typeface="Calibri"/>
                <a:ea typeface="DejaVu Sans"/>
              </a:rPr>
              <a:t> y </a:t>
            </a:r>
            <a:r>
              <a:rPr b="1" lang="es-ES" sz="1600" spc="-1" strike="noStrike">
                <a:solidFill>
                  <a:srgbClr val="ffffff"/>
                </a:solidFill>
                <a:latin typeface="Calibri"/>
                <a:ea typeface="DejaVu Sans"/>
              </a:rPr>
              <a:t>menor disipación de calor</a:t>
            </a:r>
            <a:r>
              <a:rPr b="0" lang="es-ES" sz="1600" spc="-1" strike="noStrike">
                <a:solidFill>
                  <a:srgbClr val="ffffff"/>
                </a:solidFill>
                <a:latin typeface="Calibri"/>
                <a:ea typeface="DejaVu Sans"/>
              </a:rPr>
              <a:t>.</a:t>
            </a:r>
            <a:endParaRPr b="0" lang="es-ES" sz="1600" spc="-1" strike="noStrike">
              <a:latin typeface="Arial"/>
            </a:endParaRPr>
          </a:p>
        </p:txBody>
      </p:sp>
      <p:sp>
        <p:nvSpPr>
          <p:cNvPr id="173" name="CustomShape 6"/>
          <p:cNvSpPr/>
          <p:nvPr/>
        </p:nvSpPr>
        <p:spPr>
          <a:xfrm>
            <a:off x="1023480" y="1628640"/>
            <a:ext cx="1737720" cy="506520"/>
          </a:xfrm>
          <a:prstGeom prst="snip2DiagRect">
            <a:avLst>
              <a:gd name="adj1" fmla="val 0"/>
              <a:gd name="adj2" fmla="val 16667"/>
            </a:avLst>
          </a:prstGeom>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nchor="ctr"/>
          <a:p>
            <a:pPr algn="ctr">
              <a:lnSpc>
                <a:spcPct val="100000"/>
              </a:lnSpc>
            </a:pPr>
            <a:r>
              <a:rPr b="1" lang="es-ES" sz="1800" spc="-1" strike="noStrike">
                <a:solidFill>
                  <a:srgbClr val="000000"/>
                </a:solidFill>
                <a:latin typeface="Calibri"/>
                <a:ea typeface="DejaVu Sans"/>
              </a:rPr>
              <a:t>Modelos</a:t>
            </a:r>
            <a:endParaRPr b="0" lang="es-ES" sz="1800" spc="-1" strike="noStrike">
              <a:latin typeface="Arial"/>
            </a:endParaRPr>
          </a:p>
        </p:txBody>
      </p:sp>
      <p:sp>
        <p:nvSpPr>
          <p:cNvPr id="174" name="CustomShape 7"/>
          <p:cNvSpPr/>
          <p:nvPr/>
        </p:nvSpPr>
        <p:spPr>
          <a:xfrm>
            <a:off x="1892880" y="1254960"/>
            <a:ext cx="360" cy="372960"/>
          </a:xfrm>
          <a:custGeom>
            <a:avLst/>
            <a:gdLst/>
            <a:ahLst/>
            <a:rect l="l" t="t" r="r" b="b"/>
            <a:pathLst>
              <a:path w="21600" h="21600">
                <a:moveTo>
                  <a:pt x="0" y="0"/>
                </a:moveTo>
                <a:lnTo>
                  <a:pt x="21600" y="21600"/>
                </a:lnTo>
              </a:path>
            </a:pathLst>
          </a:custGeom>
          <a:noFill/>
          <a:ln w="3816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75" name="CustomShape 8"/>
          <p:cNvSpPr/>
          <p:nvPr/>
        </p:nvSpPr>
        <p:spPr>
          <a:xfrm flipV="1">
            <a:off x="4511520" y="792360"/>
            <a:ext cx="569520" cy="360"/>
          </a:xfrm>
          <a:custGeom>
            <a:avLst/>
            <a:gdLst/>
            <a:ahLst/>
            <a:rect l="l" t="t" r="r" b="b"/>
            <a:pathLst>
              <a:path w="21600" h="21600">
                <a:moveTo>
                  <a:pt x="0" y="0"/>
                </a:moveTo>
                <a:lnTo>
                  <a:pt x="21600" y="21600"/>
                </a:lnTo>
              </a:path>
            </a:pathLst>
          </a:custGeom>
          <a:noFill/>
          <a:ln w="3816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76" name="CustomShape 9"/>
          <p:cNvSpPr/>
          <p:nvPr/>
        </p:nvSpPr>
        <p:spPr>
          <a:xfrm>
            <a:off x="5976720" y="1556640"/>
            <a:ext cx="1737720" cy="506520"/>
          </a:xfrm>
          <a:prstGeom prst="snip2DiagRect">
            <a:avLst>
              <a:gd name="adj1" fmla="val 0"/>
              <a:gd name="adj2" fmla="val 16667"/>
            </a:avLst>
          </a:prstGeom>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nchor="ctr"/>
          <a:p>
            <a:pPr algn="ctr">
              <a:lnSpc>
                <a:spcPct val="100000"/>
              </a:lnSpc>
            </a:pPr>
            <a:r>
              <a:rPr b="1" lang="es-ES" sz="1800" spc="-1" strike="noStrike">
                <a:solidFill>
                  <a:srgbClr val="000000"/>
                </a:solidFill>
                <a:latin typeface="Calibri"/>
                <a:ea typeface="DejaVu Sans"/>
              </a:rPr>
              <a:t>Características</a:t>
            </a:r>
            <a:endParaRPr b="0" lang="es-ES" sz="1800" spc="-1" strike="noStrike">
              <a:latin typeface="Arial"/>
            </a:endParaRPr>
          </a:p>
        </p:txBody>
      </p:sp>
      <p:sp>
        <p:nvSpPr>
          <p:cNvPr id="177" name="CustomShape 10"/>
          <p:cNvSpPr/>
          <p:nvPr/>
        </p:nvSpPr>
        <p:spPr>
          <a:xfrm>
            <a:off x="6845760" y="2063880"/>
            <a:ext cx="360" cy="467640"/>
          </a:xfrm>
          <a:custGeom>
            <a:avLst/>
            <a:gdLst/>
            <a:ahLst/>
            <a:rect l="l" t="t" r="r" b="b"/>
            <a:pathLst>
              <a:path w="21600" h="21600">
                <a:moveTo>
                  <a:pt x="0" y="0"/>
                </a:moveTo>
                <a:lnTo>
                  <a:pt x="21600" y="21600"/>
                </a:lnTo>
              </a:path>
            </a:pathLst>
          </a:custGeom>
          <a:noFill/>
          <a:ln w="3816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78" name="CustomShape 11"/>
          <p:cNvSpPr/>
          <p:nvPr/>
        </p:nvSpPr>
        <p:spPr>
          <a:xfrm>
            <a:off x="351360" y="2565000"/>
            <a:ext cx="3081960" cy="1614600"/>
          </a:xfrm>
          <a:prstGeom prst="rect">
            <a:avLst/>
          </a:prstGeom>
          <a:ln>
            <a:round/>
          </a:ln>
        </p:spPr>
        <p:style>
          <a:lnRef idx="2">
            <a:schemeClr val="accent2">
              <a:shade val="50000"/>
            </a:schemeClr>
          </a:lnRef>
          <a:fillRef idx="1">
            <a:schemeClr val="accent2"/>
          </a:fillRef>
          <a:effectRef idx="0">
            <a:schemeClr val="accent2"/>
          </a:effectRef>
          <a:fontRef idx="minor"/>
        </p:style>
        <p:txBody>
          <a:bodyPr lIns="90000" rIns="90000" tIns="45000" bIns="45000"/>
          <a:p>
            <a:pPr>
              <a:lnSpc>
                <a:spcPct val="100000"/>
              </a:lnSpc>
            </a:pPr>
            <a:r>
              <a:rPr b="0" lang="es-ES" sz="2000" spc="-1" strike="noStrike">
                <a:solidFill>
                  <a:srgbClr val="ffffff"/>
                </a:solidFill>
                <a:latin typeface="Calibri"/>
                <a:ea typeface="DejaVu Sans"/>
              </a:rPr>
              <a:t>PC</a:t>
            </a:r>
            <a:r>
              <a:rPr b="1" lang="es-ES" sz="2000" spc="-1" strike="noStrike">
                <a:solidFill>
                  <a:srgbClr val="ffffff"/>
                </a:solidFill>
                <a:latin typeface="Calibri"/>
                <a:ea typeface="DejaVu Sans"/>
              </a:rPr>
              <a:t>2</a:t>
            </a:r>
            <a:r>
              <a:rPr b="0" lang="es-ES" sz="2000" spc="-1" strike="noStrike">
                <a:solidFill>
                  <a:srgbClr val="ffffff"/>
                </a:solidFill>
                <a:latin typeface="Calibri"/>
                <a:ea typeface="DejaVu Sans"/>
              </a:rPr>
              <a:t>-4200 o DDR</a:t>
            </a:r>
            <a:r>
              <a:rPr b="1" lang="es-ES" sz="2000" spc="-1" strike="noStrike">
                <a:solidFill>
                  <a:srgbClr val="ffffff"/>
                </a:solidFill>
                <a:latin typeface="Calibri"/>
                <a:ea typeface="DejaVu Sans"/>
              </a:rPr>
              <a:t>2</a:t>
            </a:r>
            <a:r>
              <a:rPr b="0" lang="es-ES" sz="2000" spc="-1" strike="noStrike">
                <a:solidFill>
                  <a:srgbClr val="ffffff"/>
                </a:solidFill>
                <a:latin typeface="Calibri"/>
                <a:ea typeface="DejaVu Sans"/>
              </a:rPr>
              <a:t>-533</a:t>
            </a:r>
            <a:endParaRPr b="0" lang="es-ES" sz="2000" spc="-1" strike="noStrike">
              <a:latin typeface="Arial"/>
            </a:endParaRPr>
          </a:p>
          <a:p>
            <a:pPr>
              <a:lnSpc>
                <a:spcPct val="100000"/>
              </a:lnSpc>
            </a:pPr>
            <a:r>
              <a:rPr b="0" lang="es-ES" sz="2000" spc="-1" strike="noStrike">
                <a:solidFill>
                  <a:srgbClr val="ffffff"/>
                </a:solidFill>
                <a:latin typeface="Calibri"/>
                <a:ea typeface="DejaVu Sans"/>
              </a:rPr>
              <a:t>PC</a:t>
            </a:r>
            <a:r>
              <a:rPr b="1" lang="es-ES" sz="2000" spc="-1" strike="noStrike">
                <a:solidFill>
                  <a:srgbClr val="ffffff"/>
                </a:solidFill>
                <a:latin typeface="Calibri"/>
                <a:ea typeface="DejaVu Sans"/>
              </a:rPr>
              <a:t>2</a:t>
            </a:r>
            <a:r>
              <a:rPr b="0" lang="es-ES" sz="2000" spc="-1" strike="noStrike">
                <a:solidFill>
                  <a:srgbClr val="ffffff"/>
                </a:solidFill>
                <a:latin typeface="Calibri"/>
                <a:ea typeface="DejaVu Sans"/>
              </a:rPr>
              <a:t>-5300 o DDR</a:t>
            </a:r>
            <a:r>
              <a:rPr b="1" lang="es-ES" sz="2000" spc="-1" strike="noStrike">
                <a:solidFill>
                  <a:srgbClr val="ffffff"/>
                </a:solidFill>
                <a:latin typeface="Calibri"/>
                <a:ea typeface="DejaVu Sans"/>
              </a:rPr>
              <a:t>2</a:t>
            </a:r>
            <a:r>
              <a:rPr b="0" lang="es-ES" sz="2000" spc="-1" strike="noStrike">
                <a:solidFill>
                  <a:srgbClr val="ffffff"/>
                </a:solidFill>
                <a:latin typeface="Calibri"/>
                <a:ea typeface="DejaVu Sans"/>
              </a:rPr>
              <a:t>-667</a:t>
            </a:r>
            <a:endParaRPr b="0" lang="es-ES" sz="2000" spc="-1" strike="noStrike">
              <a:latin typeface="Arial"/>
            </a:endParaRPr>
          </a:p>
          <a:p>
            <a:pPr>
              <a:lnSpc>
                <a:spcPct val="100000"/>
              </a:lnSpc>
            </a:pPr>
            <a:r>
              <a:rPr b="0" lang="es-ES" sz="2000" spc="-1" strike="noStrike">
                <a:solidFill>
                  <a:srgbClr val="ffffff"/>
                </a:solidFill>
                <a:latin typeface="Calibri"/>
                <a:ea typeface="DejaVu Sans"/>
              </a:rPr>
              <a:t>PC</a:t>
            </a:r>
            <a:r>
              <a:rPr b="1" lang="es-ES" sz="2000" spc="-1" strike="noStrike">
                <a:solidFill>
                  <a:srgbClr val="ffffff"/>
                </a:solidFill>
                <a:latin typeface="Calibri"/>
                <a:ea typeface="DejaVu Sans"/>
              </a:rPr>
              <a:t>2</a:t>
            </a:r>
            <a:r>
              <a:rPr b="0" lang="es-ES" sz="2000" spc="-1" strike="noStrike">
                <a:solidFill>
                  <a:srgbClr val="ffffff"/>
                </a:solidFill>
                <a:latin typeface="Calibri"/>
                <a:ea typeface="DejaVu Sans"/>
              </a:rPr>
              <a:t>-6400 o DDR</a:t>
            </a:r>
            <a:r>
              <a:rPr b="1" lang="es-ES" sz="2000" spc="-1" strike="noStrike">
                <a:solidFill>
                  <a:srgbClr val="ffffff"/>
                </a:solidFill>
                <a:latin typeface="Calibri"/>
                <a:ea typeface="DejaVu Sans"/>
              </a:rPr>
              <a:t>2</a:t>
            </a:r>
            <a:r>
              <a:rPr b="0" lang="es-ES" sz="2000" spc="-1" strike="noStrike">
                <a:solidFill>
                  <a:srgbClr val="ffffff"/>
                </a:solidFill>
                <a:latin typeface="Calibri"/>
                <a:ea typeface="DejaVu Sans"/>
              </a:rPr>
              <a:t>-800</a:t>
            </a:r>
            <a:endParaRPr b="0" lang="es-ES" sz="2000" spc="-1" strike="noStrike">
              <a:latin typeface="Arial"/>
            </a:endParaRPr>
          </a:p>
          <a:p>
            <a:pPr>
              <a:lnSpc>
                <a:spcPct val="100000"/>
              </a:lnSpc>
            </a:pPr>
            <a:r>
              <a:rPr b="0" lang="es-ES" sz="2000" spc="-1" strike="noStrike">
                <a:solidFill>
                  <a:srgbClr val="ffffff"/>
                </a:solidFill>
                <a:latin typeface="Calibri"/>
                <a:ea typeface="DejaVu Sans"/>
              </a:rPr>
              <a:t>PC</a:t>
            </a:r>
            <a:r>
              <a:rPr b="1" lang="es-ES" sz="2000" spc="-1" strike="noStrike">
                <a:solidFill>
                  <a:srgbClr val="ffffff"/>
                </a:solidFill>
                <a:latin typeface="Calibri"/>
                <a:ea typeface="DejaVu Sans"/>
              </a:rPr>
              <a:t>2</a:t>
            </a:r>
            <a:r>
              <a:rPr b="0" lang="es-ES" sz="2000" spc="-1" strike="noStrike">
                <a:solidFill>
                  <a:srgbClr val="ffffff"/>
                </a:solidFill>
                <a:latin typeface="Calibri"/>
                <a:ea typeface="DejaVu Sans"/>
              </a:rPr>
              <a:t>-8600 o DDR</a:t>
            </a:r>
            <a:r>
              <a:rPr b="1" lang="es-ES" sz="2000" spc="-1" strike="noStrike">
                <a:solidFill>
                  <a:srgbClr val="ffffff"/>
                </a:solidFill>
                <a:latin typeface="Calibri"/>
                <a:ea typeface="DejaVu Sans"/>
              </a:rPr>
              <a:t>2</a:t>
            </a:r>
            <a:r>
              <a:rPr b="0" lang="es-ES" sz="2000" spc="-1" strike="noStrike">
                <a:solidFill>
                  <a:srgbClr val="ffffff"/>
                </a:solidFill>
                <a:latin typeface="Calibri"/>
                <a:ea typeface="DejaVu Sans"/>
              </a:rPr>
              <a:t>-1066</a:t>
            </a:r>
            <a:endParaRPr b="0" lang="es-ES" sz="2000" spc="-1" strike="noStrike">
              <a:latin typeface="Arial"/>
            </a:endParaRPr>
          </a:p>
          <a:p>
            <a:pPr>
              <a:lnSpc>
                <a:spcPct val="100000"/>
              </a:lnSpc>
            </a:pPr>
            <a:r>
              <a:rPr b="0" lang="es-ES" sz="2000" spc="-1" strike="noStrike">
                <a:solidFill>
                  <a:srgbClr val="ffffff"/>
                </a:solidFill>
                <a:latin typeface="Calibri"/>
                <a:ea typeface="DejaVu Sans"/>
              </a:rPr>
              <a:t>PC</a:t>
            </a:r>
            <a:r>
              <a:rPr b="1" lang="es-ES" sz="2000" spc="-1" strike="noStrike">
                <a:solidFill>
                  <a:srgbClr val="ffffff"/>
                </a:solidFill>
                <a:latin typeface="Calibri"/>
                <a:ea typeface="DejaVu Sans"/>
              </a:rPr>
              <a:t>2</a:t>
            </a:r>
            <a:r>
              <a:rPr b="0" lang="es-ES" sz="2000" spc="-1" strike="noStrike">
                <a:solidFill>
                  <a:srgbClr val="ffffff"/>
                </a:solidFill>
                <a:latin typeface="Calibri"/>
                <a:ea typeface="DejaVu Sans"/>
              </a:rPr>
              <a:t>-9000 o DDR</a:t>
            </a:r>
            <a:r>
              <a:rPr b="1" lang="es-ES" sz="2000" spc="-1" strike="noStrike">
                <a:solidFill>
                  <a:srgbClr val="ffffff"/>
                </a:solidFill>
                <a:latin typeface="Calibri"/>
                <a:ea typeface="DejaVu Sans"/>
              </a:rPr>
              <a:t>2</a:t>
            </a:r>
            <a:r>
              <a:rPr b="0" lang="es-ES" sz="2000" spc="-1" strike="noStrike">
                <a:solidFill>
                  <a:srgbClr val="ffffff"/>
                </a:solidFill>
                <a:latin typeface="Calibri"/>
                <a:ea typeface="DejaVu Sans"/>
              </a:rPr>
              <a:t>-1200</a:t>
            </a:r>
            <a:endParaRPr b="0" lang="es-ES" sz="2000" spc="-1" strike="noStrike">
              <a:latin typeface="Arial"/>
            </a:endParaRPr>
          </a:p>
        </p:txBody>
      </p:sp>
      <p:sp>
        <p:nvSpPr>
          <p:cNvPr id="179" name="CustomShape 12"/>
          <p:cNvSpPr/>
          <p:nvPr/>
        </p:nvSpPr>
        <p:spPr>
          <a:xfrm>
            <a:off x="1892880" y="2135880"/>
            <a:ext cx="360" cy="428040"/>
          </a:xfrm>
          <a:custGeom>
            <a:avLst/>
            <a:gdLst/>
            <a:ahLst/>
            <a:rect l="l" t="t" r="r" b="b"/>
            <a:pathLst>
              <a:path w="21600" h="21600">
                <a:moveTo>
                  <a:pt x="0" y="0"/>
                </a:moveTo>
                <a:lnTo>
                  <a:pt x="21600" y="21600"/>
                </a:lnTo>
              </a:path>
            </a:pathLst>
          </a:custGeom>
          <a:noFill/>
          <a:ln w="38160">
            <a:solidFill>
              <a:srgbClr val="4a7ebb"/>
            </a:solidFill>
            <a:round/>
            <a:tailEnd len="med" type="triangle" w="med"/>
          </a:ln>
        </p:spPr>
        <p:style>
          <a:lnRef idx="1">
            <a:schemeClr val="accent1"/>
          </a:lnRef>
          <a:fillRef idx="0">
            <a:schemeClr val="accent1"/>
          </a:fillRef>
          <a:effectRef idx="0">
            <a:schemeClr val="accent1"/>
          </a:effectRef>
          <a:fontRef idx="minor"/>
        </p:style>
      </p:sp>
      <p:pic>
        <p:nvPicPr>
          <p:cNvPr id="180" name="Picture 2" descr=""/>
          <p:cNvPicPr/>
          <p:nvPr/>
        </p:nvPicPr>
        <p:blipFill>
          <a:blip r:embed="rId2"/>
          <a:stretch/>
        </p:blipFill>
        <p:spPr>
          <a:xfrm>
            <a:off x="5292000" y="4354200"/>
            <a:ext cx="3483360" cy="1896480"/>
          </a:xfrm>
          <a:prstGeom prst="rect">
            <a:avLst/>
          </a:prstGeom>
          <a:ln>
            <a:noFill/>
          </a:ln>
        </p:spPr>
      </p:pic>
      <p:pic>
        <p:nvPicPr>
          <p:cNvPr id="181" name="Picture 3" descr=""/>
          <p:cNvPicPr/>
          <p:nvPr/>
        </p:nvPicPr>
        <p:blipFill>
          <a:blip r:embed="rId3"/>
          <a:stretch/>
        </p:blipFill>
        <p:spPr>
          <a:xfrm>
            <a:off x="290880" y="4457880"/>
            <a:ext cx="4876560" cy="1778760"/>
          </a:xfrm>
          <a:prstGeom prst="rect">
            <a:avLst/>
          </a:prstGeom>
          <a:ln>
            <a:noFill/>
          </a:ln>
        </p:spPr>
      </p:pic>
      <p:sp>
        <p:nvSpPr>
          <p:cNvPr id="182" name="CustomShape 13"/>
          <p:cNvSpPr/>
          <p:nvPr/>
        </p:nvSpPr>
        <p:spPr>
          <a:xfrm>
            <a:off x="6843240" y="1086120"/>
            <a:ext cx="2160" cy="469800"/>
          </a:xfrm>
          <a:custGeom>
            <a:avLst/>
            <a:gdLst/>
            <a:ahLst/>
            <a:rect l="l" t="t" r="r" b="b"/>
            <a:pathLst>
              <a:path w="21600" h="21600">
                <a:moveTo>
                  <a:pt x="0" y="0"/>
                </a:moveTo>
                <a:lnTo>
                  <a:pt x="21600" y="21600"/>
                </a:lnTo>
              </a:path>
            </a:pathLst>
          </a:custGeom>
          <a:noFill/>
          <a:ln w="3816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83" name="CustomShape 14"/>
          <p:cNvSpPr/>
          <p:nvPr/>
        </p:nvSpPr>
        <p:spPr>
          <a:xfrm>
            <a:off x="4107600" y="1242360"/>
            <a:ext cx="360" cy="382680"/>
          </a:xfrm>
          <a:custGeom>
            <a:avLst/>
            <a:gdLst/>
            <a:ahLst/>
            <a:rect l="l" t="t" r="r" b="b"/>
            <a:pathLst>
              <a:path w="21600" h="21600">
                <a:moveTo>
                  <a:pt x="0" y="0"/>
                </a:moveTo>
                <a:lnTo>
                  <a:pt x="21600" y="21600"/>
                </a:lnTo>
              </a:path>
            </a:pathLst>
          </a:custGeom>
          <a:noFill/>
          <a:ln w="3816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84" name="CustomShape 15"/>
          <p:cNvSpPr/>
          <p:nvPr/>
        </p:nvSpPr>
        <p:spPr>
          <a:xfrm>
            <a:off x="3376080" y="1625760"/>
            <a:ext cx="1461960" cy="638640"/>
          </a:xfrm>
          <a:prstGeom prst="rect">
            <a:avLst/>
          </a:prstGeom>
          <a:ln>
            <a:round/>
          </a:ln>
        </p:spPr>
        <p:style>
          <a:lnRef idx="2">
            <a:schemeClr val="accent2">
              <a:shade val="50000"/>
            </a:schemeClr>
          </a:lnRef>
          <a:fillRef idx="1">
            <a:schemeClr val="accent2"/>
          </a:fillRef>
          <a:effectRef idx="0">
            <a:schemeClr val="accent2"/>
          </a:effectRef>
          <a:fontRef idx="minor"/>
        </p:style>
        <p:txBody>
          <a:bodyPr lIns="90000" rIns="90000" tIns="45000" bIns="45000"/>
          <a:p>
            <a:pPr>
              <a:lnSpc>
                <a:spcPct val="100000"/>
              </a:lnSpc>
            </a:pPr>
            <a:r>
              <a:rPr b="1" lang="es-ES" sz="1800" spc="-1" strike="noStrike">
                <a:solidFill>
                  <a:srgbClr val="ffffff"/>
                </a:solidFill>
                <a:latin typeface="Calibri"/>
                <a:ea typeface="DejaVu Sans"/>
              </a:rPr>
              <a:t>1, 2, 4 y 8</a:t>
            </a:r>
            <a:endParaRPr b="0" lang="es-ES" sz="1800" spc="-1" strike="noStrike">
              <a:latin typeface="Arial"/>
            </a:endParaRPr>
          </a:p>
          <a:p>
            <a:pPr>
              <a:lnSpc>
                <a:spcPct val="100000"/>
              </a:lnSpc>
            </a:pPr>
            <a:r>
              <a:rPr b="1" lang="es-ES" sz="1800" spc="-1" strike="noStrike">
                <a:solidFill>
                  <a:srgbClr val="ffffff"/>
                </a:solidFill>
                <a:latin typeface="Calibri"/>
                <a:ea typeface="DejaVu Sans"/>
              </a:rPr>
              <a:t>GB/módulo</a:t>
            </a:r>
            <a:endParaRPr b="0" lang="es-ES" sz="1800" spc="-1" strike="noStrike">
              <a:latin typeface="Arial"/>
            </a:endParaRPr>
          </a:p>
        </p:txBody>
      </p:sp>
    </p:spTree>
  </p:cSld>
  <p:timing>
    <p:tnLst>
      <p:par>
        <p:cTn id="493" dur="indefinite" restart="never" nodeType="tmRoot">
          <p:childTnLst>
            <p:seq>
              <p:cTn id="494" dur="indefinite" nodeType="mainSeq">
                <p:childTnLst>
                  <p:par>
                    <p:cTn id="495" fill="hold">
                      <p:stCondLst>
                        <p:cond delay="0"/>
                      </p:stCondLst>
                      <p:childTnLst>
                        <p:par>
                          <p:cTn id="496" fill="hold">
                            <p:stCondLst>
                              <p:cond delay="0"/>
                            </p:stCondLst>
                            <p:childTnLst>
                              <p:par>
                                <p:cTn id="497" nodeType="afterEffect" fill="hold" presetClass="entr" presetID="5" presetSubtype="10">
                                  <p:stCondLst>
                                    <p:cond delay="0"/>
                                  </p:stCondLst>
                                  <p:childTnLst>
                                    <p:set>
                                      <p:cBhvr>
                                        <p:cTn id="498" dur="1" fill="hold">
                                          <p:stCondLst>
                                            <p:cond delay="0"/>
                                          </p:stCondLst>
                                        </p:cTn>
                                        <p:tgtEl>
                                          <p:spTgt spid="175"/>
                                        </p:tgtEl>
                                        <p:attrNameLst>
                                          <p:attrName>style.visibility</p:attrName>
                                        </p:attrNameLst>
                                      </p:cBhvr>
                                      <p:to>
                                        <p:strVal val="visible"/>
                                      </p:to>
                                    </p:set>
                                    <p:animEffect filter="checkerboard(across)" transition="in">
                                      <p:cBhvr additive="repl">
                                        <p:cTn id="499" dur="500"/>
                                        <p:tgtEl>
                                          <p:spTgt spid="175"/>
                                        </p:tgtEl>
                                      </p:cBhvr>
                                    </p:animEffect>
                                  </p:childTnLst>
                                </p:cTn>
                              </p:par>
                            </p:childTnLst>
                          </p:cTn>
                        </p:par>
                        <p:par>
                          <p:cTn id="500" fill="hold">
                            <p:stCondLst>
                              <p:cond delay="500"/>
                            </p:stCondLst>
                            <p:childTnLst>
                              <p:par>
                                <p:cTn id="501" nodeType="afterEffect" fill="hold" presetClass="entr" presetID="5" presetSubtype="10">
                                  <p:stCondLst>
                                    <p:cond delay="0"/>
                                  </p:stCondLst>
                                  <p:childTnLst>
                                    <p:set>
                                      <p:cBhvr>
                                        <p:cTn id="502" dur="1" fill="hold">
                                          <p:stCondLst>
                                            <p:cond delay="0"/>
                                          </p:stCondLst>
                                        </p:cTn>
                                        <p:tgtEl>
                                          <p:spTgt spid="171"/>
                                        </p:tgtEl>
                                        <p:attrNameLst>
                                          <p:attrName>style.visibility</p:attrName>
                                        </p:attrNameLst>
                                      </p:cBhvr>
                                      <p:to>
                                        <p:strVal val="visible"/>
                                      </p:to>
                                    </p:set>
                                    <p:animEffect filter="checkerboard(across)" transition="in">
                                      <p:cBhvr additive="repl">
                                        <p:cTn id="503" dur="500"/>
                                        <p:tgtEl>
                                          <p:spTgt spid="171"/>
                                        </p:tgtEl>
                                      </p:cBhvr>
                                    </p:animEffect>
                                  </p:childTnLst>
                                </p:cTn>
                              </p:par>
                            </p:childTnLst>
                          </p:cTn>
                        </p:par>
                        <p:par>
                          <p:cTn id="504" fill="hold">
                            <p:stCondLst>
                              <p:cond delay="1000"/>
                            </p:stCondLst>
                            <p:childTnLst>
                              <p:par>
                                <p:cTn id="505" nodeType="afterEffect" fill="hold" presetClass="entr" presetID="5" presetSubtype="10">
                                  <p:stCondLst>
                                    <p:cond delay="0"/>
                                  </p:stCondLst>
                                  <p:childTnLst>
                                    <p:set>
                                      <p:cBhvr>
                                        <p:cTn id="506" dur="1" fill="hold">
                                          <p:stCondLst>
                                            <p:cond delay="0"/>
                                          </p:stCondLst>
                                        </p:cTn>
                                        <p:tgtEl>
                                          <p:spTgt spid="182"/>
                                        </p:tgtEl>
                                        <p:attrNameLst>
                                          <p:attrName>style.visibility</p:attrName>
                                        </p:attrNameLst>
                                      </p:cBhvr>
                                      <p:to>
                                        <p:strVal val="visible"/>
                                      </p:to>
                                    </p:set>
                                    <p:animEffect filter="checkerboard(across)" transition="in">
                                      <p:cBhvr additive="repl">
                                        <p:cTn id="507" dur="500"/>
                                        <p:tgtEl>
                                          <p:spTgt spid="182"/>
                                        </p:tgtEl>
                                      </p:cBhvr>
                                    </p:animEffect>
                                  </p:childTnLst>
                                </p:cTn>
                              </p:par>
                            </p:childTnLst>
                          </p:cTn>
                        </p:par>
                        <p:par>
                          <p:cTn id="508" fill="hold">
                            <p:stCondLst>
                              <p:cond delay="1500"/>
                            </p:stCondLst>
                            <p:childTnLst>
                              <p:par>
                                <p:cTn id="509" nodeType="afterEffect" fill="hold" presetClass="entr" presetID="5" presetSubtype="10">
                                  <p:stCondLst>
                                    <p:cond delay="0"/>
                                  </p:stCondLst>
                                  <p:childTnLst>
                                    <p:set>
                                      <p:cBhvr>
                                        <p:cTn id="510" dur="1" fill="hold">
                                          <p:stCondLst>
                                            <p:cond delay="0"/>
                                          </p:stCondLst>
                                        </p:cTn>
                                        <p:tgtEl>
                                          <p:spTgt spid="176"/>
                                        </p:tgtEl>
                                        <p:attrNameLst>
                                          <p:attrName>style.visibility</p:attrName>
                                        </p:attrNameLst>
                                      </p:cBhvr>
                                      <p:to>
                                        <p:strVal val="visible"/>
                                      </p:to>
                                    </p:set>
                                    <p:animEffect filter="checkerboard(across)" transition="in">
                                      <p:cBhvr additive="repl">
                                        <p:cTn id="511" dur="500"/>
                                        <p:tgtEl>
                                          <p:spTgt spid="176"/>
                                        </p:tgtEl>
                                      </p:cBhvr>
                                    </p:animEffect>
                                  </p:childTnLst>
                                </p:cTn>
                              </p:par>
                            </p:childTnLst>
                          </p:cTn>
                        </p:par>
                        <p:par>
                          <p:cTn id="512" fill="hold">
                            <p:stCondLst>
                              <p:cond delay="2000"/>
                            </p:stCondLst>
                            <p:childTnLst>
                              <p:par>
                                <p:cTn id="513" nodeType="afterEffect" fill="hold" presetClass="entr" presetID="5" presetSubtype="10">
                                  <p:stCondLst>
                                    <p:cond delay="0"/>
                                  </p:stCondLst>
                                  <p:childTnLst>
                                    <p:set>
                                      <p:cBhvr>
                                        <p:cTn id="514" dur="1" fill="hold">
                                          <p:stCondLst>
                                            <p:cond delay="0"/>
                                          </p:stCondLst>
                                        </p:cTn>
                                        <p:tgtEl>
                                          <p:spTgt spid="177"/>
                                        </p:tgtEl>
                                        <p:attrNameLst>
                                          <p:attrName>style.visibility</p:attrName>
                                        </p:attrNameLst>
                                      </p:cBhvr>
                                      <p:to>
                                        <p:strVal val="visible"/>
                                      </p:to>
                                    </p:set>
                                    <p:animEffect filter="checkerboard(across)" transition="in">
                                      <p:cBhvr additive="repl">
                                        <p:cTn id="515" dur="500"/>
                                        <p:tgtEl>
                                          <p:spTgt spid="177"/>
                                        </p:tgtEl>
                                      </p:cBhvr>
                                    </p:animEffect>
                                  </p:childTnLst>
                                </p:cTn>
                              </p:par>
                            </p:childTnLst>
                          </p:cTn>
                        </p:par>
                        <p:par>
                          <p:cTn id="516" fill="hold">
                            <p:stCondLst>
                              <p:cond delay="2500"/>
                            </p:stCondLst>
                            <p:childTnLst>
                              <p:par>
                                <p:cTn id="517" nodeType="afterEffect" fill="hold" presetClass="entr" presetID="5" presetSubtype="10">
                                  <p:stCondLst>
                                    <p:cond delay="0"/>
                                  </p:stCondLst>
                                  <p:childTnLst>
                                    <p:set>
                                      <p:cBhvr>
                                        <p:cTn id="518" dur="1" fill="hold">
                                          <p:stCondLst>
                                            <p:cond delay="0"/>
                                          </p:stCondLst>
                                        </p:cTn>
                                        <p:tgtEl>
                                          <p:spTgt spid="172"/>
                                        </p:tgtEl>
                                        <p:attrNameLst>
                                          <p:attrName>style.visibility</p:attrName>
                                        </p:attrNameLst>
                                      </p:cBhvr>
                                      <p:to>
                                        <p:strVal val="visible"/>
                                      </p:to>
                                    </p:set>
                                    <p:animEffect filter="checkerboard(across)" transition="in">
                                      <p:cBhvr additive="repl">
                                        <p:cTn id="519" dur="500"/>
                                        <p:tgtEl>
                                          <p:spTgt spid="172"/>
                                        </p:tgtEl>
                                      </p:cBhvr>
                                    </p:animEffect>
                                  </p:childTnLst>
                                </p:cTn>
                              </p:par>
                            </p:childTnLst>
                          </p:cTn>
                        </p:par>
                        <p:par>
                          <p:cTn id="520" fill="hold">
                            <p:stCondLst>
                              <p:cond delay="3000"/>
                            </p:stCondLst>
                            <p:childTnLst>
                              <p:par>
                                <p:cTn id="521" nodeType="afterEffect" fill="hold" presetClass="entr" presetID="42">
                                  <p:stCondLst>
                                    <p:cond delay="0"/>
                                  </p:stCondLst>
                                  <p:childTnLst>
                                    <p:set>
                                      <p:cBhvr>
                                        <p:cTn id="522" dur="1" fill="hold">
                                          <p:stCondLst>
                                            <p:cond delay="0"/>
                                          </p:stCondLst>
                                        </p:cTn>
                                        <p:tgtEl>
                                          <p:spTgt spid="181"/>
                                        </p:tgtEl>
                                        <p:attrNameLst>
                                          <p:attrName>style.visibility</p:attrName>
                                        </p:attrNameLst>
                                      </p:cBhvr>
                                      <p:to>
                                        <p:strVal val="visible"/>
                                      </p:to>
                                    </p:set>
                                    <p:animEffect filter="fade" transition="in">
                                      <p:cBhvr additive="repl">
                                        <p:cTn id="523" dur="1000"/>
                                        <p:tgtEl>
                                          <p:spTgt spid="181"/>
                                        </p:tgtEl>
                                      </p:cBhvr>
                                    </p:animEffect>
                                    <p:anim calcmode="lin" valueType="num">
                                      <p:cBhvr additive="repl">
                                        <p:cTn id="524" dur="1000" fill="hold"/>
                                        <p:tgtEl>
                                          <p:spTgt spid="181"/>
                                        </p:tgtEl>
                                        <p:attrNameLst>
                                          <p:attrName>ppt_x</p:attrName>
                                        </p:attrNameLst>
                                      </p:cBhvr>
                                      <p:tavLst>
                                        <p:tav tm="0">
                                          <p:val>
                                            <p:strVal val="#ppt_x"/>
                                          </p:val>
                                        </p:tav>
                                        <p:tav tm="100000">
                                          <p:val>
                                            <p:strVal val="#ppt_x"/>
                                          </p:val>
                                        </p:tav>
                                      </p:tavLst>
                                    </p:anim>
                                    <p:anim calcmode="lin" valueType="num">
                                      <p:cBhvr additive="repl">
                                        <p:cTn id="525" dur="1000" fill="hold"/>
                                        <p:tgtEl>
                                          <p:spTgt spid="181"/>
                                        </p:tgtEl>
                                        <p:attrNameLst>
                                          <p:attrName>ppt_y</p:attrName>
                                        </p:attrNameLst>
                                      </p:cBhvr>
                                      <p:tavLst>
                                        <p:tav tm="0">
                                          <p:val>
                                            <p:strVal val="#ppt_y+.1"/>
                                          </p:val>
                                        </p:tav>
                                        <p:tav tm="100000">
                                          <p:val>
                                            <p:strVal val="#ppt_y"/>
                                          </p:val>
                                        </p:tav>
                                      </p:tavLst>
                                    </p:anim>
                                  </p:childTnLst>
                                </p:cTn>
                              </p:par>
                              <p:par>
                                <p:cTn id="526" nodeType="withEffect" fill="hold" presetClass="entr" presetID="42">
                                  <p:stCondLst>
                                    <p:cond delay="0"/>
                                  </p:stCondLst>
                                  <p:childTnLst>
                                    <p:set>
                                      <p:cBhvr>
                                        <p:cTn id="527" dur="1" fill="hold">
                                          <p:stCondLst>
                                            <p:cond delay="0"/>
                                          </p:stCondLst>
                                        </p:cTn>
                                        <p:tgtEl>
                                          <p:spTgt spid="180"/>
                                        </p:tgtEl>
                                        <p:attrNameLst>
                                          <p:attrName>style.visibility</p:attrName>
                                        </p:attrNameLst>
                                      </p:cBhvr>
                                      <p:to>
                                        <p:strVal val="visible"/>
                                      </p:to>
                                    </p:set>
                                    <p:animEffect filter="fade" transition="in">
                                      <p:cBhvr additive="repl">
                                        <p:cTn id="528" dur="1000"/>
                                        <p:tgtEl>
                                          <p:spTgt spid="180"/>
                                        </p:tgtEl>
                                      </p:cBhvr>
                                    </p:animEffect>
                                    <p:anim calcmode="lin" valueType="num">
                                      <p:cBhvr additive="repl">
                                        <p:cTn id="529" dur="1000" fill="hold"/>
                                        <p:tgtEl>
                                          <p:spTgt spid="180"/>
                                        </p:tgtEl>
                                        <p:attrNameLst>
                                          <p:attrName>ppt_x</p:attrName>
                                        </p:attrNameLst>
                                      </p:cBhvr>
                                      <p:tavLst>
                                        <p:tav tm="0">
                                          <p:val>
                                            <p:strVal val="#ppt_x"/>
                                          </p:val>
                                        </p:tav>
                                        <p:tav tm="100000">
                                          <p:val>
                                            <p:strVal val="#ppt_x"/>
                                          </p:val>
                                        </p:tav>
                                      </p:tavLst>
                                    </p:anim>
                                    <p:anim calcmode="lin" valueType="num">
                                      <p:cBhvr additive="repl">
                                        <p:cTn id="530" dur="1000" fill="hold"/>
                                        <p:tgtEl>
                                          <p:spTgt spid="180"/>
                                        </p:tgtEl>
                                        <p:attrNameLst>
                                          <p:attrName>ppt_y</p:attrName>
                                        </p:attrNameLst>
                                      </p:cBhvr>
                                      <p:tavLst>
                                        <p:tav tm="0">
                                          <p:val>
                                            <p:strVal val="#ppt_y+.1"/>
                                          </p:val>
                                        </p:tav>
                                        <p:tav tm="100000">
                                          <p:val>
                                            <p:strVal val="#ppt_y"/>
                                          </p:val>
                                        </p:tav>
                                      </p:tavLst>
                                    </p:anim>
                                  </p:childTnLst>
                                </p:cTn>
                              </p:par>
                            </p:childTnLst>
                          </p:cTn>
                        </p:par>
                      </p:childTnLst>
                    </p:cTn>
                  </p:par>
                  <p:par>
                    <p:cTn id="531" fill="hold">
                      <p:stCondLst>
                        <p:cond delay="indefinite"/>
                      </p:stCondLst>
                      <p:childTnLst>
                        <p:par>
                          <p:cTn id="532" fill="hold">
                            <p:stCondLst>
                              <p:cond delay="0"/>
                            </p:stCondLst>
                            <p:childTnLst>
                              <p:par>
                                <p:cTn id="533" nodeType="clickEffect" fill="hold" presetClass="entr" presetID="5" presetSubtype="10">
                                  <p:stCondLst>
                                    <p:cond delay="0"/>
                                  </p:stCondLst>
                                  <p:childTnLst>
                                    <p:set>
                                      <p:cBhvr>
                                        <p:cTn id="534" dur="1" fill="hold">
                                          <p:stCondLst>
                                            <p:cond delay="0"/>
                                          </p:stCondLst>
                                        </p:cTn>
                                        <p:tgtEl>
                                          <p:spTgt spid="174"/>
                                        </p:tgtEl>
                                        <p:attrNameLst>
                                          <p:attrName>style.visibility</p:attrName>
                                        </p:attrNameLst>
                                      </p:cBhvr>
                                      <p:to>
                                        <p:strVal val="visible"/>
                                      </p:to>
                                    </p:set>
                                    <p:animEffect filter="checkerboard(across)" transition="in">
                                      <p:cBhvr additive="repl">
                                        <p:cTn id="535" dur="500"/>
                                        <p:tgtEl>
                                          <p:spTgt spid="174"/>
                                        </p:tgtEl>
                                      </p:cBhvr>
                                    </p:animEffect>
                                  </p:childTnLst>
                                </p:cTn>
                              </p:par>
                            </p:childTnLst>
                          </p:cTn>
                        </p:par>
                        <p:par>
                          <p:cTn id="536" fill="hold">
                            <p:stCondLst>
                              <p:cond delay="500"/>
                            </p:stCondLst>
                            <p:childTnLst>
                              <p:par>
                                <p:cTn id="537" nodeType="afterEffect" fill="hold" presetClass="entr" presetID="5" presetSubtype="10">
                                  <p:stCondLst>
                                    <p:cond delay="0"/>
                                  </p:stCondLst>
                                  <p:childTnLst>
                                    <p:set>
                                      <p:cBhvr>
                                        <p:cTn id="538" dur="1" fill="hold">
                                          <p:stCondLst>
                                            <p:cond delay="0"/>
                                          </p:stCondLst>
                                        </p:cTn>
                                        <p:tgtEl>
                                          <p:spTgt spid="173"/>
                                        </p:tgtEl>
                                        <p:attrNameLst>
                                          <p:attrName>style.visibility</p:attrName>
                                        </p:attrNameLst>
                                      </p:cBhvr>
                                      <p:to>
                                        <p:strVal val="visible"/>
                                      </p:to>
                                    </p:set>
                                    <p:animEffect filter="checkerboard(across)" transition="in">
                                      <p:cBhvr additive="repl">
                                        <p:cTn id="539" dur="500"/>
                                        <p:tgtEl>
                                          <p:spTgt spid="173"/>
                                        </p:tgtEl>
                                      </p:cBhvr>
                                    </p:animEffect>
                                  </p:childTnLst>
                                </p:cTn>
                              </p:par>
                            </p:childTnLst>
                          </p:cTn>
                        </p:par>
                        <p:par>
                          <p:cTn id="540" fill="hold">
                            <p:stCondLst>
                              <p:cond delay="1000"/>
                            </p:stCondLst>
                            <p:childTnLst>
                              <p:par>
                                <p:cTn id="541" nodeType="afterEffect" fill="hold" presetClass="entr" presetID="5" presetSubtype="10">
                                  <p:stCondLst>
                                    <p:cond delay="0"/>
                                  </p:stCondLst>
                                  <p:childTnLst>
                                    <p:set>
                                      <p:cBhvr>
                                        <p:cTn id="542" dur="1" fill="hold">
                                          <p:stCondLst>
                                            <p:cond delay="0"/>
                                          </p:stCondLst>
                                        </p:cTn>
                                        <p:tgtEl>
                                          <p:spTgt spid="179"/>
                                        </p:tgtEl>
                                        <p:attrNameLst>
                                          <p:attrName>style.visibility</p:attrName>
                                        </p:attrNameLst>
                                      </p:cBhvr>
                                      <p:to>
                                        <p:strVal val="visible"/>
                                      </p:to>
                                    </p:set>
                                    <p:animEffect filter="checkerboard(across)" transition="in">
                                      <p:cBhvr additive="repl">
                                        <p:cTn id="543" dur="500"/>
                                        <p:tgtEl>
                                          <p:spTgt spid="179"/>
                                        </p:tgtEl>
                                      </p:cBhvr>
                                    </p:animEffect>
                                  </p:childTnLst>
                                </p:cTn>
                              </p:par>
                            </p:childTnLst>
                          </p:cTn>
                        </p:par>
                        <p:par>
                          <p:cTn id="544" fill="hold">
                            <p:stCondLst>
                              <p:cond delay="1500"/>
                            </p:stCondLst>
                            <p:childTnLst>
                              <p:par>
                                <p:cTn id="545" nodeType="afterEffect" fill="hold" presetClass="entr" presetID="5" presetSubtype="10">
                                  <p:stCondLst>
                                    <p:cond delay="0"/>
                                  </p:stCondLst>
                                  <p:childTnLst>
                                    <p:set>
                                      <p:cBhvr>
                                        <p:cTn id="546" dur="1" fill="hold">
                                          <p:stCondLst>
                                            <p:cond delay="0"/>
                                          </p:stCondLst>
                                        </p:cTn>
                                        <p:tgtEl>
                                          <p:spTgt spid="178"/>
                                        </p:tgtEl>
                                        <p:attrNameLst>
                                          <p:attrName>style.visibility</p:attrName>
                                        </p:attrNameLst>
                                      </p:cBhvr>
                                      <p:to>
                                        <p:strVal val="visible"/>
                                      </p:to>
                                    </p:set>
                                    <p:animEffect filter="checkerboard(across)" transition="in">
                                      <p:cBhvr additive="repl">
                                        <p:cTn id="547" dur="500"/>
                                        <p:tgtEl>
                                          <p:spTgt spid="178"/>
                                        </p:tgtEl>
                                      </p:cBhvr>
                                    </p:animEffect>
                                  </p:childTnLst>
                                </p:cTn>
                              </p:par>
                            </p:childTnLst>
                          </p:cTn>
                        </p:par>
                      </p:childTnLst>
                    </p:cTn>
                  </p:par>
                  <p:par>
                    <p:cTn id="548" fill="hold">
                      <p:stCondLst>
                        <p:cond delay="indefinite"/>
                      </p:stCondLst>
                      <p:childTnLst>
                        <p:par>
                          <p:cTn id="549" fill="hold">
                            <p:stCondLst>
                              <p:cond delay="0"/>
                            </p:stCondLst>
                            <p:childTnLst>
                              <p:par>
                                <p:cTn id="550" nodeType="clickEffect" fill="hold" presetClass="entr" presetID="5" presetSubtype="10">
                                  <p:stCondLst>
                                    <p:cond delay="0"/>
                                  </p:stCondLst>
                                  <p:childTnLst>
                                    <p:set>
                                      <p:cBhvr>
                                        <p:cTn id="551" dur="1" fill="hold">
                                          <p:stCondLst>
                                            <p:cond delay="0"/>
                                          </p:stCondLst>
                                        </p:cTn>
                                        <p:tgtEl>
                                          <p:spTgt spid="183"/>
                                        </p:tgtEl>
                                        <p:attrNameLst>
                                          <p:attrName>style.visibility</p:attrName>
                                        </p:attrNameLst>
                                      </p:cBhvr>
                                      <p:to>
                                        <p:strVal val="visible"/>
                                      </p:to>
                                    </p:set>
                                    <p:animEffect filter="checkerboard(across)" transition="in">
                                      <p:cBhvr additive="repl">
                                        <p:cTn id="552" dur="500"/>
                                        <p:tgtEl>
                                          <p:spTgt spid="183"/>
                                        </p:tgtEl>
                                      </p:cBhvr>
                                    </p:animEffect>
                                  </p:childTnLst>
                                </p:cTn>
                              </p:par>
                            </p:childTnLst>
                          </p:cTn>
                        </p:par>
                        <p:par>
                          <p:cTn id="553" fill="hold">
                            <p:stCondLst>
                              <p:cond delay="500"/>
                            </p:stCondLst>
                            <p:childTnLst>
                              <p:par>
                                <p:cTn id="554" nodeType="afterEffect" fill="hold" presetClass="entr" presetID="5" presetSubtype="10">
                                  <p:stCondLst>
                                    <p:cond delay="0"/>
                                  </p:stCondLst>
                                  <p:childTnLst>
                                    <p:set>
                                      <p:cBhvr>
                                        <p:cTn id="555" dur="1" fill="hold">
                                          <p:stCondLst>
                                            <p:cond delay="0"/>
                                          </p:stCondLst>
                                        </p:cTn>
                                        <p:tgtEl>
                                          <p:spTgt spid="184"/>
                                        </p:tgtEl>
                                        <p:attrNameLst>
                                          <p:attrName>style.visibility</p:attrName>
                                        </p:attrNameLst>
                                      </p:cBhvr>
                                      <p:to>
                                        <p:strVal val="visible"/>
                                      </p:to>
                                    </p:set>
                                    <p:animEffect filter="checkerboard(across)" transition="in">
                                      <p:cBhvr additive="repl">
                                        <p:cTn id="556" dur="500"/>
                                        <p:tgtEl>
                                          <p:spTgt spid="184"/>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7092360" y="6588000"/>
            <a:ext cx="1875600" cy="2541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ES" sz="1200" spc="-1" strike="noStrike">
                <a:solidFill>
                  <a:srgbClr val="8b8b8b"/>
                </a:solidFill>
                <a:latin typeface="Calibri"/>
              </a:rPr>
              <a:t> </a:t>
            </a:r>
            <a:endParaRPr b="0" lang="es-ES" sz="1200" spc="-1" strike="noStrike">
              <a:latin typeface="Arial"/>
            </a:endParaRPr>
          </a:p>
        </p:txBody>
      </p:sp>
      <p:sp>
        <p:nvSpPr>
          <p:cNvPr id="186" name="CustomShape 2"/>
          <p:cNvSpPr/>
          <p:nvPr/>
        </p:nvSpPr>
        <p:spPr>
          <a:xfrm>
            <a:off x="251640" y="6597360"/>
            <a:ext cx="5623560" cy="23940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1200" spc="-1" strike="noStrike">
                <a:solidFill>
                  <a:srgbClr val="8b8b8b"/>
                </a:solidFill>
                <a:latin typeface="Calibri"/>
              </a:rPr>
              <a:t>Memoria Principal- Elementos HW del PC</a:t>
            </a:r>
            <a:endParaRPr b="0" lang="es-ES" sz="1200" spc="-1" strike="noStrike">
              <a:latin typeface="Arial"/>
            </a:endParaRPr>
          </a:p>
        </p:txBody>
      </p:sp>
      <p:sp>
        <p:nvSpPr>
          <p:cNvPr id="187" name="CustomShape 3"/>
          <p:cNvSpPr/>
          <p:nvPr/>
        </p:nvSpPr>
        <p:spPr>
          <a:xfrm>
            <a:off x="409320" y="332640"/>
            <a:ext cx="4101480" cy="921600"/>
          </a:xfrm>
          <a:prstGeom prst="roundRect">
            <a:avLst>
              <a:gd name="adj" fmla="val 16667"/>
            </a:avLst>
          </a:prstGeom>
          <a:ln>
            <a:round/>
          </a:ln>
          <a:effectLst>
            <a:outerShdw algn="bl" blurRad="76200" dir="2700000" dist="12700" kx="-800400" rotWithShape="0" sy="-23000">
              <a:srgbClr val="000000">
                <a:alpha val="20000"/>
              </a:srgbClr>
            </a:outerShdw>
          </a:effectLst>
        </p:spPr>
        <p:style>
          <a:lnRef idx="3">
            <a:schemeClr val="lt1"/>
          </a:lnRef>
          <a:fillRef idx="1003">
            <a:schemeClr val="dk2"/>
          </a:fillRef>
          <a:effectRef idx="1">
            <a:schemeClr val="dk1"/>
          </a:effectRef>
          <a:fontRef idx="minor"/>
        </p:style>
        <p:txBody>
          <a:bodyPr lIns="90000" rIns="90000" tIns="45000" bIns="45000" anchor="ctr"/>
          <a:p>
            <a:pPr algn="ctr">
              <a:lnSpc>
                <a:spcPct val="100000"/>
              </a:lnSpc>
            </a:pPr>
            <a:r>
              <a:rPr b="1" lang="es-ES" sz="2800" spc="-1" strike="noStrike">
                <a:solidFill>
                  <a:srgbClr val="ffffff"/>
                </a:solidFill>
                <a:latin typeface="Calibri"/>
                <a:ea typeface="DejaVu Sans"/>
              </a:rPr>
              <a:t>Tecnologías de memoria</a:t>
            </a:r>
            <a:endParaRPr b="0" lang="es-ES" sz="2800" spc="-1" strike="noStrike">
              <a:latin typeface="Arial"/>
            </a:endParaRPr>
          </a:p>
          <a:p>
            <a:pPr algn="ctr">
              <a:lnSpc>
                <a:spcPct val="100000"/>
              </a:lnSpc>
            </a:pPr>
            <a:r>
              <a:rPr b="1" lang="es-ES" sz="2800" spc="-1" strike="noStrike">
                <a:solidFill>
                  <a:srgbClr val="ffffff"/>
                </a:solidFill>
                <a:latin typeface="Calibri"/>
                <a:ea typeface="DejaVu Sans"/>
              </a:rPr>
              <a:t>DDR 3 SDRAM</a:t>
            </a:r>
            <a:endParaRPr b="0" lang="es-ES" sz="2800" spc="-1" strike="noStrike">
              <a:latin typeface="Arial"/>
            </a:endParaRPr>
          </a:p>
        </p:txBody>
      </p:sp>
      <p:sp>
        <p:nvSpPr>
          <p:cNvPr id="188" name="CustomShape 4"/>
          <p:cNvSpPr/>
          <p:nvPr/>
        </p:nvSpPr>
        <p:spPr>
          <a:xfrm>
            <a:off x="5013000" y="501480"/>
            <a:ext cx="3527640" cy="576720"/>
          </a:xfrm>
          <a:prstGeom prst="rect">
            <a:avLst/>
          </a:prstGeom>
          <a:ln>
            <a:round/>
          </a:ln>
        </p:spPr>
        <p:style>
          <a:lnRef idx="2">
            <a:schemeClr val="accent2">
              <a:shade val="50000"/>
            </a:schemeClr>
          </a:lnRef>
          <a:fillRef idx="1">
            <a:schemeClr val="accent2"/>
          </a:fillRef>
          <a:effectRef idx="0">
            <a:schemeClr val="accent2"/>
          </a:effectRef>
          <a:fontRef idx="minor"/>
        </p:style>
        <p:txBody>
          <a:bodyPr lIns="90000" rIns="90000" tIns="45000" bIns="45000"/>
          <a:p>
            <a:pPr algn="ctr">
              <a:lnSpc>
                <a:spcPct val="100000"/>
              </a:lnSpc>
            </a:pPr>
            <a:r>
              <a:rPr b="1" lang="es-ES" sz="1600" spc="-1" strike="noStrike">
                <a:solidFill>
                  <a:srgbClr val="ffffff"/>
                </a:solidFill>
                <a:latin typeface="Calibri"/>
                <a:ea typeface="DejaVu Sans"/>
              </a:rPr>
              <a:t>DDR de tercera generación</a:t>
            </a:r>
            <a:endParaRPr b="0" lang="es-ES" sz="1600" spc="-1" strike="noStrike">
              <a:latin typeface="Arial"/>
            </a:endParaRPr>
          </a:p>
          <a:p>
            <a:pPr algn="ctr">
              <a:lnSpc>
                <a:spcPct val="100000"/>
              </a:lnSpc>
            </a:pPr>
            <a:r>
              <a:rPr b="0" lang="es-ES" sz="1600" spc="-1" strike="noStrike" u="sng">
                <a:solidFill>
                  <a:srgbClr val="0000ff"/>
                </a:solidFill>
                <a:uFillTx/>
                <a:latin typeface="Calibri"/>
                <a:ea typeface="DejaVu Sans"/>
                <a:hlinkClick r:id="rId1"/>
              </a:rPr>
              <a:t>http://moourl.com/fu6cr</a:t>
            </a:r>
            <a:endParaRPr b="0" lang="es-ES" sz="1600" spc="-1" strike="noStrike">
              <a:latin typeface="Arial"/>
            </a:endParaRPr>
          </a:p>
        </p:txBody>
      </p:sp>
      <p:sp>
        <p:nvSpPr>
          <p:cNvPr id="189" name="CustomShape 5"/>
          <p:cNvSpPr/>
          <p:nvPr/>
        </p:nvSpPr>
        <p:spPr>
          <a:xfrm>
            <a:off x="3789000" y="2574000"/>
            <a:ext cx="5121000" cy="1550160"/>
          </a:xfrm>
          <a:prstGeom prst="rect">
            <a:avLst/>
          </a:prstGeom>
          <a:ln>
            <a:round/>
          </a:ln>
        </p:spPr>
        <p:style>
          <a:lnRef idx="2">
            <a:schemeClr val="accent2">
              <a:shade val="50000"/>
            </a:schemeClr>
          </a:lnRef>
          <a:fillRef idx="1">
            <a:schemeClr val="accent2"/>
          </a:fillRef>
          <a:effectRef idx="0">
            <a:schemeClr val="accent2"/>
          </a:effectRef>
          <a:fontRef idx="minor"/>
        </p:style>
        <p:txBody>
          <a:bodyPr lIns="90000" rIns="90000" tIns="45000" bIns="45000"/>
          <a:p>
            <a:pPr>
              <a:lnSpc>
                <a:spcPct val="100000"/>
              </a:lnSpc>
            </a:pPr>
            <a:r>
              <a:rPr b="0" lang="es-ES" sz="1600" spc="-1" strike="noStrike">
                <a:solidFill>
                  <a:srgbClr val="ffffff"/>
                </a:solidFill>
                <a:latin typeface="Calibri"/>
                <a:ea typeface="DejaVu Sans"/>
              </a:rPr>
              <a:t>Es una </a:t>
            </a:r>
            <a:r>
              <a:rPr b="1" lang="es-ES" sz="1600" spc="-1" strike="noStrike">
                <a:solidFill>
                  <a:srgbClr val="ffffff"/>
                </a:solidFill>
                <a:latin typeface="Calibri"/>
                <a:ea typeface="DejaVu Sans"/>
              </a:rPr>
              <a:t>mejora </a:t>
            </a:r>
            <a:r>
              <a:rPr b="0" lang="es-ES" sz="1600" spc="-1" strike="noStrike">
                <a:solidFill>
                  <a:srgbClr val="ffffff"/>
                </a:solidFill>
                <a:latin typeface="Calibri"/>
                <a:ea typeface="DejaVu Sans"/>
              </a:rPr>
              <a:t>del tipo DDR2. </a:t>
            </a:r>
            <a:r>
              <a:rPr b="1" lang="es-ES" sz="1600" spc="-1" strike="noStrike">
                <a:solidFill>
                  <a:srgbClr val="ffffff"/>
                </a:solidFill>
                <a:latin typeface="Calibri"/>
                <a:ea typeface="DejaVu Sans"/>
              </a:rPr>
              <a:t>Aumentan</a:t>
            </a:r>
            <a:r>
              <a:rPr b="0" lang="es-ES" sz="1600" spc="-1" strike="noStrike">
                <a:solidFill>
                  <a:srgbClr val="ffffff"/>
                </a:solidFill>
                <a:latin typeface="Calibri"/>
                <a:ea typeface="DejaVu Sans"/>
              </a:rPr>
              <a:t> su </a:t>
            </a:r>
            <a:r>
              <a:rPr b="1" lang="es-ES" sz="1600" spc="-1" strike="noStrike">
                <a:solidFill>
                  <a:srgbClr val="ffffff"/>
                </a:solidFill>
                <a:latin typeface="Calibri"/>
                <a:ea typeface="DejaVu Sans"/>
              </a:rPr>
              <a:t>velocidad</a:t>
            </a:r>
            <a:r>
              <a:rPr b="0" lang="es-ES" sz="1600" spc="-1" strike="noStrike">
                <a:solidFill>
                  <a:srgbClr val="ffffff"/>
                </a:solidFill>
                <a:latin typeface="Calibri"/>
                <a:ea typeface="DejaVu Sans"/>
              </a:rPr>
              <a:t> hasta 2600 MHz a costa de aumentar los timings. Se presenta en módulos </a:t>
            </a:r>
            <a:r>
              <a:rPr b="1" lang="es-ES" sz="1600" spc="-1" strike="noStrike">
                <a:solidFill>
                  <a:srgbClr val="ffffff"/>
                </a:solidFill>
                <a:latin typeface="Calibri"/>
                <a:ea typeface="DejaVu Sans"/>
              </a:rPr>
              <a:t>DIMM de 240 </a:t>
            </a:r>
            <a:r>
              <a:rPr b="0" lang="es-ES" sz="1600" spc="-1" strike="noStrike">
                <a:solidFill>
                  <a:srgbClr val="ffffff"/>
                </a:solidFill>
                <a:latin typeface="Calibri"/>
                <a:ea typeface="DejaVu Sans"/>
              </a:rPr>
              <a:t>contactos en el caso de ordenador de escritorio y en módulos </a:t>
            </a:r>
            <a:r>
              <a:rPr b="1" lang="es-ES" sz="1600" spc="-1" strike="noStrike">
                <a:solidFill>
                  <a:srgbClr val="ffffff"/>
                </a:solidFill>
                <a:latin typeface="Calibri"/>
                <a:ea typeface="DejaVu Sans"/>
              </a:rPr>
              <a:t>SO-DIMM</a:t>
            </a:r>
            <a:r>
              <a:rPr b="0" lang="es-ES" sz="1600" spc="-1" strike="noStrike">
                <a:solidFill>
                  <a:srgbClr val="ffffff"/>
                </a:solidFill>
                <a:latin typeface="Calibri"/>
                <a:ea typeface="DejaVu Sans"/>
              </a:rPr>
              <a:t> de </a:t>
            </a:r>
            <a:r>
              <a:rPr b="1" lang="es-ES" sz="1600" spc="-1" strike="noStrike">
                <a:solidFill>
                  <a:srgbClr val="ffffff"/>
                </a:solidFill>
                <a:latin typeface="Calibri"/>
                <a:ea typeface="DejaVu Sans"/>
              </a:rPr>
              <a:t>204 contactos </a:t>
            </a:r>
            <a:r>
              <a:rPr b="0" lang="es-ES" sz="1600" spc="-1" strike="noStrike">
                <a:solidFill>
                  <a:srgbClr val="ffffff"/>
                </a:solidFill>
                <a:latin typeface="Calibri"/>
                <a:ea typeface="DejaVu Sans"/>
              </a:rPr>
              <a:t>para los ordenadores portátiles. Se vuelve a bajar</a:t>
            </a:r>
            <a:r>
              <a:rPr b="1" lang="es-ES" sz="1600" spc="-1" strike="noStrike">
                <a:solidFill>
                  <a:srgbClr val="ffffff"/>
                </a:solidFill>
                <a:latin typeface="Calibri"/>
                <a:ea typeface="DejaVu Sans"/>
              </a:rPr>
              <a:t> voltaje </a:t>
            </a:r>
            <a:r>
              <a:rPr b="0" lang="es-ES" sz="1600" spc="-1" strike="noStrike">
                <a:solidFill>
                  <a:srgbClr val="ffffff"/>
                </a:solidFill>
                <a:latin typeface="Calibri"/>
                <a:ea typeface="DejaVu Sans"/>
              </a:rPr>
              <a:t>y por tanto a </a:t>
            </a:r>
            <a:r>
              <a:rPr b="1" lang="es-ES" sz="1600" spc="-1" strike="noStrike">
                <a:solidFill>
                  <a:srgbClr val="ffffff"/>
                </a:solidFill>
                <a:latin typeface="Calibri"/>
                <a:ea typeface="DejaVu Sans"/>
              </a:rPr>
              <a:t>mejorar el consumo</a:t>
            </a:r>
            <a:r>
              <a:rPr b="0" lang="es-ES" sz="1600" spc="-1" strike="noStrike">
                <a:solidFill>
                  <a:srgbClr val="ffffff"/>
                </a:solidFill>
                <a:latin typeface="Calibri"/>
                <a:ea typeface="DejaVu Sans"/>
              </a:rPr>
              <a:t> y </a:t>
            </a:r>
            <a:r>
              <a:rPr b="1" lang="es-ES" sz="1600" spc="-1" strike="noStrike">
                <a:solidFill>
                  <a:srgbClr val="ffffff"/>
                </a:solidFill>
                <a:latin typeface="Calibri"/>
                <a:ea typeface="DejaVu Sans"/>
              </a:rPr>
              <a:t>la disipación de calor</a:t>
            </a:r>
            <a:r>
              <a:rPr b="0" lang="es-ES" sz="1600" spc="-1" strike="noStrike">
                <a:solidFill>
                  <a:srgbClr val="ffffff"/>
                </a:solidFill>
                <a:latin typeface="Calibri"/>
                <a:ea typeface="DejaVu Sans"/>
              </a:rPr>
              <a:t>.</a:t>
            </a:r>
            <a:endParaRPr b="0" lang="es-ES" sz="1600" spc="-1" strike="noStrike">
              <a:latin typeface="Arial"/>
            </a:endParaRPr>
          </a:p>
        </p:txBody>
      </p:sp>
      <p:sp>
        <p:nvSpPr>
          <p:cNvPr id="190" name="CustomShape 6"/>
          <p:cNvSpPr/>
          <p:nvPr/>
        </p:nvSpPr>
        <p:spPr>
          <a:xfrm>
            <a:off x="1023480" y="1628640"/>
            <a:ext cx="1737720" cy="506520"/>
          </a:xfrm>
          <a:prstGeom prst="snip2DiagRect">
            <a:avLst>
              <a:gd name="adj1" fmla="val 0"/>
              <a:gd name="adj2" fmla="val 16667"/>
            </a:avLst>
          </a:prstGeom>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nchor="ctr"/>
          <a:p>
            <a:pPr algn="ctr">
              <a:lnSpc>
                <a:spcPct val="100000"/>
              </a:lnSpc>
            </a:pPr>
            <a:r>
              <a:rPr b="1" lang="es-ES" sz="1800" spc="-1" strike="noStrike">
                <a:solidFill>
                  <a:srgbClr val="000000"/>
                </a:solidFill>
                <a:latin typeface="Calibri"/>
                <a:ea typeface="DejaVu Sans"/>
              </a:rPr>
              <a:t>Modelos</a:t>
            </a:r>
            <a:endParaRPr b="0" lang="es-ES" sz="1800" spc="-1" strike="noStrike">
              <a:latin typeface="Arial"/>
            </a:endParaRPr>
          </a:p>
        </p:txBody>
      </p:sp>
      <p:sp>
        <p:nvSpPr>
          <p:cNvPr id="191" name="CustomShape 7"/>
          <p:cNvSpPr/>
          <p:nvPr/>
        </p:nvSpPr>
        <p:spPr>
          <a:xfrm>
            <a:off x="1892880" y="1254960"/>
            <a:ext cx="360" cy="372960"/>
          </a:xfrm>
          <a:custGeom>
            <a:avLst/>
            <a:gdLst/>
            <a:ahLst/>
            <a:rect l="l" t="t" r="r" b="b"/>
            <a:pathLst>
              <a:path w="21600" h="21600">
                <a:moveTo>
                  <a:pt x="0" y="0"/>
                </a:moveTo>
                <a:lnTo>
                  <a:pt x="21600" y="21600"/>
                </a:lnTo>
              </a:path>
            </a:pathLst>
          </a:custGeom>
          <a:noFill/>
          <a:ln w="3816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92" name="CustomShape 8"/>
          <p:cNvSpPr/>
          <p:nvPr/>
        </p:nvSpPr>
        <p:spPr>
          <a:xfrm flipV="1">
            <a:off x="4511520" y="792360"/>
            <a:ext cx="500760" cy="360"/>
          </a:xfrm>
          <a:custGeom>
            <a:avLst/>
            <a:gdLst/>
            <a:ahLst/>
            <a:rect l="l" t="t" r="r" b="b"/>
            <a:pathLst>
              <a:path w="21600" h="21600">
                <a:moveTo>
                  <a:pt x="0" y="0"/>
                </a:moveTo>
                <a:lnTo>
                  <a:pt x="21600" y="21600"/>
                </a:lnTo>
              </a:path>
            </a:pathLst>
          </a:custGeom>
          <a:noFill/>
          <a:ln w="3816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93" name="CustomShape 9"/>
          <p:cNvSpPr/>
          <p:nvPr/>
        </p:nvSpPr>
        <p:spPr>
          <a:xfrm>
            <a:off x="5907960" y="1580040"/>
            <a:ext cx="1737720" cy="506520"/>
          </a:xfrm>
          <a:prstGeom prst="snip2DiagRect">
            <a:avLst>
              <a:gd name="adj1" fmla="val 0"/>
              <a:gd name="adj2" fmla="val 16667"/>
            </a:avLst>
          </a:prstGeom>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nchor="ctr"/>
          <a:p>
            <a:pPr algn="ctr">
              <a:lnSpc>
                <a:spcPct val="100000"/>
              </a:lnSpc>
            </a:pPr>
            <a:r>
              <a:rPr b="1" lang="es-ES" sz="1800" spc="-1" strike="noStrike">
                <a:solidFill>
                  <a:srgbClr val="000000"/>
                </a:solidFill>
                <a:latin typeface="Calibri"/>
                <a:ea typeface="DejaVu Sans"/>
              </a:rPr>
              <a:t>Características</a:t>
            </a:r>
            <a:endParaRPr b="0" lang="es-ES" sz="1800" spc="-1" strike="noStrike">
              <a:latin typeface="Arial"/>
            </a:endParaRPr>
          </a:p>
        </p:txBody>
      </p:sp>
      <p:sp>
        <p:nvSpPr>
          <p:cNvPr id="194" name="CustomShape 10"/>
          <p:cNvSpPr/>
          <p:nvPr/>
        </p:nvSpPr>
        <p:spPr>
          <a:xfrm>
            <a:off x="6777000" y="2087280"/>
            <a:ext cx="360" cy="467640"/>
          </a:xfrm>
          <a:custGeom>
            <a:avLst/>
            <a:gdLst/>
            <a:ahLst/>
            <a:rect l="l" t="t" r="r" b="b"/>
            <a:pathLst>
              <a:path w="21600" h="21600">
                <a:moveTo>
                  <a:pt x="0" y="0"/>
                </a:moveTo>
                <a:lnTo>
                  <a:pt x="21600" y="21600"/>
                </a:lnTo>
              </a:path>
            </a:pathLst>
          </a:custGeom>
          <a:noFill/>
          <a:ln w="3816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95" name="CustomShape 11"/>
          <p:cNvSpPr/>
          <p:nvPr/>
        </p:nvSpPr>
        <p:spPr>
          <a:xfrm>
            <a:off x="351360" y="2565000"/>
            <a:ext cx="3081960" cy="1919520"/>
          </a:xfrm>
          <a:prstGeom prst="rect">
            <a:avLst/>
          </a:prstGeom>
          <a:ln>
            <a:round/>
          </a:ln>
        </p:spPr>
        <p:style>
          <a:lnRef idx="2">
            <a:schemeClr val="accent2">
              <a:shade val="50000"/>
            </a:schemeClr>
          </a:lnRef>
          <a:fillRef idx="1">
            <a:schemeClr val="accent2"/>
          </a:fillRef>
          <a:effectRef idx="0">
            <a:schemeClr val="accent2"/>
          </a:effectRef>
          <a:fontRef idx="minor"/>
        </p:style>
        <p:txBody>
          <a:bodyPr lIns="90000" rIns="90000" tIns="45000" bIns="45000"/>
          <a:p>
            <a:pPr>
              <a:lnSpc>
                <a:spcPct val="100000"/>
              </a:lnSpc>
            </a:pPr>
            <a:r>
              <a:rPr b="0" lang="es-ES" sz="2000" spc="-1" strike="noStrike">
                <a:solidFill>
                  <a:srgbClr val="ffffff"/>
                </a:solidFill>
                <a:latin typeface="Calibri"/>
                <a:ea typeface="DejaVu Sans"/>
              </a:rPr>
              <a:t>PC</a:t>
            </a:r>
            <a:r>
              <a:rPr b="1" lang="es-ES" sz="2000" spc="-1" strike="noStrike">
                <a:solidFill>
                  <a:srgbClr val="ffffff"/>
                </a:solidFill>
                <a:latin typeface="Calibri"/>
                <a:ea typeface="DejaVu Sans"/>
              </a:rPr>
              <a:t>3</a:t>
            </a:r>
            <a:r>
              <a:rPr b="0" lang="es-ES" sz="2000" spc="-1" strike="noStrike">
                <a:solidFill>
                  <a:srgbClr val="ffffff"/>
                </a:solidFill>
                <a:latin typeface="Calibri"/>
                <a:ea typeface="DejaVu Sans"/>
              </a:rPr>
              <a:t>-8500 o DDR</a:t>
            </a:r>
            <a:r>
              <a:rPr b="1" lang="es-ES" sz="2000" spc="-1" strike="noStrike">
                <a:solidFill>
                  <a:srgbClr val="ffffff"/>
                </a:solidFill>
                <a:latin typeface="Calibri"/>
                <a:ea typeface="DejaVu Sans"/>
              </a:rPr>
              <a:t>3</a:t>
            </a:r>
            <a:r>
              <a:rPr b="0" lang="es-ES" sz="2000" spc="-1" strike="noStrike">
                <a:solidFill>
                  <a:srgbClr val="ffffff"/>
                </a:solidFill>
                <a:latin typeface="Calibri"/>
                <a:ea typeface="DejaVu Sans"/>
              </a:rPr>
              <a:t>-1066</a:t>
            </a:r>
            <a:endParaRPr b="0" lang="es-ES" sz="2000" spc="-1" strike="noStrike">
              <a:latin typeface="Arial"/>
            </a:endParaRPr>
          </a:p>
          <a:p>
            <a:pPr>
              <a:lnSpc>
                <a:spcPct val="100000"/>
              </a:lnSpc>
            </a:pPr>
            <a:r>
              <a:rPr b="0" lang="es-ES" sz="2000" spc="-1" strike="noStrike">
                <a:solidFill>
                  <a:srgbClr val="ffffff"/>
                </a:solidFill>
                <a:latin typeface="Calibri"/>
                <a:ea typeface="DejaVu Sans"/>
              </a:rPr>
              <a:t>PC</a:t>
            </a:r>
            <a:r>
              <a:rPr b="1" lang="es-ES" sz="2000" spc="-1" strike="noStrike">
                <a:solidFill>
                  <a:srgbClr val="ffffff"/>
                </a:solidFill>
                <a:latin typeface="Calibri"/>
                <a:ea typeface="DejaVu Sans"/>
              </a:rPr>
              <a:t>3</a:t>
            </a:r>
            <a:r>
              <a:rPr b="0" lang="es-ES" sz="2000" spc="-1" strike="noStrike">
                <a:solidFill>
                  <a:srgbClr val="ffffff"/>
                </a:solidFill>
                <a:latin typeface="Calibri"/>
                <a:ea typeface="DejaVu Sans"/>
              </a:rPr>
              <a:t>-9600 o DDR</a:t>
            </a:r>
            <a:r>
              <a:rPr b="1" lang="es-ES" sz="2000" spc="-1" strike="noStrike">
                <a:solidFill>
                  <a:srgbClr val="ffffff"/>
                </a:solidFill>
                <a:latin typeface="Calibri"/>
                <a:ea typeface="DejaVu Sans"/>
              </a:rPr>
              <a:t>3</a:t>
            </a:r>
            <a:r>
              <a:rPr b="0" lang="es-ES" sz="2000" spc="-1" strike="noStrike">
                <a:solidFill>
                  <a:srgbClr val="ffffff"/>
                </a:solidFill>
                <a:latin typeface="Calibri"/>
                <a:ea typeface="DejaVu Sans"/>
              </a:rPr>
              <a:t>-1200</a:t>
            </a:r>
            <a:endParaRPr b="0" lang="es-ES" sz="2000" spc="-1" strike="noStrike">
              <a:latin typeface="Arial"/>
            </a:endParaRPr>
          </a:p>
          <a:p>
            <a:pPr>
              <a:lnSpc>
                <a:spcPct val="100000"/>
              </a:lnSpc>
            </a:pPr>
            <a:r>
              <a:rPr b="0" lang="es-ES" sz="2000" spc="-1" strike="noStrike">
                <a:solidFill>
                  <a:srgbClr val="ffffff"/>
                </a:solidFill>
                <a:latin typeface="Calibri"/>
                <a:ea typeface="DejaVu Sans"/>
              </a:rPr>
              <a:t>PC</a:t>
            </a:r>
            <a:r>
              <a:rPr b="1" lang="es-ES" sz="2000" spc="-1" strike="noStrike">
                <a:solidFill>
                  <a:srgbClr val="ffffff"/>
                </a:solidFill>
                <a:latin typeface="Calibri"/>
                <a:ea typeface="DejaVu Sans"/>
              </a:rPr>
              <a:t>3</a:t>
            </a:r>
            <a:r>
              <a:rPr b="0" lang="es-ES" sz="2000" spc="-1" strike="noStrike">
                <a:solidFill>
                  <a:srgbClr val="ffffff"/>
                </a:solidFill>
                <a:latin typeface="Calibri"/>
                <a:ea typeface="DejaVu Sans"/>
              </a:rPr>
              <a:t>-10600 o DDR</a:t>
            </a:r>
            <a:r>
              <a:rPr b="1" lang="es-ES" sz="2000" spc="-1" strike="noStrike">
                <a:solidFill>
                  <a:srgbClr val="ffffff"/>
                </a:solidFill>
                <a:latin typeface="Calibri"/>
                <a:ea typeface="DejaVu Sans"/>
              </a:rPr>
              <a:t>3</a:t>
            </a:r>
            <a:r>
              <a:rPr b="0" lang="es-ES" sz="2000" spc="-1" strike="noStrike">
                <a:solidFill>
                  <a:srgbClr val="ffffff"/>
                </a:solidFill>
                <a:latin typeface="Calibri"/>
                <a:ea typeface="DejaVu Sans"/>
              </a:rPr>
              <a:t>-1333</a:t>
            </a:r>
            <a:endParaRPr b="0" lang="es-ES" sz="2000" spc="-1" strike="noStrike">
              <a:latin typeface="Arial"/>
            </a:endParaRPr>
          </a:p>
          <a:p>
            <a:pPr>
              <a:lnSpc>
                <a:spcPct val="100000"/>
              </a:lnSpc>
            </a:pPr>
            <a:r>
              <a:rPr b="0" lang="es-ES" sz="2000" spc="-1" strike="noStrike">
                <a:solidFill>
                  <a:srgbClr val="ffffff"/>
                </a:solidFill>
                <a:latin typeface="Calibri"/>
                <a:ea typeface="DejaVu Sans"/>
              </a:rPr>
              <a:t>PC</a:t>
            </a:r>
            <a:r>
              <a:rPr b="1" lang="es-ES" sz="2000" spc="-1" strike="noStrike">
                <a:solidFill>
                  <a:srgbClr val="ffffff"/>
                </a:solidFill>
                <a:latin typeface="Calibri"/>
                <a:ea typeface="DejaVu Sans"/>
              </a:rPr>
              <a:t>3</a:t>
            </a:r>
            <a:r>
              <a:rPr b="0" lang="es-ES" sz="2000" spc="-1" strike="noStrike">
                <a:solidFill>
                  <a:srgbClr val="ffffff"/>
                </a:solidFill>
                <a:latin typeface="Calibri"/>
                <a:ea typeface="DejaVu Sans"/>
              </a:rPr>
              <a:t>-12800 o DDR</a:t>
            </a:r>
            <a:r>
              <a:rPr b="1" lang="es-ES" sz="2000" spc="-1" strike="noStrike">
                <a:solidFill>
                  <a:srgbClr val="ffffff"/>
                </a:solidFill>
                <a:latin typeface="Calibri"/>
                <a:ea typeface="DejaVu Sans"/>
              </a:rPr>
              <a:t>3</a:t>
            </a:r>
            <a:r>
              <a:rPr b="0" lang="es-ES" sz="2000" spc="-1" strike="noStrike">
                <a:solidFill>
                  <a:srgbClr val="ffffff"/>
                </a:solidFill>
                <a:latin typeface="Calibri"/>
                <a:ea typeface="DejaVu Sans"/>
              </a:rPr>
              <a:t>-1600</a:t>
            </a:r>
            <a:endParaRPr b="0" lang="es-ES" sz="2000" spc="-1" strike="noStrike">
              <a:latin typeface="Arial"/>
            </a:endParaRPr>
          </a:p>
          <a:p>
            <a:pPr>
              <a:lnSpc>
                <a:spcPct val="100000"/>
              </a:lnSpc>
            </a:pPr>
            <a:r>
              <a:rPr b="0" lang="es-ES" sz="2000" spc="-1" strike="noStrike">
                <a:solidFill>
                  <a:srgbClr val="ffffff"/>
                </a:solidFill>
                <a:latin typeface="Calibri"/>
                <a:ea typeface="DejaVu Sans"/>
              </a:rPr>
              <a:t>PC</a:t>
            </a:r>
            <a:r>
              <a:rPr b="1" lang="es-ES" sz="2000" spc="-1" strike="noStrike">
                <a:solidFill>
                  <a:srgbClr val="ffffff"/>
                </a:solidFill>
                <a:latin typeface="Calibri"/>
                <a:ea typeface="DejaVu Sans"/>
              </a:rPr>
              <a:t>3</a:t>
            </a:r>
            <a:r>
              <a:rPr b="0" lang="es-ES" sz="2000" spc="-1" strike="noStrike">
                <a:solidFill>
                  <a:srgbClr val="ffffff"/>
                </a:solidFill>
                <a:latin typeface="Calibri"/>
                <a:ea typeface="DejaVu Sans"/>
              </a:rPr>
              <a:t>-14900 o DDR</a:t>
            </a:r>
            <a:r>
              <a:rPr b="1" lang="es-ES" sz="2000" spc="-1" strike="noStrike">
                <a:solidFill>
                  <a:srgbClr val="ffffff"/>
                </a:solidFill>
                <a:latin typeface="Calibri"/>
                <a:ea typeface="DejaVu Sans"/>
              </a:rPr>
              <a:t>3</a:t>
            </a:r>
            <a:r>
              <a:rPr b="0" lang="es-ES" sz="2000" spc="-1" strike="noStrike">
                <a:solidFill>
                  <a:srgbClr val="ffffff"/>
                </a:solidFill>
                <a:latin typeface="Calibri"/>
                <a:ea typeface="DejaVu Sans"/>
              </a:rPr>
              <a:t>-1866</a:t>
            </a:r>
            <a:endParaRPr b="0" lang="es-ES" sz="2000" spc="-1" strike="noStrike">
              <a:latin typeface="Arial"/>
            </a:endParaRPr>
          </a:p>
          <a:p>
            <a:pPr>
              <a:lnSpc>
                <a:spcPct val="100000"/>
              </a:lnSpc>
            </a:pPr>
            <a:r>
              <a:rPr b="0" lang="es-ES" sz="2000" spc="-1" strike="noStrike">
                <a:solidFill>
                  <a:srgbClr val="ffffff"/>
                </a:solidFill>
                <a:latin typeface="Calibri"/>
                <a:ea typeface="DejaVu Sans"/>
              </a:rPr>
              <a:t>PC</a:t>
            </a:r>
            <a:r>
              <a:rPr b="1" lang="es-ES" sz="2000" spc="-1" strike="noStrike">
                <a:solidFill>
                  <a:srgbClr val="ffffff"/>
                </a:solidFill>
                <a:latin typeface="Calibri"/>
                <a:ea typeface="DejaVu Sans"/>
              </a:rPr>
              <a:t>3</a:t>
            </a:r>
            <a:r>
              <a:rPr b="0" lang="es-ES" sz="2000" spc="-1" strike="noStrike">
                <a:solidFill>
                  <a:srgbClr val="ffffff"/>
                </a:solidFill>
                <a:latin typeface="Calibri"/>
                <a:ea typeface="DejaVu Sans"/>
              </a:rPr>
              <a:t>-16000 o DDR</a:t>
            </a:r>
            <a:r>
              <a:rPr b="1" lang="es-ES" sz="2000" spc="-1" strike="noStrike">
                <a:solidFill>
                  <a:srgbClr val="ffffff"/>
                </a:solidFill>
                <a:latin typeface="Calibri"/>
                <a:ea typeface="DejaVu Sans"/>
              </a:rPr>
              <a:t>3</a:t>
            </a:r>
            <a:r>
              <a:rPr b="0" lang="es-ES" sz="2000" spc="-1" strike="noStrike">
                <a:solidFill>
                  <a:srgbClr val="ffffff"/>
                </a:solidFill>
                <a:latin typeface="Calibri"/>
                <a:ea typeface="DejaVu Sans"/>
              </a:rPr>
              <a:t>-2000</a:t>
            </a:r>
            <a:endParaRPr b="0" lang="es-ES" sz="2000" spc="-1" strike="noStrike">
              <a:latin typeface="Arial"/>
            </a:endParaRPr>
          </a:p>
        </p:txBody>
      </p:sp>
      <p:sp>
        <p:nvSpPr>
          <p:cNvPr id="196" name="CustomShape 12"/>
          <p:cNvSpPr/>
          <p:nvPr/>
        </p:nvSpPr>
        <p:spPr>
          <a:xfrm>
            <a:off x="1892880" y="2135880"/>
            <a:ext cx="360" cy="428040"/>
          </a:xfrm>
          <a:custGeom>
            <a:avLst/>
            <a:gdLst/>
            <a:ahLst/>
            <a:rect l="l" t="t" r="r" b="b"/>
            <a:pathLst>
              <a:path w="21600" h="21600">
                <a:moveTo>
                  <a:pt x="0" y="0"/>
                </a:moveTo>
                <a:lnTo>
                  <a:pt x="21600" y="21600"/>
                </a:lnTo>
              </a:path>
            </a:pathLst>
          </a:custGeom>
          <a:noFill/>
          <a:ln w="3816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97" name="CustomShape 13"/>
          <p:cNvSpPr/>
          <p:nvPr/>
        </p:nvSpPr>
        <p:spPr>
          <a:xfrm>
            <a:off x="6777000" y="1086120"/>
            <a:ext cx="360" cy="493200"/>
          </a:xfrm>
          <a:custGeom>
            <a:avLst/>
            <a:gdLst/>
            <a:ahLst/>
            <a:rect l="l" t="t" r="r" b="b"/>
            <a:pathLst>
              <a:path w="21600" h="21600">
                <a:moveTo>
                  <a:pt x="0" y="0"/>
                </a:moveTo>
                <a:lnTo>
                  <a:pt x="21600" y="21600"/>
                </a:lnTo>
              </a:path>
            </a:pathLst>
          </a:custGeom>
          <a:noFill/>
          <a:ln w="38160">
            <a:solidFill>
              <a:srgbClr val="4a7ebb"/>
            </a:solidFill>
            <a:round/>
            <a:tailEnd len="med" type="triangle" w="med"/>
          </a:ln>
        </p:spPr>
        <p:style>
          <a:lnRef idx="1">
            <a:schemeClr val="accent1"/>
          </a:lnRef>
          <a:fillRef idx="0">
            <a:schemeClr val="accent1"/>
          </a:fillRef>
          <a:effectRef idx="0">
            <a:schemeClr val="accent1"/>
          </a:effectRef>
          <a:fontRef idx="minor"/>
        </p:style>
      </p:sp>
      <p:pic>
        <p:nvPicPr>
          <p:cNvPr id="198" name="Picture 2" descr=""/>
          <p:cNvPicPr/>
          <p:nvPr/>
        </p:nvPicPr>
        <p:blipFill>
          <a:blip r:embed="rId2"/>
          <a:stretch/>
        </p:blipFill>
        <p:spPr>
          <a:xfrm>
            <a:off x="5364000" y="4222440"/>
            <a:ext cx="3391200" cy="2022480"/>
          </a:xfrm>
          <a:prstGeom prst="rect">
            <a:avLst/>
          </a:prstGeom>
          <a:ln>
            <a:noFill/>
          </a:ln>
        </p:spPr>
      </p:pic>
      <p:pic>
        <p:nvPicPr>
          <p:cNvPr id="199" name="Picture 3" descr=""/>
          <p:cNvPicPr/>
          <p:nvPr/>
        </p:nvPicPr>
        <p:blipFill>
          <a:blip r:embed="rId3"/>
          <a:stretch/>
        </p:blipFill>
        <p:spPr>
          <a:xfrm>
            <a:off x="288720" y="4725000"/>
            <a:ext cx="5024520" cy="1630080"/>
          </a:xfrm>
          <a:prstGeom prst="rect">
            <a:avLst/>
          </a:prstGeom>
          <a:ln>
            <a:noFill/>
          </a:ln>
        </p:spPr>
      </p:pic>
      <p:sp>
        <p:nvSpPr>
          <p:cNvPr id="200" name="CustomShape 14"/>
          <p:cNvSpPr/>
          <p:nvPr/>
        </p:nvSpPr>
        <p:spPr>
          <a:xfrm>
            <a:off x="4112640" y="1254960"/>
            <a:ext cx="360" cy="336960"/>
          </a:xfrm>
          <a:custGeom>
            <a:avLst/>
            <a:gdLst/>
            <a:ahLst/>
            <a:rect l="l" t="t" r="r" b="b"/>
            <a:pathLst>
              <a:path w="21600" h="21600">
                <a:moveTo>
                  <a:pt x="0" y="0"/>
                </a:moveTo>
                <a:lnTo>
                  <a:pt x="21600" y="21600"/>
                </a:lnTo>
              </a:path>
            </a:pathLst>
          </a:custGeom>
          <a:noFill/>
          <a:ln w="3816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201" name="CustomShape 15"/>
          <p:cNvSpPr/>
          <p:nvPr/>
        </p:nvSpPr>
        <p:spPr>
          <a:xfrm>
            <a:off x="3381480" y="1592640"/>
            <a:ext cx="1461960" cy="638640"/>
          </a:xfrm>
          <a:prstGeom prst="rect">
            <a:avLst/>
          </a:prstGeom>
          <a:ln>
            <a:round/>
          </a:ln>
        </p:spPr>
        <p:style>
          <a:lnRef idx="2">
            <a:schemeClr val="accent2">
              <a:shade val="50000"/>
            </a:schemeClr>
          </a:lnRef>
          <a:fillRef idx="1">
            <a:schemeClr val="accent2"/>
          </a:fillRef>
          <a:effectRef idx="0">
            <a:schemeClr val="accent2"/>
          </a:effectRef>
          <a:fontRef idx="minor"/>
        </p:style>
        <p:txBody>
          <a:bodyPr lIns="90000" rIns="90000" tIns="45000" bIns="45000"/>
          <a:p>
            <a:pPr>
              <a:lnSpc>
                <a:spcPct val="100000"/>
              </a:lnSpc>
            </a:pPr>
            <a:r>
              <a:rPr b="1" lang="es-ES" sz="1800" spc="-1" strike="noStrike">
                <a:solidFill>
                  <a:srgbClr val="ffffff"/>
                </a:solidFill>
                <a:latin typeface="Calibri"/>
                <a:ea typeface="DejaVu Sans"/>
              </a:rPr>
              <a:t>1, 2, 4, 8, 16 GB/módulo</a:t>
            </a:r>
            <a:endParaRPr b="0" lang="es-ES" sz="1800" spc="-1" strike="noStrike">
              <a:latin typeface="Arial"/>
            </a:endParaRPr>
          </a:p>
        </p:txBody>
      </p:sp>
    </p:spTree>
  </p:cSld>
  <p:timing>
    <p:tnLst>
      <p:par>
        <p:cTn id="557" dur="indefinite" restart="never" nodeType="tmRoot">
          <p:childTnLst>
            <p:seq>
              <p:cTn id="558" dur="indefinite" nodeType="mainSeq">
                <p:childTnLst>
                  <p:par>
                    <p:cTn id="559" fill="hold">
                      <p:stCondLst>
                        <p:cond delay="0"/>
                      </p:stCondLst>
                      <p:childTnLst>
                        <p:par>
                          <p:cTn id="560" fill="hold">
                            <p:stCondLst>
                              <p:cond delay="0"/>
                            </p:stCondLst>
                            <p:childTnLst>
                              <p:par>
                                <p:cTn id="561" nodeType="afterEffect" fill="hold" presetClass="entr" presetID="5" presetSubtype="10">
                                  <p:stCondLst>
                                    <p:cond delay="0"/>
                                  </p:stCondLst>
                                  <p:childTnLst>
                                    <p:set>
                                      <p:cBhvr>
                                        <p:cTn id="562" dur="1" fill="hold">
                                          <p:stCondLst>
                                            <p:cond delay="0"/>
                                          </p:stCondLst>
                                        </p:cTn>
                                        <p:tgtEl>
                                          <p:spTgt spid="192"/>
                                        </p:tgtEl>
                                        <p:attrNameLst>
                                          <p:attrName>style.visibility</p:attrName>
                                        </p:attrNameLst>
                                      </p:cBhvr>
                                      <p:to>
                                        <p:strVal val="visible"/>
                                      </p:to>
                                    </p:set>
                                    <p:animEffect filter="checkerboard(across)" transition="in">
                                      <p:cBhvr additive="repl">
                                        <p:cTn id="563" dur="500"/>
                                        <p:tgtEl>
                                          <p:spTgt spid="192"/>
                                        </p:tgtEl>
                                      </p:cBhvr>
                                    </p:animEffect>
                                  </p:childTnLst>
                                </p:cTn>
                              </p:par>
                            </p:childTnLst>
                          </p:cTn>
                        </p:par>
                        <p:par>
                          <p:cTn id="564" fill="hold">
                            <p:stCondLst>
                              <p:cond delay="500"/>
                            </p:stCondLst>
                            <p:childTnLst>
                              <p:par>
                                <p:cTn id="565" nodeType="afterEffect" fill="hold" presetClass="entr" presetID="5" presetSubtype="10">
                                  <p:stCondLst>
                                    <p:cond delay="0"/>
                                  </p:stCondLst>
                                  <p:childTnLst>
                                    <p:set>
                                      <p:cBhvr>
                                        <p:cTn id="566" dur="1" fill="hold">
                                          <p:stCondLst>
                                            <p:cond delay="0"/>
                                          </p:stCondLst>
                                        </p:cTn>
                                        <p:tgtEl>
                                          <p:spTgt spid="188"/>
                                        </p:tgtEl>
                                        <p:attrNameLst>
                                          <p:attrName>style.visibility</p:attrName>
                                        </p:attrNameLst>
                                      </p:cBhvr>
                                      <p:to>
                                        <p:strVal val="visible"/>
                                      </p:to>
                                    </p:set>
                                    <p:animEffect filter="checkerboard(across)" transition="in">
                                      <p:cBhvr additive="repl">
                                        <p:cTn id="567" dur="500"/>
                                        <p:tgtEl>
                                          <p:spTgt spid="188"/>
                                        </p:tgtEl>
                                      </p:cBhvr>
                                    </p:animEffect>
                                  </p:childTnLst>
                                </p:cTn>
                              </p:par>
                            </p:childTnLst>
                          </p:cTn>
                        </p:par>
                        <p:par>
                          <p:cTn id="568" fill="hold">
                            <p:stCondLst>
                              <p:cond delay="1000"/>
                            </p:stCondLst>
                            <p:childTnLst>
                              <p:par>
                                <p:cTn id="569" nodeType="afterEffect" fill="hold" presetClass="entr" presetID="5" presetSubtype="10">
                                  <p:stCondLst>
                                    <p:cond delay="0"/>
                                  </p:stCondLst>
                                  <p:childTnLst>
                                    <p:set>
                                      <p:cBhvr>
                                        <p:cTn id="570" dur="1" fill="hold">
                                          <p:stCondLst>
                                            <p:cond delay="0"/>
                                          </p:stCondLst>
                                        </p:cTn>
                                        <p:tgtEl>
                                          <p:spTgt spid="197"/>
                                        </p:tgtEl>
                                        <p:attrNameLst>
                                          <p:attrName>style.visibility</p:attrName>
                                        </p:attrNameLst>
                                      </p:cBhvr>
                                      <p:to>
                                        <p:strVal val="visible"/>
                                      </p:to>
                                    </p:set>
                                    <p:animEffect filter="checkerboard(across)" transition="in">
                                      <p:cBhvr additive="repl">
                                        <p:cTn id="571" dur="500"/>
                                        <p:tgtEl>
                                          <p:spTgt spid="197"/>
                                        </p:tgtEl>
                                      </p:cBhvr>
                                    </p:animEffect>
                                  </p:childTnLst>
                                </p:cTn>
                              </p:par>
                            </p:childTnLst>
                          </p:cTn>
                        </p:par>
                        <p:par>
                          <p:cTn id="572" fill="hold">
                            <p:stCondLst>
                              <p:cond delay="1500"/>
                            </p:stCondLst>
                            <p:childTnLst>
                              <p:par>
                                <p:cTn id="573" nodeType="afterEffect" fill="hold" presetClass="entr" presetID="5" presetSubtype="10">
                                  <p:stCondLst>
                                    <p:cond delay="0"/>
                                  </p:stCondLst>
                                  <p:childTnLst>
                                    <p:set>
                                      <p:cBhvr>
                                        <p:cTn id="574" dur="1" fill="hold">
                                          <p:stCondLst>
                                            <p:cond delay="0"/>
                                          </p:stCondLst>
                                        </p:cTn>
                                        <p:tgtEl>
                                          <p:spTgt spid="193"/>
                                        </p:tgtEl>
                                        <p:attrNameLst>
                                          <p:attrName>style.visibility</p:attrName>
                                        </p:attrNameLst>
                                      </p:cBhvr>
                                      <p:to>
                                        <p:strVal val="visible"/>
                                      </p:to>
                                    </p:set>
                                    <p:animEffect filter="checkerboard(across)" transition="in">
                                      <p:cBhvr additive="repl">
                                        <p:cTn id="575" dur="500"/>
                                        <p:tgtEl>
                                          <p:spTgt spid="193"/>
                                        </p:tgtEl>
                                      </p:cBhvr>
                                    </p:animEffect>
                                  </p:childTnLst>
                                </p:cTn>
                              </p:par>
                            </p:childTnLst>
                          </p:cTn>
                        </p:par>
                        <p:par>
                          <p:cTn id="576" fill="hold">
                            <p:stCondLst>
                              <p:cond delay="2000"/>
                            </p:stCondLst>
                            <p:childTnLst>
                              <p:par>
                                <p:cTn id="577" nodeType="afterEffect" fill="hold" presetClass="entr" presetID="5" presetSubtype="10">
                                  <p:stCondLst>
                                    <p:cond delay="0"/>
                                  </p:stCondLst>
                                  <p:childTnLst>
                                    <p:set>
                                      <p:cBhvr>
                                        <p:cTn id="578" dur="1" fill="hold">
                                          <p:stCondLst>
                                            <p:cond delay="0"/>
                                          </p:stCondLst>
                                        </p:cTn>
                                        <p:tgtEl>
                                          <p:spTgt spid="194"/>
                                        </p:tgtEl>
                                        <p:attrNameLst>
                                          <p:attrName>style.visibility</p:attrName>
                                        </p:attrNameLst>
                                      </p:cBhvr>
                                      <p:to>
                                        <p:strVal val="visible"/>
                                      </p:to>
                                    </p:set>
                                    <p:animEffect filter="checkerboard(across)" transition="in">
                                      <p:cBhvr additive="repl">
                                        <p:cTn id="579" dur="500"/>
                                        <p:tgtEl>
                                          <p:spTgt spid="194"/>
                                        </p:tgtEl>
                                      </p:cBhvr>
                                    </p:animEffect>
                                  </p:childTnLst>
                                </p:cTn>
                              </p:par>
                            </p:childTnLst>
                          </p:cTn>
                        </p:par>
                        <p:par>
                          <p:cTn id="580" fill="hold">
                            <p:stCondLst>
                              <p:cond delay="2500"/>
                            </p:stCondLst>
                            <p:childTnLst>
                              <p:par>
                                <p:cTn id="581" nodeType="afterEffect" fill="hold" presetClass="entr" presetID="5" presetSubtype="10">
                                  <p:stCondLst>
                                    <p:cond delay="0"/>
                                  </p:stCondLst>
                                  <p:childTnLst>
                                    <p:set>
                                      <p:cBhvr>
                                        <p:cTn id="582" dur="1" fill="hold">
                                          <p:stCondLst>
                                            <p:cond delay="0"/>
                                          </p:stCondLst>
                                        </p:cTn>
                                        <p:tgtEl>
                                          <p:spTgt spid="189"/>
                                        </p:tgtEl>
                                        <p:attrNameLst>
                                          <p:attrName>style.visibility</p:attrName>
                                        </p:attrNameLst>
                                      </p:cBhvr>
                                      <p:to>
                                        <p:strVal val="visible"/>
                                      </p:to>
                                    </p:set>
                                    <p:animEffect filter="checkerboard(across)" transition="in">
                                      <p:cBhvr additive="repl">
                                        <p:cTn id="583" dur="500"/>
                                        <p:tgtEl>
                                          <p:spTgt spid="189"/>
                                        </p:tgtEl>
                                      </p:cBhvr>
                                    </p:animEffect>
                                  </p:childTnLst>
                                </p:cTn>
                              </p:par>
                            </p:childTnLst>
                          </p:cTn>
                        </p:par>
                        <p:par>
                          <p:cTn id="584" fill="hold">
                            <p:stCondLst>
                              <p:cond delay="3000"/>
                            </p:stCondLst>
                            <p:childTnLst>
                              <p:par>
                                <p:cTn id="585" nodeType="afterEffect" fill="hold" presetClass="entr" presetID="42">
                                  <p:stCondLst>
                                    <p:cond delay="0"/>
                                  </p:stCondLst>
                                  <p:childTnLst>
                                    <p:set>
                                      <p:cBhvr>
                                        <p:cTn id="586" dur="1" fill="hold">
                                          <p:stCondLst>
                                            <p:cond delay="0"/>
                                          </p:stCondLst>
                                        </p:cTn>
                                        <p:tgtEl>
                                          <p:spTgt spid="199"/>
                                        </p:tgtEl>
                                        <p:attrNameLst>
                                          <p:attrName>style.visibility</p:attrName>
                                        </p:attrNameLst>
                                      </p:cBhvr>
                                      <p:to>
                                        <p:strVal val="visible"/>
                                      </p:to>
                                    </p:set>
                                    <p:animEffect filter="fade" transition="in">
                                      <p:cBhvr additive="repl">
                                        <p:cTn id="587" dur="1000"/>
                                        <p:tgtEl>
                                          <p:spTgt spid="199"/>
                                        </p:tgtEl>
                                      </p:cBhvr>
                                    </p:animEffect>
                                    <p:anim calcmode="lin" valueType="num">
                                      <p:cBhvr additive="repl">
                                        <p:cTn id="588" dur="1000" fill="hold"/>
                                        <p:tgtEl>
                                          <p:spTgt spid="199"/>
                                        </p:tgtEl>
                                        <p:attrNameLst>
                                          <p:attrName>ppt_x</p:attrName>
                                        </p:attrNameLst>
                                      </p:cBhvr>
                                      <p:tavLst>
                                        <p:tav tm="0">
                                          <p:val>
                                            <p:strVal val="#ppt_x"/>
                                          </p:val>
                                        </p:tav>
                                        <p:tav tm="100000">
                                          <p:val>
                                            <p:strVal val="#ppt_x"/>
                                          </p:val>
                                        </p:tav>
                                      </p:tavLst>
                                    </p:anim>
                                    <p:anim calcmode="lin" valueType="num">
                                      <p:cBhvr additive="repl">
                                        <p:cTn id="589" dur="1000" fill="hold"/>
                                        <p:tgtEl>
                                          <p:spTgt spid="199"/>
                                        </p:tgtEl>
                                        <p:attrNameLst>
                                          <p:attrName>ppt_y</p:attrName>
                                        </p:attrNameLst>
                                      </p:cBhvr>
                                      <p:tavLst>
                                        <p:tav tm="0">
                                          <p:val>
                                            <p:strVal val="#ppt_y+.1"/>
                                          </p:val>
                                        </p:tav>
                                        <p:tav tm="100000">
                                          <p:val>
                                            <p:strVal val="#ppt_y"/>
                                          </p:val>
                                        </p:tav>
                                      </p:tavLst>
                                    </p:anim>
                                  </p:childTnLst>
                                </p:cTn>
                              </p:par>
                              <p:par>
                                <p:cTn id="590" nodeType="withEffect" fill="hold" presetClass="entr" presetID="42">
                                  <p:stCondLst>
                                    <p:cond delay="0"/>
                                  </p:stCondLst>
                                  <p:childTnLst>
                                    <p:set>
                                      <p:cBhvr>
                                        <p:cTn id="591" dur="1" fill="hold">
                                          <p:stCondLst>
                                            <p:cond delay="0"/>
                                          </p:stCondLst>
                                        </p:cTn>
                                        <p:tgtEl>
                                          <p:spTgt spid="198"/>
                                        </p:tgtEl>
                                        <p:attrNameLst>
                                          <p:attrName>style.visibility</p:attrName>
                                        </p:attrNameLst>
                                      </p:cBhvr>
                                      <p:to>
                                        <p:strVal val="visible"/>
                                      </p:to>
                                    </p:set>
                                    <p:animEffect filter="fade" transition="in">
                                      <p:cBhvr additive="repl">
                                        <p:cTn id="592" dur="1000"/>
                                        <p:tgtEl>
                                          <p:spTgt spid="198"/>
                                        </p:tgtEl>
                                      </p:cBhvr>
                                    </p:animEffect>
                                    <p:anim calcmode="lin" valueType="num">
                                      <p:cBhvr additive="repl">
                                        <p:cTn id="593" dur="1000" fill="hold"/>
                                        <p:tgtEl>
                                          <p:spTgt spid="198"/>
                                        </p:tgtEl>
                                        <p:attrNameLst>
                                          <p:attrName>ppt_x</p:attrName>
                                        </p:attrNameLst>
                                      </p:cBhvr>
                                      <p:tavLst>
                                        <p:tav tm="0">
                                          <p:val>
                                            <p:strVal val="#ppt_x"/>
                                          </p:val>
                                        </p:tav>
                                        <p:tav tm="100000">
                                          <p:val>
                                            <p:strVal val="#ppt_x"/>
                                          </p:val>
                                        </p:tav>
                                      </p:tavLst>
                                    </p:anim>
                                    <p:anim calcmode="lin" valueType="num">
                                      <p:cBhvr additive="repl">
                                        <p:cTn id="594" dur="1000" fill="hold"/>
                                        <p:tgtEl>
                                          <p:spTgt spid="198"/>
                                        </p:tgtEl>
                                        <p:attrNameLst>
                                          <p:attrName>ppt_y</p:attrName>
                                        </p:attrNameLst>
                                      </p:cBhvr>
                                      <p:tavLst>
                                        <p:tav tm="0">
                                          <p:val>
                                            <p:strVal val="#ppt_y+.1"/>
                                          </p:val>
                                        </p:tav>
                                        <p:tav tm="100000">
                                          <p:val>
                                            <p:strVal val="#ppt_y"/>
                                          </p:val>
                                        </p:tav>
                                      </p:tavLst>
                                    </p:anim>
                                  </p:childTnLst>
                                </p:cTn>
                              </p:par>
                            </p:childTnLst>
                          </p:cTn>
                        </p:par>
                      </p:childTnLst>
                    </p:cTn>
                  </p:par>
                  <p:par>
                    <p:cTn id="595" fill="hold">
                      <p:stCondLst>
                        <p:cond delay="indefinite"/>
                      </p:stCondLst>
                      <p:childTnLst>
                        <p:par>
                          <p:cTn id="596" fill="hold">
                            <p:stCondLst>
                              <p:cond delay="0"/>
                            </p:stCondLst>
                            <p:childTnLst>
                              <p:par>
                                <p:cTn id="597" nodeType="clickEffect" fill="hold" presetClass="entr" presetID="5" presetSubtype="10">
                                  <p:stCondLst>
                                    <p:cond delay="0"/>
                                  </p:stCondLst>
                                  <p:childTnLst>
                                    <p:set>
                                      <p:cBhvr>
                                        <p:cTn id="598" dur="1" fill="hold">
                                          <p:stCondLst>
                                            <p:cond delay="0"/>
                                          </p:stCondLst>
                                        </p:cTn>
                                        <p:tgtEl>
                                          <p:spTgt spid="191"/>
                                        </p:tgtEl>
                                        <p:attrNameLst>
                                          <p:attrName>style.visibility</p:attrName>
                                        </p:attrNameLst>
                                      </p:cBhvr>
                                      <p:to>
                                        <p:strVal val="visible"/>
                                      </p:to>
                                    </p:set>
                                    <p:animEffect filter="checkerboard(across)" transition="in">
                                      <p:cBhvr additive="repl">
                                        <p:cTn id="599" dur="500"/>
                                        <p:tgtEl>
                                          <p:spTgt spid="191"/>
                                        </p:tgtEl>
                                      </p:cBhvr>
                                    </p:animEffect>
                                  </p:childTnLst>
                                </p:cTn>
                              </p:par>
                            </p:childTnLst>
                          </p:cTn>
                        </p:par>
                        <p:par>
                          <p:cTn id="600" fill="hold">
                            <p:stCondLst>
                              <p:cond delay="500"/>
                            </p:stCondLst>
                            <p:childTnLst>
                              <p:par>
                                <p:cTn id="601" nodeType="afterEffect" fill="hold" presetClass="entr" presetID="5" presetSubtype="10">
                                  <p:stCondLst>
                                    <p:cond delay="0"/>
                                  </p:stCondLst>
                                  <p:childTnLst>
                                    <p:set>
                                      <p:cBhvr>
                                        <p:cTn id="602" dur="1" fill="hold">
                                          <p:stCondLst>
                                            <p:cond delay="0"/>
                                          </p:stCondLst>
                                        </p:cTn>
                                        <p:tgtEl>
                                          <p:spTgt spid="190"/>
                                        </p:tgtEl>
                                        <p:attrNameLst>
                                          <p:attrName>style.visibility</p:attrName>
                                        </p:attrNameLst>
                                      </p:cBhvr>
                                      <p:to>
                                        <p:strVal val="visible"/>
                                      </p:to>
                                    </p:set>
                                    <p:animEffect filter="checkerboard(across)" transition="in">
                                      <p:cBhvr additive="repl">
                                        <p:cTn id="603" dur="500"/>
                                        <p:tgtEl>
                                          <p:spTgt spid="190"/>
                                        </p:tgtEl>
                                      </p:cBhvr>
                                    </p:animEffect>
                                  </p:childTnLst>
                                </p:cTn>
                              </p:par>
                            </p:childTnLst>
                          </p:cTn>
                        </p:par>
                        <p:par>
                          <p:cTn id="604" fill="hold">
                            <p:stCondLst>
                              <p:cond delay="1000"/>
                            </p:stCondLst>
                            <p:childTnLst>
                              <p:par>
                                <p:cTn id="605" nodeType="afterEffect" fill="hold" presetClass="entr" presetID="5" presetSubtype="10">
                                  <p:stCondLst>
                                    <p:cond delay="0"/>
                                  </p:stCondLst>
                                  <p:childTnLst>
                                    <p:set>
                                      <p:cBhvr>
                                        <p:cTn id="606" dur="1" fill="hold">
                                          <p:stCondLst>
                                            <p:cond delay="0"/>
                                          </p:stCondLst>
                                        </p:cTn>
                                        <p:tgtEl>
                                          <p:spTgt spid="196"/>
                                        </p:tgtEl>
                                        <p:attrNameLst>
                                          <p:attrName>style.visibility</p:attrName>
                                        </p:attrNameLst>
                                      </p:cBhvr>
                                      <p:to>
                                        <p:strVal val="visible"/>
                                      </p:to>
                                    </p:set>
                                    <p:animEffect filter="checkerboard(across)" transition="in">
                                      <p:cBhvr additive="repl">
                                        <p:cTn id="607" dur="500"/>
                                        <p:tgtEl>
                                          <p:spTgt spid="196"/>
                                        </p:tgtEl>
                                      </p:cBhvr>
                                    </p:animEffect>
                                  </p:childTnLst>
                                </p:cTn>
                              </p:par>
                            </p:childTnLst>
                          </p:cTn>
                        </p:par>
                        <p:par>
                          <p:cTn id="608" fill="hold">
                            <p:stCondLst>
                              <p:cond delay="1500"/>
                            </p:stCondLst>
                            <p:childTnLst>
                              <p:par>
                                <p:cTn id="609" nodeType="afterEffect" fill="hold" presetClass="entr" presetID="5" presetSubtype="10">
                                  <p:stCondLst>
                                    <p:cond delay="0"/>
                                  </p:stCondLst>
                                  <p:childTnLst>
                                    <p:set>
                                      <p:cBhvr>
                                        <p:cTn id="610" dur="1" fill="hold">
                                          <p:stCondLst>
                                            <p:cond delay="0"/>
                                          </p:stCondLst>
                                        </p:cTn>
                                        <p:tgtEl>
                                          <p:spTgt spid="195"/>
                                        </p:tgtEl>
                                        <p:attrNameLst>
                                          <p:attrName>style.visibility</p:attrName>
                                        </p:attrNameLst>
                                      </p:cBhvr>
                                      <p:to>
                                        <p:strVal val="visible"/>
                                      </p:to>
                                    </p:set>
                                    <p:animEffect filter="checkerboard(across)" transition="in">
                                      <p:cBhvr additive="repl">
                                        <p:cTn id="611" dur="500"/>
                                        <p:tgtEl>
                                          <p:spTgt spid="195"/>
                                        </p:tgtEl>
                                      </p:cBhvr>
                                    </p:animEffect>
                                  </p:childTnLst>
                                </p:cTn>
                              </p:par>
                            </p:childTnLst>
                          </p:cTn>
                        </p:par>
                      </p:childTnLst>
                    </p:cTn>
                  </p:par>
                  <p:par>
                    <p:cTn id="612" fill="hold">
                      <p:stCondLst>
                        <p:cond delay="indefinite"/>
                      </p:stCondLst>
                      <p:childTnLst>
                        <p:par>
                          <p:cTn id="613" fill="hold">
                            <p:stCondLst>
                              <p:cond delay="0"/>
                            </p:stCondLst>
                            <p:childTnLst>
                              <p:par>
                                <p:cTn id="614" nodeType="clickEffect" fill="hold" presetClass="entr" presetID="5" presetSubtype="10">
                                  <p:stCondLst>
                                    <p:cond delay="0"/>
                                  </p:stCondLst>
                                  <p:childTnLst>
                                    <p:set>
                                      <p:cBhvr>
                                        <p:cTn id="615" dur="1" fill="hold">
                                          <p:stCondLst>
                                            <p:cond delay="0"/>
                                          </p:stCondLst>
                                        </p:cTn>
                                        <p:tgtEl>
                                          <p:spTgt spid="200"/>
                                        </p:tgtEl>
                                        <p:attrNameLst>
                                          <p:attrName>style.visibility</p:attrName>
                                        </p:attrNameLst>
                                      </p:cBhvr>
                                      <p:to>
                                        <p:strVal val="visible"/>
                                      </p:to>
                                    </p:set>
                                    <p:animEffect filter="checkerboard(across)" transition="in">
                                      <p:cBhvr additive="repl">
                                        <p:cTn id="616" dur="500"/>
                                        <p:tgtEl>
                                          <p:spTgt spid="200"/>
                                        </p:tgtEl>
                                      </p:cBhvr>
                                    </p:animEffect>
                                  </p:childTnLst>
                                </p:cTn>
                              </p:par>
                            </p:childTnLst>
                          </p:cTn>
                        </p:par>
                        <p:par>
                          <p:cTn id="617" fill="hold">
                            <p:stCondLst>
                              <p:cond delay="500"/>
                            </p:stCondLst>
                            <p:childTnLst>
                              <p:par>
                                <p:cTn id="618" nodeType="afterEffect" fill="hold" presetClass="entr" presetID="5" presetSubtype="10">
                                  <p:stCondLst>
                                    <p:cond delay="0"/>
                                  </p:stCondLst>
                                  <p:childTnLst>
                                    <p:set>
                                      <p:cBhvr>
                                        <p:cTn id="619" dur="1" fill="hold">
                                          <p:stCondLst>
                                            <p:cond delay="0"/>
                                          </p:stCondLst>
                                        </p:cTn>
                                        <p:tgtEl>
                                          <p:spTgt spid="201"/>
                                        </p:tgtEl>
                                        <p:attrNameLst>
                                          <p:attrName>style.visibility</p:attrName>
                                        </p:attrNameLst>
                                      </p:cBhvr>
                                      <p:to>
                                        <p:strVal val="visible"/>
                                      </p:to>
                                    </p:set>
                                    <p:animEffect filter="checkerboard(across)" transition="in">
                                      <p:cBhvr additive="repl">
                                        <p:cTn id="620" dur="500"/>
                                        <p:tgtEl>
                                          <p:spTgt spid="20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7092360" y="6588000"/>
            <a:ext cx="1875600" cy="2541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ES" sz="1200" spc="-1" strike="noStrike">
                <a:solidFill>
                  <a:srgbClr val="8b8b8b"/>
                </a:solidFill>
                <a:latin typeface="Calibri"/>
              </a:rPr>
              <a:t> </a:t>
            </a:r>
            <a:endParaRPr b="0" lang="es-ES" sz="1200" spc="-1" strike="noStrike">
              <a:latin typeface="Arial"/>
            </a:endParaRPr>
          </a:p>
        </p:txBody>
      </p:sp>
      <p:sp>
        <p:nvSpPr>
          <p:cNvPr id="203" name="CustomShape 2"/>
          <p:cNvSpPr/>
          <p:nvPr/>
        </p:nvSpPr>
        <p:spPr>
          <a:xfrm>
            <a:off x="251640" y="6597360"/>
            <a:ext cx="5623560" cy="23940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1200" spc="-1" strike="noStrike">
                <a:solidFill>
                  <a:srgbClr val="8b8b8b"/>
                </a:solidFill>
                <a:latin typeface="Calibri"/>
              </a:rPr>
              <a:t>Memoria Principal- Elementos HW del PC</a:t>
            </a:r>
            <a:endParaRPr b="0" lang="es-ES" sz="1200" spc="-1" strike="noStrike">
              <a:latin typeface="Arial"/>
            </a:endParaRPr>
          </a:p>
        </p:txBody>
      </p:sp>
      <p:sp>
        <p:nvSpPr>
          <p:cNvPr id="204" name="CustomShape 3"/>
          <p:cNvSpPr/>
          <p:nvPr/>
        </p:nvSpPr>
        <p:spPr>
          <a:xfrm>
            <a:off x="409320" y="332640"/>
            <a:ext cx="4101480" cy="921600"/>
          </a:xfrm>
          <a:prstGeom prst="roundRect">
            <a:avLst>
              <a:gd name="adj" fmla="val 16667"/>
            </a:avLst>
          </a:prstGeom>
          <a:ln>
            <a:round/>
          </a:ln>
          <a:effectLst>
            <a:outerShdw algn="bl" blurRad="76200" dir="2700000" dist="12700" kx="-800400" rotWithShape="0" sy="-23000">
              <a:srgbClr val="000000">
                <a:alpha val="20000"/>
              </a:srgbClr>
            </a:outerShdw>
          </a:effectLst>
        </p:spPr>
        <p:style>
          <a:lnRef idx="3">
            <a:schemeClr val="lt1"/>
          </a:lnRef>
          <a:fillRef idx="1003">
            <a:schemeClr val="dk2"/>
          </a:fillRef>
          <a:effectRef idx="1">
            <a:schemeClr val="dk1"/>
          </a:effectRef>
          <a:fontRef idx="minor"/>
        </p:style>
        <p:txBody>
          <a:bodyPr lIns="90000" rIns="90000" tIns="45000" bIns="45000" anchor="ctr"/>
          <a:p>
            <a:pPr algn="ctr">
              <a:lnSpc>
                <a:spcPct val="100000"/>
              </a:lnSpc>
            </a:pPr>
            <a:r>
              <a:rPr b="1" lang="es-ES" sz="2800" spc="-1" strike="noStrike">
                <a:solidFill>
                  <a:srgbClr val="ffffff"/>
                </a:solidFill>
                <a:latin typeface="Calibri"/>
                <a:ea typeface="DejaVu Sans"/>
              </a:rPr>
              <a:t>Diferencias físicas</a:t>
            </a:r>
            <a:endParaRPr b="0" lang="es-ES" sz="2800" spc="-1" strike="noStrike">
              <a:latin typeface="Arial"/>
            </a:endParaRPr>
          </a:p>
        </p:txBody>
      </p:sp>
      <p:sp>
        <p:nvSpPr>
          <p:cNvPr id="205" name="CustomShape 4"/>
          <p:cNvSpPr/>
          <p:nvPr/>
        </p:nvSpPr>
        <p:spPr>
          <a:xfrm>
            <a:off x="1023480" y="1628640"/>
            <a:ext cx="1737720" cy="506520"/>
          </a:xfrm>
          <a:prstGeom prst="snip2DiagRect">
            <a:avLst>
              <a:gd name="adj1" fmla="val 0"/>
              <a:gd name="adj2" fmla="val 16667"/>
            </a:avLst>
          </a:prstGeom>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nchor="ctr"/>
          <a:p>
            <a:pPr algn="ctr">
              <a:lnSpc>
                <a:spcPct val="100000"/>
              </a:lnSpc>
            </a:pPr>
            <a:r>
              <a:rPr b="1" lang="es-ES" sz="1800" spc="-1" strike="noStrike">
                <a:solidFill>
                  <a:srgbClr val="000000"/>
                </a:solidFill>
                <a:latin typeface="Calibri"/>
                <a:ea typeface="DejaVu Sans"/>
              </a:rPr>
              <a:t>¿El tamaño?</a:t>
            </a:r>
            <a:endParaRPr b="0" lang="es-ES" sz="1800" spc="-1" strike="noStrike">
              <a:latin typeface="Arial"/>
            </a:endParaRPr>
          </a:p>
        </p:txBody>
      </p:sp>
      <p:sp>
        <p:nvSpPr>
          <p:cNvPr id="206" name="CustomShape 5"/>
          <p:cNvSpPr/>
          <p:nvPr/>
        </p:nvSpPr>
        <p:spPr>
          <a:xfrm>
            <a:off x="1892880" y="1254960"/>
            <a:ext cx="360" cy="372960"/>
          </a:xfrm>
          <a:custGeom>
            <a:avLst/>
            <a:gdLst/>
            <a:ahLst/>
            <a:rect l="l" t="t" r="r" b="b"/>
            <a:pathLst>
              <a:path w="21600" h="21600">
                <a:moveTo>
                  <a:pt x="0" y="0"/>
                </a:moveTo>
                <a:lnTo>
                  <a:pt x="21600" y="21600"/>
                </a:lnTo>
              </a:path>
            </a:pathLst>
          </a:custGeom>
          <a:noFill/>
          <a:ln w="3816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207" name="CustomShape 6"/>
          <p:cNvSpPr/>
          <p:nvPr/>
        </p:nvSpPr>
        <p:spPr>
          <a:xfrm>
            <a:off x="1892880" y="2135880"/>
            <a:ext cx="360" cy="428040"/>
          </a:xfrm>
          <a:custGeom>
            <a:avLst/>
            <a:gdLst/>
            <a:ahLst/>
            <a:rect l="l" t="t" r="r" b="b"/>
            <a:pathLst>
              <a:path w="21600" h="21600">
                <a:moveTo>
                  <a:pt x="0" y="0"/>
                </a:moveTo>
                <a:lnTo>
                  <a:pt x="21600" y="21600"/>
                </a:lnTo>
              </a:path>
            </a:pathLst>
          </a:custGeom>
          <a:noFill/>
          <a:ln w="38160">
            <a:solidFill>
              <a:srgbClr val="4a7ebb"/>
            </a:solidFill>
            <a:round/>
            <a:tailEnd len="med" type="triangle" w="med"/>
          </a:ln>
        </p:spPr>
        <p:style>
          <a:lnRef idx="1">
            <a:schemeClr val="accent1"/>
          </a:lnRef>
          <a:fillRef idx="0">
            <a:schemeClr val="accent1"/>
          </a:fillRef>
          <a:effectRef idx="0">
            <a:schemeClr val="accent1"/>
          </a:effectRef>
          <a:fontRef idx="minor"/>
        </p:style>
      </p:sp>
      <p:pic>
        <p:nvPicPr>
          <p:cNvPr id="208" name="Picture 2" descr=""/>
          <p:cNvPicPr/>
          <p:nvPr/>
        </p:nvPicPr>
        <p:blipFill>
          <a:blip r:embed="rId1"/>
          <a:stretch/>
        </p:blipFill>
        <p:spPr>
          <a:xfrm>
            <a:off x="4865760" y="557280"/>
            <a:ext cx="3665880" cy="4299120"/>
          </a:xfrm>
          <a:prstGeom prst="rect">
            <a:avLst/>
          </a:prstGeom>
          <a:ln>
            <a:noFill/>
          </a:ln>
        </p:spPr>
      </p:pic>
      <p:sp>
        <p:nvSpPr>
          <p:cNvPr id="209" name="CustomShape 7"/>
          <p:cNvSpPr/>
          <p:nvPr/>
        </p:nvSpPr>
        <p:spPr>
          <a:xfrm>
            <a:off x="351360" y="2565000"/>
            <a:ext cx="3081960" cy="2224440"/>
          </a:xfrm>
          <a:prstGeom prst="rect">
            <a:avLst/>
          </a:prstGeom>
          <a:ln>
            <a:round/>
          </a:ln>
        </p:spPr>
        <p:style>
          <a:lnRef idx="2">
            <a:schemeClr val="accent2">
              <a:shade val="50000"/>
            </a:schemeClr>
          </a:lnRef>
          <a:fillRef idx="1">
            <a:schemeClr val="accent2"/>
          </a:fillRef>
          <a:effectRef idx="0">
            <a:schemeClr val="accent2"/>
          </a:effectRef>
          <a:fontRef idx="minor"/>
        </p:style>
        <p:txBody>
          <a:bodyPr lIns="90000" rIns="90000" tIns="45000" bIns="45000"/>
          <a:p>
            <a:pPr>
              <a:lnSpc>
                <a:spcPct val="100000"/>
              </a:lnSpc>
            </a:pPr>
            <a:r>
              <a:rPr b="0" lang="es-ES" sz="2000" spc="-1" strike="noStrike">
                <a:solidFill>
                  <a:srgbClr val="ffffff"/>
                </a:solidFill>
                <a:latin typeface="Calibri"/>
                <a:ea typeface="DejaVu Sans"/>
              </a:rPr>
              <a:t>Los módulos </a:t>
            </a:r>
            <a:r>
              <a:rPr b="1" lang="es-ES" sz="2000" spc="-1" strike="noStrike">
                <a:solidFill>
                  <a:srgbClr val="ffffff"/>
                </a:solidFill>
                <a:latin typeface="Calibri"/>
                <a:ea typeface="DejaVu Sans"/>
              </a:rPr>
              <a:t>DIMM</a:t>
            </a:r>
            <a:r>
              <a:rPr b="0" lang="es-ES" sz="2000" spc="-1" strike="noStrike">
                <a:solidFill>
                  <a:srgbClr val="ffffff"/>
                </a:solidFill>
                <a:latin typeface="Calibri"/>
                <a:ea typeface="DejaVu Sans"/>
              </a:rPr>
              <a:t> de tecnologías </a:t>
            </a:r>
            <a:r>
              <a:rPr b="1" lang="es-ES" sz="2000" spc="-1" strike="noStrike">
                <a:solidFill>
                  <a:srgbClr val="ffffff"/>
                </a:solidFill>
                <a:latin typeface="Calibri"/>
                <a:ea typeface="DejaVu Sans"/>
              </a:rPr>
              <a:t>DDR</a:t>
            </a:r>
            <a:r>
              <a:rPr b="0" lang="es-ES" sz="2000" spc="-1" strike="noStrike">
                <a:solidFill>
                  <a:srgbClr val="ffffff"/>
                </a:solidFill>
                <a:latin typeface="Calibri"/>
                <a:ea typeface="DejaVu Sans"/>
              </a:rPr>
              <a:t>, </a:t>
            </a:r>
            <a:r>
              <a:rPr b="1" lang="es-ES" sz="2000" spc="-1" strike="noStrike">
                <a:solidFill>
                  <a:srgbClr val="ffffff"/>
                </a:solidFill>
                <a:latin typeface="Calibri"/>
                <a:ea typeface="DejaVu Sans"/>
              </a:rPr>
              <a:t>DDR2</a:t>
            </a:r>
            <a:r>
              <a:rPr b="0" lang="es-ES" sz="2000" spc="-1" strike="noStrike">
                <a:solidFill>
                  <a:srgbClr val="ffffff"/>
                </a:solidFill>
                <a:latin typeface="Calibri"/>
                <a:ea typeface="DejaVu Sans"/>
              </a:rPr>
              <a:t> y </a:t>
            </a:r>
            <a:r>
              <a:rPr b="1" lang="es-ES" sz="2000" spc="-1" strike="noStrike">
                <a:solidFill>
                  <a:srgbClr val="ffffff"/>
                </a:solidFill>
                <a:latin typeface="Calibri"/>
                <a:ea typeface="DejaVu Sans"/>
              </a:rPr>
              <a:t>DDR3</a:t>
            </a:r>
            <a:r>
              <a:rPr b="0" lang="es-ES" sz="2000" spc="-1" strike="noStrike">
                <a:solidFill>
                  <a:srgbClr val="ffffff"/>
                </a:solidFill>
                <a:latin typeface="Calibri"/>
                <a:ea typeface="DejaVu Sans"/>
              </a:rPr>
              <a:t>, </a:t>
            </a:r>
            <a:r>
              <a:rPr b="1" lang="es-ES" sz="2000" spc="-1" strike="noStrike">
                <a:solidFill>
                  <a:srgbClr val="ffffff"/>
                </a:solidFill>
                <a:latin typeface="Calibri"/>
                <a:ea typeface="DejaVu Sans"/>
              </a:rPr>
              <a:t>tienen el mismo tamaño de conector</a:t>
            </a:r>
            <a:r>
              <a:rPr b="0" lang="es-ES" sz="2000" spc="-1" strike="noStrike">
                <a:solidFill>
                  <a:srgbClr val="ffffff"/>
                </a:solidFill>
                <a:latin typeface="Calibri"/>
                <a:ea typeface="DejaVu Sans"/>
              </a:rPr>
              <a:t>, pero </a:t>
            </a:r>
            <a:r>
              <a:rPr b="1" lang="es-ES" sz="2000" spc="-1" strike="noStrike">
                <a:solidFill>
                  <a:srgbClr val="ffffff"/>
                </a:solidFill>
                <a:latin typeface="Calibri"/>
                <a:ea typeface="DejaVu Sans"/>
              </a:rPr>
              <a:t>cambia de posición la muesca</a:t>
            </a:r>
            <a:r>
              <a:rPr b="0" lang="es-ES" sz="2000" spc="-1" strike="noStrike">
                <a:solidFill>
                  <a:srgbClr val="ffffff"/>
                </a:solidFill>
                <a:latin typeface="Calibri"/>
                <a:ea typeface="DejaVu Sans"/>
              </a:rPr>
              <a:t> para no equivocarnos al conectarla.</a:t>
            </a:r>
            <a:endParaRPr b="0" lang="es-ES" sz="2000" spc="-1" strike="noStrike">
              <a:latin typeface="Arial"/>
            </a:endParaRPr>
          </a:p>
        </p:txBody>
      </p:sp>
      <p:sp>
        <p:nvSpPr>
          <p:cNvPr id="210" name="CustomShape 8"/>
          <p:cNvSpPr/>
          <p:nvPr/>
        </p:nvSpPr>
        <p:spPr>
          <a:xfrm>
            <a:off x="2915640" y="5375520"/>
            <a:ext cx="5616000" cy="699840"/>
          </a:xfrm>
          <a:prstGeom prst="rect">
            <a:avLst/>
          </a:prstGeom>
          <a:ln>
            <a:round/>
          </a:ln>
        </p:spPr>
        <p:style>
          <a:lnRef idx="2">
            <a:schemeClr val="accent2">
              <a:shade val="50000"/>
            </a:schemeClr>
          </a:lnRef>
          <a:fillRef idx="1">
            <a:schemeClr val="accent2"/>
          </a:fillRef>
          <a:effectRef idx="0">
            <a:schemeClr val="accent2"/>
          </a:effectRef>
          <a:fontRef idx="minor"/>
        </p:style>
        <p:txBody>
          <a:bodyPr lIns="90000" rIns="90000" tIns="45000" bIns="45000"/>
          <a:p>
            <a:pPr>
              <a:lnSpc>
                <a:spcPct val="100000"/>
              </a:lnSpc>
            </a:pPr>
            <a:r>
              <a:rPr b="1" lang="es-ES" sz="2000" spc="-1" strike="noStrike">
                <a:solidFill>
                  <a:srgbClr val="ffffff"/>
                </a:solidFill>
                <a:latin typeface="Calibri"/>
                <a:ea typeface="DejaVu Sans"/>
              </a:rPr>
              <a:t>Un conector de memoria solo puede albergar un tipo de módulo</a:t>
            </a:r>
            <a:r>
              <a:rPr b="0" lang="es-ES" sz="2000" spc="-1" strike="noStrike">
                <a:solidFill>
                  <a:srgbClr val="ffffff"/>
                </a:solidFill>
                <a:latin typeface="Calibri"/>
                <a:ea typeface="DejaVu Sans"/>
              </a:rPr>
              <a:t>.</a:t>
            </a:r>
            <a:endParaRPr b="0" lang="es-ES" sz="2000" spc="-1" strike="noStrike">
              <a:latin typeface="Arial"/>
            </a:endParaRPr>
          </a:p>
        </p:txBody>
      </p:sp>
      <p:sp>
        <p:nvSpPr>
          <p:cNvPr id="211" name="CustomShape 9"/>
          <p:cNvSpPr/>
          <p:nvPr/>
        </p:nvSpPr>
        <p:spPr>
          <a:xfrm>
            <a:off x="380160" y="5475960"/>
            <a:ext cx="2027160" cy="506520"/>
          </a:xfrm>
          <a:prstGeom prst="snip2DiagRect">
            <a:avLst>
              <a:gd name="adj1" fmla="val 0"/>
              <a:gd name="adj2" fmla="val 16667"/>
            </a:avLst>
          </a:prstGeom>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nchor="ctr"/>
          <a:p>
            <a:pPr algn="ctr">
              <a:lnSpc>
                <a:spcPct val="100000"/>
              </a:lnSpc>
            </a:pPr>
            <a:r>
              <a:rPr b="1" lang="es-ES" sz="1800" spc="-1" strike="noStrike">
                <a:solidFill>
                  <a:srgbClr val="000000"/>
                </a:solidFill>
                <a:latin typeface="Calibri"/>
                <a:ea typeface="DejaVu Sans"/>
              </a:rPr>
              <a:t>En consecuencia</a:t>
            </a:r>
            <a:endParaRPr b="0" lang="es-ES" sz="1800" spc="-1" strike="noStrike">
              <a:latin typeface="Arial"/>
            </a:endParaRPr>
          </a:p>
        </p:txBody>
      </p:sp>
      <p:sp>
        <p:nvSpPr>
          <p:cNvPr id="212" name="CustomShape 10"/>
          <p:cNvSpPr/>
          <p:nvPr/>
        </p:nvSpPr>
        <p:spPr>
          <a:xfrm flipH="1">
            <a:off x="1393200" y="4795920"/>
            <a:ext cx="3960" cy="679320"/>
          </a:xfrm>
          <a:custGeom>
            <a:avLst/>
            <a:gdLst/>
            <a:ahLst/>
            <a:rect l="l" t="t" r="r" b="b"/>
            <a:pathLst>
              <a:path w="21600" h="21600">
                <a:moveTo>
                  <a:pt x="0" y="0"/>
                </a:moveTo>
                <a:lnTo>
                  <a:pt x="21600" y="21600"/>
                </a:lnTo>
              </a:path>
            </a:pathLst>
          </a:custGeom>
          <a:noFill/>
          <a:ln w="3816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213" name="CustomShape 11"/>
          <p:cNvSpPr/>
          <p:nvPr/>
        </p:nvSpPr>
        <p:spPr>
          <a:xfrm>
            <a:off x="2408040" y="5729400"/>
            <a:ext cx="507240" cy="360"/>
          </a:xfrm>
          <a:custGeom>
            <a:avLst/>
            <a:gdLst/>
            <a:ahLst/>
            <a:rect l="l" t="t" r="r" b="b"/>
            <a:pathLst>
              <a:path w="21600" h="21600">
                <a:moveTo>
                  <a:pt x="0" y="0"/>
                </a:moveTo>
                <a:lnTo>
                  <a:pt x="21600" y="21600"/>
                </a:lnTo>
              </a:path>
            </a:pathLst>
          </a:custGeom>
          <a:noFill/>
          <a:ln w="38160">
            <a:solidFill>
              <a:srgbClr val="4a7ebb"/>
            </a:solidFill>
            <a:round/>
            <a:tailEnd len="med" type="triangle" w="med"/>
          </a:ln>
        </p:spPr>
        <p:style>
          <a:lnRef idx="1">
            <a:schemeClr val="accent1"/>
          </a:lnRef>
          <a:fillRef idx="0">
            <a:schemeClr val="accent1"/>
          </a:fillRef>
          <a:effectRef idx="0">
            <a:schemeClr val="accent1"/>
          </a:effectRef>
          <a:fontRef idx="minor"/>
        </p:style>
      </p:sp>
    </p:spTree>
  </p:cSld>
  <p:timing>
    <p:tnLst>
      <p:par>
        <p:cTn id="621" dur="indefinite" restart="never" nodeType="tmRoot">
          <p:childTnLst>
            <p:seq>
              <p:cTn id="622" dur="indefinite" nodeType="mainSeq">
                <p:childTnLst>
                  <p:par>
                    <p:cTn id="623" fill="hold">
                      <p:stCondLst>
                        <p:cond delay="0"/>
                      </p:stCondLst>
                      <p:childTnLst>
                        <p:par>
                          <p:cTn id="624" fill="hold">
                            <p:stCondLst>
                              <p:cond delay="0"/>
                            </p:stCondLst>
                            <p:childTnLst>
                              <p:par>
                                <p:cTn id="625" nodeType="afterEffect" fill="hold" presetClass="entr" presetID="5" presetSubtype="10">
                                  <p:stCondLst>
                                    <p:cond delay="0"/>
                                  </p:stCondLst>
                                  <p:childTnLst>
                                    <p:set>
                                      <p:cBhvr>
                                        <p:cTn id="626" dur="1" fill="hold">
                                          <p:stCondLst>
                                            <p:cond delay="0"/>
                                          </p:stCondLst>
                                        </p:cTn>
                                        <p:tgtEl>
                                          <p:spTgt spid="206"/>
                                        </p:tgtEl>
                                        <p:attrNameLst>
                                          <p:attrName>style.visibility</p:attrName>
                                        </p:attrNameLst>
                                      </p:cBhvr>
                                      <p:to>
                                        <p:strVal val="visible"/>
                                      </p:to>
                                    </p:set>
                                    <p:animEffect filter="checkerboard(across)" transition="in">
                                      <p:cBhvr additive="repl">
                                        <p:cTn id="627" dur="500"/>
                                        <p:tgtEl>
                                          <p:spTgt spid="206"/>
                                        </p:tgtEl>
                                      </p:cBhvr>
                                    </p:animEffect>
                                  </p:childTnLst>
                                </p:cTn>
                              </p:par>
                            </p:childTnLst>
                          </p:cTn>
                        </p:par>
                        <p:par>
                          <p:cTn id="628" fill="hold">
                            <p:stCondLst>
                              <p:cond delay="500"/>
                            </p:stCondLst>
                            <p:childTnLst>
                              <p:par>
                                <p:cTn id="629" nodeType="afterEffect" fill="hold" presetClass="entr" presetID="5" presetSubtype="10">
                                  <p:stCondLst>
                                    <p:cond delay="0"/>
                                  </p:stCondLst>
                                  <p:childTnLst>
                                    <p:set>
                                      <p:cBhvr>
                                        <p:cTn id="630" dur="1" fill="hold">
                                          <p:stCondLst>
                                            <p:cond delay="0"/>
                                          </p:stCondLst>
                                        </p:cTn>
                                        <p:tgtEl>
                                          <p:spTgt spid="205"/>
                                        </p:tgtEl>
                                        <p:attrNameLst>
                                          <p:attrName>style.visibility</p:attrName>
                                        </p:attrNameLst>
                                      </p:cBhvr>
                                      <p:to>
                                        <p:strVal val="visible"/>
                                      </p:to>
                                    </p:set>
                                    <p:animEffect filter="checkerboard(across)" transition="in">
                                      <p:cBhvr additive="repl">
                                        <p:cTn id="631" dur="500"/>
                                        <p:tgtEl>
                                          <p:spTgt spid="205"/>
                                        </p:tgtEl>
                                      </p:cBhvr>
                                    </p:animEffect>
                                  </p:childTnLst>
                                </p:cTn>
                              </p:par>
                            </p:childTnLst>
                          </p:cTn>
                        </p:par>
                        <p:par>
                          <p:cTn id="632" fill="hold">
                            <p:stCondLst>
                              <p:cond delay="1000"/>
                            </p:stCondLst>
                            <p:childTnLst>
                              <p:par>
                                <p:cTn id="633" nodeType="afterEffect" fill="hold" presetClass="entr" presetID="5" presetSubtype="10">
                                  <p:stCondLst>
                                    <p:cond delay="0"/>
                                  </p:stCondLst>
                                  <p:childTnLst>
                                    <p:set>
                                      <p:cBhvr>
                                        <p:cTn id="634" dur="1" fill="hold">
                                          <p:stCondLst>
                                            <p:cond delay="0"/>
                                          </p:stCondLst>
                                        </p:cTn>
                                        <p:tgtEl>
                                          <p:spTgt spid="207"/>
                                        </p:tgtEl>
                                        <p:attrNameLst>
                                          <p:attrName>style.visibility</p:attrName>
                                        </p:attrNameLst>
                                      </p:cBhvr>
                                      <p:to>
                                        <p:strVal val="visible"/>
                                      </p:to>
                                    </p:set>
                                    <p:animEffect filter="checkerboard(across)" transition="in">
                                      <p:cBhvr additive="repl">
                                        <p:cTn id="635" dur="500"/>
                                        <p:tgtEl>
                                          <p:spTgt spid="207"/>
                                        </p:tgtEl>
                                      </p:cBhvr>
                                    </p:animEffect>
                                  </p:childTnLst>
                                </p:cTn>
                              </p:par>
                            </p:childTnLst>
                          </p:cTn>
                        </p:par>
                        <p:par>
                          <p:cTn id="636" fill="hold">
                            <p:stCondLst>
                              <p:cond delay="1500"/>
                            </p:stCondLst>
                            <p:childTnLst>
                              <p:par>
                                <p:cTn id="637" nodeType="afterEffect" fill="hold" presetClass="entr" presetID="5" presetSubtype="10">
                                  <p:stCondLst>
                                    <p:cond delay="0"/>
                                  </p:stCondLst>
                                  <p:childTnLst>
                                    <p:set>
                                      <p:cBhvr>
                                        <p:cTn id="638" dur="1" fill="hold">
                                          <p:stCondLst>
                                            <p:cond delay="0"/>
                                          </p:stCondLst>
                                        </p:cTn>
                                        <p:tgtEl>
                                          <p:spTgt spid="209"/>
                                        </p:tgtEl>
                                        <p:attrNameLst>
                                          <p:attrName>style.visibility</p:attrName>
                                        </p:attrNameLst>
                                      </p:cBhvr>
                                      <p:to>
                                        <p:strVal val="visible"/>
                                      </p:to>
                                    </p:set>
                                    <p:animEffect filter="checkerboard(across)" transition="in">
                                      <p:cBhvr additive="repl">
                                        <p:cTn id="639" dur="500"/>
                                        <p:tgtEl>
                                          <p:spTgt spid="209"/>
                                        </p:tgtEl>
                                      </p:cBhvr>
                                    </p:animEffect>
                                  </p:childTnLst>
                                </p:cTn>
                              </p:par>
                            </p:childTnLst>
                          </p:cTn>
                        </p:par>
                      </p:childTnLst>
                    </p:cTn>
                  </p:par>
                  <p:par>
                    <p:cTn id="640" fill="hold">
                      <p:stCondLst>
                        <p:cond delay="indefinite"/>
                      </p:stCondLst>
                      <p:childTnLst>
                        <p:par>
                          <p:cTn id="641" fill="hold">
                            <p:stCondLst>
                              <p:cond delay="0"/>
                            </p:stCondLst>
                            <p:childTnLst>
                              <p:par>
                                <p:cTn id="642" nodeType="clickEffect" fill="hold" presetClass="entr" presetID="5" presetSubtype="10">
                                  <p:stCondLst>
                                    <p:cond delay="0"/>
                                  </p:stCondLst>
                                  <p:childTnLst>
                                    <p:set>
                                      <p:cBhvr>
                                        <p:cTn id="643" dur="1" fill="hold">
                                          <p:stCondLst>
                                            <p:cond delay="0"/>
                                          </p:stCondLst>
                                        </p:cTn>
                                        <p:tgtEl>
                                          <p:spTgt spid="212"/>
                                        </p:tgtEl>
                                        <p:attrNameLst>
                                          <p:attrName>style.visibility</p:attrName>
                                        </p:attrNameLst>
                                      </p:cBhvr>
                                      <p:to>
                                        <p:strVal val="visible"/>
                                      </p:to>
                                    </p:set>
                                    <p:animEffect filter="checkerboard(across)" transition="in">
                                      <p:cBhvr additive="repl">
                                        <p:cTn id="644" dur="500"/>
                                        <p:tgtEl>
                                          <p:spTgt spid="212"/>
                                        </p:tgtEl>
                                      </p:cBhvr>
                                    </p:animEffect>
                                  </p:childTnLst>
                                </p:cTn>
                              </p:par>
                            </p:childTnLst>
                          </p:cTn>
                        </p:par>
                        <p:par>
                          <p:cTn id="645" fill="hold">
                            <p:stCondLst>
                              <p:cond delay="500"/>
                            </p:stCondLst>
                            <p:childTnLst>
                              <p:par>
                                <p:cTn id="646" nodeType="afterEffect" fill="hold" presetClass="entr" presetID="5" presetSubtype="10">
                                  <p:stCondLst>
                                    <p:cond delay="0"/>
                                  </p:stCondLst>
                                  <p:childTnLst>
                                    <p:set>
                                      <p:cBhvr>
                                        <p:cTn id="647" dur="1" fill="hold">
                                          <p:stCondLst>
                                            <p:cond delay="0"/>
                                          </p:stCondLst>
                                        </p:cTn>
                                        <p:tgtEl>
                                          <p:spTgt spid="211"/>
                                        </p:tgtEl>
                                        <p:attrNameLst>
                                          <p:attrName>style.visibility</p:attrName>
                                        </p:attrNameLst>
                                      </p:cBhvr>
                                      <p:to>
                                        <p:strVal val="visible"/>
                                      </p:to>
                                    </p:set>
                                    <p:animEffect filter="checkerboard(across)" transition="in">
                                      <p:cBhvr additive="repl">
                                        <p:cTn id="648" dur="500"/>
                                        <p:tgtEl>
                                          <p:spTgt spid="211"/>
                                        </p:tgtEl>
                                      </p:cBhvr>
                                    </p:animEffect>
                                  </p:childTnLst>
                                </p:cTn>
                              </p:par>
                            </p:childTnLst>
                          </p:cTn>
                        </p:par>
                        <p:par>
                          <p:cTn id="649" fill="hold">
                            <p:stCondLst>
                              <p:cond delay="1000"/>
                            </p:stCondLst>
                            <p:childTnLst>
                              <p:par>
                                <p:cTn id="650" nodeType="afterEffect" fill="hold" presetClass="entr" presetID="5" presetSubtype="10">
                                  <p:stCondLst>
                                    <p:cond delay="0"/>
                                  </p:stCondLst>
                                  <p:childTnLst>
                                    <p:set>
                                      <p:cBhvr>
                                        <p:cTn id="651" dur="1" fill="hold">
                                          <p:stCondLst>
                                            <p:cond delay="0"/>
                                          </p:stCondLst>
                                        </p:cTn>
                                        <p:tgtEl>
                                          <p:spTgt spid="213"/>
                                        </p:tgtEl>
                                        <p:attrNameLst>
                                          <p:attrName>style.visibility</p:attrName>
                                        </p:attrNameLst>
                                      </p:cBhvr>
                                      <p:to>
                                        <p:strVal val="visible"/>
                                      </p:to>
                                    </p:set>
                                    <p:animEffect filter="checkerboard(across)" transition="in">
                                      <p:cBhvr additive="repl">
                                        <p:cTn id="652" dur="500"/>
                                        <p:tgtEl>
                                          <p:spTgt spid="213"/>
                                        </p:tgtEl>
                                      </p:cBhvr>
                                    </p:animEffect>
                                  </p:childTnLst>
                                </p:cTn>
                              </p:par>
                            </p:childTnLst>
                          </p:cTn>
                        </p:par>
                        <p:par>
                          <p:cTn id="653" fill="hold">
                            <p:stCondLst>
                              <p:cond delay="1500"/>
                            </p:stCondLst>
                            <p:childTnLst>
                              <p:par>
                                <p:cTn id="654" nodeType="afterEffect" fill="hold" presetClass="entr" presetID="5" presetSubtype="10">
                                  <p:stCondLst>
                                    <p:cond delay="0"/>
                                  </p:stCondLst>
                                  <p:childTnLst>
                                    <p:set>
                                      <p:cBhvr>
                                        <p:cTn id="655" dur="1" fill="hold">
                                          <p:stCondLst>
                                            <p:cond delay="0"/>
                                          </p:stCondLst>
                                        </p:cTn>
                                        <p:tgtEl>
                                          <p:spTgt spid="210"/>
                                        </p:tgtEl>
                                        <p:attrNameLst>
                                          <p:attrName>style.visibility</p:attrName>
                                        </p:attrNameLst>
                                      </p:cBhvr>
                                      <p:to>
                                        <p:strVal val="visible"/>
                                      </p:to>
                                    </p:set>
                                    <p:animEffect filter="checkerboard(across)" transition="in">
                                      <p:cBhvr additive="repl">
                                        <p:cTn id="656" dur="500"/>
                                        <p:tgtEl>
                                          <p:spTgt spid="210"/>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CustomShape 1"/>
          <p:cNvSpPr/>
          <p:nvPr/>
        </p:nvSpPr>
        <p:spPr>
          <a:xfrm>
            <a:off x="827640" y="1700640"/>
            <a:ext cx="7776000" cy="1796400"/>
          </a:xfrm>
          <a:prstGeom prst="rect">
            <a:avLst/>
          </a:prstGeom>
          <a:noFill/>
          <a:ln>
            <a:noFill/>
          </a:ln>
        </p:spPr>
        <p:style>
          <a:lnRef idx="0"/>
          <a:fillRef idx="0"/>
          <a:effectRef idx="0"/>
          <a:fontRef idx="minor"/>
        </p:style>
        <p:txBody>
          <a:bodyPr lIns="90000" rIns="90000" tIns="45000" bIns="45000"/>
          <a:p>
            <a:pPr>
              <a:lnSpc>
                <a:spcPct val="100000"/>
              </a:lnSpc>
            </a:pPr>
            <a:r>
              <a:rPr b="1" lang="es-ES" sz="4400" spc="-1" strike="noStrike">
                <a:solidFill>
                  <a:srgbClr val="ff0000"/>
                </a:solidFill>
                <a:latin typeface="Calibri"/>
                <a:ea typeface="DejaVu Sans"/>
              </a:rPr>
              <a:t>Estudia! </a:t>
            </a:r>
            <a:r>
              <a:rPr b="1" lang="es-ES" sz="4400" spc="-1" strike="noStrike">
                <a:solidFill>
                  <a:srgbClr val="ff9855"/>
                </a:solidFill>
                <a:latin typeface="Calibri"/>
                <a:ea typeface="DejaVu Sans"/>
              </a:rPr>
              <a:t>No para saber una cosa más… sino para saberla </a:t>
            </a:r>
            <a:r>
              <a:rPr b="1" lang="es-ES" sz="4400" spc="-1" strike="noStrike">
                <a:solidFill>
                  <a:srgbClr val="ff0000"/>
                </a:solidFill>
                <a:latin typeface="Calibri"/>
                <a:ea typeface="DejaVu Sans"/>
              </a:rPr>
              <a:t>mejor</a:t>
            </a:r>
            <a:endParaRPr b="0" lang="es-ES" sz="4400" spc="-1" strike="noStrike">
              <a:latin typeface="Arial"/>
            </a:endParaRPr>
          </a:p>
          <a:p>
            <a:pPr>
              <a:lnSpc>
                <a:spcPct val="100000"/>
              </a:lnSpc>
            </a:pPr>
            <a:r>
              <a:rPr b="1" lang="es-ES" sz="2400" spc="-1" strike="noStrike">
                <a:solidFill>
                  <a:srgbClr val="4f81bd"/>
                </a:solidFill>
                <a:latin typeface="Calibri"/>
                <a:ea typeface="DejaVu Sans"/>
              </a:rPr>
              <a:t>Séneca.</a:t>
            </a:r>
            <a:endParaRPr b="0" lang="es-ES" sz="2400" spc="-1" strike="noStrike">
              <a:latin typeface="Arial"/>
            </a:endParaRPr>
          </a:p>
        </p:txBody>
      </p:sp>
      <p:sp>
        <p:nvSpPr>
          <p:cNvPr id="41" name="CustomShape 2"/>
          <p:cNvSpPr/>
          <p:nvPr/>
        </p:nvSpPr>
        <p:spPr>
          <a:xfrm>
            <a:off x="800640" y="841680"/>
            <a:ext cx="7776000" cy="455760"/>
          </a:xfrm>
          <a:prstGeom prst="rect">
            <a:avLst/>
          </a:prstGeom>
          <a:noFill/>
          <a:ln>
            <a:noFill/>
          </a:ln>
        </p:spPr>
        <p:style>
          <a:lnRef idx="0"/>
          <a:fillRef idx="0"/>
          <a:effectRef idx="0"/>
          <a:fontRef idx="minor"/>
        </p:style>
        <p:txBody>
          <a:bodyPr lIns="90000" rIns="90000" tIns="45000" bIns="45000"/>
          <a:p>
            <a:pPr>
              <a:lnSpc>
                <a:spcPct val="100000"/>
              </a:lnSpc>
            </a:pPr>
            <a:r>
              <a:rPr b="1" lang="es-ES" sz="2400" spc="-1" strike="noStrike">
                <a:solidFill>
                  <a:srgbClr val="604a7b"/>
                </a:solidFill>
                <a:latin typeface="Calibri"/>
                <a:ea typeface="DejaVu Sans"/>
              </a:rPr>
              <a:t>Para animarnos… una cita:</a:t>
            </a:r>
            <a:endParaRPr b="0" lang="es-ES" sz="2400" spc="-1" strike="noStrike">
              <a:latin typeface="Arial"/>
            </a:endParaRPr>
          </a:p>
        </p:txBody>
      </p:sp>
      <p:sp>
        <p:nvSpPr>
          <p:cNvPr id="42" name="CustomShape 3"/>
          <p:cNvSpPr/>
          <p:nvPr/>
        </p:nvSpPr>
        <p:spPr>
          <a:xfrm>
            <a:off x="7092360" y="6588000"/>
            <a:ext cx="1875600" cy="2541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ES" sz="1200" spc="-1" strike="noStrike">
                <a:solidFill>
                  <a:srgbClr val="8b8b8b"/>
                </a:solidFill>
                <a:latin typeface="Calibri"/>
              </a:rPr>
              <a:t> </a:t>
            </a:r>
            <a:endParaRPr b="0" lang="es-ES" sz="1200" spc="-1" strike="noStrike">
              <a:latin typeface="Arial"/>
            </a:endParaRPr>
          </a:p>
        </p:txBody>
      </p:sp>
      <p:sp>
        <p:nvSpPr>
          <p:cNvPr id="43" name="CustomShape 4"/>
          <p:cNvSpPr/>
          <p:nvPr/>
        </p:nvSpPr>
        <p:spPr>
          <a:xfrm>
            <a:off x="251640" y="6597360"/>
            <a:ext cx="5623560" cy="23940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1200" spc="-1" strike="noStrike">
                <a:solidFill>
                  <a:srgbClr val="8b8b8b"/>
                </a:solidFill>
                <a:latin typeface="Calibri"/>
              </a:rPr>
              <a:t>Memoria Principal- Elementos HW del PC</a:t>
            </a:r>
            <a:endParaRPr b="0" lang="es-ES" sz="1200" spc="-1" strike="noStrike">
              <a:latin typeface="Arial"/>
            </a:endParaRPr>
          </a:p>
        </p:txBody>
      </p:sp>
    </p:spTree>
  </p:cSld>
  <p:timing>
    <p:tnLst>
      <p:par>
        <p:cTn id="8" dur="indefinite" restart="never" nodeType="tmRoot">
          <p:childTnLst>
            <p:seq>
              <p:cTn id="9"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4" name="Picture 4" descr=""/>
          <p:cNvPicPr/>
          <p:nvPr/>
        </p:nvPicPr>
        <p:blipFill>
          <a:blip r:embed="rId1"/>
          <a:stretch/>
        </p:blipFill>
        <p:spPr>
          <a:xfrm>
            <a:off x="3657960" y="5167440"/>
            <a:ext cx="4081680" cy="1429200"/>
          </a:xfrm>
          <a:prstGeom prst="rect">
            <a:avLst/>
          </a:prstGeom>
          <a:ln>
            <a:noFill/>
          </a:ln>
        </p:spPr>
      </p:pic>
      <p:sp>
        <p:nvSpPr>
          <p:cNvPr id="45" name="CustomShape 1"/>
          <p:cNvSpPr/>
          <p:nvPr/>
        </p:nvSpPr>
        <p:spPr>
          <a:xfrm>
            <a:off x="7092360" y="6588000"/>
            <a:ext cx="1875600" cy="2541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ES" sz="1200" spc="-1" strike="noStrike">
                <a:solidFill>
                  <a:srgbClr val="8b8b8b"/>
                </a:solidFill>
                <a:latin typeface="Calibri"/>
              </a:rPr>
              <a:t> </a:t>
            </a:r>
            <a:endParaRPr b="0" lang="es-ES" sz="1200" spc="-1" strike="noStrike">
              <a:latin typeface="Arial"/>
            </a:endParaRPr>
          </a:p>
        </p:txBody>
      </p:sp>
      <p:sp>
        <p:nvSpPr>
          <p:cNvPr id="46" name="CustomShape 2"/>
          <p:cNvSpPr/>
          <p:nvPr/>
        </p:nvSpPr>
        <p:spPr>
          <a:xfrm>
            <a:off x="251640" y="6597360"/>
            <a:ext cx="5623560" cy="23940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1200" spc="-1" strike="noStrike">
                <a:solidFill>
                  <a:srgbClr val="8b8b8b"/>
                </a:solidFill>
                <a:latin typeface="Calibri"/>
              </a:rPr>
              <a:t>Memoria Principal- Elementos HW del PC</a:t>
            </a:r>
            <a:endParaRPr b="0" lang="es-ES" sz="1200" spc="-1" strike="noStrike">
              <a:latin typeface="Arial"/>
            </a:endParaRPr>
          </a:p>
        </p:txBody>
      </p:sp>
      <p:sp>
        <p:nvSpPr>
          <p:cNvPr id="47" name="CustomShape 3"/>
          <p:cNvSpPr/>
          <p:nvPr/>
        </p:nvSpPr>
        <p:spPr>
          <a:xfrm flipH="1">
            <a:off x="2554920" y="2133720"/>
            <a:ext cx="1151280" cy="360"/>
          </a:xfrm>
          <a:custGeom>
            <a:avLst/>
            <a:gdLst/>
            <a:ahLst/>
            <a:rect l="l" t="t" r="r" b="b"/>
            <a:pathLst>
              <a:path w="21600" h="21600">
                <a:moveTo>
                  <a:pt x="0" y="0"/>
                </a:moveTo>
                <a:lnTo>
                  <a:pt x="21600" y="21600"/>
                </a:lnTo>
              </a:path>
            </a:pathLst>
          </a:custGeom>
          <a:noFill/>
          <a:ln w="3816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48" name="CustomShape 4"/>
          <p:cNvSpPr/>
          <p:nvPr/>
        </p:nvSpPr>
        <p:spPr>
          <a:xfrm>
            <a:off x="1249200" y="1879920"/>
            <a:ext cx="1305720" cy="506520"/>
          </a:xfrm>
          <a:prstGeom prst="snip2DiagRect">
            <a:avLst>
              <a:gd name="adj1" fmla="val 0"/>
              <a:gd name="adj2" fmla="val 16667"/>
            </a:avLst>
          </a:prstGeom>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nchor="ctr"/>
          <a:p>
            <a:pPr algn="ctr">
              <a:lnSpc>
                <a:spcPct val="100000"/>
              </a:lnSpc>
            </a:pPr>
            <a:r>
              <a:rPr b="1" lang="es-ES" sz="1800" spc="-1" strike="noStrike">
                <a:solidFill>
                  <a:srgbClr val="000000"/>
                </a:solidFill>
                <a:latin typeface="Calibri"/>
                <a:ea typeface="DejaVu Sans"/>
              </a:rPr>
              <a:t>¿Qué es?</a:t>
            </a:r>
            <a:endParaRPr b="0" lang="es-ES" sz="1800" spc="-1" strike="noStrike">
              <a:latin typeface="Arial"/>
            </a:endParaRPr>
          </a:p>
        </p:txBody>
      </p:sp>
      <p:sp>
        <p:nvSpPr>
          <p:cNvPr id="49" name="CustomShape 5"/>
          <p:cNvSpPr/>
          <p:nvPr/>
        </p:nvSpPr>
        <p:spPr>
          <a:xfrm>
            <a:off x="256320" y="320400"/>
            <a:ext cx="3291840" cy="1217880"/>
          </a:xfrm>
          <a:prstGeom prst="rect">
            <a:avLst/>
          </a:prstGeom>
          <a:ln>
            <a:round/>
          </a:ln>
        </p:spPr>
        <p:style>
          <a:lnRef idx="2">
            <a:schemeClr val="accent2">
              <a:shade val="50000"/>
            </a:schemeClr>
          </a:lnRef>
          <a:fillRef idx="1">
            <a:schemeClr val="accent2"/>
          </a:fillRef>
          <a:effectRef idx="0">
            <a:schemeClr val="accent2"/>
          </a:effectRef>
          <a:fontRef idx="minor"/>
        </p:style>
        <p:txBody>
          <a:bodyPr lIns="90000" rIns="90000" tIns="45000" bIns="45000"/>
          <a:p>
            <a:pPr>
              <a:lnSpc>
                <a:spcPct val="100000"/>
              </a:lnSpc>
            </a:pPr>
            <a:r>
              <a:rPr b="1" lang="es-ES" sz="2000" spc="-1" strike="noStrike">
                <a:solidFill>
                  <a:srgbClr val="ffffff"/>
                </a:solidFill>
                <a:latin typeface="Calibri"/>
                <a:ea typeface="DejaVu Sans"/>
              </a:rPr>
              <a:t>Random Access Memory</a:t>
            </a:r>
            <a:endParaRPr b="0" lang="es-ES" sz="2000" spc="-1" strike="noStrike">
              <a:latin typeface="Arial"/>
            </a:endParaRPr>
          </a:p>
          <a:p>
            <a:pPr>
              <a:lnSpc>
                <a:spcPct val="100000"/>
              </a:lnSpc>
            </a:pPr>
            <a:r>
              <a:rPr b="0" lang="es-ES" sz="1800" spc="-1" strike="noStrike">
                <a:solidFill>
                  <a:srgbClr val="ffffff"/>
                </a:solidFill>
                <a:latin typeface="Calibri"/>
                <a:ea typeface="DejaVu Sans"/>
              </a:rPr>
              <a:t>(Memoria de </a:t>
            </a:r>
            <a:r>
              <a:rPr b="1" lang="es-ES" sz="1800" spc="-1" strike="noStrike">
                <a:solidFill>
                  <a:srgbClr val="ffffff"/>
                </a:solidFill>
                <a:latin typeface="Calibri"/>
                <a:ea typeface="DejaVu Sans"/>
              </a:rPr>
              <a:t>acceso</a:t>
            </a:r>
            <a:r>
              <a:rPr b="0" lang="es-ES" sz="1800" spc="-1" strike="noStrike">
                <a:solidFill>
                  <a:srgbClr val="ffffff"/>
                </a:solidFill>
                <a:latin typeface="Calibri"/>
                <a:ea typeface="DejaVu Sans"/>
              </a:rPr>
              <a:t> </a:t>
            </a:r>
            <a:r>
              <a:rPr b="1" lang="es-ES" sz="1800" spc="-1" strike="noStrike">
                <a:solidFill>
                  <a:srgbClr val="ffffff"/>
                </a:solidFill>
                <a:latin typeface="Calibri"/>
                <a:ea typeface="DejaVu Sans"/>
              </a:rPr>
              <a:t>aleatorio</a:t>
            </a:r>
            <a:r>
              <a:rPr b="0" lang="es-ES" sz="1800" spc="-1" strike="noStrike">
                <a:solidFill>
                  <a:srgbClr val="ffffff"/>
                </a:solidFill>
                <a:latin typeface="Calibri"/>
                <a:ea typeface="DejaVu Sans"/>
              </a:rPr>
              <a:t>)</a:t>
            </a:r>
            <a:endParaRPr b="0" lang="es-ES" sz="1800" spc="-1" strike="noStrike">
              <a:latin typeface="Arial"/>
            </a:endParaRPr>
          </a:p>
          <a:p>
            <a:pPr>
              <a:lnSpc>
                <a:spcPct val="100000"/>
              </a:lnSpc>
            </a:pPr>
            <a:r>
              <a:rPr b="1" lang="es-ES" sz="1800" spc="-1" strike="noStrike">
                <a:solidFill>
                  <a:srgbClr val="ffffff"/>
                </a:solidFill>
                <a:latin typeface="Calibri"/>
                <a:ea typeface="DejaVu Sans"/>
              </a:rPr>
              <a:t>Array de 2 dimensiones </a:t>
            </a:r>
            <a:r>
              <a:rPr b="0" lang="es-ES" sz="1800" spc="-1" strike="noStrike">
                <a:solidFill>
                  <a:srgbClr val="ffffff"/>
                </a:solidFill>
                <a:latin typeface="Calibri"/>
                <a:ea typeface="DejaVu Sans"/>
              </a:rPr>
              <a:t>al </a:t>
            </a:r>
            <a:endParaRPr b="0" lang="es-ES" sz="1800" spc="-1" strike="noStrike">
              <a:latin typeface="Arial"/>
            </a:endParaRPr>
          </a:p>
          <a:p>
            <a:pPr>
              <a:lnSpc>
                <a:spcPct val="100000"/>
              </a:lnSpc>
            </a:pPr>
            <a:r>
              <a:rPr b="0" lang="es-ES" sz="1800" spc="-1" strike="noStrike">
                <a:solidFill>
                  <a:srgbClr val="ffffff"/>
                </a:solidFill>
                <a:latin typeface="Calibri"/>
                <a:ea typeface="DejaVu Sans"/>
              </a:rPr>
              <a:t>que se accede por (fila, columna)</a:t>
            </a:r>
            <a:endParaRPr b="0" lang="es-ES" sz="1800" spc="-1" strike="noStrike">
              <a:latin typeface="Arial"/>
            </a:endParaRPr>
          </a:p>
        </p:txBody>
      </p:sp>
      <p:sp>
        <p:nvSpPr>
          <p:cNvPr id="50" name="CustomShape 6"/>
          <p:cNvSpPr/>
          <p:nvPr/>
        </p:nvSpPr>
        <p:spPr>
          <a:xfrm flipV="1">
            <a:off x="1902600" y="1550880"/>
            <a:ext cx="360" cy="327960"/>
          </a:xfrm>
          <a:custGeom>
            <a:avLst/>
            <a:gdLst/>
            <a:ahLst/>
            <a:rect l="l" t="t" r="r" b="b"/>
            <a:pathLst>
              <a:path w="21600" h="21600">
                <a:moveTo>
                  <a:pt x="0" y="0"/>
                </a:moveTo>
                <a:lnTo>
                  <a:pt x="21600" y="21600"/>
                </a:lnTo>
              </a:path>
            </a:pathLst>
          </a:custGeom>
          <a:noFill/>
          <a:ln w="3816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51" name="CustomShape 7"/>
          <p:cNvSpPr/>
          <p:nvPr/>
        </p:nvSpPr>
        <p:spPr>
          <a:xfrm>
            <a:off x="6291720" y="1843920"/>
            <a:ext cx="1730880" cy="578520"/>
          </a:xfrm>
          <a:prstGeom prst="snip2DiagRect">
            <a:avLst>
              <a:gd name="adj1" fmla="val 0"/>
              <a:gd name="adj2" fmla="val 16667"/>
            </a:avLst>
          </a:prstGeom>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nchor="ctr"/>
          <a:p>
            <a:pPr algn="ctr">
              <a:lnSpc>
                <a:spcPct val="100000"/>
              </a:lnSpc>
            </a:pPr>
            <a:r>
              <a:rPr b="1" lang="es-ES" sz="1800" spc="-1" strike="noStrike">
                <a:solidFill>
                  <a:srgbClr val="000000"/>
                </a:solidFill>
                <a:latin typeface="Calibri"/>
                <a:ea typeface="DejaVu Sans"/>
              </a:rPr>
              <a:t>¿Quién la gestiona?</a:t>
            </a:r>
            <a:endParaRPr b="0" lang="es-ES" sz="1800" spc="-1" strike="noStrike">
              <a:latin typeface="Arial"/>
            </a:endParaRPr>
          </a:p>
        </p:txBody>
      </p:sp>
      <p:sp>
        <p:nvSpPr>
          <p:cNvPr id="52" name="CustomShape 8"/>
          <p:cNvSpPr/>
          <p:nvPr/>
        </p:nvSpPr>
        <p:spPr>
          <a:xfrm>
            <a:off x="5652000" y="2133720"/>
            <a:ext cx="639000" cy="360"/>
          </a:xfrm>
          <a:custGeom>
            <a:avLst/>
            <a:gdLst/>
            <a:ahLst/>
            <a:rect l="l" t="t" r="r" b="b"/>
            <a:pathLst>
              <a:path w="21600" h="21600">
                <a:moveTo>
                  <a:pt x="0" y="0"/>
                </a:moveTo>
                <a:lnTo>
                  <a:pt x="21600" y="21600"/>
                </a:lnTo>
              </a:path>
            </a:pathLst>
          </a:custGeom>
          <a:noFill/>
          <a:ln w="3816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53" name="CustomShape 9"/>
          <p:cNvSpPr/>
          <p:nvPr/>
        </p:nvSpPr>
        <p:spPr>
          <a:xfrm>
            <a:off x="5526720" y="316080"/>
            <a:ext cx="3260880" cy="1217880"/>
          </a:xfrm>
          <a:prstGeom prst="rect">
            <a:avLst/>
          </a:prstGeom>
          <a:ln>
            <a:round/>
          </a:ln>
        </p:spPr>
        <p:style>
          <a:lnRef idx="2">
            <a:schemeClr val="accent2">
              <a:shade val="50000"/>
            </a:schemeClr>
          </a:lnRef>
          <a:fillRef idx="1">
            <a:schemeClr val="accent2"/>
          </a:fillRef>
          <a:effectRef idx="0">
            <a:schemeClr val="accent2"/>
          </a:effectRef>
          <a:fontRef idx="minor"/>
        </p:style>
        <p:txBody>
          <a:bodyPr wrap="none" lIns="90000" rIns="90000" tIns="45000" bIns="45000"/>
          <a:p>
            <a:pPr>
              <a:lnSpc>
                <a:spcPct val="100000"/>
              </a:lnSpc>
            </a:pPr>
            <a:r>
              <a:rPr b="0" lang="es-ES" sz="1800" spc="-1" strike="noStrike">
                <a:solidFill>
                  <a:srgbClr val="ffffff"/>
                </a:solidFill>
                <a:latin typeface="Calibri"/>
                <a:ea typeface="DejaVu Sans"/>
              </a:rPr>
              <a:t>La </a:t>
            </a:r>
            <a:r>
              <a:rPr b="1" lang="es-ES" sz="2000" spc="-1" strike="noStrike">
                <a:solidFill>
                  <a:srgbClr val="ffffff"/>
                </a:solidFill>
                <a:latin typeface="Calibri"/>
                <a:ea typeface="DejaVu Sans"/>
              </a:rPr>
              <a:t>controladora de Memoria</a:t>
            </a:r>
            <a:r>
              <a:rPr b="0" lang="es-ES" sz="1800" spc="-1" strike="noStrike">
                <a:solidFill>
                  <a:srgbClr val="ffffff"/>
                </a:solidFill>
                <a:latin typeface="Calibri"/>
                <a:ea typeface="DejaVu Sans"/>
              </a:rPr>
              <a:t>, </a:t>
            </a:r>
            <a:endParaRPr b="0" lang="es-ES" sz="1800" spc="-1" strike="noStrike">
              <a:latin typeface="Arial"/>
            </a:endParaRPr>
          </a:p>
          <a:p>
            <a:pPr>
              <a:lnSpc>
                <a:spcPct val="100000"/>
              </a:lnSpc>
            </a:pPr>
            <a:r>
              <a:rPr b="0" lang="es-ES" sz="1800" spc="-1" strike="noStrike">
                <a:solidFill>
                  <a:srgbClr val="ffffff"/>
                </a:solidFill>
                <a:latin typeface="Calibri"/>
                <a:ea typeface="DejaVu Sans"/>
              </a:rPr>
              <a:t>Ubicada en el </a:t>
            </a:r>
            <a:r>
              <a:rPr b="1" lang="es-ES" sz="1800" spc="-1" strike="noStrike">
                <a:solidFill>
                  <a:srgbClr val="ffffff"/>
                </a:solidFill>
                <a:latin typeface="Calibri"/>
                <a:ea typeface="DejaVu Sans"/>
              </a:rPr>
              <a:t>chipset </a:t>
            </a:r>
            <a:endParaRPr b="0" lang="es-ES" sz="1800" spc="-1" strike="noStrike">
              <a:latin typeface="Arial"/>
            </a:endParaRPr>
          </a:p>
          <a:p>
            <a:pPr>
              <a:lnSpc>
                <a:spcPct val="100000"/>
              </a:lnSpc>
            </a:pPr>
            <a:r>
              <a:rPr b="0" lang="es-ES" sz="1800" spc="-1" strike="noStrike">
                <a:solidFill>
                  <a:srgbClr val="ffffff"/>
                </a:solidFill>
                <a:latin typeface="Calibri"/>
                <a:ea typeface="DejaVu Sans"/>
              </a:rPr>
              <a:t>o en la </a:t>
            </a:r>
            <a:r>
              <a:rPr b="1" lang="es-ES" sz="1800" spc="-1" strike="noStrike">
                <a:solidFill>
                  <a:srgbClr val="ffffff"/>
                </a:solidFill>
                <a:latin typeface="Calibri"/>
                <a:ea typeface="DejaVu Sans"/>
              </a:rPr>
              <a:t>CPU. Marcará el tipo</a:t>
            </a:r>
            <a:endParaRPr b="0" lang="es-ES" sz="1800" spc="-1" strike="noStrike">
              <a:latin typeface="Arial"/>
            </a:endParaRPr>
          </a:p>
          <a:p>
            <a:pPr>
              <a:lnSpc>
                <a:spcPct val="100000"/>
              </a:lnSpc>
            </a:pPr>
            <a:r>
              <a:rPr b="1" lang="es-ES" sz="1800" spc="-1" strike="noStrike">
                <a:solidFill>
                  <a:srgbClr val="ffffff"/>
                </a:solidFill>
                <a:latin typeface="Calibri"/>
                <a:ea typeface="DejaVu Sans"/>
              </a:rPr>
              <a:t>de memoria a utilizar.</a:t>
            </a:r>
            <a:endParaRPr b="0" lang="es-ES" sz="1800" spc="-1" strike="noStrike">
              <a:latin typeface="Arial"/>
            </a:endParaRPr>
          </a:p>
        </p:txBody>
      </p:sp>
      <p:sp>
        <p:nvSpPr>
          <p:cNvPr id="54" name="CustomShape 10"/>
          <p:cNvSpPr/>
          <p:nvPr/>
        </p:nvSpPr>
        <p:spPr>
          <a:xfrm flipV="1">
            <a:off x="7157520" y="1546560"/>
            <a:ext cx="360" cy="295920"/>
          </a:xfrm>
          <a:custGeom>
            <a:avLst/>
            <a:gdLst/>
            <a:ahLst/>
            <a:rect l="l" t="t" r="r" b="b"/>
            <a:pathLst>
              <a:path w="21600" h="21600">
                <a:moveTo>
                  <a:pt x="0" y="0"/>
                </a:moveTo>
                <a:lnTo>
                  <a:pt x="21600" y="21600"/>
                </a:lnTo>
              </a:path>
            </a:pathLst>
          </a:custGeom>
          <a:noFill/>
          <a:ln w="3816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55" name="CustomShape 11"/>
          <p:cNvSpPr/>
          <p:nvPr/>
        </p:nvSpPr>
        <p:spPr>
          <a:xfrm>
            <a:off x="1249200" y="2853000"/>
            <a:ext cx="1305720" cy="506520"/>
          </a:xfrm>
          <a:prstGeom prst="snip2DiagRect">
            <a:avLst>
              <a:gd name="adj1" fmla="val 0"/>
              <a:gd name="adj2" fmla="val 16667"/>
            </a:avLst>
          </a:prstGeom>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nchor="ctr"/>
          <a:p>
            <a:pPr algn="ctr">
              <a:lnSpc>
                <a:spcPct val="100000"/>
              </a:lnSpc>
            </a:pPr>
            <a:r>
              <a:rPr b="1" lang="es-ES" sz="1800" spc="-1" strike="noStrike">
                <a:solidFill>
                  <a:srgbClr val="000000"/>
                </a:solidFill>
                <a:latin typeface="Calibri"/>
                <a:ea typeface="DejaVu Sans"/>
              </a:rPr>
              <a:t>¿Su función?</a:t>
            </a:r>
            <a:endParaRPr b="0" lang="es-ES" sz="1800" spc="-1" strike="noStrike">
              <a:latin typeface="Arial"/>
            </a:endParaRPr>
          </a:p>
        </p:txBody>
      </p:sp>
      <p:sp>
        <p:nvSpPr>
          <p:cNvPr id="56" name="CustomShape 12"/>
          <p:cNvSpPr/>
          <p:nvPr/>
        </p:nvSpPr>
        <p:spPr>
          <a:xfrm flipH="1">
            <a:off x="2554920" y="2133720"/>
            <a:ext cx="1151280" cy="972000"/>
          </a:xfrm>
          <a:custGeom>
            <a:avLst/>
            <a:gdLst/>
            <a:ahLst/>
            <a:rect l="l" t="t" r="r" b="b"/>
            <a:pathLst>
              <a:path w="21600" h="21600">
                <a:moveTo>
                  <a:pt x="0" y="0"/>
                </a:moveTo>
                <a:lnTo>
                  <a:pt x="21600" y="21600"/>
                </a:lnTo>
              </a:path>
            </a:pathLst>
          </a:custGeom>
          <a:noFill/>
          <a:ln w="3816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57" name="CustomShape 13"/>
          <p:cNvSpPr/>
          <p:nvPr/>
        </p:nvSpPr>
        <p:spPr>
          <a:xfrm>
            <a:off x="606240" y="3789000"/>
            <a:ext cx="2591640" cy="699840"/>
          </a:xfrm>
          <a:prstGeom prst="rect">
            <a:avLst/>
          </a:prstGeom>
          <a:ln>
            <a:round/>
          </a:ln>
        </p:spPr>
        <p:style>
          <a:lnRef idx="2">
            <a:schemeClr val="accent2">
              <a:shade val="50000"/>
            </a:schemeClr>
          </a:lnRef>
          <a:fillRef idx="1">
            <a:schemeClr val="accent2"/>
          </a:fillRef>
          <a:effectRef idx="0">
            <a:schemeClr val="accent2"/>
          </a:effectRef>
          <a:fontRef idx="minor"/>
        </p:style>
        <p:txBody>
          <a:bodyPr wrap="none" lIns="90000" rIns="90000" tIns="45000" bIns="45000"/>
          <a:p>
            <a:pPr algn="ctr">
              <a:lnSpc>
                <a:spcPct val="100000"/>
              </a:lnSpc>
            </a:pPr>
            <a:r>
              <a:rPr b="0" lang="es-ES" sz="2000" spc="-1" strike="noStrike">
                <a:solidFill>
                  <a:srgbClr val="ffffff"/>
                </a:solidFill>
                <a:latin typeface="Calibri"/>
                <a:ea typeface="DejaVu Sans"/>
              </a:rPr>
              <a:t>Almacenar información</a:t>
            </a:r>
            <a:endParaRPr b="0" lang="es-ES" sz="2000" spc="-1" strike="noStrike">
              <a:latin typeface="Arial"/>
            </a:endParaRPr>
          </a:p>
          <a:p>
            <a:pPr algn="ctr">
              <a:lnSpc>
                <a:spcPct val="100000"/>
              </a:lnSpc>
            </a:pPr>
            <a:r>
              <a:rPr b="1" lang="es-ES" sz="2000" spc="-1" strike="noStrike">
                <a:solidFill>
                  <a:srgbClr val="ffffff"/>
                </a:solidFill>
                <a:latin typeface="Calibri"/>
                <a:ea typeface="DejaVu Sans"/>
              </a:rPr>
              <a:t>(Instrucciones + Datos)</a:t>
            </a:r>
            <a:endParaRPr b="0" lang="es-ES" sz="2000" spc="-1" strike="noStrike">
              <a:latin typeface="Arial"/>
            </a:endParaRPr>
          </a:p>
        </p:txBody>
      </p:sp>
      <p:sp>
        <p:nvSpPr>
          <p:cNvPr id="58" name="CustomShape 14"/>
          <p:cNvSpPr/>
          <p:nvPr/>
        </p:nvSpPr>
        <p:spPr>
          <a:xfrm>
            <a:off x="1902600" y="3360240"/>
            <a:ext cx="360" cy="428040"/>
          </a:xfrm>
          <a:custGeom>
            <a:avLst/>
            <a:gdLst/>
            <a:ahLst/>
            <a:rect l="l" t="t" r="r" b="b"/>
            <a:pathLst>
              <a:path w="21600" h="21600">
                <a:moveTo>
                  <a:pt x="0" y="0"/>
                </a:moveTo>
                <a:lnTo>
                  <a:pt x="21600" y="21600"/>
                </a:lnTo>
              </a:path>
            </a:pathLst>
          </a:custGeom>
          <a:noFill/>
          <a:ln w="3816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59" name="CustomShape 15"/>
          <p:cNvSpPr/>
          <p:nvPr/>
        </p:nvSpPr>
        <p:spPr>
          <a:xfrm>
            <a:off x="1134360" y="4797000"/>
            <a:ext cx="1511280" cy="506520"/>
          </a:xfrm>
          <a:prstGeom prst="snip2DiagRect">
            <a:avLst>
              <a:gd name="adj1" fmla="val 0"/>
              <a:gd name="adj2" fmla="val 16667"/>
            </a:avLst>
          </a:prstGeom>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nchor="ctr"/>
          <a:p>
            <a:pPr algn="ctr">
              <a:lnSpc>
                <a:spcPct val="100000"/>
              </a:lnSpc>
            </a:pPr>
            <a:r>
              <a:rPr b="1" lang="es-ES" sz="1800" spc="-1" strike="noStrike">
                <a:solidFill>
                  <a:srgbClr val="000000"/>
                </a:solidFill>
                <a:latin typeface="Calibri"/>
                <a:ea typeface="DejaVu Sans"/>
              </a:rPr>
              <a:t>Operaciones</a:t>
            </a:r>
            <a:endParaRPr b="0" lang="es-ES" sz="1800" spc="-1" strike="noStrike">
              <a:latin typeface="Arial"/>
            </a:endParaRPr>
          </a:p>
        </p:txBody>
      </p:sp>
      <p:sp>
        <p:nvSpPr>
          <p:cNvPr id="60" name="CustomShape 16"/>
          <p:cNvSpPr/>
          <p:nvPr/>
        </p:nvSpPr>
        <p:spPr>
          <a:xfrm flipH="1">
            <a:off x="1889640" y="4496760"/>
            <a:ext cx="11520" cy="299520"/>
          </a:xfrm>
          <a:custGeom>
            <a:avLst/>
            <a:gdLst/>
            <a:ahLst/>
            <a:rect l="l" t="t" r="r" b="b"/>
            <a:pathLst>
              <a:path w="21600" h="21600">
                <a:moveTo>
                  <a:pt x="0" y="0"/>
                </a:moveTo>
                <a:lnTo>
                  <a:pt x="21600" y="21600"/>
                </a:lnTo>
              </a:path>
            </a:pathLst>
          </a:custGeom>
          <a:noFill/>
          <a:ln w="3816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61" name="CustomShape 17"/>
          <p:cNvSpPr/>
          <p:nvPr/>
        </p:nvSpPr>
        <p:spPr>
          <a:xfrm>
            <a:off x="618480" y="5661360"/>
            <a:ext cx="2543040" cy="699840"/>
          </a:xfrm>
          <a:prstGeom prst="rect">
            <a:avLst/>
          </a:prstGeom>
          <a:ln>
            <a:round/>
          </a:ln>
        </p:spPr>
        <p:style>
          <a:lnRef idx="2">
            <a:schemeClr val="accent2">
              <a:shade val="50000"/>
            </a:schemeClr>
          </a:lnRef>
          <a:fillRef idx="1">
            <a:schemeClr val="accent2"/>
          </a:fillRef>
          <a:effectRef idx="0">
            <a:schemeClr val="accent2"/>
          </a:effectRef>
          <a:fontRef idx="minor"/>
        </p:style>
        <p:txBody>
          <a:bodyPr wrap="none" lIns="90000" rIns="90000" tIns="45000" bIns="45000"/>
          <a:p>
            <a:pPr>
              <a:lnSpc>
                <a:spcPct val="100000"/>
              </a:lnSpc>
            </a:pPr>
            <a:r>
              <a:rPr b="1" lang="es-ES" sz="2000" spc="-1" strike="noStrike">
                <a:solidFill>
                  <a:srgbClr val="ffffff"/>
                </a:solidFill>
                <a:latin typeface="Calibri"/>
                <a:ea typeface="DejaVu Sans"/>
              </a:rPr>
              <a:t>Lectura -&gt; </a:t>
            </a:r>
            <a:r>
              <a:rPr b="0" lang="es-ES" sz="2000" spc="-1" strike="noStrike">
                <a:solidFill>
                  <a:srgbClr val="ffffff"/>
                </a:solidFill>
                <a:latin typeface="Calibri"/>
                <a:ea typeface="DejaVu Sans"/>
              </a:rPr>
              <a:t>recuperar.</a:t>
            </a:r>
            <a:endParaRPr b="0" lang="es-ES" sz="2000" spc="-1" strike="noStrike">
              <a:latin typeface="Arial"/>
            </a:endParaRPr>
          </a:p>
          <a:p>
            <a:pPr>
              <a:lnSpc>
                <a:spcPct val="100000"/>
              </a:lnSpc>
            </a:pPr>
            <a:r>
              <a:rPr b="1" lang="es-ES" sz="2000" spc="-1" strike="noStrike">
                <a:solidFill>
                  <a:srgbClr val="ffffff"/>
                </a:solidFill>
                <a:latin typeface="Calibri"/>
                <a:ea typeface="DejaVu Sans"/>
              </a:rPr>
              <a:t>Escritura -&gt; </a:t>
            </a:r>
            <a:r>
              <a:rPr b="0" lang="es-ES" sz="2000" spc="-1" strike="noStrike">
                <a:solidFill>
                  <a:srgbClr val="ffffff"/>
                </a:solidFill>
                <a:latin typeface="Calibri"/>
                <a:ea typeface="DejaVu Sans"/>
              </a:rPr>
              <a:t>almacenar.</a:t>
            </a:r>
            <a:endParaRPr b="0" lang="es-ES" sz="2000" spc="-1" strike="noStrike">
              <a:latin typeface="Arial"/>
            </a:endParaRPr>
          </a:p>
        </p:txBody>
      </p:sp>
      <p:sp>
        <p:nvSpPr>
          <p:cNvPr id="62" name="CustomShape 18"/>
          <p:cNvSpPr/>
          <p:nvPr/>
        </p:nvSpPr>
        <p:spPr>
          <a:xfrm>
            <a:off x="1890360" y="5304240"/>
            <a:ext cx="360" cy="356040"/>
          </a:xfrm>
          <a:custGeom>
            <a:avLst/>
            <a:gdLst/>
            <a:ahLst/>
            <a:rect l="l" t="t" r="r" b="b"/>
            <a:pathLst>
              <a:path w="21600" h="21600">
                <a:moveTo>
                  <a:pt x="0" y="0"/>
                </a:moveTo>
                <a:lnTo>
                  <a:pt x="21600" y="21600"/>
                </a:lnTo>
              </a:path>
            </a:pathLst>
          </a:custGeom>
          <a:noFill/>
          <a:ln w="3816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63" name="CustomShape 19"/>
          <p:cNvSpPr/>
          <p:nvPr/>
        </p:nvSpPr>
        <p:spPr>
          <a:xfrm>
            <a:off x="4680000" y="2510640"/>
            <a:ext cx="360" cy="537840"/>
          </a:xfrm>
          <a:custGeom>
            <a:avLst/>
            <a:gdLst/>
            <a:ahLst/>
            <a:rect l="l" t="t" r="r" b="b"/>
            <a:pathLst>
              <a:path w="21600" h="21600">
                <a:moveTo>
                  <a:pt x="0" y="0"/>
                </a:moveTo>
                <a:lnTo>
                  <a:pt x="21600" y="21600"/>
                </a:lnTo>
              </a:path>
            </a:pathLst>
          </a:custGeom>
          <a:noFill/>
          <a:ln w="3816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64" name="CustomShape 20"/>
          <p:cNvSpPr/>
          <p:nvPr/>
        </p:nvSpPr>
        <p:spPr>
          <a:xfrm>
            <a:off x="3975480" y="3049200"/>
            <a:ext cx="1408680" cy="506520"/>
          </a:xfrm>
          <a:prstGeom prst="snip2DiagRect">
            <a:avLst>
              <a:gd name="adj1" fmla="val 0"/>
              <a:gd name="adj2" fmla="val 16667"/>
            </a:avLst>
          </a:prstGeom>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nchor="ctr"/>
          <a:p>
            <a:pPr algn="ctr">
              <a:lnSpc>
                <a:spcPct val="100000"/>
              </a:lnSpc>
            </a:pPr>
            <a:r>
              <a:rPr b="1" lang="es-ES" sz="1800" spc="-1" strike="noStrike">
                <a:solidFill>
                  <a:srgbClr val="000000"/>
                </a:solidFill>
                <a:latin typeface="Calibri"/>
                <a:ea typeface="DejaVu Sans"/>
              </a:rPr>
              <a:t>¿Formato?</a:t>
            </a:r>
            <a:endParaRPr b="0" lang="es-ES" sz="1800" spc="-1" strike="noStrike">
              <a:latin typeface="Arial"/>
            </a:endParaRPr>
          </a:p>
        </p:txBody>
      </p:sp>
      <p:sp>
        <p:nvSpPr>
          <p:cNvPr id="65" name="CustomShape 21"/>
          <p:cNvSpPr/>
          <p:nvPr/>
        </p:nvSpPr>
        <p:spPr>
          <a:xfrm>
            <a:off x="3468240" y="4198680"/>
            <a:ext cx="2422440" cy="1004760"/>
          </a:xfrm>
          <a:prstGeom prst="rect">
            <a:avLst/>
          </a:prstGeom>
          <a:ln>
            <a:round/>
          </a:ln>
        </p:spPr>
        <p:style>
          <a:lnRef idx="2">
            <a:schemeClr val="accent2">
              <a:shade val="50000"/>
            </a:schemeClr>
          </a:lnRef>
          <a:fillRef idx="1">
            <a:schemeClr val="accent2"/>
          </a:fillRef>
          <a:effectRef idx="0">
            <a:schemeClr val="accent2"/>
          </a:effectRef>
          <a:fontRef idx="minor"/>
        </p:style>
        <p:txBody>
          <a:bodyPr lIns="90000" rIns="90000" tIns="45000" bIns="45000"/>
          <a:p>
            <a:pPr>
              <a:lnSpc>
                <a:spcPct val="100000"/>
              </a:lnSpc>
            </a:pPr>
            <a:r>
              <a:rPr b="1" lang="es-ES" sz="2000" spc="-1" strike="noStrike">
                <a:solidFill>
                  <a:srgbClr val="ffffff"/>
                </a:solidFill>
                <a:latin typeface="Calibri"/>
                <a:ea typeface="DejaVu Sans"/>
              </a:rPr>
              <a:t>Módulos: PCBs </a:t>
            </a:r>
            <a:r>
              <a:rPr b="0" lang="es-ES" sz="2000" spc="-1" strike="noStrike">
                <a:solidFill>
                  <a:srgbClr val="ffffff"/>
                </a:solidFill>
                <a:latin typeface="Calibri"/>
                <a:ea typeface="DejaVu Sans"/>
              </a:rPr>
              <a:t>donde se integran los chips de memoria</a:t>
            </a:r>
            <a:endParaRPr b="0" lang="es-ES" sz="2000" spc="-1" strike="noStrike">
              <a:latin typeface="Arial"/>
            </a:endParaRPr>
          </a:p>
        </p:txBody>
      </p:sp>
      <p:sp>
        <p:nvSpPr>
          <p:cNvPr id="66" name="CustomShape 22"/>
          <p:cNvSpPr/>
          <p:nvPr/>
        </p:nvSpPr>
        <p:spPr>
          <a:xfrm>
            <a:off x="4680000" y="3556440"/>
            <a:ext cx="360" cy="641520"/>
          </a:xfrm>
          <a:custGeom>
            <a:avLst/>
            <a:gdLst/>
            <a:ahLst/>
            <a:rect l="l" t="t" r="r" b="b"/>
            <a:pathLst>
              <a:path w="21600" h="21600">
                <a:moveTo>
                  <a:pt x="0" y="0"/>
                </a:moveTo>
                <a:lnTo>
                  <a:pt x="21600" y="21600"/>
                </a:lnTo>
              </a:path>
            </a:pathLst>
          </a:custGeom>
          <a:noFill/>
          <a:ln w="3816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67" name="CustomShape 23"/>
          <p:cNvSpPr/>
          <p:nvPr/>
        </p:nvSpPr>
        <p:spPr>
          <a:xfrm>
            <a:off x="6518160" y="3088800"/>
            <a:ext cx="1730880" cy="578520"/>
          </a:xfrm>
          <a:prstGeom prst="snip2DiagRect">
            <a:avLst>
              <a:gd name="adj1" fmla="val 0"/>
              <a:gd name="adj2" fmla="val 16667"/>
            </a:avLst>
          </a:prstGeom>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nchor="ctr"/>
          <a:p>
            <a:pPr algn="ctr">
              <a:lnSpc>
                <a:spcPct val="100000"/>
              </a:lnSpc>
            </a:pPr>
            <a:r>
              <a:rPr b="1" lang="es-ES" sz="1800" spc="-1" strike="noStrike">
                <a:solidFill>
                  <a:srgbClr val="000000"/>
                </a:solidFill>
                <a:latin typeface="Calibri"/>
                <a:ea typeface="DejaVu Sans"/>
              </a:rPr>
              <a:t>Características</a:t>
            </a:r>
            <a:endParaRPr b="0" lang="es-ES" sz="1800" spc="-1" strike="noStrike">
              <a:latin typeface="Arial"/>
            </a:endParaRPr>
          </a:p>
        </p:txBody>
      </p:sp>
      <p:sp>
        <p:nvSpPr>
          <p:cNvPr id="68" name="CustomShape 24"/>
          <p:cNvSpPr/>
          <p:nvPr/>
        </p:nvSpPr>
        <p:spPr>
          <a:xfrm>
            <a:off x="5580000" y="2423160"/>
            <a:ext cx="937080" cy="954360"/>
          </a:xfrm>
          <a:custGeom>
            <a:avLst/>
            <a:gdLst/>
            <a:ahLst/>
            <a:rect l="l" t="t" r="r" b="b"/>
            <a:pathLst>
              <a:path w="21600" h="21600">
                <a:moveTo>
                  <a:pt x="0" y="0"/>
                </a:moveTo>
                <a:lnTo>
                  <a:pt x="21600" y="21600"/>
                </a:lnTo>
              </a:path>
            </a:pathLst>
          </a:custGeom>
          <a:noFill/>
          <a:ln w="3816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69" name="CustomShape 25"/>
          <p:cNvSpPr/>
          <p:nvPr/>
        </p:nvSpPr>
        <p:spPr>
          <a:xfrm>
            <a:off x="6351840" y="4198680"/>
            <a:ext cx="2063160" cy="912960"/>
          </a:xfrm>
          <a:prstGeom prst="rect">
            <a:avLst/>
          </a:prstGeom>
          <a:ln>
            <a:round/>
          </a:ln>
        </p:spPr>
        <p:style>
          <a:lnRef idx="2">
            <a:schemeClr val="accent2">
              <a:shade val="50000"/>
            </a:schemeClr>
          </a:lnRef>
          <a:fillRef idx="1">
            <a:schemeClr val="accent2"/>
          </a:fillRef>
          <a:effectRef idx="0">
            <a:schemeClr val="accent2"/>
          </a:effectRef>
          <a:fontRef idx="minor"/>
        </p:style>
        <p:txBody>
          <a:bodyPr lIns="90000" rIns="90000" tIns="45000" bIns="45000"/>
          <a:p>
            <a:pPr>
              <a:lnSpc>
                <a:spcPct val="100000"/>
              </a:lnSpc>
            </a:pPr>
            <a:r>
              <a:rPr b="1" lang="es-ES" sz="1800" spc="-1" strike="noStrike">
                <a:solidFill>
                  <a:srgbClr val="ffffff"/>
                </a:solidFill>
                <a:latin typeface="Calibri"/>
                <a:ea typeface="DejaVu Sans"/>
              </a:rPr>
              <a:t>- Acceso</a:t>
            </a:r>
            <a:r>
              <a:rPr b="0" lang="es-ES" sz="1800" spc="-1" strike="noStrike">
                <a:solidFill>
                  <a:srgbClr val="ffffff"/>
                </a:solidFill>
                <a:latin typeface="Calibri"/>
                <a:ea typeface="DejaVu Sans"/>
              </a:rPr>
              <a:t> </a:t>
            </a:r>
            <a:r>
              <a:rPr b="1" lang="es-ES" sz="1800" spc="-1" strike="noStrike">
                <a:solidFill>
                  <a:srgbClr val="ffffff"/>
                </a:solidFill>
                <a:latin typeface="Calibri"/>
                <a:ea typeface="DejaVu Sans"/>
              </a:rPr>
              <a:t>aleatorio</a:t>
            </a:r>
            <a:endParaRPr b="0" lang="es-ES" sz="1800" spc="-1" strike="noStrike">
              <a:latin typeface="Arial"/>
            </a:endParaRPr>
          </a:p>
          <a:p>
            <a:pPr>
              <a:lnSpc>
                <a:spcPct val="100000"/>
              </a:lnSpc>
            </a:pPr>
            <a:r>
              <a:rPr b="1" lang="es-ES" sz="1800" spc="-1" strike="noStrike">
                <a:solidFill>
                  <a:srgbClr val="ffffff"/>
                </a:solidFill>
                <a:latin typeface="Calibri"/>
                <a:ea typeface="DejaVu Sans"/>
              </a:rPr>
              <a:t>- Volátil</a:t>
            </a:r>
            <a:endParaRPr b="0" lang="es-ES" sz="1800" spc="-1" strike="noStrike">
              <a:latin typeface="Arial"/>
            </a:endParaRPr>
          </a:p>
          <a:p>
            <a:pPr>
              <a:lnSpc>
                <a:spcPct val="100000"/>
              </a:lnSpc>
            </a:pPr>
            <a:r>
              <a:rPr b="1" lang="es-ES" sz="1800" spc="-1" strike="noStrike">
                <a:solidFill>
                  <a:srgbClr val="ffffff"/>
                </a:solidFill>
                <a:latin typeface="Calibri"/>
                <a:ea typeface="DejaVu Sans"/>
              </a:rPr>
              <a:t>- Rápida</a:t>
            </a:r>
            <a:endParaRPr b="0" lang="es-ES" sz="1800" spc="-1" strike="noStrike">
              <a:latin typeface="Arial"/>
            </a:endParaRPr>
          </a:p>
        </p:txBody>
      </p:sp>
      <p:sp>
        <p:nvSpPr>
          <p:cNvPr id="70" name="CustomShape 26"/>
          <p:cNvSpPr/>
          <p:nvPr/>
        </p:nvSpPr>
        <p:spPr>
          <a:xfrm>
            <a:off x="7383960" y="3668040"/>
            <a:ext cx="360" cy="529920"/>
          </a:xfrm>
          <a:custGeom>
            <a:avLst/>
            <a:gdLst/>
            <a:ahLst/>
            <a:rect l="l" t="t" r="r" b="b"/>
            <a:pathLst>
              <a:path w="21600" h="21600">
                <a:moveTo>
                  <a:pt x="0" y="0"/>
                </a:moveTo>
                <a:lnTo>
                  <a:pt x="21600" y="21600"/>
                </a:lnTo>
              </a:path>
            </a:pathLst>
          </a:custGeom>
          <a:noFill/>
          <a:ln w="3816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71" name="CustomShape 27"/>
          <p:cNvSpPr/>
          <p:nvPr/>
        </p:nvSpPr>
        <p:spPr>
          <a:xfrm>
            <a:off x="3708000" y="1756800"/>
            <a:ext cx="1943640" cy="753120"/>
          </a:xfrm>
          <a:prstGeom prst="roundRect">
            <a:avLst>
              <a:gd name="adj" fmla="val 16667"/>
            </a:avLst>
          </a:prstGeom>
          <a:ln>
            <a:round/>
          </a:ln>
          <a:effectLst>
            <a:outerShdw algn="bl" blurRad="76200" dir="2700000" dist="12700" kx="-800400" rotWithShape="0" sy="-23000">
              <a:srgbClr val="000000">
                <a:alpha val="20000"/>
              </a:srgbClr>
            </a:outerShdw>
          </a:effectLst>
        </p:spPr>
        <p:style>
          <a:lnRef idx="3">
            <a:schemeClr val="lt1"/>
          </a:lnRef>
          <a:fillRef idx="1003">
            <a:schemeClr val="dk2"/>
          </a:fillRef>
          <a:effectRef idx="1">
            <a:schemeClr val="dk1"/>
          </a:effectRef>
          <a:fontRef idx="minor"/>
        </p:style>
        <p:txBody>
          <a:bodyPr lIns="90000" rIns="90000" tIns="45000" bIns="45000" anchor="ctr"/>
          <a:p>
            <a:pPr algn="ctr">
              <a:lnSpc>
                <a:spcPct val="100000"/>
              </a:lnSpc>
            </a:pPr>
            <a:r>
              <a:rPr b="1" lang="es-ES" sz="3600" spc="-1" strike="noStrike">
                <a:solidFill>
                  <a:srgbClr val="ffffff"/>
                </a:solidFill>
                <a:latin typeface="Calibri"/>
                <a:ea typeface="DejaVu Sans"/>
              </a:rPr>
              <a:t>RAM</a:t>
            </a:r>
            <a:endParaRPr b="0" lang="es-ES" sz="3600" spc="-1" strike="noStrike">
              <a:latin typeface="Arial"/>
            </a:endParaRPr>
          </a:p>
        </p:txBody>
      </p:sp>
    </p:spTree>
  </p:cSld>
  <p:timing>
    <p:tnLst>
      <p:par>
        <p:cTn id="10" dur="indefinite" restart="never" nodeType="tmRoot">
          <p:childTnLst>
            <p:seq>
              <p:cTn id="11" dur="indefinite" nodeType="mainSeq">
                <p:childTnLst>
                  <p:par>
                    <p:cTn id="12" fill="hold">
                      <p:stCondLst>
                        <p:cond delay="0"/>
                      </p:stCondLst>
                      <p:childTnLst>
                        <p:par>
                          <p:cTn id="13" fill="hold">
                            <p:stCondLst>
                              <p:cond delay="0"/>
                            </p:stCondLst>
                            <p:childTnLst>
                              <p:par>
                                <p:cTn id="14" nodeType="afterEffect" fill="hold" presetClass="entr" presetID="5" presetSubtype="10">
                                  <p:stCondLst>
                                    <p:cond delay="0"/>
                                  </p:stCondLst>
                                  <p:childTnLst>
                                    <p:set>
                                      <p:cBhvr>
                                        <p:cTn id="15" dur="1" fill="hold">
                                          <p:stCondLst>
                                            <p:cond delay="0"/>
                                          </p:stCondLst>
                                        </p:cTn>
                                        <p:tgtEl>
                                          <p:spTgt spid="47"/>
                                        </p:tgtEl>
                                        <p:attrNameLst>
                                          <p:attrName>style.visibility</p:attrName>
                                        </p:attrNameLst>
                                      </p:cBhvr>
                                      <p:to>
                                        <p:strVal val="visible"/>
                                      </p:to>
                                    </p:set>
                                    <p:animEffect filter="checkerboard(across)" transition="in">
                                      <p:cBhvr additive="repl">
                                        <p:cTn id="16" dur="500"/>
                                        <p:tgtEl>
                                          <p:spTgt spid="47"/>
                                        </p:tgtEl>
                                      </p:cBhvr>
                                    </p:animEffect>
                                  </p:childTnLst>
                                </p:cTn>
                              </p:par>
                            </p:childTnLst>
                          </p:cTn>
                        </p:par>
                        <p:par>
                          <p:cTn id="17" fill="hold">
                            <p:stCondLst>
                              <p:cond delay="500"/>
                            </p:stCondLst>
                            <p:childTnLst>
                              <p:par>
                                <p:cTn id="18" nodeType="afterEffect" fill="hold" presetClass="entr" presetID="5" presetSubtype="10">
                                  <p:stCondLst>
                                    <p:cond delay="0"/>
                                  </p:stCondLst>
                                  <p:childTnLst>
                                    <p:set>
                                      <p:cBhvr>
                                        <p:cTn id="19" dur="1" fill="hold">
                                          <p:stCondLst>
                                            <p:cond delay="0"/>
                                          </p:stCondLst>
                                        </p:cTn>
                                        <p:tgtEl>
                                          <p:spTgt spid="48"/>
                                        </p:tgtEl>
                                        <p:attrNameLst>
                                          <p:attrName>style.visibility</p:attrName>
                                        </p:attrNameLst>
                                      </p:cBhvr>
                                      <p:to>
                                        <p:strVal val="visible"/>
                                      </p:to>
                                    </p:set>
                                    <p:animEffect filter="checkerboard(across)" transition="in">
                                      <p:cBhvr additive="repl">
                                        <p:cTn id="20" dur="500"/>
                                        <p:tgtEl>
                                          <p:spTgt spid="48"/>
                                        </p:tgtEl>
                                      </p:cBhvr>
                                    </p:animEffect>
                                  </p:childTnLst>
                                </p:cTn>
                              </p:par>
                            </p:childTnLst>
                          </p:cTn>
                        </p:par>
                        <p:par>
                          <p:cTn id="21" fill="hold">
                            <p:stCondLst>
                              <p:cond delay="1000"/>
                            </p:stCondLst>
                            <p:childTnLst>
                              <p:par>
                                <p:cTn id="22" nodeType="afterEffect" fill="hold" presetClass="entr" presetID="5" presetSubtype="10">
                                  <p:stCondLst>
                                    <p:cond delay="0"/>
                                  </p:stCondLst>
                                  <p:childTnLst>
                                    <p:set>
                                      <p:cBhvr>
                                        <p:cTn id="23" dur="1" fill="hold">
                                          <p:stCondLst>
                                            <p:cond delay="0"/>
                                          </p:stCondLst>
                                        </p:cTn>
                                        <p:tgtEl>
                                          <p:spTgt spid="50"/>
                                        </p:tgtEl>
                                        <p:attrNameLst>
                                          <p:attrName>style.visibility</p:attrName>
                                        </p:attrNameLst>
                                      </p:cBhvr>
                                      <p:to>
                                        <p:strVal val="visible"/>
                                      </p:to>
                                    </p:set>
                                    <p:animEffect filter="checkerboard(across)" transition="in">
                                      <p:cBhvr additive="repl">
                                        <p:cTn id="24" dur="500"/>
                                        <p:tgtEl>
                                          <p:spTgt spid="50"/>
                                        </p:tgtEl>
                                      </p:cBhvr>
                                    </p:animEffect>
                                  </p:childTnLst>
                                </p:cTn>
                              </p:par>
                            </p:childTnLst>
                          </p:cTn>
                        </p:par>
                        <p:par>
                          <p:cTn id="25" fill="hold">
                            <p:stCondLst>
                              <p:cond delay="1500"/>
                            </p:stCondLst>
                            <p:childTnLst>
                              <p:par>
                                <p:cTn id="26" nodeType="afterEffect" fill="hold" presetClass="entr" presetID="5" presetSubtype="10">
                                  <p:stCondLst>
                                    <p:cond delay="0"/>
                                  </p:stCondLst>
                                  <p:childTnLst>
                                    <p:set>
                                      <p:cBhvr>
                                        <p:cTn id="27" dur="1" fill="hold">
                                          <p:stCondLst>
                                            <p:cond delay="0"/>
                                          </p:stCondLst>
                                        </p:cTn>
                                        <p:tgtEl>
                                          <p:spTgt spid="49"/>
                                        </p:tgtEl>
                                        <p:attrNameLst>
                                          <p:attrName>style.visibility</p:attrName>
                                        </p:attrNameLst>
                                      </p:cBhvr>
                                      <p:to>
                                        <p:strVal val="visible"/>
                                      </p:to>
                                    </p:set>
                                    <p:animEffect filter="checkerboard(across)" transition="in">
                                      <p:cBhvr additive="repl">
                                        <p:cTn id="28" dur="500"/>
                                        <p:tgtEl>
                                          <p:spTgt spid="49"/>
                                        </p:tgtEl>
                                      </p:cBhvr>
                                    </p:animEffec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5" presetSubtype="10">
                                  <p:stCondLst>
                                    <p:cond delay="0"/>
                                  </p:stCondLst>
                                  <p:childTnLst>
                                    <p:set>
                                      <p:cBhvr>
                                        <p:cTn id="32" dur="1" fill="hold">
                                          <p:stCondLst>
                                            <p:cond delay="0"/>
                                          </p:stCondLst>
                                        </p:cTn>
                                        <p:tgtEl>
                                          <p:spTgt spid="63"/>
                                        </p:tgtEl>
                                        <p:attrNameLst>
                                          <p:attrName>style.visibility</p:attrName>
                                        </p:attrNameLst>
                                      </p:cBhvr>
                                      <p:to>
                                        <p:strVal val="visible"/>
                                      </p:to>
                                    </p:set>
                                    <p:animEffect filter="checkerboard(across)" transition="in">
                                      <p:cBhvr additive="repl">
                                        <p:cTn id="33" dur="500"/>
                                        <p:tgtEl>
                                          <p:spTgt spid="63"/>
                                        </p:tgtEl>
                                      </p:cBhvr>
                                    </p:animEffect>
                                  </p:childTnLst>
                                </p:cTn>
                              </p:par>
                            </p:childTnLst>
                          </p:cTn>
                        </p:par>
                        <p:par>
                          <p:cTn id="34" fill="hold">
                            <p:stCondLst>
                              <p:cond delay="500"/>
                            </p:stCondLst>
                            <p:childTnLst>
                              <p:par>
                                <p:cTn id="35" nodeType="afterEffect" fill="hold" presetClass="entr" presetID="5" presetSubtype="10">
                                  <p:stCondLst>
                                    <p:cond delay="0"/>
                                  </p:stCondLst>
                                  <p:childTnLst>
                                    <p:set>
                                      <p:cBhvr>
                                        <p:cTn id="36" dur="1" fill="hold">
                                          <p:stCondLst>
                                            <p:cond delay="0"/>
                                          </p:stCondLst>
                                        </p:cTn>
                                        <p:tgtEl>
                                          <p:spTgt spid="64"/>
                                        </p:tgtEl>
                                        <p:attrNameLst>
                                          <p:attrName>style.visibility</p:attrName>
                                        </p:attrNameLst>
                                      </p:cBhvr>
                                      <p:to>
                                        <p:strVal val="visible"/>
                                      </p:to>
                                    </p:set>
                                    <p:animEffect filter="checkerboard(across)" transition="in">
                                      <p:cBhvr additive="repl">
                                        <p:cTn id="37" dur="500"/>
                                        <p:tgtEl>
                                          <p:spTgt spid="64"/>
                                        </p:tgtEl>
                                      </p:cBhvr>
                                    </p:animEffect>
                                  </p:childTnLst>
                                </p:cTn>
                              </p:par>
                            </p:childTnLst>
                          </p:cTn>
                        </p:par>
                        <p:par>
                          <p:cTn id="38" fill="hold">
                            <p:stCondLst>
                              <p:cond delay="1000"/>
                            </p:stCondLst>
                            <p:childTnLst>
                              <p:par>
                                <p:cTn id="39" nodeType="afterEffect" fill="hold" presetClass="entr" presetID="5" presetSubtype="10">
                                  <p:stCondLst>
                                    <p:cond delay="0"/>
                                  </p:stCondLst>
                                  <p:childTnLst>
                                    <p:set>
                                      <p:cBhvr>
                                        <p:cTn id="40" dur="1" fill="hold">
                                          <p:stCondLst>
                                            <p:cond delay="0"/>
                                          </p:stCondLst>
                                        </p:cTn>
                                        <p:tgtEl>
                                          <p:spTgt spid="66"/>
                                        </p:tgtEl>
                                        <p:attrNameLst>
                                          <p:attrName>style.visibility</p:attrName>
                                        </p:attrNameLst>
                                      </p:cBhvr>
                                      <p:to>
                                        <p:strVal val="visible"/>
                                      </p:to>
                                    </p:set>
                                    <p:animEffect filter="checkerboard(across)" transition="in">
                                      <p:cBhvr additive="repl">
                                        <p:cTn id="41" dur="500"/>
                                        <p:tgtEl>
                                          <p:spTgt spid="66"/>
                                        </p:tgtEl>
                                      </p:cBhvr>
                                    </p:animEffect>
                                  </p:childTnLst>
                                </p:cTn>
                              </p:par>
                            </p:childTnLst>
                          </p:cTn>
                        </p:par>
                        <p:par>
                          <p:cTn id="42" fill="hold">
                            <p:stCondLst>
                              <p:cond delay="1500"/>
                            </p:stCondLst>
                            <p:childTnLst>
                              <p:par>
                                <p:cTn id="43" nodeType="afterEffect" fill="hold" presetClass="entr" presetID="5" presetSubtype="10">
                                  <p:stCondLst>
                                    <p:cond delay="0"/>
                                  </p:stCondLst>
                                  <p:childTnLst>
                                    <p:set>
                                      <p:cBhvr>
                                        <p:cTn id="44" dur="1" fill="hold">
                                          <p:stCondLst>
                                            <p:cond delay="0"/>
                                          </p:stCondLst>
                                        </p:cTn>
                                        <p:tgtEl>
                                          <p:spTgt spid="65"/>
                                        </p:tgtEl>
                                        <p:attrNameLst>
                                          <p:attrName>style.visibility</p:attrName>
                                        </p:attrNameLst>
                                      </p:cBhvr>
                                      <p:to>
                                        <p:strVal val="visible"/>
                                      </p:to>
                                    </p:set>
                                    <p:animEffect filter="checkerboard(across)" transition="in">
                                      <p:cBhvr additive="repl">
                                        <p:cTn id="45" dur="500"/>
                                        <p:tgtEl>
                                          <p:spTgt spid="65"/>
                                        </p:tgtEl>
                                      </p:cBhvr>
                                    </p:animEffect>
                                  </p:childTnLst>
                                </p:cTn>
                              </p:par>
                            </p:childTnLst>
                          </p:cTn>
                        </p:par>
                        <p:par>
                          <p:cTn id="46" fill="hold">
                            <p:stCondLst>
                              <p:cond delay="2000"/>
                            </p:stCondLst>
                            <p:childTnLst>
                              <p:par>
                                <p:cTn id="47" nodeType="afterEffect" fill="hold" presetClass="entr" presetID="42">
                                  <p:stCondLst>
                                    <p:cond delay="0"/>
                                  </p:stCondLst>
                                  <p:childTnLst>
                                    <p:set>
                                      <p:cBhvr>
                                        <p:cTn id="48" dur="1" fill="hold">
                                          <p:stCondLst>
                                            <p:cond delay="0"/>
                                          </p:stCondLst>
                                        </p:cTn>
                                        <p:tgtEl>
                                          <p:spTgt spid="44"/>
                                        </p:tgtEl>
                                        <p:attrNameLst>
                                          <p:attrName>style.visibility</p:attrName>
                                        </p:attrNameLst>
                                      </p:cBhvr>
                                      <p:to>
                                        <p:strVal val="visible"/>
                                      </p:to>
                                    </p:set>
                                    <p:animEffect filter="fade" transition="in">
                                      <p:cBhvr additive="repl">
                                        <p:cTn id="49" dur="1000"/>
                                        <p:tgtEl>
                                          <p:spTgt spid="44"/>
                                        </p:tgtEl>
                                      </p:cBhvr>
                                    </p:animEffect>
                                    <p:anim calcmode="lin" valueType="num">
                                      <p:cBhvr additive="repl">
                                        <p:cTn id="50" dur="1000" fill="hold"/>
                                        <p:tgtEl>
                                          <p:spTgt spid="44"/>
                                        </p:tgtEl>
                                        <p:attrNameLst>
                                          <p:attrName>ppt_x</p:attrName>
                                        </p:attrNameLst>
                                      </p:cBhvr>
                                      <p:tavLst>
                                        <p:tav tm="0">
                                          <p:val>
                                            <p:strVal val="#ppt_x"/>
                                          </p:val>
                                        </p:tav>
                                        <p:tav tm="100000">
                                          <p:val>
                                            <p:strVal val="#ppt_x"/>
                                          </p:val>
                                        </p:tav>
                                      </p:tavLst>
                                    </p:anim>
                                    <p:anim calcmode="lin" valueType="num">
                                      <p:cBhvr additive="repl">
                                        <p:cTn id="51"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nodeType="clickEffect" fill="hold" presetClass="entr" presetID="5" presetSubtype="10">
                                  <p:stCondLst>
                                    <p:cond delay="0"/>
                                  </p:stCondLst>
                                  <p:childTnLst>
                                    <p:set>
                                      <p:cBhvr>
                                        <p:cTn id="55" dur="1" fill="hold">
                                          <p:stCondLst>
                                            <p:cond delay="0"/>
                                          </p:stCondLst>
                                        </p:cTn>
                                        <p:tgtEl>
                                          <p:spTgt spid="52"/>
                                        </p:tgtEl>
                                        <p:attrNameLst>
                                          <p:attrName>style.visibility</p:attrName>
                                        </p:attrNameLst>
                                      </p:cBhvr>
                                      <p:to>
                                        <p:strVal val="visible"/>
                                      </p:to>
                                    </p:set>
                                    <p:animEffect filter="checkerboard(across)" transition="in">
                                      <p:cBhvr additive="repl">
                                        <p:cTn id="56" dur="500"/>
                                        <p:tgtEl>
                                          <p:spTgt spid="52"/>
                                        </p:tgtEl>
                                      </p:cBhvr>
                                    </p:animEffect>
                                  </p:childTnLst>
                                </p:cTn>
                              </p:par>
                            </p:childTnLst>
                          </p:cTn>
                        </p:par>
                        <p:par>
                          <p:cTn id="57" fill="hold">
                            <p:stCondLst>
                              <p:cond delay="500"/>
                            </p:stCondLst>
                            <p:childTnLst>
                              <p:par>
                                <p:cTn id="58" nodeType="afterEffect" fill="hold" presetClass="entr" presetID="5" presetSubtype="10">
                                  <p:stCondLst>
                                    <p:cond delay="0"/>
                                  </p:stCondLst>
                                  <p:childTnLst>
                                    <p:set>
                                      <p:cBhvr>
                                        <p:cTn id="59" dur="1" fill="hold">
                                          <p:stCondLst>
                                            <p:cond delay="0"/>
                                          </p:stCondLst>
                                        </p:cTn>
                                        <p:tgtEl>
                                          <p:spTgt spid="51"/>
                                        </p:tgtEl>
                                        <p:attrNameLst>
                                          <p:attrName>style.visibility</p:attrName>
                                        </p:attrNameLst>
                                      </p:cBhvr>
                                      <p:to>
                                        <p:strVal val="visible"/>
                                      </p:to>
                                    </p:set>
                                    <p:animEffect filter="checkerboard(across)" transition="in">
                                      <p:cBhvr additive="repl">
                                        <p:cTn id="60" dur="500"/>
                                        <p:tgtEl>
                                          <p:spTgt spid="51"/>
                                        </p:tgtEl>
                                      </p:cBhvr>
                                    </p:animEffect>
                                  </p:childTnLst>
                                </p:cTn>
                              </p:par>
                            </p:childTnLst>
                          </p:cTn>
                        </p:par>
                        <p:par>
                          <p:cTn id="61" fill="hold">
                            <p:stCondLst>
                              <p:cond delay="1000"/>
                            </p:stCondLst>
                            <p:childTnLst>
                              <p:par>
                                <p:cTn id="62" nodeType="afterEffect" fill="hold" presetClass="entr" presetID="5" presetSubtype="10">
                                  <p:stCondLst>
                                    <p:cond delay="0"/>
                                  </p:stCondLst>
                                  <p:childTnLst>
                                    <p:set>
                                      <p:cBhvr>
                                        <p:cTn id="63" dur="1" fill="hold">
                                          <p:stCondLst>
                                            <p:cond delay="0"/>
                                          </p:stCondLst>
                                        </p:cTn>
                                        <p:tgtEl>
                                          <p:spTgt spid="54"/>
                                        </p:tgtEl>
                                        <p:attrNameLst>
                                          <p:attrName>style.visibility</p:attrName>
                                        </p:attrNameLst>
                                      </p:cBhvr>
                                      <p:to>
                                        <p:strVal val="visible"/>
                                      </p:to>
                                    </p:set>
                                    <p:animEffect filter="checkerboard(across)" transition="in">
                                      <p:cBhvr additive="repl">
                                        <p:cTn id="64" dur="500"/>
                                        <p:tgtEl>
                                          <p:spTgt spid="54"/>
                                        </p:tgtEl>
                                      </p:cBhvr>
                                    </p:animEffect>
                                  </p:childTnLst>
                                </p:cTn>
                              </p:par>
                            </p:childTnLst>
                          </p:cTn>
                        </p:par>
                        <p:par>
                          <p:cTn id="65" fill="hold">
                            <p:stCondLst>
                              <p:cond delay="1500"/>
                            </p:stCondLst>
                            <p:childTnLst>
                              <p:par>
                                <p:cTn id="66" nodeType="afterEffect" fill="hold" presetClass="entr" presetID="5" presetSubtype="10">
                                  <p:stCondLst>
                                    <p:cond delay="0"/>
                                  </p:stCondLst>
                                  <p:childTnLst>
                                    <p:set>
                                      <p:cBhvr>
                                        <p:cTn id="67" dur="1" fill="hold">
                                          <p:stCondLst>
                                            <p:cond delay="0"/>
                                          </p:stCondLst>
                                        </p:cTn>
                                        <p:tgtEl>
                                          <p:spTgt spid="53"/>
                                        </p:tgtEl>
                                        <p:attrNameLst>
                                          <p:attrName>style.visibility</p:attrName>
                                        </p:attrNameLst>
                                      </p:cBhvr>
                                      <p:to>
                                        <p:strVal val="visible"/>
                                      </p:to>
                                    </p:set>
                                    <p:animEffect filter="checkerboard(across)" transition="in">
                                      <p:cBhvr additive="repl">
                                        <p:cTn id="68" dur="500"/>
                                        <p:tgtEl>
                                          <p:spTgt spid="53"/>
                                        </p:tgtEl>
                                      </p:cBhvr>
                                    </p:animEffect>
                                  </p:childTnLst>
                                </p:cTn>
                              </p:par>
                            </p:childTnLst>
                          </p:cTn>
                        </p:par>
                      </p:childTnLst>
                    </p:cTn>
                  </p:par>
                  <p:par>
                    <p:cTn id="69" fill="hold">
                      <p:stCondLst>
                        <p:cond delay="indefinite"/>
                      </p:stCondLst>
                      <p:childTnLst>
                        <p:par>
                          <p:cTn id="70" fill="hold">
                            <p:stCondLst>
                              <p:cond delay="0"/>
                            </p:stCondLst>
                            <p:childTnLst>
                              <p:par>
                                <p:cTn id="71" nodeType="clickEffect" fill="hold" presetClass="entr" presetID="5" presetSubtype="10">
                                  <p:stCondLst>
                                    <p:cond delay="0"/>
                                  </p:stCondLst>
                                  <p:childTnLst>
                                    <p:set>
                                      <p:cBhvr>
                                        <p:cTn id="72" dur="1" fill="hold">
                                          <p:stCondLst>
                                            <p:cond delay="0"/>
                                          </p:stCondLst>
                                        </p:cTn>
                                        <p:tgtEl>
                                          <p:spTgt spid="56"/>
                                        </p:tgtEl>
                                        <p:attrNameLst>
                                          <p:attrName>style.visibility</p:attrName>
                                        </p:attrNameLst>
                                      </p:cBhvr>
                                      <p:to>
                                        <p:strVal val="visible"/>
                                      </p:to>
                                    </p:set>
                                    <p:animEffect filter="checkerboard(across)" transition="in">
                                      <p:cBhvr additive="repl">
                                        <p:cTn id="73" dur="500"/>
                                        <p:tgtEl>
                                          <p:spTgt spid="56"/>
                                        </p:tgtEl>
                                      </p:cBhvr>
                                    </p:animEffect>
                                  </p:childTnLst>
                                </p:cTn>
                              </p:par>
                            </p:childTnLst>
                          </p:cTn>
                        </p:par>
                        <p:par>
                          <p:cTn id="74" fill="hold">
                            <p:stCondLst>
                              <p:cond delay="500"/>
                            </p:stCondLst>
                            <p:childTnLst>
                              <p:par>
                                <p:cTn id="75" nodeType="afterEffect" fill="hold" presetClass="entr" presetID="5" presetSubtype="10">
                                  <p:stCondLst>
                                    <p:cond delay="0"/>
                                  </p:stCondLst>
                                  <p:childTnLst>
                                    <p:set>
                                      <p:cBhvr>
                                        <p:cTn id="76" dur="1" fill="hold">
                                          <p:stCondLst>
                                            <p:cond delay="0"/>
                                          </p:stCondLst>
                                        </p:cTn>
                                        <p:tgtEl>
                                          <p:spTgt spid="55"/>
                                        </p:tgtEl>
                                        <p:attrNameLst>
                                          <p:attrName>style.visibility</p:attrName>
                                        </p:attrNameLst>
                                      </p:cBhvr>
                                      <p:to>
                                        <p:strVal val="visible"/>
                                      </p:to>
                                    </p:set>
                                    <p:animEffect filter="checkerboard(across)" transition="in">
                                      <p:cBhvr additive="repl">
                                        <p:cTn id="77" dur="500"/>
                                        <p:tgtEl>
                                          <p:spTgt spid="55"/>
                                        </p:tgtEl>
                                      </p:cBhvr>
                                    </p:animEffect>
                                  </p:childTnLst>
                                </p:cTn>
                              </p:par>
                            </p:childTnLst>
                          </p:cTn>
                        </p:par>
                        <p:par>
                          <p:cTn id="78" fill="hold">
                            <p:stCondLst>
                              <p:cond delay="1000"/>
                            </p:stCondLst>
                            <p:childTnLst>
                              <p:par>
                                <p:cTn id="79" nodeType="afterEffect" fill="hold" presetClass="entr" presetID="5" presetSubtype="10">
                                  <p:stCondLst>
                                    <p:cond delay="0"/>
                                  </p:stCondLst>
                                  <p:childTnLst>
                                    <p:set>
                                      <p:cBhvr>
                                        <p:cTn id="80" dur="1" fill="hold">
                                          <p:stCondLst>
                                            <p:cond delay="0"/>
                                          </p:stCondLst>
                                        </p:cTn>
                                        <p:tgtEl>
                                          <p:spTgt spid="58"/>
                                        </p:tgtEl>
                                        <p:attrNameLst>
                                          <p:attrName>style.visibility</p:attrName>
                                        </p:attrNameLst>
                                      </p:cBhvr>
                                      <p:to>
                                        <p:strVal val="visible"/>
                                      </p:to>
                                    </p:set>
                                    <p:animEffect filter="checkerboard(across)" transition="in">
                                      <p:cBhvr additive="repl">
                                        <p:cTn id="81" dur="500"/>
                                        <p:tgtEl>
                                          <p:spTgt spid="58"/>
                                        </p:tgtEl>
                                      </p:cBhvr>
                                    </p:animEffect>
                                  </p:childTnLst>
                                </p:cTn>
                              </p:par>
                            </p:childTnLst>
                          </p:cTn>
                        </p:par>
                        <p:par>
                          <p:cTn id="82" fill="hold">
                            <p:stCondLst>
                              <p:cond delay="1500"/>
                            </p:stCondLst>
                            <p:childTnLst>
                              <p:par>
                                <p:cTn id="83" nodeType="afterEffect" fill="hold" presetClass="entr" presetID="5" presetSubtype="10">
                                  <p:stCondLst>
                                    <p:cond delay="0"/>
                                  </p:stCondLst>
                                  <p:childTnLst>
                                    <p:set>
                                      <p:cBhvr>
                                        <p:cTn id="84" dur="1" fill="hold">
                                          <p:stCondLst>
                                            <p:cond delay="0"/>
                                          </p:stCondLst>
                                        </p:cTn>
                                        <p:tgtEl>
                                          <p:spTgt spid="57"/>
                                        </p:tgtEl>
                                        <p:attrNameLst>
                                          <p:attrName>style.visibility</p:attrName>
                                        </p:attrNameLst>
                                      </p:cBhvr>
                                      <p:to>
                                        <p:strVal val="visible"/>
                                      </p:to>
                                    </p:set>
                                    <p:animEffect filter="checkerboard(across)" transition="in">
                                      <p:cBhvr additive="repl">
                                        <p:cTn id="85" dur="500"/>
                                        <p:tgtEl>
                                          <p:spTgt spid="57"/>
                                        </p:tgtEl>
                                      </p:cBhvr>
                                    </p:animEffect>
                                  </p:childTnLst>
                                </p:cTn>
                              </p:par>
                            </p:childTnLst>
                          </p:cTn>
                        </p:par>
                        <p:par>
                          <p:cTn id="86" fill="hold">
                            <p:stCondLst>
                              <p:cond delay="2000"/>
                            </p:stCondLst>
                            <p:childTnLst>
                              <p:par>
                                <p:cTn id="87" nodeType="afterEffect" fill="hold" presetClass="entr" presetID="5" presetSubtype="10">
                                  <p:stCondLst>
                                    <p:cond delay="0"/>
                                  </p:stCondLst>
                                  <p:childTnLst>
                                    <p:set>
                                      <p:cBhvr>
                                        <p:cTn id="88" dur="1" fill="hold">
                                          <p:stCondLst>
                                            <p:cond delay="0"/>
                                          </p:stCondLst>
                                        </p:cTn>
                                        <p:tgtEl>
                                          <p:spTgt spid="60"/>
                                        </p:tgtEl>
                                        <p:attrNameLst>
                                          <p:attrName>style.visibility</p:attrName>
                                        </p:attrNameLst>
                                      </p:cBhvr>
                                      <p:to>
                                        <p:strVal val="visible"/>
                                      </p:to>
                                    </p:set>
                                    <p:animEffect filter="checkerboard(across)" transition="in">
                                      <p:cBhvr additive="repl">
                                        <p:cTn id="89" dur="500"/>
                                        <p:tgtEl>
                                          <p:spTgt spid="60"/>
                                        </p:tgtEl>
                                      </p:cBhvr>
                                    </p:animEffect>
                                  </p:childTnLst>
                                </p:cTn>
                              </p:par>
                            </p:childTnLst>
                          </p:cTn>
                        </p:par>
                        <p:par>
                          <p:cTn id="90" fill="hold">
                            <p:stCondLst>
                              <p:cond delay="2500"/>
                            </p:stCondLst>
                            <p:childTnLst>
                              <p:par>
                                <p:cTn id="91" nodeType="afterEffect" fill="hold" presetClass="entr" presetID="5" presetSubtype="10">
                                  <p:stCondLst>
                                    <p:cond delay="0"/>
                                  </p:stCondLst>
                                  <p:childTnLst>
                                    <p:set>
                                      <p:cBhvr>
                                        <p:cTn id="92" dur="1" fill="hold">
                                          <p:stCondLst>
                                            <p:cond delay="0"/>
                                          </p:stCondLst>
                                        </p:cTn>
                                        <p:tgtEl>
                                          <p:spTgt spid="59"/>
                                        </p:tgtEl>
                                        <p:attrNameLst>
                                          <p:attrName>style.visibility</p:attrName>
                                        </p:attrNameLst>
                                      </p:cBhvr>
                                      <p:to>
                                        <p:strVal val="visible"/>
                                      </p:to>
                                    </p:set>
                                    <p:animEffect filter="checkerboard(across)" transition="in">
                                      <p:cBhvr additive="repl">
                                        <p:cTn id="93" dur="500"/>
                                        <p:tgtEl>
                                          <p:spTgt spid="59"/>
                                        </p:tgtEl>
                                      </p:cBhvr>
                                    </p:animEffect>
                                  </p:childTnLst>
                                </p:cTn>
                              </p:par>
                            </p:childTnLst>
                          </p:cTn>
                        </p:par>
                        <p:par>
                          <p:cTn id="94" fill="hold">
                            <p:stCondLst>
                              <p:cond delay="3000"/>
                            </p:stCondLst>
                            <p:childTnLst>
                              <p:par>
                                <p:cTn id="95" nodeType="afterEffect" fill="hold" presetClass="entr" presetID="5" presetSubtype="10">
                                  <p:stCondLst>
                                    <p:cond delay="0"/>
                                  </p:stCondLst>
                                  <p:childTnLst>
                                    <p:set>
                                      <p:cBhvr>
                                        <p:cTn id="96" dur="1" fill="hold">
                                          <p:stCondLst>
                                            <p:cond delay="0"/>
                                          </p:stCondLst>
                                        </p:cTn>
                                        <p:tgtEl>
                                          <p:spTgt spid="62"/>
                                        </p:tgtEl>
                                        <p:attrNameLst>
                                          <p:attrName>style.visibility</p:attrName>
                                        </p:attrNameLst>
                                      </p:cBhvr>
                                      <p:to>
                                        <p:strVal val="visible"/>
                                      </p:to>
                                    </p:set>
                                    <p:animEffect filter="checkerboard(across)" transition="in">
                                      <p:cBhvr additive="repl">
                                        <p:cTn id="97" dur="500"/>
                                        <p:tgtEl>
                                          <p:spTgt spid="62"/>
                                        </p:tgtEl>
                                      </p:cBhvr>
                                    </p:animEffect>
                                  </p:childTnLst>
                                </p:cTn>
                              </p:par>
                            </p:childTnLst>
                          </p:cTn>
                        </p:par>
                        <p:par>
                          <p:cTn id="98" fill="hold">
                            <p:stCondLst>
                              <p:cond delay="3500"/>
                            </p:stCondLst>
                            <p:childTnLst>
                              <p:par>
                                <p:cTn id="99" nodeType="afterEffect" fill="hold" presetClass="entr" presetID="5" presetSubtype="10">
                                  <p:stCondLst>
                                    <p:cond delay="0"/>
                                  </p:stCondLst>
                                  <p:childTnLst>
                                    <p:set>
                                      <p:cBhvr>
                                        <p:cTn id="100" dur="1" fill="hold">
                                          <p:stCondLst>
                                            <p:cond delay="0"/>
                                          </p:stCondLst>
                                        </p:cTn>
                                        <p:tgtEl>
                                          <p:spTgt spid="61"/>
                                        </p:tgtEl>
                                        <p:attrNameLst>
                                          <p:attrName>style.visibility</p:attrName>
                                        </p:attrNameLst>
                                      </p:cBhvr>
                                      <p:to>
                                        <p:strVal val="visible"/>
                                      </p:to>
                                    </p:set>
                                    <p:animEffect filter="checkerboard(across)" transition="in">
                                      <p:cBhvr additive="repl">
                                        <p:cTn id="101" dur="500"/>
                                        <p:tgtEl>
                                          <p:spTgt spid="61"/>
                                        </p:tgtEl>
                                      </p:cBhvr>
                                    </p:animEffect>
                                  </p:childTnLst>
                                </p:cTn>
                              </p:par>
                            </p:childTnLst>
                          </p:cTn>
                        </p:par>
                      </p:childTnLst>
                    </p:cTn>
                  </p:par>
                  <p:par>
                    <p:cTn id="102" fill="hold">
                      <p:stCondLst>
                        <p:cond delay="indefinite"/>
                      </p:stCondLst>
                      <p:childTnLst>
                        <p:par>
                          <p:cTn id="103" fill="hold">
                            <p:stCondLst>
                              <p:cond delay="0"/>
                            </p:stCondLst>
                            <p:childTnLst>
                              <p:par>
                                <p:cTn id="104" nodeType="clickEffect" fill="hold" presetClass="entr" presetID="5" presetSubtype="10">
                                  <p:stCondLst>
                                    <p:cond delay="0"/>
                                  </p:stCondLst>
                                  <p:childTnLst>
                                    <p:set>
                                      <p:cBhvr>
                                        <p:cTn id="105" dur="1" fill="hold">
                                          <p:stCondLst>
                                            <p:cond delay="0"/>
                                          </p:stCondLst>
                                        </p:cTn>
                                        <p:tgtEl>
                                          <p:spTgt spid="68"/>
                                        </p:tgtEl>
                                        <p:attrNameLst>
                                          <p:attrName>style.visibility</p:attrName>
                                        </p:attrNameLst>
                                      </p:cBhvr>
                                      <p:to>
                                        <p:strVal val="visible"/>
                                      </p:to>
                                    </p:set>
                                    <p:animEffect filter="checkerboard(across)" transition="in">
                                      <p:cBhvr additive="repl">
                                        <p:cTn id="106" dur="500"/>
                                        <p:tgtEl>
                                          <p:spTgt spid="68"/>
                                        </p:tgtEl>
                                      </p:cBhvr>
                                    </p:animEffect>
                                  </p:childTnLst>
                                </p:cTn>
                              </p:par>
                            </p:childTnLst>
                          </p:cTn>
                        </p:par>
                        <p:par>
                          <p:cTn id="107" fill="hold">
                            <p:stCondLst>
                              <p:cond delay="500"/>
                            </p:stCondLst>
                            <p:childTnLst>
                              <p:par>
                                <p:cTn id="108" nodeType="afterEffect" fill="hold" presetClass="entr" presetID="5" presetSubtype="10">
                                  <p:stCondLst>
                                    <p:cond delay="0"/>
                                  </p:stCondLst>
                                  <p:childTnLst>
                                    <p:set>
                                      <p:cBhvr>
                                        <p:cTn id="109" dur="1" fill="hold">
                                          <p:stCondLst>
                                            <p:cond delay="0"/>
                                          </p:stCondLst>
                                        </p:cTn>
                                        <p:tgtEl>
                                          <p:spTgt spid="67"/>
                                        </p:tgtEl>
                                        <p:attrNameLst>
                                          <p:attrName>style.visibility</p:attrName>
                                        </p:attrNameLst>
                                      </p:cBhvr>
                                      <p:to>
                                        <p:strVal val="visible"/>
                                      </p:to>
                                    </p:set>
                                    <p:animEffect filter="checkerboard(across)" transition="in">
                                      <p:cBhvr additive="repl">
                                        <p:cTn id="110" dur="500"/>
                                        <p:tgtEl>
                                          <p:spTgt spid="67"/>
                                        </p:tgtEl>
                                      </p:cBhvr>
                                    </p:animEffect>
                                  </p:childTnLst>
                                </p:cTn>
                              </p:par>
                            </p:childTnLst>
                          </p:cTn>
                        </p:par>
                        <p:par>
                          <p:cTn id="111" fill="hold">
                            <p:stCondLst>
                              <p:cond delay="1000"/>
                            </p:stCondLst>
                            <p:childTnLst>
                              <p:par>
                                <p:cTn id="112" nodeType="afterEffect" fill="hold" presetClass="entr" presetID="5" presetSubtype="10">
                                  <p:stCondLst>
                                    <p:cond delay="0"/>
                                  </p:stCondLst>
                                  <p:childTnLst>
                                    <p:set>
                                      <p:cBhvr>
                                        <p:cTn id="113" dur="1" fill="hold">
                                          <p:stCondLst>
                                            <p:cond delay="0"/>
                                          </p:stCondLst>
                                        </p:cTn>
                                        <p:tgtEl>
                                          <p:spTgt spid="70"/>
                                        </p:tgtEl>
                                        <p:attrNameLst>
                                          <p:attrName>style.visibility</p:attrName>
                                        </p:attrNameLst>
                                      </p:cBhvr>
                                      <p:to>
                                        <p:strVal val="visible"/>
                                      </p:to>
                                    </p:set>
                                    <p:animEffect filter="checkerboard(across)" transition="in">
                                      <p:cBhvr additive="repl">
                                        <p:cTn id="114" dur="500"/>
                                        <p:tgtEl>
                                          <p:spTgt spid="70"/>
                                        </p:tgtEl>
                                      </p:cBhvr>
                                    </p:animEffect>
                                  </p:childTnLst>
                                </p:cTn>
                              </p:par>
                            </p:childTnLst>
                          </p:cTn>
                        </p:par>
                        <p:par>
                          <p:cTn id="115" fill="hold">
                            <p:stCondLst>
                              <p:cond delay="1500"/>
                            </p:stCondLst>
                            <p:childTnLst>
                              <p:par>
                                <p:cTn id="116" nodeType="afterEffect" fill="hold" presetClass="entr" presetID="5" presetSubtype="10">
                                  <p:stCondLst>
                                    <p:cond delay="0"/>
                                  </p:stCondLst>
                                  <p:childTnLst>
                                    <p:set>
                                      <p:cBhvr>
                                        <p:cTn id="117" dur="1" fill="hold">
                                          <p:stCondLst>
                                            <p:cond delay="0"/>
                                          </p:stCondLst>
                                        </p:cTn>
                                        <p:tgtEl>
                                          <p:spTgt spid="69"/>
                                        </p:tgtEl>
                                        <p:attrNameLst>
                                          <p:attrName>style.visibility</p:attrName>
                                        </p:attrNameLst>
                                      </p:cBhvr>
                                      <p:to>
                                        <p:strVal val="visible"/>
                                      </p:to>
                                    </p:set>
                                    <p:animEffect filter="checkerboard(across)" transition="in">
                                      <p:cBhvr additive="repl">
                                        <p:cTn id="118" dur="500"/>
                                        <p:tgtEl>
                                          <p:spTgt spid="6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2" name="Picture 3" descr=""/>
          <p:cNvPicPr/>
          <p:nvPr/>
        </p:nvPicPr>
        <p:blipFill>
          <a:blip r:embed="rId1"/>
          <a:stretch/>
        </p:blipFill>
        <p:spPr>
          <a:xfrm>
            <a:off x="5328000" y="5373360"/>
            <a:ext cx="2977920" cy="1079280"/>
          </a:xfrm>
          <a:prstGeom prst="rect">
            <a:avLst/>
          </a:prstGeom>
          <a:ln>
            <a:noFill/>
          </a:ln>
        </p:spPr>
      </p:pic>
      <p:sp>
        <p:nvSpPr>
          <p:cNvPr id="73" name="CustomShape 1"/>
          <p:cNvSpPr/>
          <p:nvPr/>
        </p:nvSpPr>
        <p:spPr>
          <a:xfrm>
            <a:off x="7092360" y="6588000"/>
            <a:ext cx="1875600" cy="2541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ES" sz="1200" spc="-1" strike="noStrike">
                <a:solidFill>
                  <a:srgbClr val="8b8b8b"/>
                </a:solidFill>
                <a:latin typeface="Calibri"/>
              </a:rPr>
              <a:t> </a:t>
            </a:r>
            <a:endParaRPr b="0" lang="es-ES" sz="1200" spc="-1" strike="noStrike">
              <a:latin typeface="Arial"/>
            </a:endParaRPr>
          </a:p>
        </p:txBody>
      </p:sp>
      <p:sp>
        <p:nvSpPr>
          <p:cNvPr id="74" name="CustomShape 2"/>
          <p:cNvSpPr/>
          <p:nvPr/>
        </p:nvSpPr>
        <p:spPr>
          <a:xfrm>
            <a:off x="251640" y="6597360"/>
            <a:ext cx="5623560" cy="23940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1200" spc="-1" strike="noStrike">
                <a:solidFill>
                  <a:srgbClr val="8b8b8b"/>
                </a:solidFill>
                <a:latin typeface="Calibri"/>
              </a:rPr>
              <a:t>Memoria Principal- Elementos HW del PC</a:t>
            </a:r>
            <a:endParaRPr b="0" lang="es-ES" sz="1200" spc="-1" strike="noStrike">
              <a:latin typeface="Arial"/>
            </a:endParaRPr>
          </a:p>
        </p:txBody>
      </p:sp>
      <p:sp>
        <p:nvSpPr>
          <p:cNvPr id="75" name="CustomShape 3"/>
          <p:cNvSpPr/>
          <p:nvPr/>
        </p:nvSpPr>
        <p:spPr>
          <a:xfrm>
            <a:off x="2483640" y="1412640"/>
            <a:ext cx="4103640" cy="394920"/>
          </a:xfrm>
          <a:prstGeom prst="rect">
            <a:avLst/>
          </a:prstGeom>
          <a:ln>
            <a:round/>
          </a:ln>
        </p:spPr>
        <p:style>
          <a:lnRef idx="2">
            <a:schemeClr val="accent2">
              <a:shade val="50000"/>
            </a:schemeClr>
          </a:lnRef>
          <a:fillRef idx="1">
            <a:schemeClr val="accent2"/>
          </a:fillRef>
          <a:effectRef idx="0">
            <a:schemeClr val="accent2"/>
          </a:effectRef>
          <a:fontRef idx="minor"/>
        </p:style>
        <p:txBody>
          <a:bodyPr lIns="90000" rIns="90000" tIns="45000" bIns="45000"/>
          <a:p>
            <a:pPr>
              <a:lnSpc>
                <a:spcPct val="100000"/>
              </a:lnSpc>
            </a:pPr>
            <a:r>
              <a:rPr b="1" lang="es-ES" sz="2000" spc="-1" strike="noStrike">
                <a:solidFill>
                  <a:srgbClr val="ffffff"/>
                </a:solidFill>
                <a:latin typeface="Calibri"/>
                <a:ea typeface="DejaVu Sans"/>
              </a:rPr>
              <a:t>Velocidad: MHz</a:t>
            </a:r>
            <a:r>
              <a:rPr b="0" lang="es-ES" sz="2000" spc="-1" strike="noStrike">
                <a:solidFill>
                  <a:srgbClr val="ffffff"/>
                </a:solidFill>
                <a:latin typeface="Calibri"/>
                <a:ea typeface="DejaVu Sans"/>
              </a:rPr>
              <a:t> a los que trabaja.</a:t>
            </a:r>
            <a:endParaRPr b="0" lang="es-ES" sz="2000" spc="-1" strike="noStrike">
              <a:latin typeface="Arial"/>
            </a:endParaRPr>
          </a:p>
        </p:txBody>
      </p:sp>
      <p:sp>
        <p:nvSpPr>
          <p:cNvPr id="76" name="CustomShape 4"/>
          <p:cNvSpPr/>
          <p:nvPr/>
        </p:nvSpPr>
        <p:spPr>
          <a:xfrm>
            <a:off x="2483640" y="1965240"/>
            <a:ext cx="4103640" cy="1004760"/>
          </a:xfrm>
          <a:prstGeom prst="rect">
            <a:avLst/>
          </a:prstGeom>
          <a:ln>
            <a:round/>
          </a:ln>
        </p:spPr>
        <p:style>
          <a:lnRef idx="2">
            <a:schemeClr val="accent2">
              <a:shade val="50000"/>
            </a:schemeClr>
          </a:lnRef>
          <a:fillRef idx="1">
            <a:schemeClr val="accent2"/>
          </a:fillRef>
          <a:effectRef idx="0">
            <a:schemeClr val="accent2"/>
          </a:effectRef>
          <a:fontRef idx="minor"/>
        </p:style>
        <p:txBody>
          <a:bodyPr lIns="90000" rIns="90000" tIns="45000" bIns="45000"/>
          <a:p>
            <a:pPr>
              <a:lnSpc>
                <a:spcPct val="100000"/>
              </a:lnSpc>
            </a:pPr>
            <a:r>
              <a:rPr b="1" lang="es-ES" sz="2000" spc="-1" strike="noStrike">
                <a:solidFill>
                  <a:srgbClr val="ffffff"/>
                </a:solidFill>
                <a:latin typeface="Calibri"/>
                <a:ea typeface="DejaVu Sans"/>
              </a:rPr>
              <a:t>Ancho de Banda: </a:t>
            </a:r>
            <a:r>
              <a:rPr b="0" lang="es-ES" sz="2000" spc="-1" strike="noStrike">
                <a:solidFill>
                  <a:srgbClr val="ffffff"/>
                </a:solidFill>
                <a:latin typeface="Calibri"/>
                <a:ea typeface="DejaVu Sans"/>
              </a:rPr>
              <a:t>máxima cantidad de información que puede transferir cada segundo.</a:t>
            </a:r>
            <a:endParaRPr b="0" lang="es-ES" sz="2000" spc="-1" strike="noStrike">
              <a:latin typeface="Arial"/>
            </a:endParaRPr>
          </a:p>
        </p:txBody>
      </p:sp>
      <p:sp>
        <p:nvSpPr>
          <p:cNvPr id="77" name="CustomShape 5"/>
          <p:cNvSpPr/>
          <p:nvPr/>
        </p:nvSpPr>
        <p:spPr>
          <a:xfrm flipV="1">
            <a:off x="1619640" y="1612080"/>
            <a:ext cx="863280" cy="859680"/>
          </a:xfrm>
          <a:prstGeom prst="bentConnector3">
            <a:avLst>
              <a:gd name="adj1" fmla="val 50000"/>
            </a:avLst>
          </a:prstGeom>
          <a:noFill/>
          <a:ln w="3816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78" name="CustomShape 6"/>
          <p:cNvSpPr/>
          <p:nvPr/>
        </p:nvSpPr>
        <p:spPr>
          <a:xfrm>
            <a:off x="1619640" y="2473200"/>
            <a:ext cx="863280" cy="360"/>
          </a:xfrm>
          <a:prstGeom prst="bentConnector3">
            <a:avLst>
              <a:gd name="adj1" fmla="val 50000"/>
            </a:avLst>
          </a:prstGeom>
          <a:noFill/>
          <a:ln w="3816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79" name="CustomShape 7"/>
          <p:cNvSpPr/>
          <p:nvPr/>
        </p:nvSpPr>
        <p:spPr>
          <a:xfrm>
            <a:off x="1619640" y="2473200"/>
            <a:ext cx="863280" cy="1158840"/>
          </a:xfrm>
          <a:prstGeom prst="bentConnector3">
            <a:avLst>
              <a:gd name="adj1" fmla="val 50000"/>
            </a:avLst>
          </a:prstGeom>
          <a:noFill/>
          <a:ln w="3816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80" name="CustomShape 8"/>
          <p:cNvSpPr/>
          <p:nvPr/>
        </p:nvSpPr>
        <p:spPr>
          <a:xfrm>
            <a:off x="313200" y="2046240"/>
            <a:ext cx="1305720" cy="852840"/>
          </a:xfrm>
          <a:prstGeom prst="snip2DiagRect">
            <a:avLst>
              <a:gd name="adj1" fmla="val 0"/>
              <a:gd name="adj2" fmla="val 16667"/>
            </a:avLst>
          </a:prstGeom>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nchor="ctr"/>
          <a:p>
            <a:pPr algn="ctr">
              <a:lnSpc>
                <a:spcPct val="100000"/>
              </a:lnSpc>
            </a:pPr>
            <a:r>
              <a:rPr b="1" lang="es-ES" sz="2000" spc="-1" strike="noStrike">
                <a:solidFill>
                  <a:srgbClr val="000000"/>
                </a:solidFill>
                <a:latin typeface="Calibri"/>
                <a:ea typeface="DejaVu Sans"/>
              </a:rPr>
              <a:t>Módulo</a:t>
            </a:r>
            <a:endParaRPr b="0" lang="es-ES" sz="2000" spc="-1" strike="noStrike">
              <a:latin typeface="Arial"/>
            </a:endParaRPr>
          </a:p>
          <a:p>
            <a:pPr algn="ctr">
              <a:lnSpc>
                <a:spcPct val="100000"/>
              </a:lnSpc>
            </a:pPr>
            <a:r>
              <a:rPr b="1" lang="es-ES" sz="2800" spc="-1" strike="noStrike">
                <a:solidFill>
                  <a:srgbClr val="000000"/>
                </a:solidFill>
                <a:latin typeface="Calibri"/>
                <a:ea typeface="DejaVu Sans"/>
              </a:rPr>
              <a:t>RAM</a:t>
            </a:r>
            <a:endParaRPr b="0" lang="es-ES" sz="2800" spc="-1" strike="noStrike">
              <a:latin typeface="Arial"/>
            </a:endParaRPr>
          </a:p>
        </p:txBody>
      </p:sp>
      <p:sp>
        <p:nvSpPr>
          <p:cNvPr id="81" name="CustomShape 9"/>
          <p:cNvSpPr/>
          <p:nvPr/>
        </p:nvSpPr>
        <p:spPr>
          <a:xfrm>
            <a:off x="2915640" y="318960"/>
            <a:ext cx="3095640" cy="753120"/>
          </a:xfrm>
          <a:prstGeom prst="roundRect">
            <a:avLst>
              <a:gd name="adj" fmla="val 16667"/>
            </a:avLst>
          </a:prstGeom>
          <a:ln>
            <a:round/>
          </a:ln>
          <a:effectLst>
            <a:outerShdw algn="bl" blurRad="76200" dir="2700000" dist="12700" kx="-800400" rotWithShape="0" sy="-23000">
              <a:srgbClr val="000000">
                <a:alpha val="20000"/>
              </a:srgbClr>
            </a:outerShdw>
          </a:effectLst>
        </p:spPr>
        <p:style>
          <a:lnRef idx="3">
            <a:schemeClr val="lt1"/>
          </a:lnRef>
          <a:fillRef idx="1003">
            <a:schemeClr val="dk2"/>
          </a:fillRef>
          <a:effectRef idx="1">
            <a:schemeClr val="dk1"/>
          </a:effectRef>
          <a:fontRef idx="minor"/>
        </p:style>
        <p:txBody>
          <a:bodyPr lIns="90000" rIns="90000" tIns="45000" bIns="45000" anchor="ctr"/>
          <a:p>
            <a:pPr algn="ctr">
              <a:lnSpc>
                <a:spcPct val="100000"/>
              </a:lnSpc>
            </a:pPr>
            <a:r>
              <a:rPr b="1" lang="es-ES" sz="2800" spc="-1" strike="noStrike">
                <a:solidFill>
                  <a:srgbClr val="ffffff"/>
                </a:solidFill>
                <a:latin typeface="Calibri"/>
                <a:ea typeface="DejaVu Sans"/>
              </a:rPr>
              <a:t>CARACTERÍSTICAS</a:t>
            </a:r>
            <a:endParaRPr b="0" lang="es-ES" sz="2800" spc="-1" strike="noStrike">
              <a:latin typeface="Arial"/>
            </a:endParaRPr>
          </a:p>
        </p:txBody>
      </p:sp>
      <p:sp>
        <p:nvSpPr>
          <p:cNvPr id="82" name="CustomShape 10"/>
          <p:cNvSpPr/>
          <p:nvPr/>
        </p:nvSpPr>
        <p:spPr>
          <a:xfrm>
            <a:off x="2483640" y="4365000"/>
            <a:ext cx="4103640" cy="1309680"/>
          </a:xfrm>
          <a:prstGeom prst="rect">
            <a:avLst/>
          </a:prstGeom>
          <a:ln>
            <a:round/>
          </a:ln>
        </p:spPr>
        <p:style>
          <a:lnRef idx="2">
            <a:schemeClr val="accent2">
              <a:shade val="50000"/>
            </a:schemeClr>
          </a:lnRef>
          <a:fillRef idx="1">
            <a:schemeClr val="accent2"/>
          </a:fillRef>
          <a:effectRef idx="0">
            <a:schemeClr val="accent2"/>
          </a:effectRef>
          <a:fontRef idx="minor"/>
        </p:style>
        <p:txBody>
          <a:bodyPr lIns="90000" rIns="90000" tIns="45000" bIns="45000"/>
          <a:p>
            <a:pPr>
              <a:lnSpc>
                <a:spcPct val="100000"/>
              </a:lnSpc>
            </a:pPr>
            <a:r>
              <a:rPr b="1" lang="es-ES" sz="2000" spc="-1" strike="noStrike">
                <a:solidFill>
                  <a:srgbClr val="ffffff"/>
                </a:solidFill>
                <a:latin typeface="Calibri"/>
                <a:ea typeface="DejaVu Sans"/>
              </a:rPr>
              <a:t>Nº de canales: </a:t>
            </a:r>
            <a:r>
              <a:rPr b="0" lang="es-ES" sz="2000" spc="-1" strike="noStrike">
                <a:solidFill>
                  <a:srgbClr val="ffffff"/>
                </a:solidFill>
                <a:latin typeface="Calibri"/>
                <a:ea typeface="DejaVu Sans"/>
              </a:rPr>
              <a:t>Canales </a:t>
            </a:r>
            <a:r>
              <a:rPr b="1" lang="es-ES" sz="2000" spc="-1" strike="noStrike">
                <a:solidFill>
                  <a:srgbClr val="ffffff"/>
                </a:solidFill>
                <a:latin typeface="Calibri"/>
                <a:ea typeface="DejaVu Sans"/>
              </a:rPr>
              <a:t>independientes</a:t>
            </a:r>
            <a:r>
              <a:rPr b="0" lang="es-ES" sz="2000" spc="-1" strike="noStrike">
                <a:solidFill>
                  <a:srgbClr val="ffffff"/>
                </a:solidFill>
                <a:latin typeface="Calibri"/>
                <a:ea typeface="DejaVu Sans"/>
              </a:rPr>
              <a:t> y </a:t>
            </a:r>
            <a:r>
              <a:rPr b="1" lang="es-ES" sz="2000" spc="-1" strike="noStrike">
                <a:solidFill>
                  <a:srgbClr val="ffffff"/>
                </a:solidFill>
                <a:latin typeface="Calibri"/>
                <a:ea typeface="DejaVu Sans"/>
              </a:rPr>
              <a:t>simultáneos</a:t>
            </a:r>
            <a:r>
              <a:rPr b="0" lang="es-ES" sz="2000" spc="-1" strike="noStrike">
                <a:solidFill>
                  <a:srgbClr val="ffffff"/>
                </a:solidFill>
                <a:latin typeface="Calibri"/>
                <a:ea typeface="DejaVu Sans"/>
              </a:rPr>
              <a:t> por los que se puede acceder a los distintos módulos.</a:t>
            </a:r>
            <a:endParaRPr b="0" lang="es-ES" sz="2000" spc="-1" strike="noStrike">
              <a:latin typeface="Arial"/>
            </a:endParaRPr>
          </a:p>
        </p:txBody>
      </p:sp>
      <p:sp>
        <p:nvSpPr>
          <p:cNvPr id="83" name="CustomShape 11"/>
          <p:cNvSpPr/>
          <p:nvPr/>
        </p:nvSpPr>
        <p:spPr>
          <a:xfrm>
            <a:off x="2483640" y="3155760"/>
            <a:ext cx="4103640" cy="943560"/>
          </a:xfrm>
          <a:prstGeom prst="rect">
            <a:avLst/>
          </a:prstGeom>
          <a:ln>
            <a:round/>
          </a:ln>
        </p:spPr>
        <p:style>
          <a:lnRef idx="2">
            <a:schemeClr val="accent2">
              <a:shade val="50000"/>
            </a:schemeClr>
          </a:lnRef>
          <a:fillRef idx="1">
            <a:schemeClr val="accent2"/>
          </a:fillRef>
          <a:effectRef idx="0">
            <a:schemeClr val="accent2"/>
          </a:effectRef>
          <a:fontRef idx="minor"/>
        </p:style>
        <p:txBody>
          <a:bodyPr lIns="90000" rIns="90000" tIns="45000" bIns="45000"/>
          <a:p>
            <a:pPr>
              <a:lnSpc>
                <a:spcPct val="100000"/>
              </a:lnSpc>
            </a:pPr>
            <a:r>
              <a:rPr b="1" lang="es-ES" sz="2000" spc="-1" strike="noStrike">
                <a:solidFill>
                  <a:srgbClr val="ffffff"/>
                </a:solidFill>
                <a:latin typeface="Calibri"/>
                <a:ea typeface="DejaVu Sans"/>
              </a:rPr>
              <a:t>Latencias: </a:t>
            </a:r>
            <a:r>
              <a:rPr b="0" lang="es-ES" sz="1800" spc="-1" strike="noStrike">
                <a:solidFill>
                  <a:srgbClr val="ffffff"/>
                </a:solidFill>
                <a:latin typeface="Calibri"/>
                <a:ea typeface="DejaVu Sans"/>
              </a:rPr>
              <a:t>miden los tiempos (en Nº de ciclos de reloj) de acceso a distintos componentes</a:t>
            </a:r>
            <a:endParaRPr b="0" lang="es-ES" sz="1800" spc="-1" strike="noStrike">
              <a:latin typeface="Arial"/>
            </a:endParaRPr>
          </a:p>
        </p:txBody>
      </p:sp>
      <p:sp>
        <p:nvSpPr>
          <p:cNvPr id="84" name="CustomShape 12"/>
          <p:cNvSpPr/>
          <p:nvPr/>
        </p:nvSpPr>
        <p:spPr>
          <a:xfrm>
            <a:off x="7058880" y="4773240"/>
            <a:ext cx="1737720" cy="506520"/>
          </a:xfrm>
          <a:prstGeom prst="snip2DiagRect">
            <a:avLst>
              <a:gd name="adj1" fmla="val 0"/>
              <a:gd name="adj2" fmla="val 16667"/>
            </a:avLst>
          </a:prstGeom>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nchor="ctr"/>
          <a:p>
            <a:pPr algn="ctr">
              <a:lnSpc>
                <a:spcPct val="100000"/>
              </a:lnSpc>
            </a:pPr>
            <a:r>
              <a:rPr b="1" lang="es-ES" sz="2000" spc="-1" strike="noStrike">
                <a:solidFill>
                  <a:srgbClr val="000000"/>
                </a:solidFill>
                <a:latin typeface="Calibri"/>
                <a:ea typeface="DejaVu Sans"/>
              </a:rPr>
              <a:t>Controladora</a:t>
            </a:r>
            <a:endParaRPr b="0" lang="es-ES" sz="2000" spc="-1" strike="noStrike">
              <a:latin typeface="Arial"/>
            </a:endParaRPr>
          </a:p>
        </p:txBody>
      </p:sp>
      <p:sp>
        <p:nvSpPr>
          <p:cNvPr id="85" name="CustomShape 13"/>
          <p:cNvSpPr/>
          <p:nvPr/>
        </p:nvSpPr>
        <p:spPr>
          <a:xfrm>
            <a:off x="6012000" y="695880"/>
            <a:ext cx="1915200" cy="4076640"/>
          </a:xfrm>
          <a:prstGeom prst="bentConnector2">
            <a:avLst/>
          </a:prstGeom>
          <a:noFill/>
          <a:ln w="3816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86" name="CustomShape 14"/>
          <p:cNvSpPr/>
          <p:nvPr/>
        </p:nvSpPr>
        <p:spPr>
          <a:xfrm flipV="1" rot="10800000">
            <a:off x="4864680" y="3395520"/>
            <a:ext cx="1948680" cy="1349640"/>
          </a:xfrm>
          <a:prstGeom prst="bentConnector2">
            <a:avLst/>
          </a:prstGeom>
          <a:noFill/>
          <a:ln w="3816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87" name="CustomShape 15"/>
          <p:cNvSpPr/>
          <p:nvPr/>
        </p:nvSpPr>
        <p:spPr>
          <a:xfrm flipH="1">
            <a:off x="6587640" y="5026680"/>
            <a:ext cx="469800" cy="360"/>
          </a:xfrm>
          <a:custGeom>
            <a:avLst/>
            <a:gdLst/>
            <a:ahLst/>
            <a:rect l="l" t="t" r="r" b="b"/>
            <a:pathLst>
              <a:path w="21600" h="21600">
                <a:moveTo>
                  <a:pt x="0" y="0"/>
                </a:moveTo>
                <a:lnTo>
                  <a:pt x="21600" y="21600"/>
                </a:lnTo>
              </a:path>
            </a:pathLst>
          </a:custGeom>
          <a:noFill/>
          <a:ln w="38160">
            <a:solidFill>
              <a:srgbClr val="4a7ebb"/>
            </a:solidFill>
            <a:round/>
            <a:tailEnd len="med" type="triangle" w="med"/>
          </a:ln>
        </p:spPr>
        <p:style>
          <a:lnRef idx="1">
            <a:schemeClr val="accent1"/>
          </a:lnRef>
          <a:fillRef idx="0">
            <a:schemeClr val="accent1"/>
          </a:fillRef>
          <a:effectRef idx="0">
            <a:schemeClr val="accent1"/>
          </a:effectRef>
          <a:fontRef idx="minor"/>
        </p:style>
      </p:sp>
    </p:spTree>
  </p:cSld>
  <p:timing>
    <p:tnLst>
      <p:par>
        <p:cTn id="119" dur="indefinite" restart="never" nodeType="tmRoot">
          <p:childTnLst>
            <p:seq>
              <p:cTn id="120" dur="indefinite" nodeType="mainSeq">
                <p:childTnLst>
                  <p:par>
                    <p:cTn id="121" fill="hold">
                      <p:stCondLst>
                        <p:cond delay="0"/>
                      </p:stCondLst>
                      <p:childTnLst>
                        <p:par>
                          <p:cTn id="122" fill="hold">
                            <p:stCondLst>
                              <p:cond delay="0"/>
                            </p:stCondLst>
                            <p:childTnLst>
                              <p:par>
                                <p:cTn id="123" nodeType="afterEffect" fill="hold" presetClass="entr" presetID="5" presetSubtype="10">
                                  <p:stCondLst>
                                    <p:cond delay="0"/>
                                  </p:stCondLst>
                                  <p:childTnLst>
                                    <p:set>
                                      <p:cBhvr>
                                        <p:cTn id="124" dur="1" fill="hold">
                                          <p:stCondLst>
                                            <p:cond delay="0"/>
                                          </p:stCondLst>
                                        </p:cTn>
                                        <p:tgtEl>
                                          <p:spTgt spid="86"/>
                                        </p:tgtEl>
                                        <p:attrNameLst>
                                          <p:attrName>style.visibility</p:attrName>
                                        </p:attrNameLst>
                                      </p:cBhvr>
                                      <p:to>
                                        <p:strVal val="visible"/>
                                      </p:to>
                                    </p:set>
                                    <p:animEffect filter="checkerboard(across)" transition="in">
                                      <p:cBhvr additive="repl">
                                        <p:cTn id="125" dur="500"/>
                                        <p:tgtEl>
                                          <p:spTgt spid="86"/>
                                        </p:tgtEl>
                                      </p:cBhvr>
                                    </p:animEffect>
                                  </p:childTnLst>
                                </p:cTn>
                              </p:par>
                            </p:childTnLst>
                          </p:cTn>
                        </p:par>
                        <p:par>
                          <p:cTn id="126" fill="hold">
                            <p:stCondLst>
                              <p:cond delay="500"/>
                            </p:stCondLst>
                            <p:childTnLst>
                              <p:par>
                                <p:cTn id="127" nodeType="afterEffect" fill="hold" presetClass="entr" presetID="5" presetSubtype="10">
                                  <p:stCondLst>
                                    <p:cond delay="0"/>
                                  </p:stCondLst>
                                  <p:childTnLst>
                                    <p:set>
                                      <p:cBhvr>
                                        <p:cTn id="128" dur="1" fill="hold">
                                          <p:stCondLst>
                                            <p:cond delay="0"/>
                                          </p:stCondLst>
                                        </p:cTn>
                                        <p:tgtEl>
                                          <p:spTgt spid="80"/>
                                        </p:tgtEl>
                                        <p:attrNameLst>
                                          <p:attrName>style.visibility</p:attrName>
                                        </p:attrNameLst>
                                      </p:cBhvr>
                                      <p:to>
                                        <p:strVal val="visible"/>
                                      </p:to>
                                    </p:set>
                                    <p:animEffect filter="checkerboard(across)" transition="in">
                                      <p:cBhvr additive="repl">
                                        <p:cTn id="129" dur="500"/>
                                        <p:tgtEl>
                                          <p:spTgt spid="80"/>
                                        </p:tgtEl>
                                      </p:cBhvr>
                                    </p:animEffect>
                                  </p:childTnLst>
                                </p:cTn>
                              </p:par>
                            </p:childTnLst>
                          </p:cTn>
                        </p:par>
                        <p:par>
                          <p:cTn id="130" fill="hold">
                            <p:stCondLst>
                              <p:cond delay="1000"/>
                            </p:stCondLst>
                            <p:childTnLst>
                              <p:par>
                                <p:cTn id="131" nodeType="afterEffect" fill="hold" presetClass="entr" presetID="5" presetSubtype="10">
                                  <p:stCondLst>
                                    <p:cond delay="0"/>
                                  </p:stCondLst>
                                  <p:childTnLst>
                                    <p:set>
                                      <p:cBhvr>
                                        <p:cTn id="132" dur="1" fill="hold">
                                          <p:stCondLst>
                                            <p:cond delay="0"/>
                                          </p:stCondLst>
                                        </p:cTn>
                                        <p:tgtEl>
                                          <p:spTgt spid="77"/>
                                        </p:tgtEl>
                                        <p:attrNameLst>
                                          <p:attrName>style.visibility</p:attrName>
                                        </p:attrNameLst>
                                      </p:cBhvr>
                                      <p:to>
                                        <p:strVal val="visible"/>
                                      </p:to>
                                    </p:set>
                                    <p:animEffect filter="checkerboard(across)" transition="in">
                                      <p:cBhvr additive="repl">
                                        <p:cTn id="133" dur="500"/>
                                        <p:tgtEl>
                                          <p:spTgt spid="77"/>
                                        </p:tgtEl>
                                      </p:cBhvr>
                                    </p:animEffect>
                                  </p:childTnLst>
                                </p:cTn>
                              </p:par>
                            </p:childTnLst>
                          </p:cTn>
                        </p:par>
                        <p:par>
                          <p:cTn id="134" fill="hold">
                            <p:stCondLst>
                              <p:cond delay="1500"/>
                            </p:stCondLst>
                            <p:childTnLst>
                              <p:par>
                                <p:cTn id="135" nodeType="afterEffect" fill="hold" presetClass="entr" presetID="5" presetSubtype="10">
                                  <p:stCondLst>
                                    <p:cond delay="0"/>
                                  </p:stCondLst>
                                  <p:childTnLst>
                                    <p:set>
                                      <p:cBhvr>
                                        <p:cTn id="136" dur="1" fill="hold">
                                          <p:stCondLst>
                                            <p:cond delay="0"/>
                                          </p:stCondLst>
                                        </p:cTn>
                                        <p:tgtEl>
                                          <p:spTgt spid="75"/>
                                        </p:tgtEl>
                                        <p:attrNameLst>
                                          <p:attrName>style.visibility</p:attrName>
                                        </p:attrNameLst>
                                      </p:cBhvr>
                                      <p:to>
                                        <p:strVal val="visible"/>
                                      </p:to>
                                    </p:set>
                                    <p:animEffect filter="checkerboard(across)" transition="in">
                                      <p:cBhvr additive="repl">
                                        <p:cTn id="137" dur="500"/>
                                        <p:tgtEl>
                                          <p:spTgt spid="75"/>
                                        </p:tgtEl>
                                      </p:cBhvr>
                                    </p:animEffect>
                                  </p:childTnLst>
                                </p:cTn>
                              </p:par>
                            </p:childTnLst>
                          </p:cTn>
                        </p:par>
                      </p:childTnLst>
                    </p:cTn>
                  </p:par>
                  <p:par>
                    <p:cTn id="138" fill="hold">
                      <p:stCondLst>
                        <p:cond delay="indefinite"/>
                      </p:stCondLst>
                      <p:childTnLst>
                        <p:par>
                          <p:cTn id="139" fill="hold">
                            <p:stCondLst>
                              <p:cond delay="0"/>
                            </p:stCondLst>
                            <p:childTnLst>
                              <p:par>
                                <p:cTn id="140" nodeType="clickEffect" fill="hold" presetClass="entr" presetID="5" presetSubtype="10">
                                  <p:stCondLst>
                                    <p:cond delay="0"/>
                                  </p:stCondLst>
                                  <p:childTnLst>
                                    <p:set>
                                      <p:cBhvr>
                                        <p:cTn id="141" dur="1" fill="hold">
                                          <p:stCondLst>
                                            <p:cond delay="0"/>
                                          </p:stCondLst>
                                        </p:cTn>
                                        <p:tgtEl>
                                          <p:spTgt spid="78"/>
                                        </p:tgtEl>
                                        <p:attrNameLst>
                                          <p:attrName>style.visibility</p:attrName>
                                        </p:attrNameLst>
                                      </p:cBhvr>
                                      <p:to>
                                        <p:strVal val="visible"/>
                                      </p:to>
                                    </p:set>
                                    <p:animEffect filter="checkerboard(across)" transition="in">
                                      <p:cBhvr additive="repl">
                                        <p:cTn id="142" dur="500"/>
                                        <p:tgtEl>
                                          <p:spTgt spid="78"/>
                                        </p:tgtEl>
                                      </p:cBhvr>
                                    </p:animEffect>
                                  </p:childTnLst>
                                </p:cTn>
                              </p:par>
                            </p:childTnLst>
                          </p:cTn>
                        </p:par>
                        <p:par>
                          <p:cTn id="143" fill="hold">
                            <p:stCondLst>
                              <p:cond delay="500"/>
                            </p:stCondLst>
                            <p:childTnLst>
                              <p:par>
                                <p:cTn id="144" nodeType="afterEffect" fill="hold" presetClass="entr" presetID="5" presetSubtype="10">
                                  <p:stCondLst>
                                    <p:cond delay="0"/>
                                  </p:stCondLst>
                                  <p:childTnLst>
                                    <p:set>
                                      <p:cBhvr>
                                        <p:cTn id="145" dur="1" fill="hold">
                                          <p:stCondLst>
                                            <p:cond delay="0"/>
                                          </p:stCondLst>
                                        </p:cTn>
                                        <p:tgtEl>
                                          <p:spTgt spid="76"/>
                                        </p:tgtEl>
                                        <p:attrNameLst>
                                          <p:attrName>style.visibility</p:attrName>
                                        </p:attrNameLst>
                                      </p:cBhvr>
                                      <p:to>
                                        <p:strVal val="visible"/>
                                      </p:to>
                                    </p:set>
                                    <p:animEffect filter="checkerboard(across)" transition="in">
                                      <p:cBhvr additive="repl">
                                        <p:cTn id="146" dur="500"/>
                                        <p:tgtEl>
                                          <p:spTgt spid="76"/>
                                        </p:tgtEl>
                                      </p:cBhvr>
                                    </p:animEffect>
                                  </p:childTnLst>
                                </p:cTn>
                              </p:par>
                            </p:childTnLst>
                          </p:cTn>
                        </p:par>
                      </p:childTnLst>
                    </p:cTn>
                  </p:par>
                  <p:par>
                    <p:cTn id="147" fill="hold">
                      <p:stCondLst>
                        <p:cond delay="indefinite"/>
                      </p:stCondLst>
                      <p:childTnLst>
                        <p:par>
                          <p:cTn id="148" fill="hold">
                            <p:stCondLst>
                              <p:cond delay="0"/>
                            </p:stCondLst>
                            <p:childTnLst>
                              <p:par>
                                <p:cTn id="149" nodeType="clickEffect" fill="hold" presetClass="entr" presetID="5" presetSubtype="10">
                                  <p:stCondLst>
                                    <p:cond delay="0"/>
                                  </p:stCondLst>
                                  <p:childTnLst>
                                    <p:set>
                                      <p:cBhvr>
                                        <p:cTn id="150" dur="1" fill="hold">
                                          <p:stCondLst>
                                            <p:cond delay="0"/>
                                          </p:stCondLst>
                                        </p:cTn>
                                        <p:tgtEl>
                                          <p:spTgt spid="79"/>
                                        </p:tgtEl>
                                        <p:attrNameLst>
                                          <p:attrName>style.visibility</p:attrName>
                                        </p:attrNameLst>
                                      </p:cBhvr>
                                      <p:to>
                                        <p:strVal val="visible"/>
                                      </p:to>
                                    </p:set>
                                    <p:animEffect filter="checkerboard(across)" transition="in">
                                      <p:cBhvr additive="repl">
                                        <p:cTn id="151" dur="500"/>
                                        <p:tgtEl>
                                          <p:spTgt spid="79"/>
                                        </p:tgtEl>
                                      </p:cBhvr>
                                    </p:animEffect>
                                  </p:childTnLst>
                                </p:cTn>
                              </p:par>
                            </p:childTnLst>
                          </p:cTn>
                        </p:par>
                        <p:par>
                          <p:cTn id="152" fill="hold">
                            <p:stCondLst>
                              <p:cond delay="500"/>
                            </p:stCondLst>
                            <p:childTnLst>
                              <p:par>
                                <p:cTn id="153" nodeType="afterEffect" fill="hold" presetClass="entr" presetID="5" presetSubtype="10">
                                  <p:stCondLst>
                                    <p:cond delay="0"/>
                                  </p:stCondLst>
                                  <p:childTnLst>
                                    <p:set>
                                      <p:cBhvr>
                                        <p:cTn id="154" dur="1" fill="hold">
                                          <p:stCondLst>
                                            <p:cond delay="0"/>
                                          </p:stCondLst>
                                        </p:cTn>
                                        <p:tgtEl>
                                          <p:spTgt spid="83"/>
                                        </p:tgtEl>
                                        <p:attrNameLst>
                                          <p:attrName>style.visibility</p:attrName>
                                        </p:attrNameLst>
                                      </p:cBhvr>
                                      <p:to>
                                        <p:strVal val="visible"/>
                                      </p:to>
                                    </p:set>
                                    <p:animEffect filter="checkerboard(across)" transition="in">
                                      <p:cBhvr additive="repl">
                                        <p:cTn id="155" dur="500"/>
                                        <p:tgtEl>
                                          <p:spTgt spid="83"/>
                                        </p:tgtEl>
                                      </p:cBhvr>
                                    </p:animEffect>
                                  </p:childTnLst>
                                </p:cTn>
                              </p:par>
                            </p:childTnLst>
                          </p:cTn>
                        </p:par>
                      </p:childTnLst>
                    </p:cTn>
                  </p:par>
                  <p:par>
                    <p:cTn id="156" fill="hold">
                      <p:stCondLst>
                        <p:cond delay="indefinite"/>
                      </p:stCondLst>
                      <p:childTnLst>
                        <p:par>
                          <p:cTn id="157" fill="hold">
                            <p:stCondLst>
                              <p:cond delay="0"/>
                            </p:stCondLst>
                            <p:childTnLst>
                              <p:par>
                                <p:cTn id="158" nodeType="clickEffect" fill="hold" presetClass="entr" presetID="5" presetSubtype="10">
                                  <p:stCondLst>
                                    <p:cond delay="0"/>
                                  </p:stCondLst>
                                  <p:childTnLst>
                                    <p:set>
                                      <p:cBhvr>
                                        <p:cTn id="159" dur="1" fill="hold">
                                          <p:stCondLst>
                                            <p:cond delay="0"/>
                                          </p:stCondLst>
                                        </p:cTn>
                                        <p:tgtEl>
                                          <p:spTgt spid="85"/>
                                        </p:tgtEl>
                                        <p:attrNameLst>
                                          <p:attrName>style.visibility</p:attrName>
                                        </p:attrNameLst>
                                      </p:cBhvr>
                                      <p:to>
                                        <p:strVal val="visible"/>
                                      </p:to>
                                    </p:set>
                                    <p:animEffect filter="checkerboard(across)" transition="in">
                                      <p:cBhvr additive="repl">
                                        <p:cTn id="160" dur="500"/>
                                        <p:tgtEl>
                                          <p:spTgt spid="85"/>
                                        </p:tgtEl>
                                      </p:cBhvr>
                                    </p:animEffect>
                                  </p:childTnLst>
                                </p:cTn>
                              </p:par>
                            </p:childTnLst>
                          </p:cTn>
                        </p:par>
                        <p:par>
                          <p:cTn id="161" fill="hold">
                            <p:stCondLst>
                              <p:cond delay="500"/>
                            </p:stCondLst>
                            <p:childTnLst>
                              <p:par>
                                <p:cTn id="162" nodeType="afterEffect" fill="hold" presetClass="entr" presetID="5" presetSubtype="10">
                                  <p:stCondLst>
                                    <p:cond delay="0"/>
                                  </p:stCondLst>
                                  <p:childTnLst>
                                    <p:set>
                                      <p:cBhvr>
                                        <p:cTn id="163" dur="1" fill="hold">
                                          <p:stCondLst>
                                            <p:cond delay="0"/>
                                          </p:stCondLst>
                                        </p:cTn>
                                        <p:tgtEl>
                                          <p:spTgt spid="84"/>
                                        </p:tgtEl>
                                        <p:attrNameLst>
                                          <p:attrName>style.visibility</p:attrName>
                                        </p:attrNameLst>
                                      </p:cBhvr>
                                      <p:to>
                                        <p:strVal val="visible"/>
                                      </p:to>
                                    </p:set>
                                    <p:animEffect filter="checkerboard(across)" transition="in">
                                      <p:cBhvr additive="repl">
                                        <p:cTn id="164" dur="500"/>
                                        <p:tgtEl>
                                          <p:spTgt spid="84"/>
                                        </p:tgtEl>
                                      </p:cBhvr>
                                    </p:animEffect>
                                  </p:childTnLst>
                                </p:cTn>
                              </p:par>
                            </p:childTnLst>
                          </p:cTn>
                        </p:par>
                        <p:par>
                          <p:cTn id="165" fill="hold">
                            <p:stCondLst>
                              <p:cond delay="1000"/>
                            </p:stCondLst>
                            <p:childTnLst>
                              <p:par>
                                <p:cTn id="166" nodeType="afterEffect" fill="hold" presetClass="entr" presetID="5" presetSubtype="10">
                                  <p:stCondLst>
                                    <p:cond delay="0"/>
                                  </p:stCondLst>
                                  <p:childTnLst>
                                    <p:set>
                                      <p:cBhvr>
                                        <p:cTn id="167" dur="1" fill="hold">
                                          <p:stCondLst>
                                            <p:cond delay="0"/>
                                          </p:stCondLst>
                                        </p:cTn>
                                        <p:tgtEl>
                                          <p:spTgt spid="87"/>
                                        </p:tgtEl>
                                        <p:attrNameLst>
                                          <p:attrName>style.visibility</p:attrName>
                                        </p:attrNameLst>
                                      </p:cBhvr>
                                      <p:to>
                                        <p:strVal val="visible"/>
                                      </p:to>
                                    </p:set>
                                    <p:animEffect filter="checkerboard(across)" transition="in">
                                      <p:cBhvr additive="repl">
                                        <p:cTn id="168" dur="500"/>
                                        <p:tgtEl>
                                          <p:spTgt spid="87"/>
                                        </p:tgtEl>
                                      </p:cBhvr>
                                    </p:animEffect>
                                  </p:childTnLst>
                                </p:cTn>
                              </p:par>
                            </p:childTnLst>
                          </p:cTn>
                        </p:par>
                        <p:par>
                          <p:cTn id="169" fill="hold">
                            <p:stCondLst>
                              <p:cond delay="1500"/>
                            </p:stCondLst>
                            <p:childTnLst>
                              <p:par>
                                <p:cTn id="170" nodeType="afterEffect" fill="hold" presetClass="entr" presetID="5" presetSubtype="10">
                                  <p:stCondLst>
                                    <p:cond delay="0"/>
                                  </p:stCondLst>
                                  <p:childTnLst>
                                    <p:set>
                                      <p:cBhvr>
                                        <p:cTn id="171" dur="1" fill="hold">
                                          <p:stCondLst>
                                            <p:cond delay="0"/>
                                          </p:stCondLst>
                                        </p:cTn>
                                        <p:tgtEl>
                                          <p:spTgt spid="82"/>
                                        </p:tgtEl>
                                        <p:attrNameLst>
                                          <p:attrName>style.visibility</p:attrName>
                                        </p:attrNameLst>
                                      </p:cBhvr>
                                      <p:to>
                                        <p:strVal val="visible"/>
                                      </p:to>
                                    </p:set>
                                    <p:animEffect filter="checkerboard(across)" transition="in">
                                      <p:cBhvr additive="repl">
                                        <p:cTn id="172" dur="500"/>
                                        <p:tgtEl>
                                          <p:spTgt spid="82"/>
                                        </p:tgtEl>
                                      </p:cBhvr>
                                    </p:animEffect>
                                  </p:childTnLst>
                                </p:cTn>
                              </p:par>
                            </p:childTnLst>
                          </p:cTn>
                        </p:par>
                        <p:par>
                          <p:cTn id="173" fill="hold">
                            <p:stCondLst>
                              <p:cond delay="2000"/>
                            </p:stCondLst>
                            <p:childTnLst>
                              <p:par>
                                <p:cTn id="174" nodeType="afterEffect" fill="hold" presetClass="entr" presetID="42">
                                  <p:stCondLst>
                                    <p:cond delay="0"/>
                                  </p:stCondLst>
                                  <p:childTnLst>
                                    <p:set>
                                      <p:cBhvr>
                                        <p:cTn id="175" dur="1" fill="hold">
                                          <p:stCondLst>
                                            <p:cond delay="0"/>
                                          </p:stCondLst>
                                        </p:cTn>
                                        <p:tgtEl>
                                          <p:spTgt spid="72"/>
                                        </p:tgtEl>
                                        <p:attrNameLst>
                                          <p:attrName>style.visibility</p:attrName>
                                        </p:attrNameLst>
                                      </p:cBhvr>
                                      <p:to>
                                        <p:strVal val="visible"/>
                                      </p:to>
                                    </p:set>
                                    <p:animEffect filter="fade" transition="in">
                                      <p:cBhvr additive="repl">
                                        <p:cTn id="176" dur="1000"/>
                                        <p:tgtEl>
                                          <p:spTgt spid="72"/>
                                        </p:tgtEl>
                                      </p:cBhvr>
                                    </p:animEffect>
                                    <p:anim calcmode="lin" valueType="num">
                                      <p:cBhvr additive="repl">
                                        <p:cTn id="177" dur="1000" fill="hold"/>
                                        <p:tgtEl>
                                          <p:spTgt spid="72"/>
                                        </p:tgtEl>
                                        <p:attrNameLst>
                                          <p:attrName>ppt_x</p:attrName>
                                        </p:attrNameLst>
                                      </p:cBhvr>
                                      <p:tavLst>
                                        <p:tav tm="0">
                                          <p:val>
                                            <p:strVal val="#ppt_x"/>
                                          </p:val>
                                        </p:tav>
                                        <p:tav tm="100000">
                                          <p:val>
                                            <p:strVal val="#ppt_x"/>
                                          </p:val>
                                        </p:tav>
                                      </p:tavLst>
                                    </p:anim>
                                    <p:anim calcmode="lin" valueType="num">
                                      <p:cBhvr additive="repl">
                                        <p:cTn id="178"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7092360" y="6588000"/>
            <a:ext cx="1875600" cy="2541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ES" sz="1200" spc="-1" strike="noStrike">
                <a:solidFill>
                  <a:srgbClr val="8b8b8b"/>
                </a:solidFill>
                <a:latin typeface="Calibri"/>
              </a:rPr>
              <a:t> </a:t>
            </a:r>
            <a:endParaRPr b="0" lang="es-ES" sz="1200" spc="-1" strike="noStrike">
              <a:latin typeface="Arial"/>
            </a:endParaRPr>
          </a:p>
        </p:txBody>
      </p:sp>
      <p:sp>
        <p:nvSpPr>
          <p:cNvPr id="89" name="CustomShape 2"/>
          <p:cNvSpPr/>
          <p:nvPr/>
        </p:nvSpPr>
        <p:spPr>
          <a:xfrm>
            <a:off x="251640" y="6597360"/>
            <a:ext cx="5623560" cy="23940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1200" spc="-1" strike="noStrike">
                <a:solidFill>
                  <a:srgbClr val="8b8b8b"/>
                </a:solidFill>
                <a:latin typeface="Calibri"/>
              </a:rPr>
              <a:t>Memoria Principal- Elementos HW del PC</a:t>
            </a:r>
            <a:endParaRPr b="0" lang="es-ES" sz="1200" spc="-1" strike="noStrike">
              <a:latin typeface="Arial"/>
            </a:endParaRPr>
          </a:p>
        </p:txBody>
      </p:sp>
      <p:sp>
        <p:nvSpPr>
          <p:cNvPr id="90" name="CustomShape 3"/>
          <p:cNvSpPr/>
          <p:nvPr/>
        </p:nvSpPr>
        <p:spPr>
          <a:xfrm>
            <a:off x="2914560" y="1470960"/>
            <a:ext cx="3095640" cy="621720"/>
          </a:xfrm>
          <a:prstGeom prst="roundRect">
            <a:avLst>
              <a:gd name="adj" fmla="val 16667"/>
            </a:avLst>
          </a:prstGeom>
          <a:ln>
            <a:round/>
          </a:ln>
          <a:effectLst>
            <a:outerShdw algn="bl" blurRad="76200" dir="2700000" dist="12700" kx="-800400" rotWithShape="0" sy="-23000">
              <a:srgbClr val="000000">
                <a:alpha val="20000"/>
              </a:srgbClr>
            </a:outerShdw>
          </a:effectLst>
        </p:spPr>
        <p:style>
          <a:lnRef idx="3">
            <a:schemeClr val="lt1"/>
          </a:lnRef>
          <a:fillRef idx="1003">
            <a:schemeClr val="dk2"/>
          </a:fillRef>
          <a:effectRef idx="1">
            <a:schemeClr val="dk1"/>
          </a:effectRef>
          <a:fontRef idx="minor"/>
        </p:style>
        <p:txBody>
          <a:bodyPr lIns="90000" rIns="90000" tIns="45000" bIns="45000" anchor="ctr"/>
          <a:p>
            <a:pPr algn="ctr">
              <a:lnSpc>
                <a:spcPct val="100000"/>
              </a:lnSpc>
            </a:pPr>
            <a:r>
              <a:rPr b="1" lang="es-ES" sz="2800" spc="-1" strike="noStrike">
                <a:solidFill>
                  <a:srgbClr val="ffffff"/>
                </a:solidFill>
                <a:latin typeface="Calibri"/>
                <a:ea typeface="DejaVu Sans"/>
              </a:rPr>
              <a:t>Tipos de Memoria </a:t>
            </a:r>
            <a:endParaRPr b="0" lang="es-ES" sz="2800" spc="-1" strike="noStrike">
              <a:latin typeface="Arial"/>
            </a:endParaRPr>
          </a:p>
        </p:txBody>
      </p:sp>
      <p:sp>
        <p:nvSpPr>
          <p:cNvPr id="91" name="CustomShape 4"/>
          <p:cNvSpPr/>
          <p:nvPr/>
        </p:nvSpPr>
        <p:spPr>
          <a:xfrm>
            <a:off x="740520" y="2421000"/>
            <a:ext cx="2408400" cy="455760"/>
          </a:xfrm>
          <a:prstGeom prst="rect">
            <a:avLst/>
          </a:prstGeom>
          <a:ln>
            <a:round/>
          </a:ln>
        </p:spPr>
        <p:style>
          <a:lnRef idx="2">
            <a:schemeClr val="accent2">
              <a:shade val="50000"/>
            </a:schemeClr>
          </a:lnRef>
          <a:fillRef idx="1">
            <a:schemeClr val="accent2"/>
          </a:fillRef>
          <a:effectRef idx="0">
            <a:schemeClr val="accent2"/>
          </a:effectRef>
          <a:fontRef idx="minor"/>
        </p:style>
        <p:txBody>
          <a:bodyPr lIns="90000" rIns="90000" tIns="45000" bIns="45000"/>
          <a:p>
            <a:pPr>
              <a:lnSpc>
                <a:spcPct val="100000"/>
              </a:lnSpc>
            </a:pPr>
            <a:r>
              <a:rPr b="1" lang="es-ES" sz="2400" spc="-1" strike="noStrike">
                <a:solidFill>
                  <a:srgbClr val="ffffff"/>
                </a:solidFill>
                <a:latin typeface="Calibri"/>
                <a:ea typeface="DejaVu Sans"/>
              </a:rPr>
              <a:t>SRAM </a:t>
            </a:r>
            <a:r>
              <a:rPr b="0" lang="es-ES" sz="1800" spc="-1" strike="noStrike">
                <a:solidFill>
                  <a:srgbClr val="ffffff"/>
                </a:solidFill>
                <a:latin typeface="Calibri"/>
                <a:ea typeface="DejaVu Sans"/>
              </a:rPr>
              <a:t>(</a:t>
            </a:r>
            <a:r>
              <a:rPr b="1" lang="es-ES" sz="1800" spc="-1" strike="noStrike">
                <a:solidFill>
                  <a:srgbClr val="ffffff"/>
                </a:solidFill>
                <a:latin typeface="Calibri"/>
                <a:ea typeface="DejaVu Sans"/>
              </a:rPr>
              <a:t>Static RAM</a:t>
            </a:r>
            <a:r>
              <a:rPr b="0" lang="es-ES" sz="1800" spc="-1" strike="noStrike">
                <a:solidFill>
                  <a:srgbClr val="ffffff"/>
                </a:solidFill>
                <a:latin typeface="Calibri"/>
                <a:ea typeface="DejaVu Sans"/>
              </a:rPr>
              <a:t>)</a:t>
            </a:r>
            <a:endParaRPr b="0" lang="es-ES" sz="1800" spc="-1" strike="noStrike">
              <a:latin typeface="Arial"/>
            </a:endParaRPr>
          </a:p>
        </p:txBody>
      </p:sp>
      <p:sp>
        <p:nvSpPr>
          <p:cNvPr id="92" name="CustomShape 5"/>
          <p:cNvSpPr/>
          <p:nvPr/>
        </p:nvSpPr>
        <p:spPr>
          <a:xfrm>
            <a:off x="5221800" y="2421000"/>
            <a:ext cx="3247560" cy="516600"/>
          </a:xfrm>
          <a:prstGeom prst="rect">
            <a:avLst/>
          </a:prstGeom>
          <a:ln>
            <a:round/>
          </a:ln>
        </p:spPr>
        <p:style>
          <a:lnRef idx="2">
            <a:schemeClr val="accent2">
              <a:shade val="50000"/>
            </a:schemeClr>
          </a:lnRef>
          <a:fillRef idx="1">
            <a:schemeClr val="accent2"/>
          </a:fillRef>
          <a:effectRef idx="0">
            <a:schemeClr val="accent2"/>
          </a:effectRef>
          <a:fontRef idx="minor"/>
        </p:style>
        <p:txBody>
          <a:bodyPr lIns="90000" rIns="90000" tIns="45000" bIns="45000"/>
          <a:p>
            <a:pPr algn="ctr">
              <a:lnSpc>
                <a:spcPct val="100000"/>
              </a:lnSpc>
            </a:pPr>
            <a:r>
              <a:rPr b="1" lang="es-ES" sz="2800" spc="-1" strike="noStrike">
                <a:solidFill>
                  <a:srgbClr val="ffffff"/>
                </a:solidFill>
                <a:latin typeface="Calibri"/>
                <a:ea typeface="DejaVu Sans"/>
              </a:rPr>
              <a:t>DRAM </a:t>
            </a:r>
            <a:r>
              <a:rPr b="0" lang="es-ES" sz="2000" spc="-1" strike="noStrike">
                <a:solidFill>
                  <a:srgbClr val="ffffff"/>
                </a:solidFill>
                <a:latin typeface="Calibri"/>
                <a:ea typeface="DejaVu Sans"/>
              </a:rPr>
              <a:t>(</a:t>
            </a:r>
            <a:r>
              <a:rPr b="1" lang="es-ES" sz="2000" spc="-1" strike="noStrike">
                <a:solidFill>
                  <a:srgbClr val="ffffff"/>
                </a:solidFill>
                <a:latin typeface="Calibri"/>
                <a:ea typeface="DejaVu Sans"/>
              </a:rPr>
              <a:t>Dinamic RAM</a:t>
            </a:r>
            <a:r>
              <a:rPr b="0" lang="es-ES" sz="2000" spc="-1" strike="noStrike">
                <a:solidFill>
                  <a:srgbClr val="ffffff"/>
                </a:solidFill>
                <a:latin typeface="Calibri"/>
                <a:ea typeface="DejaVu Sans"/>
              </a:rPr>
              <a:t>)</a:t>
            </a:r>
            <a:r>
              <a:rPr b="1" lang="es-ES" sz="2000" spc="-1" strike="noStrike">
                <a:solidFill>
                  <a:srgbClr val="ffffff"/>
                </a:solidFill>
                <a:latin typeface="Calibri"/>
                <a:ea typeface="DejaVu Sans"/>
              </a:rPr>
              <a:t> </a:t>
            </a:r>
            <a:endParaRPr b="0" lang="es-ES" sz="2000" spc="-1" strike="noStrike">
              <a:latin typeface="Arial"/>
            </a:endParaRPr>
          </a:p>
        </p:txBody>
      </p:sp>
      <p:sp>
        <p:nvSpPr>
          <p:cNvPr id="93" name="CustomShape 6"/>
          <p:cNvSpPr/>
          <p:nvPr/>
        </p:nvSpPr>
        <p:spPr>
          <a:xfrm>
            <a:off x="740520" y="216360"/>
            <a:ext cx="3239640" cy="789840"/>
          </a:xfrm>
          <a:prstGeom prst="rect">
            <a:avLst/>
          </a:prstGeom>
          <a:ln>
            <a:round/>
          </a:ln>
        </p:spPr>
        <p:style>
          <a:lnRef idx="2">
            <a:schemeClr val="accent2">
              <a:shade val="50000"/>
            </a:schemeClr>
          </a:lnRef>
          <a:fillRef idx="1">
            <a:schemeClr val="accent2"/>
          </a:fillRef>
          <a:effectRef idx="0">
            <a:schemeClr val="accent2"/>
          </a:effectRef>
          <a:fontRef idx="minor"/>
        </p:style>
        <p:txBody>
          <a:bodyPr lIns="90000" rIns="90000" tIns="45000" bIns="45000"/>
          <a:p>
            <a:pPr marL="285840" indent="-285120">
              <a:lnSpc>
                <a:spcPct val="100000"/>
              </a:lnSpc>
              <a:buClr>
                <a:srgbClr val="ffffff"/>
              </a:buClr>
              <a:buFont typeface="StarSymbol"/>
              <a:buChar char="-"/>
            </a:pPr>
            <a:r>
              <a:rPr b="1" lang="es-ES" sz="1600" spc="-1" strike="noStrike">
                <a:solidFill>
                  <a:srgbClr val="ffffff"/>
                </a:solidFill>
                <a:latin typeface="Calibri"/>
                <a:ea typeface="DejaVu Sans"/>
              </a:rPr>
              <a:t>No hace falta refrescarlas</a:t>
            </a:r>
            <a:endParaRPr b="0" lang="es-ES" sz="1600" spc="-1" strike="noStrike">
              <a:latin typeface="Arial"/>
            </a:endParaRPr>
          </a:p>
          <a:p>
            <a:pPr marL="285840" indent="-285120">
              <a:lnSpc>
                <a:spcPct val="100000"/>
              </a:lnSpc>
              <a:buClr>
                <a:srgbClr val="ffffff"/>
              </a:buClr>
              <a:buFont typeface="StarSymbol"/>
              <a:buChar char="-"/>
            </a:pPr>
            <a:r>
              <a:rPr b="1" lang="es-ES" sz="1600" spc="-1" strike="noStrike">
                <a:solidFill>
                  <a:srgbClr val="ffffff"/>
                </a:solidFill>
                <a:latin typeface="Calibri"/>
                <a:ea typeface="DejaVu Sans"/>
              </a:rPr>
              <a:t>Rapidísimas </a:t>
            </a:r>
            <a:r>
              <a:rPr b="1" lang="es-ES" sz="1400" spc="-1" strike="noStrike">
                <a:solidFill>
                  <a:srgbClr val="ffffff"/>
                </a:solidFill>
                <a:latin typeface="Calibri"/>
                <a:ea typeface="DejaVu Sans"/>
              </a:rPr>
              <a:t>(Usadas para cachés)</a:t>
            </a:r>
            <a:endParaRPr b="0" lang="es-ES" sz="1400" spc="-1" strike="noStrike">
              <a:latin typeface="Arial"/>
            </a:endParaRPr>
          </a:p>
          <a:p>
            <a:pPr marL="285840" indent="-285120">
              <a:lnSpc>
                <a:spcPct val="100000"/>
              </a:lnSpc>
              <a:buClr>
                <a:srgbClr val="ffffff"/>
              </a:buClr>
              <a:buFont typeface="StarSymbol"/>
              <a:buChar char="-"/>
            </a:pPr>
            <a:r>
              <a:rPr b="1" lang="es-ES" sz="1400" spc="-1" strike="noStrike">
                <a:solidFill>
                  <a:srgbClr val="ffffff"/>
                </a:solidFill>
                <a:latin typeface="Calibri"/>
                <a:ea typeface="DejaVu Sans"/>
              </a:rPr>
              <a:t>6 condensadores = 1 bit.</a:t>
            </a:r>
            <a:endParaRPr b="0" lang="es-ES" sz="1400" spc="-1" strike="noStrike">
              <a:latin typeface="Arial"/>
            </a:endParaRPr>
          </a:p>
        </p:txBody>
      </p:sp>
      <p:sp>
        <p:nvSpPr>
          <p:cNvPr id="94" name="CustomShape 7"/>
          <p:cNvSpPr/>
          <p:nvPr/>
        </p:nvSpPr>
        <p:spPr>
          <a:xfrm>
            <a:off x="5320080" y="216360"/>
            <a:ext cx="3159000" cy="820080"/>
          </a:xfrm>
          <a:prstGeom prst="rect">
            <a:avLst/>
          </a:prstGeom>
          <a:ln>
            <a:round/>
          </a:ln>
        </p:spPr>
        <p:style>
          <a:lnRef idx="2">
            <a:schemeClr val="accent2">
              <a:shade val="50000"/>
            </a:schemeClr>
          </a:lnRef>
          <a:fillRef idx="1">
            <a:schemeClr val="accent2"/>
          </a:fillRef>
          <a:effectRef idx="0">
            <a:schemeClr val="accent2"/>
          </a:effectRef>
          <a:fontRef idx="minor"/>
        </p:style>
        <p:txBody>
          <a:bodyPr lIns="90000" rIns="90000" tIns="45000" bIns="45000"/>
          <a:p>
            <a:pPr marL="285840" indent="-285120">
              <a:lnSpc>
                <a:spcPct val="100000"/>
              </a:lnSpc>
              <a:buClr>
                <a:srgbClr val="ffffff"/>
              </a:buClr>
              <a:buFont typeface="StarSymbol"/>
              <a:buChar char="-"/>
            </a:pPr>
            <a:r>
              <a:rPr b="1" lang="es-ES" sz="1600" spc="-1" strike="noStrike">
                <a:solidFill>
                  <a:srgbClr val="ffffff"/>
                </a:solidFill>
                <a:latin typeface="Calibri"/>
                <a:ea typeface="DejaVu Sans"/>
              </a:rPr>
              <a:t>Refresco continuo </a:t>
            </a:r>
            <a:r>
              <a:rPr b="0" lang="es-ES" sz="1600" spc="-1" strike="noStrike">
                <a:solidFill>
                  <a:srgbClr val="ffffff"/>
                </a:solidFill>
                <a:latin typeface="Calibri"/>
                <a:ea typeface="DejaVu Sans"/>
              </a:rPr>
              <a:t>de la información.</a:t>
            </a:r>
            <a:endParaRPr b="0" lang="es-ES" sz="1600" spc="-1" strike="noStrike">
              <a:latin typeface="Arial"/>
            </a:endParaRPr>
          </a:p>
          <a:p>
            <a:pPr marL="285840" indent="-285120">
              <a:lnSpc>
                <a:spcPct val="100000"/>
              </a:lnSpc>
              <a:buClr>
                <a:srgbClr val="ffffff"/>
              </a:buClr>
              <a:buFont typeface="StarSymbol"/>
              <a:buChar char="-"/>
            </a:pPr>
            <a:r>
              <a:rPr b="0" lang="es-ES" sz="1600" spc="-1" strike="noStrike">
                <a:solidFill>
                  <a:srgbClr val="ffffff"/>
                </a:solidFill>
                <a:latin typeface="Calibri"/>
                <a:ea typeface="DejaVu Sans"/>
              </a:rPr>
              <a:t>1 condensador = 1 bit.</a:t>
            </a:r>
            <a:endParaRPr b="0" lang="es-ES" sz="1600" spc="-1" strike="noStrike">
              <a:latin typeface="Arial"/>
            </a:endParaRPr>
          </a:p>
        </p:txBody>
      </p:sp>
      <p:sp>
        <p:nvSpPr>
          <p:cNvPr id="95" name="CustomShape 8"/>
          <p:cNvSpPr/>
          <p:nvPr/>
        </p:nvSpPr>
        <p:spPr>
          <a:xfrm>
            <a:off x="740520" y="3069000"/>
            <a:ext cx="7575120" cy="57528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s-ES" sz="1600" spc="-1" strike="noStrike">
                <a:solidFill>
                  <a:srgbClr val="ffffff"/>
                </a:solidFill>
                <a:latin typeface="Calibri"/>
                <a:ea typeface="DejaVu Sans"/>
              </a:rPr>
              <a:t>CONSUMO DE ENERGIA</a:t>
            </a:r>
            <a:endParaRPr b="0" lang="es-ES" sz="1600" spc="-1" strike="noStrike">
              <a:latin typeface="Arial"/>
            </a:endParaRPr>
          </a:p>
        </p:txBody>
      </p:sp>
      <p:sp>
        <p:nvSpPr>
          <p:cNvPr id="96" name="CustomShape 9"/>
          <p:cNvSpPr/>
          <p:nvPr/>
        </p:nvSpPr>
        <p:spPr>
          <a:xfrm>
            <a:off x="726840" y="4208400"/>
            <a:ext cx="7583400" cy="54288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s-ES" sz="1600" spc="-1" strike="noStrike">
                <a:solidFill>
                  <a:srgbClr val="ffffff"/>
                </a:solidFill>
                <a:latin typeface="Calibri"/>
                <a:ea typeface="DejaVu Sans"/>
              </a:rPr>
              <a:t>COMPLEJIDAD (HAY QUE REFRESCARLAS)</a:t>
            </a:r>
            <a:endParaRPr b="0" lang="es-ES" sz="1600" spc="-1" strike="noStrike">
              <a:latin typeface="Arial"/>
            </a:endParaRPr>
          </a:p>
        </p:txBody>
      </p:sp>
      <p:sp>
        <p:nvSpPr>
          <p:cNvPr id="97" name="CustomShape 10"/>
          <p:cNvSpPr/>
          <p:nvPr/>
        </p:nvSpPr>
        <p:spPr>
          <a:xfrm>
            <a:off x="740160" y="4764600"/>
            <a:ext cx="7567560" cy="536040"/>
          </a:xfrm>
          <a:prstGeom prst="lef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s-ES" sz="1600" spc="-1" strike="noStrike">
                <a:solidFill>
                  <a:srgbClr val="ffffff"/>
                </a:solidFill>
                <a:latin typeface="Calibri"/>
                <a:ea typeface="DejaVu Sans"/>
              </a:rPr>
              <a:t>Nº DE TRANSISTORES PARA ALMACENAR UN BIT (6/1)</a:t>
            </a:r>
            <a:endParaRPr b="0" lang="es-ES" sz="1600" spc="-1" strike="noStrike">
              <a:latin typeface="Arial"/>
            </a:endParaRPr>
          </a:p>
        </p:txBody>
      </p:sp>
      <p:sp>
        <p:nvSpPr>
          <p:cNvPr id="98" name="CustomShape 11"/>
          <p:cNvSpPr/>
          <p:nvPr/>
        </p:nvSpPr>
        <p:spPr>
          <a:xfrm>
            <a:off x="740160" y="5301360"/>
            <a:ext cx="7567560" cy="503280"/>
          </a:xfrm>
          <a:prstGeom prst="lef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s-ES" sz="1600" spc="-1" strike="noStrike">
                <a:solidFill>
                  <a:srgbClr val="ffffff"/>
                </a:solidFill>
                <a:latin typeface="Calibri"/>
                <a:ea typeface="DejaVu Sans"/>
              </a:rPr>
              <a:t>VELOCIDAD (ACCESO, TRANSFERENCIA, ETC)</a:t>
            </a:r>
            <a:endParaRPr b="0" lang="es-ES" sz="1600" spc="-1" strike="noStrike">
              <a:latin typeface="Arial"/>
            </a:endParaRPr>
          </a:p>
        </p:txBody>
      </p:sp>
      <p:sp>
        <p:nvSpPr>
          <p:cNvPr id="99" name="CustomShape 12"/>
          <p:cNvSpPr/>
          <p:nvPr/>
        </p:nvSpPr>
        <p:spPr>
          <a:xfrm>
            <a:off x="740160" y="5814720"/>
            <a:ext cx="7567560" cy="493920"/>
          </a:xfrm>
          <a:prstGeom prst="lef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s-ES" sz="1600" spc="-1" strike="noStrike">
                <a:solidFill>
                  <a:srgbClr val="ffffff"/>
                </a:solidFill>
                <a:latin typeface="Calibri"/>
                <a:ea typeface="DejaVu Sans"/>
              </a:rPr>
              <a:t>MAYOR PRECIO</a:t>
            </a:r>
            <a:endParaRPr b="0" lang="es-ES" sz="1600" spc="-1" strike="noStrike">
              <a:latin typeface="Arial"/>
            </a:endParaRPr>
          </a:p>
        </p:txBody>
      </p:sp>
      <p:sp>
        <p:nvSpPr>
          <p:cNvPr id="100" name="CustomShape 13"/>
          <p:cNvSpPr/>
          <p:nvPr/>
        </p:nvSpPr>
        <p:spPr>
          <a:xfrm flipV="1" rot="10800000">
            <a:off x="3883680" y="3058560"/>
            <a:ext cx="968760" cy="637920"/>
          </a:xfrm>
          <a:prstGeom prst="bentConnector2">
            <a:avLst/>
          </a:prstGeom>
          <a:noFill/>
          <a:ln w="3816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01" name="CustomShape 14"/>
          <p:cNvSpPr/>
          <p:nvPr/>
        </p:nvSpPr>
        <p:spPr>
          <a:xfrm>
            <a:off x="6010920" y="1782000"/>
            <a:ext cx="834120" cy="637920"/>
          </a:xfrm>
          <a:prstGeom prst="bentConnector2">
            <a:avLst/>
          </a:prstGeom>
          <a:noFill/>
          <a:ln w="3816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02" name="CustomShape 15"/>
          <p:cNvSpPr/>
          <p:nvPr/>
        </p:nvSpPr>
        <p:spPr>
          <a:xfrm flipV="1">
            <a:off x="1115640" y="1046880"/>
            <a:ext cx="360" cy="1372680"/>
          </a:xfrm>
          <a:custGeom>
            <a:avLst/>
            <a:gdLst/>
            <a:ahLst/>
            <a:rect l="l" t="t" r="r" b="b"/>
            <a:pathLst>
              <a:path w="21600" h="21600">
                <a:moveTo>
                  <a:pt x="0" y="0"/>
                </a:moveTo>
                <a:lnTo>
                  <a:pt x="21600" y="21600"/>
                </a:lnTo>
              </a:path>
            </a:pathLst>
          </a:custGeom>
          <a:noFill/>
          <a:ln w="3816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03" name="CustomShape 16"/>
          <p:cNvSpPr/>
          <p:nvPr/>
        </p:nvSpPr>
        <p:spPr>
          <a:xfrm flipV="1">
            <a:off x="8028360" y="1046880"/>
            <a:ext cx="360" cy="1372680"/>
          </a:xfrm>
          <a:custGeom>
            <a:avLst/>
            <a:gdLst/>
            <a:ahLst/>
            <a:rect l="l" t="t" r="r" b="b"/>
            <a:pathLst>
              <a:path w="21600" h="21600">
                <a:moveTo>
                  <a:pt x="0" y="0"/>
                </a:moveTo>
                <a:lnTo>
                  <a:pt x="21600" y="21600"/>
                </a:lnTo>
              </a:path>
            </a:pathLst>
          </a:custGeom>
          <a:noFill/>
          <a:ln w="3816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04" name="CustomShape 17"/>
          <p:cNvSpPr/>
          <p:nvPr/>
        </p:nvSpPr>
        <p:spPr>
          <a:xfrm>
            <a:off x="735480" y="3645000"/>
            <a:ext cx="7575120" cy="57528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s-ES" sz="1600" spc="-1" strike="noStrike">
                <a:solidFill>
                  <a:srgbClr val="ffffff"/>
                </a:solidFill>
                <a:latin typeface="Calibri"/>
                <a:ea typeface="DejaVu Sans"/>
              </a:rPr>
              <a:t>MAYOR CAPACIDAD</a:t>
            </a:r>
            <a:endParaRPr b="0" lang="es-ES" sz="1600" spc="-1" strike="noStrike">
              <a:latin typeface="Arial"/>
            </a:endParaRPr>
          </a:p>
        </p:txBody>
      </p:sp>
    </p:spTree>
  </p:cSld>
  <p:timing>
    <p:tnLst>
      <p:par>
        <p:cTn id="179" dur="indefinite" restart="never" nodeType="tmRoot">
          <p:childTnLst>
            <p:seq>
              <p:cTn id="180" dur="indefinite" nodeType="mainSeq">
                <p:childTnLst>
                  <p:par>
                    <p:cTn id="181" fill="hold">
                      <p:stCondLst>
                        <p:cond delay="0"/>
                      </p:stCondLst>
                      <p:childTnLst>
                        <p:par>
                          <p:cTn id="182" fill="hold">
                            <p:stCondLst>
                              <p:cond delay="0"/>
                            </p:stCondLst>
                            <p:childTnLst>
                              <p:par>
                                <p:cTn id="183" nodeType="afterEffect" fill="hold" presetClass="entr" presetID="5" presetSubtype="10">
                                  <p:stCondLst>
                                    <p:cond delay="0"/>
                                  </p:stCondLst>
                                  <p:childTnLst>
                                    <p:set>
                                      <p:cBhvr>
                                        <p:cTn id="184" dur="1" fill="hold">
                                          <p:stCondLst>
                                            <p:cond delay="0"/>
                                          </p:stCondLst>
                                        </p:cTn>
                                        <p:tgtEl>
                                          <p:spTgt spid="100"/>
                                        </p:tgtEl>
                                        <p:attrNameLst>
                                          <p:attrName>style.visibility</p:attrName>
                                        </p:attrNameLst>
                                      </p:cBhvr>
                                      <p:to>
                                        <p:strVal val="visible"/>
                                      </p:to>
                                    </p:set>
                                    <p:animEffect filter="checkerboard(across)" transition="in">
                                      <p:cBhvr additive="repl">
                                        <p:cTn id="185" dur="500"/>
                                        <p:tgtEl>
                                          <p:spTgt spid="100"/>
                                        </p:tgtEl>
                                      </p:cBhvr>
                                    </p:animEffect>
                                  </p:childTnLst>
                                </p:cTn>
                              </p:par>
                            </p:childTnLst>
                          </p:cTn>
                        </p:par>
                        <p:par>
                          <p:cTn id="186" fill="hold">
                            <p:stCondLst>
                              <p:cond delay="500"/>
                            </p:stCondLst>
                            <p:childTnLst>
                              <p:par>
                                <p:cTn id="187" nodeType="afterEffect" fill="hold" presetClass="entr" presetID="5" presetSubtype="10">
                                  <p:stCondLst>
                                    <p:cond delay="0"/>
                                  </p:stCondLst>
                                  <p:childTnLst>
                                    <p:set>
                                      <p:cBhvr>
                                        <p:cTn id="188" dur="1" fill="hold">
                                          <p:stCondLst>
                                            <p:cond delay="0"/>
                                          </p:stCondLst>
                                        </p:cTn>
                                        <p:tgtEl>
                                          <p:spTgt spid="91"/>
                                        </p:tgtEl>
                                        <p:attrNameLst>
                                          <p:attrName>style.visibility</p:attrName>
                                        </p:attrNameLst>
                                      </p:cBhvr>
                                      <p:to>
                                        <p:strVal val="visible"/>
                                      </p:to>
                                    </p:set>
                                    <p:animEffect filter="checkerboard(across)" transition="in">
                                      <p:cBhvr additive="repl">
                                        <p:cTn id="189" dur="500"/>
                                        <p:tgtEl>
                                          <p:spTgt spid="91"/>
                                        </p:tgtEl>
                                      </p:cBhvr>
                                    </p:animEffect>
                                  </p:childTnLst>
                                </p:cTn>
                              </p:par>
                            </p:childTnLst>
                          </p:cTn>
                        </p:par>
                        <p:par>
                          <p:cTn id="190" fill="hold">
                            <p:stCondLst>
                              <p:cond delay="1000"/>
                            </p:stCondLst>
                            <p:childTnLst>
                              <p:par>
                                <p:cTn id="191" nodeType="afterEffect" fill="hold" presetClass="entr" presetID="5" presetSubtype="10">
                                  <p:stCondLst>
                                    <p:cond delay="0"/>
                                  </p:stCondLst>
                                  <p:childTnLst>
                                    <p:set>
                                      <p:cBhvr>
                                        <p:cTn id="192" dur="1" fill="hold">
                                          <p:stCondLst>
                                            <p:cond delay="0"/>
                                          </p:stCondLst>
                                        </p:cTn>
                                        <p:tgtEl>
                                          <p:spTgt spid="102"/>
                                        </p:tgtEl>
                                        <p:attrNameLst>
                                          <p:attrName>style.visibility</p:attrName>
                                        </p:attrNameLst>
                                      </p:cBhvr>
                                      <p:to>
                                        <p:strVal val="visible"/>
                                      </p:to>
                                    </p:set>
                                    <p:animEffect filter="checkerboard(across)" transition="in">
                                      <p:cBhvr additive="repl">
                                        <p:cTn id="193" dur="500"/>
                                        <p:tgtEl>
                                          <p:spTgt spid="102"/>
                                        </p:tgtEl>
                                      </p:cBhvr>
                                    </p:animEffect>
                                  </p:childTnLst>
                                </p:cTn>
                              </p:par>
                            </p:childTnLst>
                          </p:cTn>
                        </p:par>
                        <p:par>
                          <p:cTn id="194" fill="hold">
                            <p:stCondLst>
                              <p:cond delay="1500"/>
                            </p:stCondLst>
                            <p:childTnLst>
                              <p:par>
                                <p:cTn id="195" nodeType="afterEffect" fill="hold" presetClass="entr" presetID="5" presetSubtype="10">
                                  <p:stCondLst>
                                    <p:cond delay="0"/>
                                  </p:stCondLst>
                                  <p:childTnLst>
                                    <p:set>
                                      <p:cBhvr>
                                        <p:cTn id="196" dur="1" fill="hold">
                                          <p:stCondLst>
                                            <p:cond delay="0"/>
                                          </p:stCondLst>
                                        </p:cTn>
                                        <p:tgtEl>
                                          <p:spTgt spid="93"/>
                                        </p:tgtEl>
                                        <p:attrNameLst>
                                          <p:attrName>style.visibility</p:attrName>
                                        </p:attrNameLst>
                                      </p:cBhvr>
                                      <p:to>
                                        <p:strVal val="visible"/>
                                      </p:to>
                                    </p:set>
                                    <p:animEffect filter="checkerboard(across)" transition="in">
                                      <p:cBhvr additive="repl">
                                        <p:cTn id="197" dur="500"/>
                                        <p:tgtEl>
                                          <p:spTgt spid="93"/>
                                        </p:tgtEl>
                                      </p:cBhvr>
                                    </p:animEffect>
                                  </p:childTnLst>
                                </p:cTn>
                              </p:par>
                            </p:childTnLst>
                          </p:cTn>
                        </p:par>
                      </p:childTnLst>
                    </p:cTn>
                  </p:par>
                  <p:par>
                    <p:cTn id="198" fill="hold">
                      <p:stCondLst>
                        <p:cond delay="indefinite"/>
                      </p:stCondLst>
                      <p:childTnLst>
                        <p:par>
                          <p:cTn id="199" fill="hold">
                            <p:stCondLst>
                              <p:cond delay="0"/>
                            </p:stCondLst>
                            <p:childTnLst>
                              <p:par>
                                <p:cTn id="200" nodeType="clickEffect" fill="hold" presetClass="entr" presetID="5" presetSubtype="10">
                                  <p:stCondLst>
                                    <p:cond delay="0"/>
                                  </p:stCondLst>
                                  <p:childTnLst>
                                    <p:set>
                                      <p:cBhvr>
                                        <p:cTn id="201" dur="1" fill="hold">
                                          <p:stCondLst>
                                            <p:cond delay="0"/>
                                          </p:stCondLst>
                                        </p:cTn>
                                        <p:tgtEl>
                                          <p:spTgt spid="101"/>
                                        </p:tgtEl>
                                        <p:attrNameLst>
                                          <p:attrName>style.visibility</p:attrName>
                                        </p:attrNameLst>
                                      </p:cBhvr>
                                      <p:to>
                                        <p:strVal val="visible"/>
                                      </p:to>
                                    </p:set>
                                    <p:animEffect filter="checkerboard(across)" transition="in">
                                      <p:cBhvr additive="repl">
                                        <p:cTn id="202" dur="500"/>
                                        <p:tgtEl>
                                          <p:spTgt spid="101"/>
                                        </p:tgtEl>
                                      </p:cBhvr>
                                    </p:animEffect>
                                  </p:childTnLst>
                                </p:cTn>
                              </p:par>
                            </p:childTnLst>
                          </p:cTn>
                        </p:par>
                        <p:par>
                          <p:cTn id="203" fill="hold">
                            <p:stCondLst>
                              <p:cond delay="500"/>
                            </p:stCondLst>
                            <p:childTnLst>
                              <p:par>
                                <p:cTn id="204" nodeType="afterEffect" fill="hold" presetClass="entr" presetID="5" presetSubtype="10">
                                  <p:stCondLst>
                                    <p:cond delay="0"/>
                                  </p:stCondLst>
                                  <p:childTnLst>
                                    <p:set>
                                      <p:cBhvr>
                                        <p:cTn id="205" dur="1" fill="hold">
                                          <p:stCondLst>
                                            <p:cond delay="0"/>
                                          </p:stCondLst>
                                        </p:cTn>
                                        <p:tgtEl>
                                          <p:spTgt spid="92"/>
                                        </p:tgtEl>
                                        <p:attrNameLst>
                                          <p:attrName>style.visibility</p:attrName>
                                        </p:attrNameLst>
                                      </p:cBhvr>
                                      <p:to>
                                        <p:strVal val="visible"/>
                                      </p:to>
                                    </p:set>
                                    <p:animEffect filter="checkerboard(across)" transition="in">
                                      <p:cBhvr additive="repl">
                                        <p:cTn id="206" dur="500"/>
                                        <p:tgtEl>
                                          <p:spTgt spid="92"/>
                                        </p:tgtEl>
                                      </p:cBhvr>
                                    </p:animEffect>
                                  </p:childTnLst>
                                </p:cTn>
                              </p:par>
                            </p:childTnLst>
                          </p:cTn>
                        </p:par>
                        <p:par>
                          <p:cTn id="207" fill="hold">
                            <p:stCondLst>
                              <p:cond delay="1000"/>
                            </p:stCondLst>
                            <p:childTnLst>
                              <p:par>
                                <p:cTn id="208" nodeType="afterEffect" fill="hold" presetClass="entr" presetID="5" presetSubtype="10">
                                  <p:stCondLst>
                                    <p:cond delay="0"/>
                                  </p:stCondLst>
                                  <p:childTnLst>
                                    <p:set>
                                      <p:cBhvr>
                                        <p:cTn id="209" dur="1" fill="hold">
                                          <p:stCondLst>
                                            <p:cond delay="0"/>
                                          </p:stCondLst>
                                        </p:cTn>
                                        <p:tgtEl>
                                          <p:spTgt spid="103"/>
                                        </p:tgtEl>
                                        <p:attrNameLst>
                                          <p:attrName>style.visibility</p:attrName>
                                        </p:attrNameLst>
                                      </p:cBhvr>
                                      <p:to>
                                        <p:strVal val="visible"/>
                                      </p:to>
                                    </p:set>
                                    <p:animEffect filter="checkerboard(across)" transition="in">
                                      <p:cBhvr additive="repl">
                                        <p:cTn id="210" dur="500"/>
                                        <p:tgtEl>
                                          <p:spTgt spid="103"/>
                                        </p:tgtEl>
                                      </p:cBhvr>
                                    </p:animEffect>
                                  </p:childTnLst>
                                </p:cTn>
                              </p:par>
                            </p:childTnLst>
                          </p:cTn>
                        </p:par>
                        <p:par>
                          <p:cTn id="211" fill="hold">
                            <p:stCondLst>
                              <p:cond delay="1500"/>
                            </p:stCondLst>
                            <p:childTnLst>
                              <p:par>
                                <p:cTn id="212" nodeType="afterEffect" fill="hold" presetClass="entr" presetID="5" presetSubtype="10">
                                  <p:stCondLst>
                                    <p:cond delay="0"/>
                                  </p:stCondLst>
                                  <p:childTnLst>
                                    <p:set>
                                      <p:cBhvr>
                                        <p:cTn id="213" dur="1" fill="hold">
                                          <p:stCondLst>
                                            <p:cond delay="0"/>
                                          </p:stCondLst>
                                        </p:cTn>
                                        <p:tgtEl>
                                          <p:spTgt spid="94"/>
                                        </p:tgtEl>
                                        <p:attrNameLst>
                                          <p:attrName>style.visibility</p:attrName>
                                        </p:attrNameLst>
                                      </p:cBhvr>
                                      <p:to>
                                        <p:strVal val="visible"/>
                                      </p:to>
                                    </p:set>
                                    <p:animEffect filter="checkerboard(across)" transition="in">
                                      <p:cBhvr additive="repl">
                                        <p:cTn id="214" dur="500"/>
                                        <p:tgtEl>
                                          <p:spTgt spid="94"/>
                                        </p:tgtEl>
                                      </p:cBhvr>
                                    </p:animEffect>
                                  </p:childTnLst>
                                </p:cTn>
                              </p:par>
                            </p:childTnLst>
                          </p:cTn>
                        </p:par>
                      </p:childTnLst>
                    </p:cTn>
                  </p:par>
                  <p:par>
                    <p:cTn id="215" fill="hold">
                      <p:stCondLst>
                        <p:cond delay="indefinite"/>
                      </p:stCondLst>
                      <p:childTnLst>
                        <p:par>
                          <p:cTn id="216" fill="hold">
                            <p:stCondLst>
                              <p:cond delay="0"/>
                            </p:stCondLst>
                            <p:childTnLst>
                              <p:par>
                                <p:cTn id="217" nodeType="clickEffect" fill="hold" presetClass="entr" presetID="42">
                                  <p:stCondLst>
                                    <p:cond delay="0"/>
                                  </p:stCondLst>
                                  <p:childTnLst>
                                    <p:set>
                                      <p:cBhvr>
                                        <p:cTn id="218" dur="1" fill="hold">
                                          <p:stCondLst>
                                            <p:cond delay="0"/>
                                          </p:stCondLst>
                                        </p:cTn>
                                        <p:tgtEl>
                                          <p:spTgt spid="95"/>
                                        </p:tgtEl>
                                        <p:attrNameLst>
                                          <p:attrName>style.visibility</p:attrName>
                                        </p:attrNameLst>
                                      </p:cBhvr>
                                      <p:to>
                                        <p:strVal val="visible"/>
                                      </p:to>
                                    </p:set>
                                    <p:animEffect filter="fade" transition="in">
                                      <p:cBhvr additive="repl">
                                        <p:cTn id="219" dur="1000"/>
                                        <p:tgtEl>
                                          <p:spTgt spid="95"/>
                                        </p:tgtEl>
                                      </p:cBhvr>
                                    </p:animEffect>
                                    <p:anim calcmode="lin" valueType="num">
                                      <p:cBhvr additive="repl">
                                        <p:cTn id="220" dur="1000" fill="hold"/>
                                        <p:tgtEl>
                                          <p:spTgt spid="95"/>
                                        </p:tgtEl>
                                        <p:attrNameLst>
                                          <p:attrName>ppt_x</p:attrName>
                                        </p:attrNameLst>
                                      </p:cBhvr>
                                      <p:tavLst>
                                        <p:tav tm="0">
                                          <p:val>
                                            <p:strVal val="#ppt_x"/>
                                          </p:val>
                                        </p:tav>
                                        <p:tav tm="100000">
                                          <p:val>
                                            <p:strVal val="#ppt_x"/>
                                          </p:val>
                                        </p:tav>
                                      </p:tavLst>
                                    </p:anim>
                                    <p:anim calcmode="lin" valueType="num">
                                      <p:cBhvr additive="repl">
                                        <p:cTn id="221" dur="1000" fill="hold"/>
                                        <p:tgtEl>
                                          <p:spTgt spid="95"/>
                                        </p:tgtEl>
                                        <p:attrNameLst>
                                          <p:attrName>ppt_y</p:attrName>
                                        </p:attrNameLst>
                                      </p:cBhvr>
                                      <p:tavLst>
                                        <p:tav tm="0">
                                          <p:val>
                                            <p:strVal val="#ppt_y+.1"/>
                                          </p:val>
                                        </p:tav>
                                        <p:tav tm="100000">
                                          <p:val>
                                            <p:strVal val="#ppt_y"/>
                                          </p:val>
                                        </p:tav>
                                      </p:tavLst>
                                    </p:anim>
                                  </p:childTnLst>
                                </p:cTn>
                              </p:par>
                            </p:childTnLst>
                          </p:cTn>
                        </p:par>
                        <p:par>
                          <p:cTn id="222" fill="hold">
                            <p:stCondLst>
                              <p:cond delay="1000"/>
                            </p:stCondLst>
                            <p:childTnLst>
                              <p:par>
                                <p:cTn id="223" nodeType="afterEffect" fill="hold" presetClass="entr" presetID="42">
                                  <p:stCondLst>
                                    <p:cond delay="0"/>
                                  </p:stCondLst>
                                  <p:childTnLst>
                                    <p:set>
                                      <p:cBhvr>
                                        <p:cTn id="224" dur="1" fill="hold">
                                          <p:stCondLst>
                                            <p:cond delay="0"/>
                                          </p:stCondLst>
                                        </p:cTn>
                                        <p:tgtEl>
                                          <p:spTgt spid="104"/>
                                        </p:tgtEl>
                                        <p:attrNameLst>
                                          <p:attrName>style.visibility</p:attrName>
                                        </p:attrNameLst>
                                      </p:cBhvr>
                                      <p:to>
                                        <p:strVal val="visible"/>
                                      </p:to>
                                    </p:set>
                                    <p:animEffect filter="fade" transition="in">
                                      <p:cBhvr additive="repl">
                                        <p:cTn id="225" dur="1000"/>
                                        <p:tgtEl>
                                          <p:spTgt spid="104"/>
                                        </p:tgtEl>
                                      </p:cBhvr>
                                    </p:animEffect>
                                    <p:anim calcmode="lin" valueType="num">
                                      <p:cBhvr additive="repl">
                                        <p:cTn id="226" dur="1000" fill="hold"/>
                                        <p:tgtEl>
                                          <p:spTgt spid="104"/>
                                        </p:tgtEl>
                                        <p:attrNameLst>
                                          <p:attrName>ppt_x</p:attrName>
                                        </p:attrNameLst>
                                      </p:cBhvr>
                                      <p:tavLst>
                                        <p:tav tm="0">
                                          <p:val>
                                            <p:strVal val="#ppt_x"/>
                                          </p:val>
                                        </p:tav>
                                        <p:tav tm="100000">
                                          <p:val>
                                            <p:strVal val="#ppt_x"/>
                                          </p:val>
                                        </p:tav>
                                      </p:tavLst>
                                    </p:anim>
                                    <p:anim calcmode="lin" valueType="num">
                                      <p:cBhvr additive="repl">
                                        <p:cTn id="227" dur="1000" fill="hold"/>
                                        <p:tgtEl>
                                          <p:spTgt spid="104"/>
                                        </p:tgtEl>
                                        <p:attrNameLst>
                                          <p:attrName>ppt_y</p:attrName>
                                        </p:attrNameLst>
                                      </p:cBhvr>
                                      <p:tavLst>
                                        <p:tav tm="0">
                                          <p:val>
                                            <p:strVal val="#ppt_y+.1"/>
                                          </p:val>
                                        </p:tav>
                                        <p:tav tm="100000">
                                          <p:val>
                                            <p:strVal val="#ppt_y"/>
                                          </p:val>
                                        </p:tav>
                                      </p:tavLst>
                                    </p:anim>
                                  </p:childTnLst>
                                </p:cTn>
                              </p:par>
                            </p:childTnLst>
                          </p:cTn>
                        </p:par>
                        <p:par>
                          <p:cTn id="228" fill="hold">
                            <p:stCondLst>
                              <p:cond delay="2000"/>
                            </p:stCondLst>
                            <p:childTnLst>
                              <p:par>
                                <p:cTn id="229" nodeType="afterEffect" fill="hold" presetClass="entr" presetID="42">
                                  <p:stCondLst>
                                    <p:cond delay="0"/>
                                  </p:stCondLst>
                                  <p:childTnLst>
                                    <p:set>
                                      <p:cBhvr>
                                        <p:cTn id="230" dur="1" fill="hold">
                                          <p:stCondLst>
                                            <p:cond delay="0"/>
                                          </p:stCondLst>
                                        </p:cTn>
                                        <p:tgtEl>
                                          <p:spTgt spid="96"/>
                                        </p:tgtEl>
                                        <p:attrNameLst>
                                          <p:attrName>style.visibility</p:attrName>
                                        </p:attrNameLst>
                                      </p:cBhvr>
                                      <p:to>
                                        <p:strVal val="visible"/>
                                      </p:to>
                                    </p:set>
                                    <p:animEffect filter="fade" transition="in">
                                      <p:cBhvr additive="repl">
                                        <p:cTn id="231" dur="1000"/>
                                        <p:tgtEl>
                                          <p:spTgt spid="96"/>
                                        </p:tgtEl>
                                      </p:cBhvr>
                                    </p:animEffect>
                                    <p:anim calcmode="lin" valueType="num">
                                      <p:cBhvr additive="repl">
                                        <p:cTn id="232" dur="1000" fill="hold"/>
                                        <p:tgtEl>
                                          <p:spTgt spid="96"/>
                                        </p:tgtEl>
                                        <p:attrNameLst>
                                          <p:attrName>ppt_x</p:attrName>
                                        </p:attrNameLst>
                                      </p:cBhvr>
                                      <p:tavLst>
                                        <p:tav tm="0">
                                          <p:val>
                                            <p:strVal val="#ppt_x"/>
                                          </p:val>
                                        </p:tav>
                                        <p:tav tm="100000">
                                          <p:val>
                                            <p:strVal val="#ppt_x"/>
                                          </p:val>
                                        </p:tav>
                                      </p:tavLst>
                                    </p:anim>
                                    <p:anim calcmode="lin" valueType="num">
                                      <p:cBhvr additive="repl">
                                        <p:cTn id="233" dur="1000" fill="hold"/>
                                        <p:tgtEl>
                                          <p:spTgt spid="96"/>
                                        </p:tgtEl>
                                        <p:attrNameLst>
                                          <p:attrName>ppt_y</p:attrName>
                                        </p:attrNameLst>
                                      </p:cBhvr>
                                      <p:tavLst>
                                        <p:tav tm="0">
                                          <p:val>
                                            <p:strVal val="#ppt_y+.1"/>
                                          </p:val>
                                        </p:tav>
                                        <p:tav tm="100000">
                                          <p:val>
                                            <p:strVal val="#ppt_y"/>
                                          </p:val>
                                        </p:tav>
                                      </p:tavLst>
                                    </p:anim>
                                  </p:childTnLst>
                                </p:cTn>
                              </p:par>
                            </p:childTnLst>
                          </p:cTn>
                        </p:par>
                        <p:par>
                          <p:cTn id="234" fill="hold">
                            <p:stCondLst>
                              <p:cond delay="3000"/>
                            </p:stCondLst>
                            <p:childTnLst>
                              <p:par>
                                <p:cTn id="235" nodeType="afterEffect" fill="hold" presetClass="entr" presetID="42">
                                  <p:stCondLst>
                                    <p:cond delay="0"/>
                                  </p:stCondLst>
                                  <p:childTnLst>
                                    <p:set>
                                      <p:cBhvr>
                                        <p:cTn id="236" dur="1" fill="hold">
                                          <p:stCondLst>
                                            <p:cond delay="0"/>
                                          </p:stCondLst>
                                        </p:cTn>
                                        <p:tgtEl>
                                          <p:spTgt spid="97"/>
                                        </p:tgtEl>
                                        <p:attrNameLst>
                                          <p:attrName>style.visibility</p:attrName>
                                        </p:attrNameLst>
                                      </p:cBhvr>
                                      <p:to>
                                        <p:strVal val="visible"/>
                                      </p:to>
                                    </p:set>
                                    <p:animEffect filter="fade" transition="in">
                                      <p:cBhvr additive="repl">
                                        <p:cTn id="237" dur="1000"/>
                                        <p:tgtEl>
                                          <p:spTgt spid="97"/>
                                        </p:tgtEl>
                                      </p:cBhvr>
                                    </p:animEffect>
                                    <p:anim calcmode="lin" valueType="num">
                                      <p:cBhvr additive="repl">
                                        <p:cTn id="238" dur="1000" fill="hold"/>
                                        <p:tgtEl>
                                          <p:spTgt spid="97"/>
                                        </p:tgtEl>
                                        <p:attrNameLst>
                                          <p:attrName>ppt_x</p:attrName>
                                        </p:attrNameLst>
                                      </p:cBhvr>
                                      <p:tavLst>
                                        <p:tav tm="0">
                                          <p:val>
                                            <p:strVal val="#ppt_x"/>
                                          </p:val>
                                        </p:tav>
                                        <p:tav tm="100000">
                                          <p:val>
                                            <p:strVal val="#ppt_x"/>
                                          </p:val>
                                        </p:tav>
                                      </p:tavLst>
                                    </p:anim>
                                    <p:anim calcmode="lin" valueType="num">
                                      <p:cBhvr additive="repl">
                                        <p:cTn id="239" dur="1000" fill="hold"/>
                                        <p:tgtEl>
                                          <p:spTgt spid="97"/>
                                        </p:tgtEl>
                                        <p:attrNameLst>
                                          <p:attrName>ppt_y</p:attrName>
                                        </p:attrNameLst>
                                      </p:cBhvr>
                                      <p:tavLst>
                                        <p:tav tm="0">
                                          <p:val>
                                            <p:strVal val="#ppt_y+.1"/>
                                          </p:val>
                                        </p:tav>
                                        <p:tav tm="100000">
                                          <p:val>
                                            <p:strVal val="#ppt_y"/>
                                          </p:val>
                                        </p:tav>
                                      </p:tavLst>
                                    </p:anim>
                                  </p:childTnLst>
                                </p:cTn>
                              </p:par>
                            </p:childTnLst>
                          </p:cTn>
                        </p:par>
                        <p:par>
                          <p:cTn id="240" fill="hold">
                            <p:stCondLst>
                              <p:cond delay="4000"/>
                            </p:stCondLst>
                            <p:childTnLst>
                              <p:par>
                                <p:cTn id="241" nodeType="afterEffect" fill="hold" presetClass="entr" presetID="42">
                                  <p:stCondLst>
                                    <p:cond delay="0"/>
                                  </p:stCondLst>
                                  <p:childTnLst>
                                    <p:set>
                                      <p:cBhvr>
                                        <p:cTn id="242" dur="1" fill="hold">
                                          <p:stCondLst>
                                            <p:cond delay="0"/>
                                          </p:stCondLst>
                                        </p:cTn>
                                        <p:tgtEl>
                                          <p:spTgt spid="98"/>
                                        </p:tgtEl>
                                        <p:attrNameLst>
                                          <p:attrName>style.visibility</p:attrName>
                                        </p:attrNameLst>
                                      </p:cBhvr>
                                      <p:to>
                                        <p:strVal val="visible"/>
                                      </p:to>
                                    </p:set>
                                    <p:animEffect filter="fade" transition="in">
                                      <p:cBhvr additive="repl">
                                        <p:cTn id="243" dur="1000"/>
                                        <p:tgtEl>
                                          <p:spTgt spid="98"/>
                                        </p:tgtEl>
                                      </p:cBhvr>
                                    </p:animEffect>
                                    <p:anim calcmode="lin" valueType="num">
                                      <p:cBhvr additive="repl">
                                        <p:cTn id="244" dur="1000" fill="hold"/>
                                        <p:tgtEl>
                                          <p:spTgt spid="98"/>
                                        </p:tgtEl>
                                        <p:attrNameLst>
                                          <p:attrName>ppt_x</p:attrName>
                                        </p:attrNameLst>
                                      </p:cBhvr>
                                      <p:tavLst>
                                        <p:tav tm="0">
                                          <p:val>
                                            <p:strVal val="#ppt_x"/>
                                          </p:val>
                                        </p:tav>
                                        <p:tav tm="100000">
                                          <p:val>
                                            <p:strVal val="#ppt_x"/>
                                          </p:val>
                                        </p:tav>
                                      </p:tavLst>
                                    </p:anim>
                                    <p:anim calcmode="lin" valueType="num">
                                      <p:cBhvr additive="repl">
                                        <p:cTn id="245" dur="1000" fill="hold"/>
                                        <p:tgtEl>
                                          <p:spTgt spid="98"/>
                                        </p:tgtEl>
                                        <p:attrNameLst>
                                          <p:attrName>ppt_y</p:attrName>
                                        </p:attrNameLst>
                                      </p:cBhvr>
                                      <p:tavLst>
                                        <p:tav tm="0">
                                          <p:val>
                                            <p:strVal val="#ppt_y+.1"/>
                                          </p:val>
                                        </p:tav>
                                        <p:tav tm="100000">
                                          <p:val>
                                            <p:strVal val="#ppt_y"/>
                                          </p:val>
                                        </p:tav>
                                      </p:tavLst>
                                    </p:anim>
                                  </p:childTnLst>
                                </p:cTn>
                              </p:par>
                            </p:childTnLst>
                          </p:cTn>
                        </p:par>
                        <p:par>
                          <p:cTn id="246" fill="hold">
                            <p:stCondLst>
                              <p:cond delay="5000"/>
                            </p:stCondLst>
                            <p:childTnLst>
                              <p:par>
                                <p:cTn id="247" nodeType="afterEffect" fill="hold" presetClass="entr" presetID="42">
                                  <p:stCondLst>
                                    <p:cond delay="0"/>
                                  </p:stCondLst>
                                  <p:childTnLst>
                                    <p:set>
                                      <p:cBhvr>
                                        <p:cTn id="248" dur="1" fill="hold">
                                          <p:stCondLst>
                                            <p:cond delay="0"/>
                                          </p:stCondLst>
                                        </p:cTn>
                                        <p:tgtEl>
                                          <p:spTgt spid="99"/>
                                        </p:tgtEl>
                                        <p:attrNameLst>
                                          <p:attrName>style.visibility</p:attrName>
                                        </p:attrNameLst>
                                      </p:cBhvr>
                                      <p:to>
                                        <p:strVal val="visible"/>
                                      </p:to>
                                    </p:set>
                                    <p:animEffect filter="fade" transition="in">
                                      <p:cBhvr additive="repl">
                                        <p:cTn id="249" dur="1000"/>
                                        <p:tgtEl>
                                          <p:spTgt spid="99"/>
                                        </p:tgtEl>
                                      </p:cBhvr>
                                    </p:animEffect>
                                    <p:anim calcmode="lin" valueType="num">
                                      <p:cBhvr additive="repl">
                                        <p:cTn id="250" dur="1000" fill="hold"/>
                                        <p:tgtEl>
                                          <p:spTgt spid="99"/>
                                        </p:tgtEl>
                                        <p:attrNameLst>
                                          <p:attrName>ppt_x</p:attrName>
                                        </p:attrNameLst>
                                      </p:cBhvr>
                                      <p:tavLst>
                                        <p:tav tm="0">
                                          <p:val>
                                            <p:strVal val="#ppt_x"/>
                                          </p:val>
                                        </p:tav>
                                        <p:tav tm="100000">
                                          <p:val>
                                            <p:strVal val="#ppt_x"/>
                                          </p:val>
                                        </p:tav>
                                      </p:tavLst>
                                    </p:anim>
                                    <p:anim calcmode="lin" valueType="num">
                                      <p:cBhvr additive="repl">
                                        <p:cTn id="251" dur="1000" fill="hold"/>
                                        <p:tgtEl>
                                          <p:spTgt spid="99"/>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7092360" y="6588000"/>
            <a:ext cx="1875600" cy="2541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ES" sz="1200" spc="-1" strike="noStrike">
                <a:solidFill>
                  <a:srgbClr val="8b8b8b"/>
                </a:solidFill>
                <a:latin typeface="Calibri"/>
              </a:rPr>
              <a:t> </a:t>
            </a:r>
            <a:endParaRPr b="0" lang="es-ES" sz="1200" spc="-1" strike="noStrike">
              <a:latin typeface="Arial"/>
            </a:endParaRPr>
          </a:p>
        </p:txBody>
      </p:sp>
      <p:sp>
        <p:nvSpPr>
          <p:cNvPr id="106" name="CustomShape 2"/>
          <p:cNvSpPr/>
          <p:nvPr/>
        </p:nvSpPr>
        <p:spPr>
          <a:xfrm>
            <a:off x="251640" y="6597360"/>
            <a:ext cx="5623560" cy="23940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1200" spc="-1" strike="noStrike">
                <a:solidFill>
                  <a:srgbClr val="8b8b8b"/>
                </a:solidFill>
                <a:latin typeface="Calibri"/>
              </a:rPr>
              <a:t>Memoria Principal- Elementos HW del PC</a:t>
            </a:r>
            <a:endParaRPr b="0" lang="es-ES" sz="1200" spc="-1" strike="noStrike">
              <a:latin typeface="Arial"/>
            </a:endParaRPr>
          </a:p>
        </p:txBody>
      </p:sp>
      <p:sp>
        <p:nvSpPr>
          <p:cNvPr id="107" name="CustomShape 3"/>
          <p:cNvSpPr/>
          <p:nvPr/>
        </p:nvSpPr>
        <p:spPr>
          <a:xfrm>
            <a:off x="1326240" y="1885320"/>
            <a:ext cx="1305720" cy="852840"/>
          </a:xfrm>
          <a:prstGeom prst="snip2DiagRect">
            <a:avLst>
              <a:gd name="adj1" fmla="val 0"/>
              <a:gd name="adj2" fmla="val 16667"/>
            </a:avLst>
          </a:prstGeom>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nchor="ctr"/>
          <a:p>
            <a:pPr algn="ctr">
              <a:lnSpc>
                <a:spcPct val="100000"/>
              </a:lnSpc>
            </a:pPr>
            <a:r>
              <a:rPr b="1" lang="es-ES" sz="2000" spc="-1" strike="noStrike">
                <a:solidFill>
                  <a:srgbClr val="000000"/>
                </a:solidFill>
                <a:latin typeface="Calibri"/>
                <a:ea typeface="DejaVu Sans"/>
              </a:rPr>
              <a:t>Módulo</a:t>
            </a:r>
            <a:endParaRPr b="0" lang="es-ES" sz="2000" spc="-1" strike="noStrike">
              <a:latin typeface="Arial"/>
            </a:endParaRPr>
          </a:p>
          <a:p>
            <a:pPr algn="ctr">
              <a:lnSpc>
                <a:spcPct val="100000"/>
              </a:lnSpc>
            </a:pPr>
            <a:r>
              <a:rPr b="1" lang="es-ES" sz="2800" spc="-1" strike="noStrike">
                <a:solidFill>
                  <a:srgbClr val="000000"/>
                </a:solidFill>
                <a:latin typeface="Calibri"/>
                <a:ea typeface="DejaVu Sans"/>
              </a:rPr>
              <a:t>RAM</a:t>
            </a:r>
            <a:endParaRPr b="0" lang="es-ES" sz="2800" spc="-1" strike="noStrike">
              <a:latin typeface="Arial"/>
            </a:endParaRPr>
          </a:p>
        </p:txBody>
      </p:sp>
      <p:sp>
        <p:nvSpPr>
          <p:cNvPr id="108" name="CustomShape 4"/>
          <p:cNvSpPr/>
          <p:nvPr/>
        </p:nvSpPr>
        <p:spPr>
          <a:xfrm>
            <a:off x="431280" y="214560"/>
            <a:ext cx="3095640" cy="1197720"/>
          </a:xfrm>
          <a:prstGeom prst="roundRect">
            <a:avLst>
              <a:gd name="adj" fmla="val 16667"/>
            </a:avLst>
          </a:prstGeom>
          <a:ln>
            <a:round/>
          </a:ln>
          <a:effectLst>
            <a:outerShdw algn="bl" blurRad="76200" dir="2700000" dist="12700" kx="-800400" rotWithShape="0" sy="-23000">
              <a:srgbClr val="000000">
                <a:alpha val="20000"/>
              </a:srgbClr>
            </a:outerShdw>
          </a:effectLst>
        </p:spPr>
        <p:style>
          <a:lnRef idx="3">
            <a:schemeClr val="lt1"/>
          </a:lnRef>
          <a:fillRef idx="1003">
            <a:schemeClr val="dk2"/>
          </a:fillRef>
          <a:effectRef idx="1">
            <a:schemeClr val="dk1"/>
          </a:effectRef>
          <a:fontRef idx="minor"/>
        </p:style>
        <p:txBody>
          <a:bodyPr lIns="90000" rIns="90000" tIns="45000" bIns="45000" anchor="ctr"/>
          <a:p>
            <a:pPr algn="ctr">
              <a:lnSpc>
                <a:spcPct val="100000"/>
              </a:lnSpc>
            </a:pPr>
            <a:r>
              <a:rPr b="1" lang="es-ES" sz="2800" spc="-1" strike="noStrike">
                <a:solidFill>
                  <a:srgbClr val="ffffff"/>
                </a:solidFill>
                <a:latin typeface="Calibri"/>
                <a:ea typeface="DejaVu Sans"/>
              </a:rPr>
              <a:t>LATENCIAS</a:t>
            </a:r>
            <a:endParaRPr b="0" lang="es-ES" sz="2800" spc="-1" strike="noStrike">
              <a:latin typeface="Arial"/>
            </a:endParaRPr>
          </a:p>
          <a:p>
            <a:pPr algn="ctr">
              <a:lnSpc>
                <a:spcPct val="100000"/>
              </a:lnSpc>
            </a:pPr>
            <a:r>
              <a:rPr b="1" lang="es-ES" sz="2800" spc="-1" strike="noStrike">
                <a:solidFill>
                  <a:srgbClr val="ffffff"/>
                </a:solidFill>
                <a:latin typeface="Calibri"/>
                <a:ea typeface="DejaVu Sans"/>
              </a:rPr>
              <a:t>(timings)</a:t>
            </a:r>
            <a:endParaRPr b="0" lang="es-ES" sz="2800" spc="-1" strike="noStrike">
              <a:latin typeface="Arial"/>
            </a:endParaRPr>
          </a:p>
        </p:txBody>
      </p:sp>
      <p:sp>
        <p:nvSpPr>
          <p:cNvPr id="109" name="CustomShape 5"/>
          <p:cNvSpPr/>
          <p:nvPr/>
        </p:nvSpPr>
        <p:spPr>
          <a:xfrm>
            <a:off x="3527640" y="813600"/>
            <a:ext cx="927360" cy="436320"/>
          </a:xfrm>
          <a:prstGeom prst="bentConnector3">
            <a:avLst>
              <a:gd name="adj1" fmla="val 50000"/>
            </a:avLst>
          </a:prstGeom>
          <a:noFill/>
          <a:ln w="3816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10" name="CustomShape 6"/>
          <p:cNvSpPr/>
          <p:nvPr/>
        </p:nvSpPr>
        <p:spPr>
          <a:xfrm>
            <a:off x="4455720" y="188640"/>
            <a:ext cx="3708360" cy="2101680"/>
          </a:xfrm>
          <a:prstGeom prst="rect">
            <a:avLst/>
          </a:prstGeom>
          <a:ln>
            <a:round/>
          </a:ln>
        </p:spPr>
        <p:style>
          <a:lnRef idx="2">
            <a:schemeClr val="accent2">
              <a:shade val="50000"/>
            </a:schemeClr>
          </a:lnRef>
          <a:fillRef idx="1">
            <a:schemeClr val="accent2"/>
          </a:fillRef>
          <a:effectRef idx="0">
            <a:schemeClr val="accent2"/>
          </a:effectRef>
          <a:fontRef idx="minor"/>
        </p:style>
        <p:txBody>
          <a:bodyPr lIns="90000" rIns="90000" tIns="45000" bIns="45000"/>
          <a:p>
            <a:pPr>
              <a:lnSpc>
                <a:spcPct val="100000"/>
              </a:lnSpc>
            </a:pPr>
            <a:r>
              <a:rPr b="1" lang="es-ES" sz="2400" spc="-1" strike="noStrike">
                <a:solidFill>
                  <a:srgbClr val="ffffff"/>
                </a:solidFill>
                <a:latin typeface="Calibri"/>
                <a:ea typeface="DejaVu Sans"/>
              </a:rPr>
              <a:t>CAS </a:t>
            </a:r>
            <a:r>
              <a:rPr b="0" lang="es-ES" sz="1800" spc="-1" strike="noStrike">
                <a:solidFill>
                  <a:srgbClr val="ffffff"/>
                </a:solidFill>
                <a:latin typeface="Calibri"/>
                <a:ea typeface="DejaVu Sans"/>
              </a:rPr>
              <a:t>(</a:t>
            </a:r>
            <a:r>
              <a:rPr b="1" lang="es-ES" sz="1800" spc="-1" strike="noStrike">
                <a:solidFill>
                  <a:srgbClr val="ffffff"/>
                </a:solidFill>
                <a:latin typeface="Calibri"/>
                <a:ea typeface="DejaVu Sans"/>
              </a:rPr>
              <a:t>C</a:t>
            </a:r>
            <a:r>
              <a:rPr b="0" lang="es-ES" sz="1800" spc="-1" strike="noStrike">
                <a:solidFill>
                  <a:srgbClr val="ffffff"/>
                </a:solidFill>
                <a:latin typeface="Calibri"/>
                <a:ea typeface="DejaVu Sans"/>
              </a:rPr>
              <a:t>olumn </a:t>
            </a:r>
            <a:r>
              <a:rPr b="1" lang="es-ES" sz="1800" spc="-1" strike="noStrike">
                <a:solidFill>
                  <a:srgbClr val="ffffff"/>
                </a:solidFill>
                <a:latin typeface="Calibri"/>
                <a:ea typeface="DejaVu Sans"/>
              </a:rPr>
              <a:t>A</a:t>
            </a:r>
            <a:r>
              <a:rPr b="0" lang="es-ES" sz="1800" spc="-1" strike="noStrike">
                <a:solidFill>
                  <a:srgbClr val="ffffff"/>
                </a:solidFill>
                <a:latin typeface="Calibri"/>
                <a:ea typeface="DejaVu Sans"/>
              </a:rPr>
              <a:t>ddress </a:t>
            </a:r>
            <a:r>
              <a:rPr b="1" lang="es-ES" sz="1800" spc="-1" strike="noStrike">
                <a:solidFill>
                  <a:srgbClr val="ffffff"/>
                </a:solidFill>
                <a:latin typeface="Calibri"/>
                <a:ea typeface="DejaVu Sans"/>
              </a:rPr>
              <a:t>S</a:t>
            </a:r>
            <a:r>
              <a:rPr b="0" lang="es-ES" sz="1800" spc="-1" strike="noStrike">
                <a:solidFill>
                  <a:srgbClr val="ffffff"/>
                </a:solidFill>
                <a:latin typeface="Calibri"/>
                <a:ea typeface="DejaVu Sans"/>
              </a:rPr>
              <a:t>elect)</a:t>
            </a:r>
            <a:r>
              <a:rPr b="1" lang="es-ES" sz="1800" spc="-1" strike="noStrike">
                <a:solidFill>
                  <a:srgbClr val="ffffff"/>
                </a:solidFill>
                <a:latin typeface="Calibri"/>
                <a:ea typeface="DejaVu Sans"/>
              </a:rPr>
              <a:t> (tCL)</a:t>
            </a:r>
            <a:endParaRPr b="0" lang="es-ES" sz="1800" spc="-1" strike="noStrike">
              <a:latin typeface="Arial"/>
            </a:endParaRPr>
          </a:p>
          <a:p>
            <a:pPr>
              <a:lnSpc>
                <a:spcPct val="100000"/>
              </a:lnSpc>
            </a:pPr>
            <a:r>
              <a:rPr b="0" lang="es-ES" sz="1800" spc="-1" strike="noStrike">
                <a:solidFill>
                  <a:srgbClr val="ffffff"/>
                </a:solidFill>
                <a:latin typeface="Calibri"/>
                <a:ea typeface="DejaVu Sans"/>
              </a:rPr>
              <a:t>Nº de ciclos que transcurren desde que la controladora de M. </a:t>
            </a:r>
            <a:r>
              <a:rPr b="1" lang="es-ES" sz="1800" spc="-1" strike="noStrike">
                <a:solidFill>
                  <a:srgbClr val="ffffff"/>
                </a:solidFill>
                <a:latin typeface="Calibri"/>
                <a:ea typeface="DejaVu Sans"/>
              </a:rPr>
              <a:t>envía una petición para leer</a:t>
            </a:r>
            <a:r>
              <a:rPr b="0" lang="es-ES" sz="1800" spc="-1" strike="noStrike">
                <a:solidFill>
                  <a:srgbClr val="ffffff"/>
                </a:solidFill>
                <a:latin typeface="Calibri"/>
                <a:ea typeface="DejaVu Sans"/>
              </a:rPr>
              <a:t> una posición de memoria y el momento en que </a:t>
            </a:r>
            <a:r>
              <a:rPr b="1" lang="es-ES" sz="1800" spc="-1" strike="noStrike">
                <a:solidFill>
                  <a:srgbClr val="ffffff"/>
                </a:solidFill>
                <a:latin typeface="Calibri"/>
                <a:ea typeface="DejaVu Sans"/>
              </a:rPr>
              <a:t>los datos son enviados a los pines </a:t>
            </a:r>
            <a:r>
              <a:rPr b="0" lang="es-ES" sz="1800" spc="-1" strike="noStrike">
                <a:solidFill>
                  <a:srgbClr val="ffffff"/>
                </a:solidFill>
                <a:latin typeface="Calibri"/>
                <a:ea typeface="DejaVu Sans"/>
              </a:rPr>
              <a:t>del módulo.</a:t>
            </a:r>
            <a:endParaRPr b="0" lang="es-ES" sz="1800" spc="-1" strike="noStrike">
              <a:latin typeface="Arial"/>
            </a:endParaRPr>
          </a:p>
        </p:txBody>
      </p:sp>
      <p:sp>
        <p:nvSpPr>
          <p:cNvPr id="111" name="CustomShape 7"/>
          <p:cNvSpPr/>
          <p:nvPr/>
        </p:nvSpPr>
        <p:spPr>
          <a:xfrm>
            <a:off x="4455720" y="2401920"/>
            <a:ext cx="3708360" cy="1553040"/>
          </a:xfrm>
          <a:prstGeom prst="rect">
            <a:avLst/>
          </a:prstGeom>
          <a:ln>
            <a:round/>
          </a:ln>
        </p:spPr>
        <p:style>
          <a:lnRef idx="2">
            <a:schemeClr val="accent2">
              <a:shade val="50000"/>
            </a:schemeClr>
          </a:lnRef>
          <a:fillRef idx="1">
            <a:schemeClr val="accent2"/>
          </a:fillRef>
          <a:effectRef idx="0">
            <a:schemeClr val="accent2"/>
          </a:effectRef>
          <a:fontRef idx="minor"/>
        </p:style>
        <p:txBody>
          <a:bodyPr lIns="90000" rIns="90000" tIns="45000" bIns="45000"/>
          <a:p>
            <a:pPr>
              <a:lnSpc>
                <a:spcPct val="100000"/>
              </a:lnSpc>
            </a:pPr>
            <a:r>
              <a:rPr b="1" lang="es-ES" sz="2400" spc="-1" strike="noStrike">
                <a:solidFill>
                  <a:srgbClr val="ffffff"/>
                </a:solidFill>
                <a:latin typeface="Calibri"/>
                <a:ea typeface="DejaVu Sans"/>
              </a:rPr>
              <a:t>RAS to CAS Delay</a:t>
            </a:r>
            <a:r>
              <a:rPr b="0" lang="es-ES" sz="2400" spc="-1" strike="noStrike">
                <a:solidFill>
                  <a:srgbClr val="ffffff"/>
                </a:solidFill>
                <a:latin typeface="Calibri"/>
                <a:ea typeface="DejaVu Sans"/>
              </a:rPr>
              <a:t>, (t</a:t>
            </a:r>
            <a:r>
              <a:rPr b="1" lang="es-ES" sz="1800" spc="-1" strike="noStrike">
                <a:solidFill>
                  <a:srgbClr val="ffffff"/>
                </a:solidFill>
                <a:latin typeface="Calibri"/>
                <a:ea typeface="DejaVu Sans"/>
              </a:rPr>
              <a:t>RCD</a:t>
            </a:r>
            <a:r>
              <a:rPr b="0" lang="es-ES" sz="1800" spc="-1" strike="noStrike">
                <a:solidFill>
                  <a:srgbClr val="ffffff"/>
                </a:solidFill>
                <a:latin typeface="Calibri"/>
                <a:ea typeface="DejaVu Sans"/>
              </a:rPr>
              <a:t> )</a:t>
            </a:r>
            <a:endParaRPr b="0" lang="es-ES" sz="1800" spc="-1" strike="noStrike">
              <a:latin typeface="Arial"/>
            </a:endParaRPr>
          </a:p>
          <a:p>
            <a:pPr>
              <a:lnSpc>
                <a:spcPct val="100000"/>
              </a:lnSpc>
            </a:pPr>
            <a:r>
              <a:rPr b="0" lang="es-ES" sz="1800" spc="-1" strike="noStrike">
                <a:solidFill>
                  <a:srgbClr val="ffffff"/>
                </a:solidFill>
                <a:latin typeface="Calibri"/>
                <a:ea typeface="DejaVu Sans"/>
              </a:rPr>
              <a:t>Nº de ciclos  que transcurren entre el CAS y las señales de RAS en las operaciones de lectura, escritura o refresco.  Activar las filas.</a:t>
            </a:r>
            <a:endParaRPr b="0" lang="es-ES" sz="1800" spc="-1" strike="noStrike">
              <a:latin typeface="Arial"/>
            </a:endParaRPr>
          </a:p>
        </p:txBody>
      </p:sp>
      <p:pic>
        <p:nvPicPr>
          <p:cNvPr id="112" name="Picture 3" descr=""/>
          <p:cNvPicPr/>
          <p:nvPr/>
        </p:nvPicPr>
        <p:blipFill>
          <a:blip r:embed="rId1"/>
          <a:stretch/>
        </p:blipFill>
        <p:spPr>
          <a:xfrm>
            <a:off x="215280" y="3201840"/>
            <a:ext cx="3527640" cy="2242800"/>
          </a:xfrm>
          <a:prstGeom prst="rect">
            <a:avLst/>
          </a:prstGeom>
          <a:ln>
            <a:noFill/>
          </a:ln>
        </p:spPr>
      </p:pic>
      <p:sp>
        <p:nvSpPr>
          <p:cNvPr id="113" name="CustomShape 8"/>
          <p:cNvSpPr/>
          <p:nvPr/>
        </p:nvSpPr>
        <p:spPr>
          <a:xfrm>
            <a:off x="4459680" y="4051440"/>
            <a:ext cx="3712320" cy="1278720"/>
          </a:xfrm>
          <a:prstGeom prst="rect">
            <a:avLst/>
          </a:prstGeom>
          <a:ln>
            <a:round/>
          </a:ln>
        </p:spPr>
        <p:style>
          <a:lnRef idx="2">
            <a:schemeClr val="accent2">
              <a:shade val="50000"/>
            </a:schemeClr>
          </a:lnRef>
          <a:fillRef idx="1">
            <a:schemeClr val="accent2"/>
          </a:fillRef>
          <a:effectRef idx="0">
            <a:schemeClr val="accent2"/>
          </a:effectRef>
          <a:fontRef idx="minor"/>
        </p:style>
        <p:txBody>
          <a:bodyPr lIns="90000" rIns="90000" tIns="45000" bIns="45000"/>
          <a:p>
            <a:pPr>
              <a:lnSpc>
                <a:spcPct val="100000"/>
              </a:lnSpc>
            </a:pPr>
            <a:r>
              <a:rPr b="1" lang="es-ES" sz="2400" spc="-1" strike="noStrike">
                <a:solidFill>
                  <a:srgbClr val="ffffff"/>
                </a:solidFill>
                <a:latin typeface="Calibri"/>
                <a:ea typeface="DejaVu Sans"/>
              </a:rPr>
              <a:t>RAS precharge</a:t>
            </a:r>
            <a:r>
              <a:rPr b="0" lang="es-ES" sz="1800" spc="-1" strike="noStrike">
                <a:solidFill>
                  <a:srgbClr val="ffffff"/>
                </a:solidFill>
                <a:latin typeface="Calibri"/>
                <a:ea typeface="DejaVu Sans"/>
              </a:rPr>
              <a:t>, (t</a:t>
            </a:r>
            <a:r>
              <a:rPr b="1" lang="es-ES" sz="1800" spc="-1" strike="noStrike">
                <a:solidFill>
                  <a:srgbClr val="ffffff"/>
                </a:solidFill>
                <a:latin typeface="Calibri"/>
                <a:ea typeface="DejaVu Sans"/>
              </a:rPr>
              <a:t>RP</a:t>
            </a:r>
            <a:r>
              <a:rPr b="0" lang="es-ES" sz="1800" spc="-1" strike="noStrike">
                <a:solidFill>
                  <a:srgbClr val="ffffff"/>
                </a:solidFill>
                <a:latin typeface="Calibri"/>
                <a:ea typeface="DejaVu Sans"/>
              </a:rPr>
              <a:t>)</a:t>
            </a:r>
            <a:endParaRPr b="0" lang="es-ES" sz="1800" spc="-1" strike="noStrike">
              <a:latin typeface="Arial"/>
            </a:endParaRPr>
          </a:p>
          <a:p>
            <a:pPr>
              <a:lnSpc>
                <a:spcPct val="100000"/>
              </a:lnSpc>
            </a:pPr>
            <a:r>
              <a:rPr b="0" lang="es-ES" sz="1800" spc="-1" strike="noStrike">
                <a:solidFill>
                  <a:srgbClr val="ffffff"/>
                </a:solidFill>
                <a:latin typeface="Calibri"/>
                <a:ea typeface="DejaVu Sans"/>
              </a:rPr>
              <a:t>Nº de ciclos desde que termina el acceso a una fila y comienza el acceso a otra.</a:t>
            </a:r>
            <a:endParaRPr b="0" lang="es-ES" sz="1800" spc="-1" strike="noStrike">
              <a:latin typeface="Arial"/>
            </a:endParaRPr>
          </a:p>
        </p:txBody>
      </p:sp>
      <p:sp>
        <p:nvSpPr>
          <p:cNvPr id="114" name="CustomShape 9"/>
          <p:cNvSpPr/>
          <p:nvPr/>
        </p:nvSpPr>
        <p:spPr>
          <a:xfrm>
            <a:off x="4455720" y="5395680"/>
            <a:ext cx="3712320" cy="1004400"/>
          </a:xfrm>
          <a:prstGeom prst="rect">
            <a:avLst/>
          </a:prstGeom>
          <a:ln>
            <a:round/>
          </a:ln>
        </p:spPr>
        <p:style>
          <a:lnRef idx="2">
            <a:schemeClr val="accent2">
              <a:shade val="50000"/>
            </a:schemeClr>
          </a:lnRef>
          <a:fillRef idx="1">
            <a:schemeClr val="accent2"/>
          </a:fillRef>
          <a:effectRef idx="0">
            <a:schemeClr val="accent2"/>
          </a:effectRef>
          <a:fontRef idx="minor"/>
        </p:style>
        <p:txBody>
          <a:bodyPr lIns="90000" rIns="90000" tIns="45000" bIns="45000"/>
          <a:p>
            <a:pPr>
              <a:lnSpc>
                <a:spcPct val="100000"/>
              </a:lnSpc>
            </a:pPr>
            <a:r>
              <a:rPr b="1" lang="es-ES" sz="2400" spc="-1" strike="noStrike">
                <a:solidFill>
                  <a:srgbClr val="ffffff"/>
                </a:solidFill>
                <a:latin typeface="Calibri"/>
                <a:ea typeface="DejaVu Sans"/>
              </a:rPr>
              <a:t>tRAS</a:t>
            </a:r>
            <a:r>
              <a:rPr b="0" lang="es-ES" sz="1800" spc="-1" strike="noStrike">
                <a:solidFill>
                  <a:srgbClr val="ffffff"/>
                </a:solidFill>
                <a:latin typeface="Calibri"/>
                <a:ea typeface="DejaVu Sans"/>
              </a:rPr>
              <a:t>: Tiempo Mínimo de Activación RAS.</a:t>
            </a:r>
            <a:endParaRPr b="0" lang="es-ES" sz="1800" spc="-1" strike="noStrike">
              <a:latin typeface="Arial"/>
            </a:endParaRPr>
          </a:p>
          <a:p>
            <a:pPr>
              <a:lnSpc>
                <a:spcPct val="100000"/>
              </a:lnSpc>
            </a:pPr>
            <a:r>
              <a:rPr b="0" lang="es-ES" sz="1800" spc="-1" strike="noStrike">
                <a:solidFill>
                  <a:srgbClr val="ffffff"/>
                </a:solidFill>
                <a:latin typeface="Calibri"/>
                <a:ea typeface="DejaVu Sans"/>
              </a:rPr>
              <a:t>tRAS = tCL + tRCD + tRP (+/- 1)</a:t>
            </a:r>
            <a:endParaRPr b="0" lang="es-ES" sz="1800" spc="-1" strike="noStrike">
              <a:latin typeface="Arial"/>
            </a:endParaRPr>
          </a:p>
        </p:txBody>
      </p:sp>
      <p:sp>
        <p:nvSpPr>
          <p:cNvPr id="115" name="CustomShape 10"/>
          <p:cNvSpPr/>
          <p:nvPr/>
        </p:nvSpPr>
        <p:spPr>
          <a:xfrm>
            <a:off x="1979280" y="1412640"/>
            <a:ext cx="360" cy="471960"/>
          </a:xfrm>
          <a:custGeom>
            <a:avLst/>
            <a:gdLst/>
            <a:ahLst/>
            <a:rect l="l" t="t" r="r" b="b"/>
            <a:pathLst>
              <a:path w="21600" h="21600">
                <a:moveTo>
                  <a:pt x="0" y="0"/>
                </a:moveTo>
                <a:lnTo>
                  <a:pt x="21600" y="21600"/>
                </a:lnTo>
              </a:path>
            </a:pathLst>
          </a:custGeom>
          <a:noFill/>
          <a:ln w="3816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16" name="CustomShape 11"/>
          <p:cNvSpPr/>
          <p:nvPr/>
        </p:nvSpPr>
        <p:spPr>
          <a:xfrm>
            <a:off x="1979280" y="2739240"/>
            <a:ext cx="360" cy="461880"/>
          </a:xfrm>
          <a:custGeom>
            <a:avLst/>
            <a:gdLst/>
            <a:ahLst/>
            <a:rect l="l" t="t" r="r" b="b"/>
            <a:pathLst>
              <a:path w="21600" h="21600">
                <a:moveTo>
                  <a:pt x="0" y="0"/>
                </a:moveTo>
                <a:lnTo>
                  <a:pt x="21600" y="21600"/>
                </a:lnTo>
              </a:path>
            </a:pathLst>
          </a:custGeom>
          <a:noFill/>
          <a:ln w="3816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17" name="CustomShape 12"/>
          <p:cNvSpPr/>
          <p:nvPr/>
        </p:nvSpPr>
        <p:spPr>
          <a:xfrm>
            <a:off x="3527640" y="813600"/>
            <a:ext cx="927360" cy="2372760"/>
          </a:xfrm>
          <a:prstGeom prst="bentConnector3">
            <a:avLst>
              <a:gd name="adj1" fmla="val 50000"/>
            </a:avLst>
          </a:prstGeom>
          <a:noFill/>
          <a:ln w="3816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18" name="CustomShape 13"/>
          <p:cNvSpPr/>
          <p:nvPr/>
        </p:nvSpPr>
        <p:spPr>
          <a:xfrm>
            <a:off x="3527640" y="813600"/>
            <a:ext cx="931320" cy="3883320"/>
          </a:xfrm>
          <a:prstGeom prst="bentConnector3">
            <a:avLst>
              <a:gd name="adj1" fmla="val 50000"/>
            </a:avLst>
          </a:prstGeom>
          <a:noFill/>
          <a:ln w="3816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19" name="CustomShape 14"/>
          <p:cNvSpPr/>
          <p:nvPr/>
        </p:nvSpPr>
        <p:spPr>
          <a:xfrm>
            <a:off x="3527640" y="813600"/>
            <a:ext cx="927360" cy="5089320"/>
          </a:xfrm>
          <a:prstGeom prst="bentConnector3">
            <a:avLst>
              <a:gd name="adj1" fmla="val 50000"/>
            </a:avLst>
          </a:prstGeom>
          <a:noFill/>
          <a:ln w="3816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20" name="CustomShape 15"/>
          <p:cNvSpPr/>
          <p:nvPr/>
        </p:nvSpPr>
        <p:spPr>
          <a:xfrm>
            <a:off x="8244360" y="188640"/>
            <a:ext cx="791280" cy="6222240"/>
          </a:xfrm>
          <a:prstGeom prst="up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s-ES" sz="2800" spc="-1" strike="noStrike">
                <a:solidFill>
                  <a:srgbClr val="ffffff"/>
                </a:solidFill>
                <a:latin typeface="Calibri"/>
                <a:ea typeface="DejaVu Sans"/>
              </a:rPr>
              <a:t>+</a:t>
            </a:r>
            <a:endParaRPr b="0" lang="es-ES" sz="2800" spc="-1" strike="noStrike">
              <a:latin typeface="Arial"/>
            </a:endParaRPr>
          </a:p>
          <a:p>
            <a:pPr algn="ctr">
              <a:lnSpc>
                <a:spcPct val="100000"/>
              </a:lnSpc>
            </a:pPr>
            <a:r>
              <a:rPr b="0" lang="es-ES" sz="1400" spc="-1" strike="noStrike">
                <a:solidFill>
                  <a:srgbClr val="ffffff"/>
                </a:solidFill>
                <a:latin typeface="Calibri"/>
                <a:ea typeface="DejaVu Sans"/>
              </a:rPr>
              <a:t>R</a:t>
            </a:r>
            <a:endParaRPr b="0" lang="es-ES" sz="1400" spc="-1" strike="noStrike">
              <a:latin typeface="Arial"/>
            </a:endParaRPr>
          </a:p>
          <a:p>
            <a:pPr algn="ctr">
              <a:lnSpc>
                <a:spcPct val="100000"/>
              </a:lnSpc>
            </a:pPr>
            <a:r>
              <a:rPr b="0" lang="es-ES" sz="1400" spc="-1" strike="noStrike">
                <a:solidFill>
                  <a:srgbClr val="ffffff"/>
                </a:solidFill>
                <a:latin typeface="Calibri"/>
                <a:ea typeface="DejaVu Sans"/>
              </a:rPr>
              <a:t>E</a:t>
            </a:r>
            <a:endParaRPr b="0" lang="es-ES" sz="1400" spc="-1" strike="noStrike">
              <a:latin typeface="Arial"/>
            </a:endParaRPr>
          </a:p>
          <a:p>
            <a:pPr algn="ctr">
              <a:lnSpc>
                <a:spcPct val="100000"/>
              </a:lnSpc>
            </a:pPr>
            <a:r>
              <a:rPr b="0" lang="es-ES" sz="1400" spc="-1" strike="noStrike">
                <a:solidFill>
                  <a:srgbClr val="ffffff"/>
                </a:solidFill>
                <a:latin typeface="Calibri"/>
                <a:ea typeface="DejaVu Sans"/>
              </a:rPr>
              <a:t>P</a:t>
            </a:r>
            <a:endParaRPr b="0" lang="es-ES" sz="1400" spc="-1" strike="noStrike">
              <a:latin typeface="Arial"/>
            </a:endParaRPr>
          </a:p>
          <a:p>
            <a:pPr algn="ctr">
              <a:lnSpc>
                <a:spcPct val="100000"/>
              </a:lnSpc>
            </a:pPr>
            <a:r>
              <a:rPr b="0" lang="es-ES" sz="1400" spc="-1" strike="noStrike">
                <a:solidFill>
                  <a:srgbClr val="ffffff"/>
                </a:solidFill>
                <a:latin typeface="Calibri"/>
                <a:ea typeface="DejaVu Sans"/>
              </a:rPr>
              <a:t>E</a:t>
            </a:r>
            <a:endParaRPr b="0" lang="es-ES" sz="1400" spc="-1" strike="noStrike">
              <a:latin typeface="Arial"/>
            </a:endParaRPr>
          </a:p>
          <a:p>
            <a:pPr algn="ctr">
              <a:lnSpc>
                <a:spcPct val="100000"/>
              </a:lnSpc>
            </a:pPr>
            <a:r>
              <a:rPr b="0" lang="es-ES" sz="1400" spc="-1" strike="noStrike">
                <a:solidFill>
                  <a:srgbClr val="ffffff"/>
                </a:solidFill>
                <a:latin typeface="Calibri"/>
                <a:ea typeface="DejaVu Sans"/>
              </a:rPr>
              <a:t>R</a:t>
            </a:r>
            <a:endParaRPr b="0" lang="es-ES" sz="1400" spc="-1" strike="noStrike">
              <a:latin typeface="Arial"/>
            </a:endParaRPr>
          </a:p>
          <a:p>
            <a:pPr algn="ctr">
              <a:lnSpc>
                <a:spcPct val="100000"/>
              </a:lnSpc>
            </a:pPr>
            <a:r>
              <a:rPr b="0" lang="es-ES" sz="1400" spc="-1" strike="noStrike">
                <a:solidFill>
                  <a:srgbClr val="ffffff"/>
                </a:solidFill>
                <a:latin typeface="Calibri"/>
                <a:ea typeface="DejaVu Sans"/>
              </a:rPr>
              <a:t>C</a:t>
            </a:r>
            <a:endParaRPr b="0" lang="es-ES" sz="1400" spc="-1" strike="noStrike">
              <a:latin typeface="Arial"/>
            </a:endParaRPr>
          </a:p>
          <a:p>
            <a:pPr algn="ctr">
              <a:lnSpc>
                <a:spcPct val="100000"/>
              </a:lnSpc>
            </a:pPr>
            <a:r>
              <a:rPr b="0" lang="es-ES" sz="1400" spc="-1" strike="noStrike">
                <a:solidFill>
                  <a:srgbClr val="ffffff"/>
                </a:solidFill>
                <a:latin typeface="Calibri"/>
                <a:ea typeface="DejaVu Sans"/>
              </a:rPr>
              <a:t>U</a:t>
            </a:r>
            <a:endParaRPr b="0" lang="es-ES" sz="1400" spc="-1" strike="noStrike">
              <a:latin typeface="Arial"/>
            </a:endParaRPr>
          </a:p>
          <a:p>
            <a:pPr algn="ctr">
              <a:lnSpc>
                <a:spcPct val="100000"/>
              </a:lnSpc>
            </a:pPr>
            <a:r>
              <a:rPr b="0" lang="es-ES" sz="1400" spc="-1" strike="noStrike">
                <a:solidFill>
                  <a:srgbClr val="ffffff"/>
                </a:solidFill>
                <a:latin typeface="Calibri"/>
                <a:ea typeface="DejaVu Sans"/>
              </a:rPr>
              <a:t>S</a:t>
            </a:r>
            <a:endParaRPr b="0" lang="es-ES" sz="1400" spc="-1" strike="noStrike">
              <a:latin typeface="Arial"/>
            </a:endParaRPr>
          </a:p>
          <a:p>
            <a:pPr algn="ctr">
              <a:lnSpc>
                <a:spcPct val="100000"/>
              </a:lnSpc>
            </a:pPr>
            <a:r>
              <a:rPr b="0" lang="es-ES" sz="1400" spc="-1" strike="noStrike">
                <a:solidFill>
                  <a:srgbClr val="ffffff"/>
                </a:solidFill>
                <a:latin typeface="Calibri"/>
                <a:ea typeface="DejaVu Sans"/>
              </a:rPr>
              <a:t>I</a:t>
            </a:r>
            <a:endParaRPr b="0" lang="es-ES" sz="1400" spc="-1" strike="noStrike">
              <a:latin typeface="Arial"/>
            </a:endParaRPr>
          </a:p>
          <a:p>
            <a:pPr algn="ctr">
              <a:lnSpc>
                <a:spcPct val="100000"/>
              </a:lnSpc>
            </a:pPr>
            <a:r>
              <a:rPr b="0" lang="es-ES" sz="1400" spc="-1" strike="noStrike">
                <a:solidFill>
                  <a:srgbClr val="ffffff"/>
                </a:solidFill>
                <a:latin typeface="Calibri"/>
                <a:ea typeface="DejaVu Sans"/>
              </a:rPr>
              <a:t>Ó</a:t>
            </a:r>
            <a:endParaRPr b="0" lang="es-ES" sz="1400" spc="-1" strike="noStrike">
              <a:latin typeface="Arial"/>
            </a:endParaRPr>
          </a:p>
          <a:p>
            <a:pPr algn="ctr">
              <a:lnSpc>
                <a:spcPct val="100000"/>
              </a:lnSpc>
            </a:pPr>
            <a:r>
              <a:rPr b="0" lang="es-ES" sz="1400" spc="-1" strike="noStrike">
                <a:solidFill>
                  <a:srgbClr val="ffffff"/>
                </a:solidFill>
                <a:latin typeface="Calibri"/>
                <a:ea typeface="DejaVu Sans"/>
              </a:rPr>
              <a:t>N</a:t>
            </a:r>
            <a:endParaRPr b="0" lang="es-ES" sz="1400" spc="-1" strike="noStrike">
              <a:latin typeface="Arial"/>
            </a:endParaRPr>
          </a:p>
          <a:p>
            <a:pPr algn="ctr">
              <a:lnSpc>
                <a:spcPct val="100000"/>
              </a:lnSpc>
            </a:pPr>
            <a:endParaRPr b="0" lang="es-ES" sz="1400" spc="-1" strike="noStrike">
              <a:latin typeface="Arial"/>
            </a:endParaRPr>
          </a:p>
          <a:p>
            <a:pPr algn="ctr">
              <a:lnSpc>
                <a:spcPct val="100000"/>
              </a:lnSpc>
            </a:pPr>
            <a:r>
              <a:rPr b="0" lang="es-ES" sz="1400" spc="-1" strike="noStrike">
                <a:solidFill>
                  <a:srgbClr val="ffffff"/>
                </a:solidFill>
                <a:latin typeface="Calibri"/>
                <a:ea typeface="DejaVu Sans"/>
              </a:rPr>
              <a:t>R</a:t>
            </a:r>
            <a:endParaRPr b="0" lang="es-ES" sz="1400" spc="-1" strike="noStrike">
              <a:latin typeface="Arial"/>
            </a:endParaRPr>
          </a:p>
          <a:p>
            <a:pPr algn="ctr">
              <a:lnSpc>
                <a:spcPct val="100000"/>
              </a:lnSpc>
            </a:pPr>
            <a:r>
              <a:rPr b="0" lang="es-ES" sz="1400" spc="-1" strike="noStrike">
                <a:solidFill>
                  <a:srgbClr val="ffffff"/>
                </a:solidFill>
                <a:latin typeface="Calibri"/>
                <a:ea typeface="DejaVu Sans"/>
              </a:rPr>
              <a:t>E</a:t>
            </a:r>
            <a:endParaRPr b="0" lang="es-ES" sz="1400" spc="-1" strike="noStrike">
              <a:latin typeface="Arial"/>
            </a:endParaRPr>
          </a:p>
          <a:p>
            <a:pPr algn="ctr">
              <a:lnSpc>
                <a:spcPct val="100000"/>
              </a:lnSpc>
            </a:pPr>
            <a:r>
              <a:rPr b="0" lang="es-ES" sz="1400" spc="-1" strike="noStrike">
                <a:solidFill>
                  <a:srgbClr val="ffffff"/>
                </a:solidFill>
                <a:latin typeface="Calibri"/>
                <a:ea typeface="DejaVu Sans"/>
              </a:rPr>
              <a:t>N</a:t>
            </a:r>
            <a:endParaRPr b="0" lang="es-ES" sz="1400" spc="-1" strike="noStrike">
              <a:latin typeface="Arial"/>
            </a:endParaRPr>
          </a:p>
          <a:p>
            <a:pPr algn="ctr">
              <a:lnSpc>
                <a:spcPct val="100000"/>
              </a:lnSpc>
            </a:pPr>
            <a:r>
              <a:rPr b="0" lang="es-ES" sz="1400" spc="-1" strike="noStrike">
                <a:solidFill>
                  <a:srgbClr val="ffffff"/>
                </a:solidFill>
                <a:latin typeface="Calibri"/>
                <a:ea typeface="DejaVu Sans"/>
              </a:rPr>
              <a:t>D</a:t>
            </a:r>
            <a:endParaRPr b="0" lang="es-ES" sz="1400" spc="-1" strike="noStrike">
              <a:latin typeface="Arial"/>
            </a:endParaRPr>
          </a:p>
          <a:p>
            <a:pPr algn="ctr">
              <a:lnSpc>
                <a:spcPct val="100000"/>
              </a:lnSpc>
            </a:pPr>
            <a:r>
              <a:rPr b="0" lang="es-ES" sz="1400" spc="-1" strike="noStrike">
                <a:solidFill>
                  <a:srgbClr val="ffffff"/>
                </a:solidFill>
                <a:latin typeface="Calibri"/>
                <a:ea typeface="DejaVu Sans"/>
              </a:rPr>
              <a:t>I</a:t>
            </a:r>
            <a:endParaRPr b="0" lang="es-ES" sz="1400" spc="-1" strike="noStrike">
              <a:latin typeface="Arial"/>
            </a:endParaRPr>
          </a:p>
          <a:p>
            <a:pPr algn="ctr">
              <a:lnSpc>
                <a:spcPct val="100000"/>
              </a:lnSpc>
            </a:pPr>
            <a:r>
              <a:rPr b="0" lang="es-ES" sz="1400" spc="-1" strike="noStrike">
                <a:solidFill>
                  <a:srgbClr val="ffffff"/>
                </a:solidFill>
                <a:latin typeface="Calibri"/>
                <a:ea typeface="DejaVu Sans"/>
              </a:rPr>
              <a:t>M</a:t>
            </a:r>
            <a:endParaRPr b="0" lang="es-ES" sz="1400" spc="-1" strike="noStrike">
              <a:latin typeface="Arial"/>
            </a:endParaRPr>
          </a:p>
          <a:p>
            <a:pPr algn="ctr">
              <a:lnSpc>
                <a:spcPct val="100000"/>
              </a:lnSpc>
            </a:pPr>
            <a:r>
              <a:rPr b="0" lang="es-ES" sz="1400" spc="-1" strike="noStrike">
                <a:solidFill>
                  <a:srgbClr val="ffffff"/>
                </a:solidFill>
                <a:latin typeface="Calibri"/>
                <a:ea typeface="DejaVu Sans"/>
              </a:rPr>
              <a:t>I</a:t>
            </a:r>
            <a:endParaRPr b="0" lang="es-ES" sz="1400" spc="-1" strike="noStrike">
              <a:latin typeface="Arial"/>
            </a:endParaRPr>
          </a:p>
          <a:p>
            <a:pPr algn="ctr">
              <a:lnSpc>
                <a:spcPct val="100000"/>
              </a:lnSpc>
            </a:pPr>
            <a:r>
              <a:rPr b="0" lang="es-ES" sz="1400" spc="-1" strike="noStrike">
                <a:solidFill>
                  <a:srgbClr val="ffffff"/>
                </a:solidFill>
                <a:latin typeface="Calibri"/>
                <a:ea typeface="DejaVu Sans"/>
              </a:rPr>
              <a:t>E</a:t>
            </a:r>
            <a:endParaRPr b="0" lang="es-ES" sz="1400" spc="-1" strike="noStrike">
              <a:latin typeface="Arial"/>
            </a:endParaRPr>
          </a:p>
          <a:p>
            <a:pPr algn="ctr">
              <a:lnSpc>
                <a:spcPct val="100000"/>
              </a:lnSpc>
            </a:pPr>
            <a:r>
              <a:rPr b="0" lang="es-ES" sz="1400" spc="-1" strike="noStrike">
                <a:solidFill>
                  <a:srgbClr val="ffffff"/>
                </a:solidFill>
                <a:latin typeface="Calibri"/>
                <a:ea typeface="DejaVu Sans"/>
              </a:rPr>
              <a:t>N</a:t>
            </a:r>
            <a:endParaRPr b="0" lang="es-ES" sz="1400" spc="-1" strike="noStrike">
              <a:latin typeface="Arial"/>
            </a:endParaRPr>
          </a:p>
          <a:p>
            <a:pPr algn="ctr">
              <a:lnSpc>
                <a:spcPct val="100000"/>
              </a:lnSpc>
            </a:pPr>
            <a:r>
              <a:rPr b="0" lang="es-ES" sz="1400" spc="-1" strike="noStrike">
                <a:solidFill>
                  <a:srgbClr val="ffffff"/>
                </a:solidFill>
                <a:latin typeface="Calibri"/>
                <a:ea typeface="DejaVu Sans"/>
              </a:rPr>
              <a:t>T</a:t>
            </a:r>
            <a:endParaRPr b="0" lang="es-ES" sz="1400" spc="-1" strike="noStrike">
              <a:latin typeface="Arial"/>
            </a:endParaRPr>
          </a:p>
          <a:p>
            <a:pPr algn="ctr">
              <a:lnSpc>
                <a:spcPct val="100000"/>
              </a:lnSpc>
            </a:pPr>
            <a:r>
              <a:rPr b="0" lang="es-ES" sz="1400" spc="-1" strike="noStrike">
                <a:solidFill>
                  <a:srgbClr val="ffffff"/>
                </a:solidFill>
                <a:latin typeface="Calibri"/>
                <a:ea typeface="DejaVu Sans"/>
              </a:rPr>
              <a:t>O</a:t>
            </a:r>
            <a:r>
              <a:rPr b="1" lang="es-ES" sz="2800" spc="-1" strike="noStrike">
                <a:solidFill>
                  <a:srgbClr val="ffffff"/>
                </a:solidFill>
                <a:latin typeface="Calibri"/>
                <a:ea typeface="DejaVu Sans"/>
              </a:rPr>
              <a:t>-</a:t>
            </a:r>
            <a:endParaRPr b="0" lang="es-ES" sz="2800" spc="-1" strike="noStrike">
              <a:latin typeface="Arial"/>
            </a:endParaRPr>
          </a:p>
        </p:txBody>
      </p:sp>
    </p:spTree>
  </p:cSld>
  <p:timing>
    <p:tnLst>
      <p:par>
        <p:cTn id="252" dur="indefinite" restart="never" nodeType="tmRoot">
          <p:childTnLst>
            <p:seq>
              <p:cTn id="253" dur="indefinite" nodeType="mainSeq">
                <p:childTnLst>
                  <p:par>
                    <p:cTn id="254" fill="hold">
                      <p:stCondLst>
                        <p:cond delay="0"/>
                      </p:stCondLst>
                      <p:childTnLst>
                        <p:par>
                          <p:cTn id="255" fill="hold">
                            <p:stCondLst>
                              <p:cond delay="0"/>
                            </p:stCondLst>
                            <p:childTnLst>
                              <p:par>
                                <p:cTn id="256" nodeType="afterEffect" fill="hold" presetClass="entr" presetID="5" presetSubtype="10">
                                  <p:stCondLst>
                                    <p:cond delay="0"/>
                                  </p:stCondLst>
                                  <p:childTnLst>
                                    <p:set>
                                      <p:cBhvr>
                                        <p:cTn id="257" dur="1" fill="hold">
                                          <p:stCondLst>
                                            <p:cond delay="0"/>
                                          </p:stCondLst>
                                        </p:cTn>
                                        <p:tgtEl>
                                          <p:spTgt spid="115"/>
                                        </p:tgtEl>
                                        <p:attrNameLst>
                                          <p:attrName>style.visibility</p:attrName>
                                        </p:attrNameLst>
                                      </p:cBhvr>
                                      <p:to>
                                        <p:strVal val="visible"/>
                                      </p:to>
                                    </p:set>
                                    <p:animEffect filter="checkerboard(across)" transition="in">
                                      <p:cBhvr additive="repl">
                                        <p:cTn id="258" dur="500"/>
                                        <p:tgtEl>
                                          <p:spTgt spid="115"/>
                                        </p:tgtEl>
                                      </p:cBhvr>
                                    </p:animEffect>
                                  </p:childTnLst>
                                </p:cTn>
                              </p:par>
                            </p:childTnLst>
                          </p:cTn>
                        </p:par>
                        <p:par>
                          <p:cTn id="259" fill="hold">
                            <p:stCondLst>
                              <p:cond delay="500"/>
                            </p:stCondLst>
                            <p:childTnLst>
                              <p:par>
                                <p:cTn id="260" nodeType="afterEffect" fill="hold" presetClass="entr" presetID="5" presetSubtype="10">
                                  <p:stCondLst>
                                    <p:cond delay="0"/>
                                  </p:stCondLst>
                                  <p:childTnLst>
                                    <p:set>
                                      <p:cBhvr>
                                        <p:cTn id="261" dur="1" fill="hold">
                                          <p:stCondLst>
                                            <p:cond delay="0"/>
                                          </p:stCondLst>
                                        </p:cTn>
                                        <p:tgtEl>
                                          <p:spTgt spid="107"/>
                                        </p:tgtEl>
                                        <p:attrNameLst>
                                          <p:attrName>style.visibility</p:attrName>
                                        </p:attrNameLst>
                                      </p:cBhvr>
                                      <p:to>
                                        <p:strVal val="visible"/>
                                      </p:to>
                                    </p:set>
                                    <p:animEffect filter="checkerboard(across)" transition="in">
                                      <p:cBhvr additive="repl">
                                        <p:cTn id="262" dur="500"/>
                                        <p:tgtEl>
                                          <p:spTgt spid="107"/>
                                        </p:tgtEl>
                                      </p:cBhvr>
                                    </p:animEffect>
                                  </p:childTnLst>
                                </p:cTn>
                              </p:par>
                            </p:childTnLst>
                          </p:cTn>
                        </p:par>
                        <p:par>
                          <p:cTn id="263" fill="hold">
                            <p:stCondLst>
                              <p:cond delay="1000"/>
                            </p:stCondLst>
                            <p:childTnLst>
                              <p:par>
                                <p:cTn id="264" nodeType="afterEffect" fill="hold" presetClass="entr" presetID="5" presetSubtype="10">
                                  <p:stCondLst>
                                    <p:cond delay="0"/>
                                  </p:stCondLst>
                                  <p:childTnLst>
                                    <p:set>
                                      <p:cBhvr>
                                        <p:cTn id="265" dur="1" fill="hold">
                                          <p:stCondLst>
                                            <p:cond delay="0"/>
                                          </p:stCondLst>
                                        </p:cTn>
                                        <p:tgtEl>
                                          <p:spTgt spid="116"/>
                                        </p:tgtEl>
                                        <p:attrNameLst>
                                          <p:attrName>style.visibility</p:attrName>
                                        </p:attrNameLst>
                                      </p:cBhvr>
                                      <p:to>
                                        <p:strVal val="visible"/>
                                      </p:to>
                                    </p:set>
                                    <p:animEffect filter="checkerboard(across)" transition="in">
                                      <p:cBhvr additive="repl">
                                        <p:cTn id="266" dur="500"/>
                                        <p:tgtEl>
                                          <p:spTgt spid="116"/>
                                        </p:tgtEl>
                                      </p:cBhvr>
                                    </p:animEffect>
                                  </p:childTnLst>
                                </p:cTn>
                              </p:par>
                            </p:childTnLst>
                          </p:cTn>
                        </p:par>
                        <p:par>
                          <p:cTn id="267" fill="hold">
                            <p:stCondLst>
                              <p:cond delay="1500"/>
                            </p:stCondLst>
                            <p:childTnLst>
                              <p:par>
                                <p:cTn id="268" nodeType="afterEffect" fill="hold" presetClass="entr" presetID="5" presetSubtype="10">
                                  <p:stCondLst>
                                    <p:cond delay="0"/>
                                  </p:stCondLst>
                                  <p:childTnLst>
                                    <p:set>
                                      <p:cBhvr>
                                        <p:cTn id="269" dur="1" fill="hold">
                                          <p:stCondLst>
                                            <p:cond delay="0"/>
                                          </p:stCondLst>
                                        </p:cTn>
                                        <p:tgtEl>
                                          <p:spTgt spid="112"/>
                                        </p:tgtEl>
                                        <p:attrNameLst>
                                          <p:attrName>style.visibility</p:attrName>
                                        </p:attrNameLst>
                                      </p:cBhvr>
                                      <p:to>
                                        <p:strVal val="visible"/>
                                      </p:to>
                                    </p:set>
                                    <p:animEffect filter="checkerboard(across)" transition="in">
                                      <p:cBhvr additive="repl">
                                        <p:cTn id="270" dur="500"/>
                                        <p:tgtEl>
                                          <p:spTgt spid="112"/>
                                        </p:tgtEl>
                                      </p:cBhvr>
                                    </p:animEffect>
                                  </p:childTnLst>
                                </p:cTn>
                              </p:par>
                            </p:childTnLst>
                          </p:cTn>
                        </p:par>
                      </p:childTnLst>
                    </p:cTn>
                  </p:par>
                  <p:par>
                    <p:cTn id="271" fill="hold">
                      <p:stCondLst>
                        <p:cond delay="indefinite"/>
                      </p:stCondLst>
                      <p:childTnLst>
                        <p:par>
                          <p:cTn id="272" fill="hold">
                            <p:stCondLst>
                              <p:cond delay="0"/>
                            </p:stCondLst>
                            <p:childTnLst>
                              <p:par>
                                <p:cTn id="273" nodeType="clickEffect" fill="hold" presetClass="entr" presetID="5" presetSubtype="10">
                                  <p:stCondLst>
                                    <p:cond delay="0"/>
                                  </p:stCondLst>
                                  <p:childTnLst>
                                    <p:set>
                                      <p:cBhvr>
                                        <p:cTn id="274" dur="1" fill="hold">
                                          <p:stCondLst>
                                            <p:cond delay="0"/>
                                          </p:stCondLst>
                                        </p:cTn>
                                        <p:tgtEl>
                                          <p:spTgt spid="109"/>
                                        </p:tgtEl>
                                        <p:attrNameLst>
                                          <p:attrName>style.visibility</p:attrName>
                                        </p:attrNameLst>
                                      </p:cBhvr>
                                      <p:to>
                                        <p:strVal val="visible"/>
                                      </p:to>
                                    </p:set>
                                    <p:animEffect filter="checkerboard(across)" transition="in">
                                      <p:cBhvr additive="repl">
                                        <p:cTn id="275" dur="500"/>
                                        <p:tgtEl>
                                          <p:spTgt spid="109"/>
                                        </p:tgtEl>
                                      </p:cBhvr>
                                    </p:animEffect>
                                  </p:childTnLst>
                                </p:cTn>
                              </p:par>
                            </p:childTnLst>
                          </p:cTn>
                        </p:par>
                        <p:par>
                          <p:cTn id="276" fill="hold">
                            <p:stCondLst>
                              <p:cond delay="500"/>
                            </p:stCondLst>
                            <p:childTnLst>
                              <p:par>
                                <p:cTn id="277" nodeType="afterEffect" fill="hold" presetClass="entr" presetID="5" presetSubtype="10">
                                  <p:stCondLst>
                                    <p:cond delay="0"/>
                                  </p:stCondLst>
                                  <p:childTnLst>
                                    <p:set>
                                      <p:cBhvr>
                                        <p:cTn id="278" dur="1" fill="hold">
                                          <p:stCondLst>
                                            <p:cond delay="0"/>
                                          </p:stCondLst>
                                        </p:cTn>
                                        <p:tgtEl>
                                          <p:spTgt spid="110"/>
                                        </p:tgtEl>
                                        <p:attrNameLst>
                                          <p:attrName>style.visibility</p:attrName>
                                        </p:attrNameLst>
                                      </p:cBhvr>
                                      <p:to>
                                        <p:strVal val="visible"/>
                                      </p:to>
                                    </p:set>
                                    <p:animEffect filter="checkerboard(across)" transition="in">
                                      <p:cBhvr additive="repl">
                                        <p:cTn id="279" dur="500"/>
                                        <p:tgtEl>
                                          <p:spTgt spid="110"/>
                                        </p:tgtEl>
                                      </p:cBhvr>
                                    </p:animEffect>
                                  </p:childTnLst>
                                </p:cTn>
                              </p:par>
                            </p:childTnLst>
                          </p:cTn>
                        </p:par>
                      </p:childTnLst>
                    </p:cTn>
                  </p:par>
                  <p:par>
                    <p:cTn id="280" fill="hold">
                      <p:stCondLst>
                        <p:cond delay="indefinite"/>
                      </p:stCondLst>
                      <p:childTnLst>
                        <p:par>
                          <p:cTn id="281" fill="hold">
                            <p:stCondLst>
                              <p:cond delay="0"/>
                            </p:stCondLst>
                            <p:childTnLst>
                              <p:par>
                                <p:cTn id="282" nodeType="clickEffect" fill="hold" presetClass="entr" presetID="5" presetSubtype="10">
                                  <p:stCondLst>
                                    <p:cond delay="0"/>
                                  </p:stCondLst>
                                  <p:childTnLst>
                                    <p:set>
                                      <p:cBhvr>
                                        <p:cTn id="283" dur="1" fill="hold">
                                          <p:stCondLst>
                                            <p:cond delay="0"/>
                                          </p:stCondLst>
                                        </p:cTn>
                                        <p:tgtEl>
                                          <p:spTgt spid="117"/>
                                        </p:tgtEl>
                                        <p:attrNameLst>
                                          <p:attrName>style.visibility</p:attrName>
                                        </p:attrNameLst>
                                      </p:cBhvr>
                                      <p:to>
                                        <p:strVal val="visible"/>
                                      </p:to>
                                    </p:set>
                                    <p:animEffect filter="checkerboard(across)" transition="in">
                                      <p:cBhvr additive="repl">
                                        <p:cTn id="284" dur="500"/>
                                        <p:tgtEl>
                                          <p:spTgt spid="117"/>
                                        </p:tgtEl>
                                      </p:cBhvr>
                                    </p:animEffect>
                                  </p:childTnLst>
                                </p:cTn>
                              </p:par>
                            </p:childTnLst>
                          </p:cTn>
                        </p:par>
                        <p:par>
                          <p:cTn id="285" fill="hold">
                            <p:stCondLst>
                              <p:cond delay="500"/>
                            </p:stCondLst>
                            <p:childTnLst>
                              <p:par>
                                <p:cTn id="286" nodeType="afterEffect" fill="hold" presetClass="entr" presetID="5" presetSubtype="10">
                                  <p:stCondLst>
                                    <p:cond delay="0"/>
                                  </p:stCondLst>
                                  <p:childTnLst>
                                    <p:set>
                                      <p:cBhvr>
                                        <p:cTn id="287" dur="1" fill="hold">
                                          <p:stCondLst>
                                            <p:cond delay="0"/>
                                          </p:stCondLst>
                                        </p:cTn>
                                        <p:tgtEl>
                                          <p:spTgt spid="111"/>
                                        </p:tgtEl>
                                        <p:attrNameLst>
                                          <p:attrName>style.visibility</p:attrName>
                                        </p:attrNameLst>
                                      </p:cBhvr>
                                      <p:to>
                                        <p:strVal val="visible"/>
                                      </p:to>
                                    </p:set>
                                    <p:animEffect filter="checkerboard(across)" transition="in">
                                      <p:cBhvr additive="repl">
                                        <p:cTn id="288" dur="500"/>
                                        <p:tgtEl>
                                          <p:spTgt spid="111"/>
                                        </p:tgtEl>
                                      </p:cBhvr>
                                    </p:animEffect>
                                  </p:childTnLst>
                                </p:cTn>
                              </p:par>
                            </p:childTnLst>
                          </p:cTn>
                        </p:par>
                      </p:childTnLst>
                    </p:cTn>
                  </p:par>
                  <p:par>
                    <p:cTn id="289" fill="hold">
                      <p:stCondLst>
                        <p:cond delay="indefinite"/>
                      </p:stCondLst>
                      <p:childTnLst>
                        <p:par>
                          <p:cTn id="290" fill="hold">
                            <p:stCondLst>
                              <p:cond delay="0"/>
                            </p:stCondLst>
                            <p:childTnLst>
                              <p:par>
                                <p:cTn id="291" nodeType="clickEffect" fill="hold" presetClass="entr" presetID="5" presetSubtype="10">
                                  <p:stCondLst>
                                    <p:cond delay="0"/>
                                  </p:stCondLst>
                                  <p:childTnLst>
                                    <p:set>
                                      <p:cBhvr>
                                        <p:cTn id="292" dur="1" fill="hold">
                                          <p:stCondLst>
                                            <p:cond delay="0"/>
                                          </p:stCondLst>
                                        </p:cTn>
                                        <p:tgtEl>
                                          <p:spTgt spid="118"/>
                                        </p:tgtEl>
                                        <p:attrNameLst>
                                          <p:attrName>style.visibility</p:attrName>
                                        </p:attrNameLst>
                                      </p:cBhvr>
                                      <p:to>
                                        <p:strVal val="visible"/>
                                      </p:to>
                                    </p:set>
                                    <p:animEffect filter="checkerboard(across)" transition="in">
                                      <p:cBhvr additive="repl">
                                        <p:cTn id="293" dur="500"/>
                                        <p:tgtEl>
                                          <p:spTgt spid="118"/>
                                        </p:tgtEl>
                                      </p:cBhvr>
                                    </p:animEffect>
                                  </p:childTnLst>
                                </p:cTn>
                              </p:par>
                            </p:childTnLst>
                          </p:cTn>
                        </p:par>
                        <p:par>
                          <p:cTn id="294" fill="hold">
                            <p:stCondLst>
                              <p:cond delay="500"/>
                            </p:stCondLst>
                            <p:childTnLst>
                              <p:par>
                                <p:cTn id="295" nodeType="afterEffect" fill="hold" presetClass="entr" presetID="5" presetSubtype="10">
                                  <p:stCondLst>
                                    <p:cond delay="0"/>
                                  </p:stCondLst>
                                  <p:childTnLst>
                                    <p:set>
                                      <p:cBhvr>
                                        <p:cTn id="296" dur="1" fill="hold">
                                          <p:stCondLst>
                                            <p:cond delay="0"/>
                                          </p:stCondLst>
                                        </p:cTn>
                                        <p:tgtEl>
                                          <p:spTgt spid="113"/>
                                        </p:tgtEl>
                                        <p:attrNameLst>
                                          <p:attrName>style.visibility</p:attrName>
                                        </p:attrNameLst>
                                      </p:cBhvr>
                                      <p:to>
                                        <p:strVal val="visible"/>
                                      </p:to>
                                    </p:set>
                                    <p:animEffect filter="checkerboard(across)" transition="in">
                                      <p:cBhvr additive="repl">
                                        <p:cTn id="297" dur="500"/>
                                        <p:tgtEl>
                                          <p:spTgt spid="113"/>
                                        </p:tgtEl>
                                      </p:cBhvr>
                                    </p:animEffect>
                                  </p:childTnLst>
                                </p:cTn>
                              </p:par>
                            </p:childTnLst>
                          </p:cTn>
                        </p:par>
                      </p:childTnLst>
                    </p:cTn>
                  </p:par>
                  <p:par>
                    <p:cTn id="298" fill="hold">
                      <p:stCondLst>
                        <p:cond delay="indefinite"/>
                      </p:stCondLst>
                      <p:childTnLst>
                        <p:par>
                          <p:cTn id="299" fill="hold">
                            <p:stCondLst>
                              <p:cond delay="0"/>
                            </p:stCondLst>
                            <p:childTnLst>
                              <p:par>
                                <p:cTn id="300" nodeType="clickEffect" fill="hold" presetClass="entr" presetID="5" presetSubtype="10">
                                  <p:stCondLst>
                                    <p:cond delay="0"/>
                                  </p:stCondLst>
                                  <p:childTnLst>
                                    <p:set>
                                      <p:cBhvr>
                                        <p:cTn id="301" dur="1" fill="hold">
                                          <p:stCondLst>
                                            <p:cond delay="0"/>
                                          </p:stCondLst>
                                        </p:cTn>
                                        <p:tgtEl>
                                          <p:spTgt spid="119"/>
                                        </p:tgtEl>
                                        <p:attrNameLst>
                                          <p:attrName>style.visibility</p:attrName>
                                        </p:attrNameLst>
                                      </p:cBhvr>
                                      <p:to>
                                        <p:strVal val="visible"/>
                                      </p:to>
                                    </p:set>
                                    <p:animEffect filter="checkerboard(across)" transition="in">
                                      <p:cBhvr additive="repl">
                                        <p:cTn id="302" dur="500"/>
                                        <p:tgtEl>
                                          <p:spTgt spid="119"/>
                                        </p:tgtEl>
                                      </p:cBhvr>
                                    </p:animEffect>
                                  </p:childTnLst>
                                </p:cTn>
                              </p:par>
                            </p:childTnLst>
                          </p:cTn>
                        </p:par>
                        <p:par>
                          <p:cTn id="303" fill="hold">
                            <p:stCondLst>
                              <p:cond delay="500"/>
                            </p:stCondLst>
                            <p:childTnLst>
                              <p:par>
                                <p:cTn id="304" nodeType="afterEffect" fill="hold" presetClass="entr" presetID="5" presetSubtype="10">
                                  <p:stCondLst>
                                    <p:cond delay="0"/>
                                  </p:stCondLst>
                                  <p:childTnLst>
                                    <p:set>
                                      <p:cBhvr>
                                        <p:cTn id="305" dur="1" fill="hold">
                                          <p:stCondLst>
                                            <p:cond delay="0"/>
                                          </p:stCondLst>
                                        </p:cTn>
                                        <p:tgtEl>
                                          <p:spTgt spid="114"/>
                                        </p:tgtEl>
                                        <p:attrNameLst>
                                          <p:attrName>style.visibility</p:attrName>
                                        </p:attrNameLst>
                                      </p:cBhvr>
                                      <p:to>
                                        <p:strVal val="visible"/>
                                      </p:to>
                                    </p:set>
                                    <p:animEffect filter="checkerboard(across)" transition="in">
                                      <p:cBhvr additive="repl">
                                        <p:cTn id="306" dur="500"/>
                                        <p:tgtEl>
                                          <p:spTgt spid="114"/>
                                        </p:tgtEl>
                                      </p:cBhvr>
                                    </p:animEffect>
                                  </p:childTnLst>
                                </p:cTn>
                              </p:par>
                            </p:childTnLst>
                          </p:cTn>
                        </p:par>
                      </p:childTnLst>
                    </p:cTn>
                  </p:par>
                  <p:par>
                    <p:cTn id="307" fill="hold">
                      <p:stCondLst>
                        <p:cond delay="indefinite"/>
                      </p:stCondLst>
                      <p:childTnLst>
                        <p:par>
                          <p:cTn id="308" fill="hold">
                            <p:stCondLst>
                              <p:cond delay="0"/>
                            </p:stCondLst>
                            <p:childTnLst>
                              <p:par>
                                <p:cTn id="309" nodeType="clickEffect" fill="hold" presetClass="entr" presetID="53" presetSubtype="16">
                                  <p:stCondLst>
                                    <p:cond delay="0"/>
                                  </p:stCondLst>
                                  <p:childTnLst>
                                    <p:set>
                                      <p:cBhvr>
                                        <p:cTn id="310" dur="1" fill="hold">
                                          <p:stCondLst>
                                            <p:cond delay="0"/>
                                          </p:stCondLst>
                                        </p:cTn>
                                        <p:tgtEl>
                                          <p:spTgt spid="120"/>
                                        </p:tgtEl>
                                        <p:attrNameLst>
                                          <p:attrName>style.visibility</p:attrName>
                                        </p:attrNameLst>
                                      </p:cBhvr>
                                      <p:to>
                                        <p:strVal val="visible"/>
                                      </p:to>
                                    </p:set>
                                    <p:anim calcmode="lin" valueType="num">
                                      <p:cBhvr additive="repl">
                                        <p:cTn id="311" dur="500" fill="hold"/>
                                        <p:tgtEl>
                                          <p:spTgt spid="120"/>
                                        </p:tgtEl>
                                        <p:attrNameLst>
                                          <p:attrName>ppt_w</p:attrName>
                                        </p:attrNameLst>
                                      </p:cBhvr>
                                      <p:tavLst>
                                        <p:tav tm="0">
                                          <p:val>
                                            <p:fltVal val="0"/>
                                          </p:val>
                                        </p:tav>
                                        <p:tav tm="100000">
                                          <p:val>
                                            <p:strVal val="#ppt_w"/>
                                          </p:val>
                                        </p:tav>
                                      </p:tavLst>
                                    </p:anim>
                                    <p:anim calcmode="lin" valueType="num">
                                      <p:cBhvr additive="repl">
                                        <p:cTn id="312" dur="500" fill="hold"/>
                                        <p:tgtEl>
                                          <p:spTgt spid="120"/>
                                        </p:tgtEl>
                                        <p:attrNameLst>
                                          <p:attrName>ppt_h</p:attrName>
                                        </p:attrNameLst>
                                      </p:cBhvr>
                                      <p:tavLst>
                                        <p:tav tm="0">
                                          <p:val>
                                            <p:fltVal val="0"/>
                                          </p:val>
                                        </p:tav>
                                        <p:tav tm="100000">
                                          <p:val>
                                            <p:strVal val="#ppt_h"/>
                                          </p:val>
                                        </p:tav>
                                      </p:tavLst>
                                    </p:anim>
                                    <p:animEffect filter="fade" transition="in">
                                      <p:cBhvr additive="repl">
                                        <p:cTn id="313" dur="500"/>
                                        <p:tgtEl>
                                          <p:spTgt spid="120"/>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7092360" y="6588000"/>
            <a:ext cx="1875600" cy="2541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ES" sz="1200" spc="-1" strike="noStrike">
                <a:solidFill>
                  <a:srgbClr val="8b8b8b"/>
                </a:solidFill>
                <a:latin typeface="Calibri"/>
              </a:rPr>
              <a:t> </a:t>
            </a:r>
            <a:endParaRPr b="0" lang="es-ES" sz="1200" spc="-1" strike="noStrike">
              <a:latin typeface="Arial"/>
            </a:endParaRPr>
          </a:p>
        </p:txBody>
      </p:sp>
      <p:sp>
        <p:nvSpPr>
          <p:cNvPr id="122" name="CustomShape 2"/>
          <p:cNvSpPr/>
          <p:nvPr/>
        </p:nvSpPr>
        <p:spPr>
          <a:xfrm>
            <a:off x="251640" y="6597360"/>
            <a:ext cx="5623560" cy="23940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1200" spc="-1" strike="noStrike">
                <a:solidFill>
                  <a:srgbClr val="8b8b8b"/>
                </a:solidFill>
                <a:latin typeface="Calibri"/>
              </a:rPr>
              <a:t>Memoria Principal- Elementos HW del PC</a:t>
            </a:r>
            <a:endParaRPr b="0" lang="es-ES" sz="1200" spc="-1" strike="noStrike">
              <a:latin typeface="Arial"/>
            </a:endParaRPr>
          </a:p>
        </p:txBody>
      </p:sp>
      <p:sp>
        <p:nvSpPr>
          <p:cNvPr id="123" name="CustomShape 3"/>
          <p:cNvSpPr/>
          <p:nvPr/>
        </p:nvSpPr>
        <p:spPr>
          <a:xfrm>
            <a:off x="409320" y="332640"/>
            <a:ext cx="4101480" cy="921600"/>
          </a:xfrm>
          <a:prstGeom prst="roundRect">
            <a:avLst>
              <a:gd name="adj" fmla="val 16667"/>
            </a:avLst>
          </a:prstGeom>
          <a:ln>
            <a:round/>
          </a:ln>
          <a:effectLst>
            <a:outerShdw algn="bl" blurRad="76200" dir="2700000" dist="12700" kx="-800400" rotWithShape="0" sy="-23000">
              <a:srgbClr val="000000">
                <a:alpha val="20000"/>
              </a:srgbClr>
            </a:outerShdw>
          </a:effectLst>
        </p:spPr>
        <p:style>
          <a:lnRef idx="3">
            <a:schemeClr val="lt1"/>
          </a:lnRef>
          <a:fillRef idx="1003">
            <a:schemeClr val="dk2"/>
          </a:fillRef>
          <a:effectRef idx="1">
            <a:schemeClr val="dk1"/>
          </a:effectRef>
          <a:fontRef idx="minor"/>
        </p:style>
        <p:txBody>
          <a:bodyPr lIns="90000" rIns="90000" tIns="45000" bIns="45000" anchor="ctr"/>
          <a:p>
            <a:pPr algn="ctr">
              <a:lnSpc>
                <a:spcPct val="100000"/>
              </a:lnSpc>
            </a:pPr>
            <a:r>
              <a:rPr b="1" lang="es-ES" sz="2800" spc="-1" strike="noStrike">
                <a:solidFill>
                  <a:srgbClr val="ffffff"/>
                </a:solidFill>
                <a:latin typeface="Calibri"/>
                <a:ea typeface="DejaVu Sans"/>
              </a:rPr>
              <a:t>Tecnologías de memoria</a:t>
            </a:r>
            <a:endParaRPr b="0" lang="es-ES" sz="2800" spc="-1" strike="noStrike">
              <a:latin typeface="Arial"/>
            </a:endParaRPr>
          </a:p>
          <a:p>
            <a:pPr algn="ctr">
              <a:lnSpc>
                <a:spcPct val="100000"/>
              </a:lnSpc>
            </a:pPr>
            <a:r>
              <a:rPr b="1" lang="es-ES" sz="2800" spc="-1" strike="noStrike">
                <a:solidFill>
                  <a:srgbClr val="ffffff"/>
                </a:solidFill>
                <a:latin typeface="Calibri"/>
                <a:ea typeface="DejaVu Sans"/>
              </a:rPr>
              <a:t>SIMM</a:t>
            </a:r>
            <a:endParaRPr b="0" lang="es-ES" sz="2800" spc="-1" strike="noStrike">
              <a:latin typeface="Arial"/>
            </a:endParaRPr>
          </a:p>
        </p:txBody>
      </p:sp>
      <p:sp>
        <p:nvSpPr>
          <p:cNvPr id="124" name="CustomShape 4"/>
          <p:cNvSpPr/>
          <p:nvPr/>
        </p:nvSpPr>
        <p:spPr>
          <a:xfrm>
            <a:off x="467640" y="1980000"/>
            <a:ext cx="3527640" cy="576720"/>
          </a:xfrm>
          <a:prstGeom prst="rect">
            <a:avLst/>
          </a:prstGeom>
          <a:ln>
            <a:round/>
          </a:ln>
        </p:spPr>
        <p:style>
          <a:lnRef idx="2">
            <a:schemeClr val="accent2">
              <a:shade val="50000"/>
            </a:schemeClr>
          </a:lnRef>
          <a:fillRef idx="1">
            <a:schemeClr val="accent2"/>
          </a:fillRef>
          <a:effectRef idx="0">
            <a:schemeClr val="accent2"/>
          </a:effectRef>
          <a:fontRef idx="minor"/>
        </p:style>
        <p:txBody>
          <a:bodyPr lIns="90000" rIns="90000" tIns="45000" bIns="45000"/>
          <a:p>
            <a:pPr algn="ctr">
              <a:lnSpc>
                <a:spcPct val="100000"/>
              </a:lnSpc>
            </a:pPr>
            <a:r>
              <a:rPr b="1" lang="es-ES" sz="1600" spc="-1" strike="noStrike">
                <a:solidFill>
                  <a:srgbClr val="ffffff"/>
                </a:solidFill>
                <a:latin typeface="Calibri"/>
                <a:ea typeface="DejaVu Sans"/>
              </a:rPr>
              <a:t>Single Inline memory module</a:t>
            </a:r>
            <a:endParaRPr b="0" lang="es-ES" sz="1600" spc="-1" strike="noStrike">
              <a:latin typeface="Arial"/>
            </a:endParaRPr>
          </a:p>
          <a:p>
            <a:pPr algn="ctr">
              <a:lnSpc>
                <a:spcPct val="100000"/>
              </a:lnSpc>
            </a:pPr>
            <a:r>
              <a:rPr b="0" lang="es-ES" sz="1600" spc="-1" strike="noStrike" u="sng">
                <a:solidFill>
                  <a:srgbClr val="0000ff"/>
                </a:solidFill>
                <a:uFillTx/>
                <a:latin typeface="Calibri"/>
                <a:ea typeface="DejaVu Sans"/>
                <a:hlinkClick r:id="rId1"/>
              </a:rPr>
              <a:t>http://moourl.com/x5bbc</a:t>
            </a:r>
            <a:endParaRPr b="0" lang="es-ES" sz="1600" spc="-1" strike="noStrike">
              <a:latin typeface="Arial"/>
            </a:endParaRPr>
          </a:p>
        </p:txBody>
      </p:sp>
      <p:sp>
        <p:nvSpPr>
          <p:cNvPr id="125" name="CustomShape 5"/>
          <p:cNvSpPr/>
          <p:nvPr/>
        </p:nvSpPr>
        <p:spPr>
          <a:xfrm>
            <a:off x="3554640" y="3123720"/>
            <a:ext cx="5121000" cy="1521000"/>
          </a:xfrm>
          <a:prstGeom prst="rect">
            <a:avLst/>
          </a:prstGeom>
          <a:ln>
            <a:round/>
          </a:ln>
        </p:spPr>
        <p:style>
          <a:lnRef idx="2">
            <a:schemeClr val="accent2">
              <a:shade val="50000"/>
            </a:schemeClr>
          </a:lnRef>
          <a:fillRef idx="1">
            <a:schemeClr val="accent2"/>
          </a:fillRef>
          <a:effectRef idx="0">
            <a:schemeClr val="accent2"/>
          </a:effectRef>
          <a:fontRef idx="minor"/>
        </p:style>
        <p:txBody>
          <a:bodyPr lIns="90000" rIns="90000" tIns="45000" bIns="45000"/>
          <a:p>
            <a:pPr>
              <a:lnSpc>
                <a:spcPct val="100000"/>
              </a:lnSpc>
            </a:pPr>
            <a:r>
              <a:rPr b="0" lang="es-ES" sz="1800" spc="-1" strike="noStrike">
                <a:solidFill>
                  <a:srgbClr val="ffffff"/>
                </a:solidFill>
                <a:latin typeface="Calibri"/>
                <a:ea typeface="DejaVu Sans"/>
              </a:rPr>
              <a:t>- De </a:t>
            </a:r>
            <a:r>
              <a:rPr b="1" lang="es-ES" sz="2000" spc="-1" strike="noStrike">
                <a:solidFill>
                  <a:srgbClr val="ffffff"/>
                </a:solidFill>
                <a:latin typeface="Calibri"/>
                <a:ea typeface="DejaVu Sans"/>
              </a:rPr>
              <a:t>30 contactos </a:t>
            </a:r>
            <a:r>
              <a:rPr b="0" lang="es-ES" sz="1800" spc="-1" strike="noStrike">
                <a:solidFill>
                  <a:srgbClr val="ffffff"/>
                </a:solidFill>
                <a:latin typeface="Calibri"/>
                <a:ea typeface="DejaVu Sans"/>
              </a:rPr>
              <a:t>(8 bit/módulo)</a:t>
            </a:r>
            <a:endParaRPr b="0" lang="es-ES" sz="1800" spc="-1" strike="noStrike">
              <a:latin typeface="Arial"/>
            </a:endParaRPr>
          </a:p>
          <a:p>
            <a:pPr>
              <a:lnSpc>
                <a:spcPct val="100000"/>
              </a:lnSpc>
            </a:pPr>
            <a:r>
              <a:rPr b="0" lang="es-ES" sz="1600" spc="-1" strike="noStrike">
                <a:solidFill>
                  <a:srgbClr val="ffffff"/>
                </a:solidFill>
                <a:latin typeface="Calibri"/>
                <a:ea typeface="DejaVu Sans"/>
              </a:rPr>
              <a:t>- Van por bancos dependiendo del bus del sistema. </a:t>
            </a:r>
            <a:endParaRPr b="0" lang="es-ES" sz="1600" spc="-1" strike="noStrike">
              <a:latin typeface="Arial"/>
            </a:endParaRPr>
          </a:p>
          <a:p>
            <a:pPr>
              <a:lnSpc>
                <a:spcPct val="100000"/>
              </a:lnSpc>
            </a:pPr>
            <a:r>
              <a:rPr b="1" lang="es-ES" sz="1600" spc="-1" strike="noStrike">
                <a:solidFill>
                  <a:srgbClr val="ffffff"/>
                </a:solidFill>
                <a:latin typeface="Calibri"/>
                <a:ea typeface="DejaVu Sans"/>
              </a:rPr>
              <a:t>Bancos necesarios</a:t>
            </a:r>
            <a:r>
              <a:rPr b="0" lang="es-ES" sz="1600" spc="-1" strike="noStrike">
                <a:solidFill>
                  <a:srgbClr val="ffffff"/>
                </a:solidFill>
                <a:latin typeface="Calibri"/>
                <a:ea typeface="DejaVu Sans"/>
              </a:rPr>
              <a:t>= (Bus del sistema / Bus de la memoria):</a:t>
            </a:r>
            <a:endParaRPr b="0" lang="es-ES" sz="1600" spc="-1" strike="noStrike">
              <a:latin typeface="Arial"/>
            </a:endParaRPr>
          </a:p>
          <a:p>
            <a:pPr>
              <a:lnSpc>
                <a:spcPct val="100000"/>
              </a:lnSpc>
            </a:pPr>
            <a:r>
              <a:rPr b="1" lang="es-ES" sz="1400" spc="-1" strike="noStrike">
                <a:solidFill>
                  <a:srgbClr val="ffffff"/>
                </a:solidFill>
                <a:latin typeface="Calibri"/>
                <a:ea typeface="DejaVu Sans"/>
              </a:rPr>
              <a:t>80286 </a:t>
            </a:r>
            <a:r>
              <a:rPr b="0" lang="es-ES" sz="1400" spc="-1" strike="noStrike">
                <a:solidFill>
                  <a:srgbClr val="ffffff"/>
                </a:solidFill>
                <a:latin typeface="Calibri"/>
                <a:ea typeface="DejaVu Sans"/>
              </a:rPr>
              <a:t>= 8 bits o 16 Bits = bancos de 1 modulo o bancos de 2 módulos = 16bit/8bits</a:t>
            </a:r>
            <a:endParaRPr b="0" lang="es-ES" sz="1400" spc="-1" strike="noStrike">
              <a:latin typeface="Arial"/>
            </a:endParaRPr>
          </a:p>
          <a:p>
            <a:pPr>
              <a:lnSpc>
                <a:spcPct val="100000"/>
              </a:lnSpc>
            </a:pPr>
            <a:r>
              <a:rPr b="1" lang="es-ES" sz="1400" spc="-1" strike="noStrike">
                <a:solidFill>
                  <a:srgbClr val="ffffff"/>
                </a:solidFill>
                <a:latin typeface="Calibri"/>
                <a:ea typeface="DejaVu Sans"/>
              </a:rPr>
              <a:t>80386</a:t>
            </a:r>
            <a:r>
              <a:rPr b="0" lang="es-ES" sz="1400" spc="-1" strike="noStrike">
                <a:solidFill>
                  <a:srgbClr val="ffffff"/>
                </a:solidFill>
                <a:latin typeface="Calibri"/>
                <a:ea typeface="DejaVu Sans"/>
              </a:rPr>
              <a:t> = 32 bits = bancos de 4 módulos = 32bit/8bits</a:t>
            </a:r>
            <a:endParaRPr b="0" lang="es-ES" sz="1400" spc="-1" strike="noStrike">
              <a:latin typeface="Arial"/>
            </a:endParaRPr>
          </a:p>
        </p:txBody>
      </p:sp>
      <p:sp>
        <p:nvSpPr>
          <p:cNvPr id="126" name="CustomShape 6"/>
          <p:cNvSpPr/>
          <p:nvPr/>
        </p:nvSpPr>
        <p:spPr>
          <a:xfrm>
            <a:off x="611640" y="4365000"/>
            <a:ext cx="1737720" cy="506520"/>
          </a:xfrm>
          <a:prstGeom prst="snip2DiagRect">
            <a:avLst>
              <a:gd name="adj1" fmla="val 0"/>
              <a:gd name="adj2" fmla="val 16667"/>
            </a:avLst>
          </a:prstGeom>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nchor="ctr"/>
          <a:p>
            <a:pPr algn="ctr">
              <a:lnSpc>
                <a:spcPct val="100000"/>
              </a:lnSpc>
            </a:pPr>
            <a:r>
              <a:rPr b="1" lang="es-ES" sz="1800" spc="-1" strike="noStrike">
                <a:solidFill>
                  <a:srgbClr val="000000"/>
                </a:solidFill>
                <a:latin typeface="Calibri"/>
                <a:ea typeface="DejaVu Sans"/>
              </a:rPr>
              <a:t>Modelos</a:t>
            </a:r>
            <a:endParaRPr b="0" lang="es-ES" sz="1800" spc="-1" strike="noStrike">
              <a:latin typeface="Arial"/>
            </a:endParaRPr>
          </a:p>
        </p:txBody>
      </p:sp>
      <p:sp>
        <p:nvSpPr>
          <p:cNvPr id="127" name="CustomShape 7"/>
          <p:cNvSpPr/>
          <p:nvPr/>
        </p:nvSpPr>
        <p:spPr>
          <a:xfrm>
            <a:off x="1480680" y="2565000"/>
            <a:ext cx="360" cy="1799640"/>
          </a:xfrm>
          <a:custGeom>
            <a:avLst/>
            <a:gdLst/>
            <a:ahLst/>
            <a:rect l="l" t="t" r="r" b="b"/>
            <a:pathLst>
              <a:path w="21600" h="21600">
                <a:moveTo>
                  <a:pt x="0" y="0"/>
                </a:moveTo>
                <a:lnTo>
                  <a:pt x="21600" y="21600"/>
                </a:lnTo>
              </a:path>
            </a:pathLst>
          </a:custGeom>
          <a:noFill/>
          <a:ln w="3816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28" name="CustomShape 8"/>
          <p:cNvSpPr/>
          <p:nvPr/>
        </p:nvSpPr>
        <p:spPr>
          <a:xfrm flipV="1">
            <a:off x="2350080" y="3892320"/>
            <a:ext cx="1203840" cy="725040"/>
          </a:xfrm>
          <a:custGeom>
            <a:avLst/>
            <a:gdLst/>
            <a:ahLst/>
            <a:rect l="l" t="t" r="r" b="b"/>
            <a:pathLst>
              <a:path w="21600" h="21600">
                <a:moveTo>
                  <a:pt x="0" y="0"/>
                </a:moveTo>
                <a:lnTo>
                  <a:pt x="21600" y="21600"/>
                </a:lnTo>
              </a:path>
            </a:pathLst>
          </a:custGeom>
          <a:noFill/>
          <a:ln w="3816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29" name="CustomShape 9"/>
          <p:cNvSpPr/>
          <p:nvPr/>
        </p:nvSpPr>
        <p:spPr>
          <a:xfrm>
            <a:off x="2350080" y="4618800"/>
            <a:ext cx="1209600" cy="904320"/>
          </a:xfrm>
          <a:custGeom>
            <a:avLst/>
            <a:gdLst/>
            <a:ahLst/>
            <a:rect l="l" t="t" r="r" b="b"/>
            <a:pathLst>
              <a:path w="21600" h="21600">
                <a:moveTo>
                  <a:pt x="0" y="0"/>
                </a:moveTo>
                <a:lnTo>
                  <a:pt x="21600" y="21600"/>
                </a:lnTo>
              </a:path>
            </a:pathLst>
          </a:custGeom>
          <a:noFill/>
          <a:ln w="38160">
            <a:solidFill>
              <a:srgbClr val="4a7ebb"/>
            </a:solidFill>
            <a:round/>
            <a:tailEnd len="med" type="triangle" w="med"/>
          </a:ln>
        </p:spPr>
        <p:style>
          <a:lnRef idx="1">
            <a:schemeClr val="accent1"/>
          </a:lnRef>
          <a:fillRef idx="0">
            <a:schemeClr val="accent1"/>
          </a:fillRef>
          <a:effectRef idx="0">
            <a:schemeClr val="accent1"/>
          </a:effectRef>
          <a:fontRef idx="minor"/>
        </p:style>
      </p:sp>
      <p:pic>
        <p:nvPicPr>
          <p:cNvPr id="130" name="Picture 4" descr=""/>
          <p:cNvPicPr/>
          <p:nvPr/>
        </p:nvPicPr>
        <p:blipFill>
          <a:blip r:embed="rId2"/>
          <a:stretch/>
        </p:blipFill>
        <p:spPr>
          <a:xfrm>
            <a:off x="4866480" y="479160"/>
            <a:ext cx="3809160" cy="1170720"/>
          </a:xfrm>
          <a:prstGeom prst="rect">
            <a:avLst/>
          </a:prstGeom>
          <a:ln>
            <a:noFill/>
          </a:ln>
        </p:spPr>
      </p:pic>
      <p:sp>
        <p:nvSpPr>
          <p:cNvPr id="131" name="CustomShape 10"/>
          <p:cNvSpPr/>
          <p:nvPr/>
        </p:nvSpPr>
        <p:spPr>
          <a:xfrm>
            <a:off x="3560400" y="4954680"/>
            <a:ext cx="5121000" cy="1125000"/>
          </a:xfrm>
          <a:prstGeom prst="rect">
            <a:avLst/>
          </a:prstGeom>
          <a:ln>
            <a:round/>
          </a:ln>
        </p:spPr>
        <p:style>
          <a:lnRef idx="2">
            <a:schemeClr val="accent2">
              <a:shade val="50000"/>
            </a:schemeClr>
          </a:lnRef>
          <a:fillRef idx="1">
            <a:schemeClr val="accent2"/>
          </a:fillRef>
          <a:effectRef idx="0">
            <a:schemeClr val="accent2"/>
          </a:effectRef>
          <a:fontRef idx="minor"/>
        </p:style>
        <p:txBody>
          <a:bodyPr lIns="90000" rIns="90000" tIns="45000" bIns="45000"/>
          <a:p>
            <a:pPr>
              <a:lnSpc>
                <a:spcPct val="100000"/>
              </a:lnSpc>
            </a:pPr>
            <a:r>
              <a:rPr b="0" lang="es-ES" sz="1800" spc="-1" strike="noStrike">
                <a:solidFill>
                  <a:srgbClr val="ffffff"/>
                </a:solidFill>
                <a:latin typeface="Calibri"/>
                <a:ea typeface="DejaVu Sans"/>
              </a:rPr>
              <a:t>- De </a:t>
            </a:r>
            <a:r>
              <a:rPr b="1" lang="es-ES" sz="2000" spc="-1" strike="noStrike">
                <a:solidFill>
                  <a:srgbClr val="ffffff"/>
                </a:solidFill>
                <a:latin typeface="Calibri"/>
                <a:ea typeface="DejaVu Sans"/>
              </a:rPr>
              <a:t>72 contactos </a:t>
            </a:r>
            <a:r>
              <a:rPr b="0" lang="es-ES" sz="1800" spc="-1" strike="noStrike">
                <a:solidFill>
                  <a:srgbClr val="ffffff"/>
                </a:solidFill>
                <a:latin typeface="Calibri"/>
                <a:ea typeface="DejaVu Sans"/>
              </a:rPr>
              <a:t>(32 bit/módulo)</a:t>
            </a:r>
            <a:endParaRPr b="0" lang="es-ES" sz="1800" spc="-1" strike="noStrike">
              <a:latin typeface="Arial"/>
            </a:endParaRPr>
          </a:p>
          <a:p>
            <a:pPr>
              <a:lnSpc>
                <a:spcPct val="100000"/>
              </a:lnSpc>
            </a:pPr>
            <a:r>
              <a:rPr b="0" lang="es-ES" sz="1600" spc="-1" strike="noStrike">
                <a:solidFill>
                  <a:srgbClr val="ffffff"/>
                </a:solidFill>
                <a:latin typeface="Calibri"/>
                <a:ea typeface="DejaVu Sans"/>
              </a:rPr>
              <a:t>- Van por bancos dependiendo del bus del sistema. </a:t>
            </a:r>
            <a:endParaRPr b="0" lang="es-ES" sz="1600" spc="-1" strike="noStrike">
              <a:latin typeface="Arial"/>
            </a:endParaRPr>
          </a:p>
          <a:p>
            <a:pPr>
              <a:lnSpc>
                <a:spcPct val="100000"/>
              </a:lnSpc>
            </a:pPr>
            <a:r>
              <a:rPr b="0" lang="es-ES" sz="1600" spc="-1" strike="noStrike">
                <a:solidFill>
                  <a:srgbClr val="ffffff"/>
                </a:solidFill>
                <a:latin typeface="Calibri"/>
                <a:ea typeface="DejaVu Sans"/>
              </a:rPr>
              <a:t>80486 = 32 Bits = bancos de 1 modulo = 32bit</a:t>
            </a:r>
            <a:endParaRPr b="0" lang="es-ES" sz="1600" spc="-1" strike="noStrike">
              <a:latin typeface="Arial"/>
            </a:endParaRPr>
          </a:p>
          <a:p>
            <a:pPr>
              <a:lnSpc>
                <a:spcPct val="100000"/>
              </a:lnSpc>
            </a:pPr>
            <a:r>
              <a:rPr b="0" lang="es-ES" sz="1600" spc="-1" strike="noStrike">
                <a:solidFill>
                  <a:srgbClr val="ffffff"/>
                </a:solidFill>
                <a:latin typeface="Calibri"/>
                <a:ea typeface="DejaVu Sans"/>
              </a:rPr>
              <a:t>Pentium = 64 bits = bancos de 2 módulos = 64bit</a:t>
            </a:r>
            <a:endParaRPr b="0" lang="es-ES" sz="1600" spc="-1" strike="noStrike">
              <a:latin typeface="Arial"/>
            </a:endParaRPr>
          </a:p>
        </p:txBody>
      </p:sp>
      <p:pic>
        <p:nvPicPr>
          <p:cNvPr id="132" name="Picture 5" descr=""/>
          <p:cNvPicPr/>
          <p:nvPr/>
        </p:nvPicPr>
        <p:blipFill>
          <a:blip r:embed="rId3"/>
          <a:stretch/>
        </p:blipFill>
        <p:spPr>
          <a:xfrm>
            <a:off x="4866480" y="1629360"/>
            <a:ext cx="3809160" cy="1237680"/>
          </a:xfrm>
          <a:prstGeom prst="rect">
            <a:avLst/>
          </a:prstGeom>
          <a:ln>
            <a:noFill/>
          </a:ln>
        </p:spPr>
      </p:pic>
      <p:sp>
        <p:nvSpPr>
          <p:cNvPr id="133" name="CustomShape 11"/>
          <p:cNvSpPr/>
          <p:nvPr/>
        </p:nvSpPr>
        <p:spPr>
          <a:xfrm>
            <a:off x="1475640" y="1268640"/>
            <a:ext cx="360" cy="710640"/>
          </a:xfrm>
          <a:custGeom>
            <a:avLst/>
            <a:gdLst/>
            <a:ahLst/>
            <a:rect l="l" t="t" r="r" b="b"/>
            <a:pathLst>
              <a:path w="21600" h="21600">
                <a:moveTo>
                  <a:pt x="0" y="0"/>
                </a:moveTo>
                <a:lnTo>
                  <a:pt x="21600" y="21600"/>
                </a:lnTo>
              </a:path>
            </a:pathLst>
          </a:custGeom>
          <a:noFill/>
          <a:ln w="38160">
            <a:solidFill>
              <a:srgbClr val="4a7ebb"/>
            </a:solidFill>
            <a:round/>
            <a:tailEnd len="med" type="triangle" w="med"/>
          </a:ln>
        </p:spPr>
        <p:style>
          <a:lnRef idx="1">
            <a:schemeClr val="accent1"/>
          </a:lnRef>
          <a:fillRef idx="0">
            <a:schemeClr val="accent1"/>
          </a:fillRef>
          <a:effectRef idx="0">
            <a:schemeClr val="accent1"/>
          </a:effectRef>
          <a:fontRef idx="minor"/>
        </p:style>
      </p:sp>
    </p:spTree>
  </p:cSld>
  <p:timing>
    <p:tnLst>
      <p:par>
        <p:cTn id="314" dur="indefinite" restart="never" nodeType="tmRoot">
          <p:childTnLst>
            <p:seq>
              <p:cTn id="315" dur="indefinite" nodeType="mainSeq">
                <p:childTnLst>
                  <p:par>
                    <p:cTn id="316" fill="hold">
                      <p:stCondLst>
                        <p:cond delay="0"/>
                      </p:stCondLst>
                      <p:childTnLst>
                        <p:par>
                          <p:cTn id="317" fill="hold">
                            <p:stCondLst>
                              <p:cond delay="0"/>
                            </p:stCondLst>
                            <p:childTnLst>
                              <p:par>
                                <p:cTn id="318" nodeType="afterEffect" fill="hold" presetClass="entr" presetID="5" presetSubtype="10">
                                  <p:stCondLst>
                                    <p:cond delay="0"/>
                                  </p:stCondLst>
                                  <p:childTnLst>
                                    <p:set>
                                      <p:cBhvr>
                                        <p:cTn id="319" dur="1" fill="hold">
                                          <p:stCondLst>
                                            <p:cond delay="0"/>
                                          </p:stCondLst>
                                        </p:cTn>
                                        <p:tgtEl>
                                          <p:spTgt spid="133"/>
                                        </p:tgtEl>
                                        <p:attrNameLst>
                                          <p:attrName>style.visibility</p:attrName>
                                        </p:attrNameLst>
                                      </p:cBhvr>
                                      <p:to>
                                        <p:strVal val="visible"/>
                                      </p:to>
                                    </p:set>
                                    <p:animEffect filter="checkerboard(across)" transition="in">
                                      <p:cBhvr additive="repl">
                                        <p:cTn id="320" dur="500"/>
                                        <p:tgtEl>
                                          <p:spTgt spid="133"/>
                                        </p:tgtEl>
                                      </p:cBhvr>
                                    </p:animEffect>
                                  </p:childTnLst>
                                </p:cTn>
                              </p:par>
                            </p:childTnLst>
                          </p:cTn>
                        </p:par>
                        <p:par>
                          <p:cTn id="321" fill="hold">
                            <p:stCondLst>
                              <p:cond delay="500"/>
                            </p:stCondLst>
                            <p:childTnLst>
                              <p:par>
                                <p:cTn id="322" nodeType="afterEffect" fill="hold" presetClass="entr" presetID="5" presetSubtype="10">
                                  <p:stCondLst>
                                    <p:cond delay="0"/>
                                  </p:stCondLst>
                                  <p:childTnLst>
                                    <p:set>
                                      <p:cBhvr>
                                        <p:cTn id="323" dur="1" fill="hold">
                                          <p:stCondLst>
                                            <p:cond delay="0"/>
                                          </p:stCondLst>
                                        </p:cTn>
                                        <p:tgtEl>
                                          <p:spTgt spid="124"/>
                                        </p:tgtEl>
                                        <p:attrNameLst>
                                          <p:attrName>style.visibility</p:attrName>
                                        </p:attrNameLst>
                                      </p:cBhvr>
                                      <p:to>
                                        <p:strVal val="visible"/>
                                      </p:to>
                                    </p:set>
                                    <p:animEffect filter="checkerboard(across)" transition="in">
                                      <p:cBhvr additive="repl">
                                        <p:cTn id="324" dur="500"/>
                                        <p:tgtEl>
                                          <p:spTgt spid="124"/>
                                        </p:tgtEl>
                                      </p:cBhvr>
                                    </p:animEffect>
                                  </p:childTnLst>
                                </p:cTn>
                              </p:par>
                            </p:childTnLst>
                          </p:cTn>
                        </p:par>
                      </p:childTnLst>
                    </p:cTn>
                  </p:par>
                  <p:par>
                    <p:cTn id="325" fill="hold">
                      <p:stCondLst>
                        <p:cond delay="indefinite"/>
                      </p:stCondLst>
                      <p:childTnLst>
                        <p:par>
                          <p:cTn id="326" fill="hold">
                            <p:stCondLst>
                              <p:cond delay="0"/>
                            </p:stCondLst>
                            <p:childTnLst>
                              <p:par>
                                <p:cTn id="327" nodeType="clickEffect" fill="hold" presetClass="entr" presetID="5" presetSubtype="10">
                                  <p:stCondLst>
                                    <p:cond delay="0"/>
                                  </p:stCondLst>
                                  <p:childTnLst>
                                    <p:set>
                                      <p:cBhvr>
                                        <p:cTn id="328" dur="1" fill="hold">
                                          <p:stCondLst>
                                            <p:cond delay="0"/>
                                          </p:stCondLst>
                                        </p:cTn>
                                        <p:tgtEl>
                                          <p:spTgt spid="127"/>
                                        </p:tgtEl>
                                        <p:attrNameLst>
                                          <p:attrName>style.visibility</p:attrName>
                                        </p:attrNameLst>
                                      </p:cBhvr>
                                      <p:to>
                                        <p:strVal val="visible"/>
                                      </p:to>
                                    </p:set>
                                    <p:animEffect filter="checkerboard(across)" transition="in">
                                      <p:cBhvr additive="repl">
                                        <p:cTn id="329" dur="500"/>
                                        <p:tgtEl>
                                          <p:spTgt spid="127"/>
                                        </p:tgtEl>
                                      </p:cBhvr>
                                    </p:animEffect>
                                  </p:childTnLst>
                                </p:cTn>
                              </p:par>
                            </p:childTnLst>
                          </p:cTn>
                        </p:par>
                        <p:par>
                          <p:cTn id="330" fill="hold">
                            <p:stCondLst>
                              <p:cond delay="500"/>
                            </p:stCondLst>
                            <p:childTnLst>
                              <p:par>
                                <p:cTn id="331" nodeType="afterEffect" fill="hold" presetClass="entr" presetID="5" presetSubtype="10">
                                  <p:stCondLst>
                                    <p:cond delay="0"/>
                                  </p:stCondLst>
                                  <p:childTnLst>
                                    <p:set>
                                      <p:cBhvr>
                                        <p:cTn id="332" dur="1" fill="hold">
                                          <p:stCondLst>
                                            <p:cond delay="0"/>
                                          </p:stCondLst>
                                        </p:cTn>
                                        <p:tgtEl>
                                          <p:spTgt spid="126"/>
                                        </p:tgtEl>
                                        <p:attrNameLst>
                                          <p:attrName>style.visibility</p:attrName>
                                        </p:attrNameLst>
                                      </p:cBhvr>
                                      <p:to>
                                        <p:strVal val="visible"/>
                                      </p:to>
                                    </p:set>
                                    <p:animEffect filter="checkerboard(across)" transition="in">
                                      <p:cBhvr additive="repl">
                                        <p:cTn id="333" dur="500"/>
                                        <p:tgtEl>
                                          <p:spTgt spid="126"/>
                                        </p:tgtEl>
                                      </p:cBhvr>
                                    </p:animEffect>
                                  </p:childTnLst>
                                </p:cTn>
                              </p:par>
                            </p:childTnLst>
                          </p:cTn>
                        </p:par>
                        <p:par>
                          <p:cTn id="334" fill="hold">
                            <p:stCondLst>
                              <p:cond delay="1000"/>
                            </p:stCondLst>
                            <p:childTnLst>
                              <p:par>
                                <p:cTn id="335" nodeType="afterEffect" fill="hold" presetClass="entr" presetID="5" presetSubtype="10">
                                  <p:stCondLst>
                                    <p:cond delay="0"/>
                                  </p:stCondLst>
                                  <p:childTnLst>
                                    <p:set>
                                      <p:cBhvr>
                                        <p:cTn id="336" dur="1" fill="hold">
                                          <p:stCondLst>
                                            <p:cond delay="0"/>
                                          </p:stCondLst>
                                        </p:cTn>
                                        <p:tgtEl>
                                          <p:spTgt spid="128"/>
                                        </p:tgtEl>
                                        <p:attrNameLst>
                                          <p:attrName>style.visibility</p:attrName>
                                        </p:attrNameLst>
                                      </p:cBhvr>
                                      <p:to>
                                        <p:strVal val="visible"/>
                                      </p:to>
                                    </p:set>
                                    <p:animEffect filter="checkerboard(across)" transition="in">
                                      <p:cBhvr additive="repl">
                                        <p:cTn id="337" dur="500"/>
                                        <p:tgtEl>
                                          <p:spTgt spid="128"/>
                                        </p:tgtEl>
                                      </p:cBhvr>
                                    </p:animEffect>
                                  </p:childTnLst>
                                </p:cTn>
                              </p:par>
                            </p:childTnLst>
                          </p:cTn>
                        </p:par>
                        <p:par>
                          <p:cTn id="338" fill="hold">
                            <p:stCondLst>
                              <p:cond delay="1500"/>
                            </p:stCondLst>
                            <p:childTnLst>
                              <p:par>
                                <p:cTn id="339" nodeType="afterEffect" fill="hold" presetClass="entr" presetID="5" presetSubtype="10">
                                  <p:stCondLst>
                                    <p:cond delay="0"/>
                                  </p:stCondLst>
                                  <p:childTnLst>
                                    <p:set>
                                      <p:cBhvr>
                                        <p:cTn id="340" dur="1" fill="hold">
                                          <p:stCondLst>
                                            <p:cond delay="0"/>
                                          </p:stCondLst>
                                        </p:cTn>
                                        <p:tgtEl>
                                          <p:spTgt spid="125"/>
                                        </p:tgtEl>
                                        <p:attrNameLst>
                                          <p:attrName>style.visibility</p:attrName>
                                        </p:attrNameLst>
                                      </p:cBhvr>
                                      <p:to>
                                        <p:strVal val="visible"/>
                                      </p:to>
                                    </p:set>
                                    <p:animEffect filter="checkerboard(across)" transition="in">
                                      <p:cBhvr additive="repl">
                                        <p:cTn id="341" dur="500"/>
                                        <p:tgtEl>
                                          <p:spTgt spid="125"/>
                                        </p:tgtEl>
                                      </p:cBhvr>
                                    </p:animEffect>
                                  </p:childTnLst>
                                </p:cTn>
                              </p:par>
                              <p:par>
                                <p:cTn id="342" nodeType="withEffect" fill="hold" presetClass="entr" presetID="42">
                                  <p:stCondLst>
                                    <p:cond delay="0"/>
                                  </p:stCondLst>
                                  <p:childTnLst>
                                    <p:set>
                                      <p:cBhvr>
                                        <p:cTn id="343" dur="1" fill="hold">
                                          <p:stCondLst>
                                            <p:cond delay="0"/>
                                          </p:stCondLst>
                                        </p:cTn>
                                        <p:tgtEl>
                                          <p:spTgt spid="130"/>
                                        </p:tgtEl>
                                        <p:attrNameLst>
                                          <p:attrName>style.visibility</p:attrName>
                                        </p:attrNameLst>
                                      </p:cBhvr>
                                      <p:to>
                                        <p:strVal val="visible"/>
                                      </p:to>
                                    </p:set>
                                    <p:animEffect filter="fade" transition="in">
                                      <p:cBhvr additive="repl">
                                        <p:cTn id="344" dur="1000"/>
                                        <p:tgtEl>
                                          <p:spTgt spid="130"/>
                                        </p:tgtEl>
                                      </p:cBhvr>
                                    </p:animEffect>
                                    <p:anim calcmode="lin" valueType="num">
                                      <p:cBhvr additive="repl">
                                        <p:cTn id="345" dur="1000" fill="hold"/>
                                        <p:tgtEl>
                                          <p:spTgt spid="130"/>
                                        </p:tgtEl>
                                        <p:attrNameLst>
                                          <p:attrName>ppt_x</p:attrName>
                                        </p:attrNameLst>
                                      </p:cBhvr>
                                      <p:tavLst>
                                        <p:tav tm="0">
                                          <p:val>
                                            <p:strVal val="#ppt_x"/>
                                          </p:val>
                                        </p:tav>
                                        <p:tav tm="100000">
                                          <p:val>
                                            <p:strVal val="#ppt_x"/>
                                          </p:val>
                                        </p:tav>
                                      </p:tavLst>
                                    </p:anim>
                                    <p:anim calcmode="lin" valueType="num">
                                      <p:cBhvr additive="repl">
                                        <p:cTn id="346" dur="1000" fill="hold"/>
                                        <p:tgtEl>
                                          <p:spTgt spid="130"/>
                                        </p:tgtEl>
                                        <p:attrNameLst>
                                          <p:attrName>ppt_y</p:attrName>
                                        </p:attrNameLst>
                                      </p:cBhvr>
                                      <p:tavLst>
                                        <p:tav tm="0">
                                          <p:val>
                                            <p:strVal val="#ppt_y+.1"/>
                                          </p:val>
                                        </p:tav>
                                        <p:tav tm="100000">
                                          <p:val>
                                            <p:strVal val="#ppt_y"/>
                                          </p:val>
                                        </p:tav>
                                      </p:tavLst>
                                    </p:anim>
                                  </p:childTnLst>
                                </p:cTn>
                              </p:par>
                            </p:childTnLst>
                          </p:cTn>
                        </p:par>
                      </p:childTnLst>
                    </p:cTn>
                  </p:par>
                  <p:par>
                    <p:cTn id="347" fill="hold">
                      <p:stCondLst>
                        <p:cond delay="indefinite"/>
                      </p:stCondLst>
                      <p:childTnLst>
                        <p:par>
                          <p:cTn id="348" fill="hold">
                            <p:stCondLst>
                              <p:cond delay="0"/>
                            </p:stCondLst>
                            <p:childTnLst>
                              <p:par>
                                <p:cTn id="349" nodeType="clickEffect" fill="hold" presetClass="entr" presetID="5" presetSubtype="10">
                                  <p:stCondLst>
                                    <p:cond delay="0"/>
                                  </p:stCondLst>
                                  <p:childTnLst>
                                    <p:set>
                                      <p:cBhvr>
                                        <p:cTn id="350" dur="1" fill="hold">
                                          <p:stCondLst>
                                            <p:cond delay="0"/>
                                          </p:stCondLst>
                                        </p:cTn>
                                        <p:tgtEl>
                                          <p:spTgt spid="129"/>
                                        </p:tgtEl>
                                        <p:attrNameLst>
                                          <p:attrName>style.visibility</p:attrName>
                                        </p:attrNameLst>
                                      </p:cBhvr>
                                      <p:to>
                                        <p:strVal val="visible"/>
                                      </p:to>
                                    </p:set>
                                    <p:animEffect filter="checkerboard(across)" transition="in">
                                      <p:cBhvr additive="repl">
                                        <p:cTn id="351" dur="500"/>
                                        <p:tgtEl>
                                          <p:spTgt spid="129"/>
                                        </p:tgtEl>
                                      </p:cBhvr>
                                    </p:animEffect>
                                  </p:childTnLst>
                                </p:cTn>
                              </p:par>
                            </p:childTnLst>
                          </p:cTn>
                        </p:par>
                        <p:par>
                          <p:cTn id="352" fill="hold">
                            <p:stCondLst>
                              <p:cond delay="500"/>
                            </p:stCondLst>
                            <p:childTnLst>
                              <p:par>
                                <p:cTn id="353" nodeType="afterEffect" fill="hold" presetClass="entr" presetID="5" presetSubtype="10">
                                  <p:stCondLst>
                                    <p:cond delay="0"/>
                                  </p:stCondLst>
                                  <p:childTnLst>
                                    <p:set>
                                      <p:cBhvr>
                                        <p:cTn id="354" dur="1" fill="hold">
                                          <p:stCondLst>
                                            <p:cond delay="0"/>
                                          </p:stCondLst>
                                        </p:cTn>
                                        <p:tgtEl>
                                          <p:spTgt spid="131"/>
                                        </p:tgtEl>
                                        <p:attrNameLst>
                                          <p:attrName>style.visibility</p:attrName>
                                        </p:attrNameLst>
                                      </p:cBhvr>
                                      <p:to>
                                        <p:strVal val="visible"/>
                                      </p:to>
                                    </p:set>
                                    <p:animEffect filter="checkerboard(across)" transition="in">
                                      <p:cBhvr additive="repl">
                                        <p:cTn id="355" dur="500"/>
                                        <p:tgtEl>
                                          <p:spTgt spid="131"/>
                                        </p:tgtEl>
                                      </p:cBhvr>
                                    </p:animEffect>
                                  </p:childTnLst>
                                </p:cTn>
                              </p:par>
                              <p:par>
                                <p:cTn id="356" nodeType="withEffect" fill="hold" presetClass="entr" presetID="42">
                                  <p:stCondLst>
                                    <p:cond delay="0"/>
                                  </p:stCondLst>
                                  <p:childTnLst>
                                    <p:set>
                                      <p:cBhvr>
                                        <p:cTn id="357" dur="1" fill="hold">
                                          <p:stCondLst>
                                            <p:cond delay="0"/>
                                          </p:stCondLst>
                                        </p:cTn>
                                        <p:tgtEl>
                                          <p:spTgt spid="132"/>
                                        </p:tgtEl>
                                        <p:attrNameLst>
                                          <p:attrName>style.visibility</p:attrName>
                                        </p:attrNameLst>
                                      </p:cBhvr>
                                      <p:to>
                                        <p:strVal val="visible"/>
                                      </p:to>
                                    </p:set>
                                    <p:animEffect filter="fade" transition="in">
                                      <p:cBhvr additive="repl">
                                        <p:cTn id="358" dur="1000"/>
                                        <p:tgtEl>
                                          <p:spTgt spid="132"/>
                                        </p:tgtEl>
                                      </p:cBhvr>
                                    </p:animEffect>
                                    <p:anim calcmode="lin" valueType="num">
                                      <p:cBhvr additive="repl">
                                        <p:cTn id="359" dur="1000" fill="hold"/>
                                        <p:tgtEl>
                                          <p:spTgt spid="132"/>
                                        </p:tgtEl>
                                        <p:attrNameLst>
                                          <p:attrName>ppt_x</p:attrName>
                                        </p:attrNameLst>
                                      </p:cBhvr>
                                      <p:tavLst>
                                        <p:tav tm="0">
                                          <p:val>
                                            <p:strVal val="#ppt_x"/>
                                          </p:val>
                                        </p:tav>
                                        <p:tav tm="100000">
                                          <p:val>
                                            <p:strVal val="#ppt_x"/>
                                          </p:val>
                                        </p:tav>
                                      </p:tavLst>
                                    </p:anim>
                                    <p:anim calcmode="lin" valueType="num">
                                      <p:cBhvr additive="repl">
                                        <p:cTn id="360" dur="1000" fill="hold"/>
                                        <p:tgtEl>
                                          <p:spTgt spid="132"/>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7092360" y="6588000"/>
            <a:ext cx="1875600" cy="2541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ES" sz="1200" spc="-1" strike="noStrike">
                <a:solidFill>
                  <a:srgbClr val="8b8b8b"/>
                </a:solidFill>
                <a:latin typeface="Calibri"/>
              </a:rPr>
              <a:t> </a:t>
            </a:r>
            <a:endParaRPr b="0" lang="es-ES" sz="1200" spc="-1" strike="noStrike">
              <a:latin typeface="Arial"/>
            </a:endParaRPr>
          </a:p>
        </p:txBody>
      </p:sp>
      <p:sp>
        <p:nvSpPr>
          <p:cNvPr id="135" name="CustomShape 2"/>
          <p:cNvSpPr/>
          <p:nvPr/>
        </p:nvSpPr>
        <p:spPr>
          <a:xfrm>
            <a:off x="251640" y="6597360"/>
            <a:ext cx="5623560" cy="23940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1200" spc="-1" strike="noStrike">
                <a:solidFill>
                  <a:srgbClr val="8b8b8b"/>
                </a:solidFill>
                <a:latin typeface="Calibri"/>
              </a:rPr>
              <a:t>Memoria Principal- Elementos HW del PC</a:t>
            </a:r>
            <a:endParaRPr b="0" lang="es-ES" sz="1200" spc="-1" strike="noStrike">
              <a:latin typeface="Arial"/>
            </a:endParaRPr>
          </a:p>
        </p:txBody>
      </p:sp>
      <p:sp>
        <p:nvSpPr>
          <p:cNvPr id="136" name="CustomShape 3"/>
          <p:cNvSpPr/>
          <p:nvPr/>
        </p:nvSpPr>
        <p:spPr>
          <a:xfrm>
            <a:off x="409320" y="332640"/>
            <a:ext cx="4101480" cy="921600"/>
          </a:xfrm>
          <a:prstGeom prst="roundRect">
            <a:avLst>
              <a:gd name="adj" fmla="val 16667"/>
            </a:avLst>
          </a:prstGeom>
          <a:ln>
            <a:round/>
          </a:ln>
          <a:effectLst>
            <a:outerShdw algn="bl" blurRad="76200" dir="2700000" dist="12700" kx="-800400" rotWithShape="0" sy="-23000">
              <a:srgbClr val="000000">
                <a:alpha val="20000"/>
              </a:srgbClr>
            </a:outerShdw>
          </a:effectLst>
        </p:spPr>
        <p:style>
          <a:lnRef idx="3">
            <a:schemeClr val="lt1"/>
          </a:lnRef>
          <a:fillRef idx="1003">
            <a:schemeClr val="dk2"/>
          </a:fillRef>
          <a:effectRef idx="1">
            <a:schemeClr val="dk1"/>
          </a:effectRef>
          <a:fontRef idx="minor"/>
        </p:style>
        <p:txBody>
          <a:bodyPr lIns="90000" rIns="90000" tIns="45000" bIns="45000" anchor="ctr"/>
          <a:p>
            <a:pPr algn="ctr">
              <a:lnSpc>
                <a:spcPct val="100000"/>
              </a:lnSpc>
            </a:pPr>
            <a:r>
              <a:rPr b="1" lang="es-ES" sz="2800" spc="-1" strike="noStrike">
                <a:solidFill>
                  <a:srgbClr val="ffffff"/>
                </a:solidFill>
                <a:latin typeface="Calibri"/>
                <a:ea typeface="DejaVu Sans"/>
              </a:rPr>
              <a:t>Tecnologías de memoria</a:t>
            </a:r>
            <a:endParaRPr b="0" lang="es-ES" sz="2800" spc="-1" strike="noStrike">
              <a:latin typeface="Arial"/>
            </a:endParaRPr>
          </a:p>
          <a:p>
            <a:pPr algn="ctr">
              <a:lnSpc>
                <a:spcPct val="100000"/>
              </a:lnSpc>
            </a:pPr>
            <a:r>
              <a:rPr b="1" lang="es-ES" sz="2800" spc="-1" strike="noStrike">
                <a:solidFill>
                  <a:srgbClr val="ffffff"/>
                </a:solidFill>
                <a:latin typeface="Calibri"/>
                <a:ea typeface="DejaVu Sans"/>
              </a:rPr>
              <a:t>SDR SDRAM</a:t>
            </a:r>
            <a:endParaRPr b="0" lang="es-ES" sz="2800" spc="-1" strike="noStrike">
              <a:latin typeface="Arial"/>
            </a:endParaRPr>
          </a:p>
        </p:txBody>
      </p:sp>
      <p:sp>
        <p:nvSpPr>
          <p:cNvPr id="137" name="CustomShape 4"/>
          <p:cNvSpPr/>
          <p:nvPr/>
        </p:nvSpPr>
        <p:spPr>
          <a:xfrm>
            <a:off x="5081760" y="501480"/>
            <a:ext cx="3527640" cy="576720"/>
          </a:xfrm>
          <a:prstGeom prst="rect">
            <a:avLst/>
          </a:prstGeom>
          <a:ln>
            <a:round/>
          </a:ln>
        </p:spPr>
        <p:style>
          <a:lnRef idx="2">
            <a:schemeClr val="accent2">
              <a:shade val="50000"/>
            </a:schemeClr>
          </a:lnRef>
          <a:fillRef idx="1">
            <a:schemeClr val="accent2"/>
          </a:fillRef>
          <a:effectRef idx="0">
            <a:schemeClr val="accent2"/>
          </a:effectRef>
          <a:fontRef idx="minor"/>
        </p:style>
        <p:txBody>
          <a:bodyPr lIns="90000" rIns="90000" tIns="45000" bIns="45000"/>
          <a:p>
            <a:pPr algn="ctr">
              <a:lnSpc>
                <a:spcPct val="100000"/>
              </a:lnSpc>
            </a:pPr>
            <a:r>
              <a:rPr b="1" lang="es-ES" sz="1600" spc="-1" strike="noStrike">
                <a:solidFill>
                  <a:srgbClr val="ffffff"/>
                </a:solidFill>
                <a:latin typeface="Calibri"/>
                <a:ea typeface="DejaVu Sans"/>
              </a:rPr>
              <a:t>Synchronous SDRAM</a:t>
            </a:r>
            <a:endParaRPr b="0" lang="es-ES" sz="1600" spc="-1" strike="noStrike">
              <a:latin typeface="Arial"/>
            </a:endParaRPr>
          </a:p>
          <a:p>
            <a:pPr algn="ctr">
              <a:lnSpc>
                <a:spcPct val="100000"/>
              </a:lnSpc>
            </a:pPr>
            <a:r>
              <a:rPr b="0" lang="es-ES" sz="1600" spc="-1" strike="noStrike" u="sng">
                <a:solidFill>
                  <a:srgbClr val="0000ff"/>
                </a:solidFill>
                <a:uFillTx/>
                <a:latin typeface="Calibri"/>
                <a:ea typeface="DejaVu Sans"/>
                <a:hlinkClick r:id="rId1"/>
              </a:rPr>
              <a:t>http://moourl.com/fu6cr</a:t>
            </a:r>
            <a:endParaRPr b="0" lang="es-ES" sz="1600" spc="-1" strike="noStrike">
              <a:latin typeface="Arial"/>
            </a:endParaRPr>
          </a:p>
        </p:txBody>
      </p:sp>
      <p:sp>
        <p:nvSpPr>
          <p:cNvPr id="138" name="CustomShape 5"/>
          <p:cNvSpPr/>
          <p:nvPr/>
        </p:nvSpPr>
        <p:spPr>
          <a:xfrm>
            <a:off x="3789000" y="2574000"/>
            <a:ext cx="5121000" cy="1735920"/>
          </a:xfrm>
          <a:prstGeom prst="rect">
            <a:avLst/>
          </a:prstGeom>
          <a:ln>
            <a:round/>
          </a:ln>
        </p:spPr>
        <p:style>
          <a:lnRef idx="2">
            <a:schemeClr val="accent2">
              <a:shade val="50000"/>
            </a:schemeClr>
          </a:lnRef>
          <a:fillRef idx="1">
            <a:schemeClr val="accent2"/>
          </a:fillRef>
          <a:effectRef idx="0">
            <a:schemeClr val="accent2"/>
          </a:effectRef>
          <a:fontRef idx="minor"/>
        </p:style>
        <p:txBody>
          <a:bodyPr lIns="90000" rIns="90000" tIns="45000" bIns="45000"/>
          <a:p>
            <a:pPr>
              <a:lnSpc>
                <a:spcPct val="100000"/>
              </a:lnSpc>
            </a:pPr>
            <a:r>
              <a:rPr b="0" lang="es-ES" sz="1800" spc="-1" strike="noStrike">
                <a:solidFill>
                  <a:srgbClr val="ffffff"/>
                </a:solidFill>
                <a:latin typeface="Calibri"/>
                <a:ea typeface="DejaVu Sans"/>
              </a:rPr>
              <a:t>Memoria </a:t>
            </a:r>
            <a:r>
              <a:rPr b="1" lang="es-ES" sz="1800" spc="-1" strike="noStrike">
                <a:solidFill>
                  <a:srgbClr val="ffffff"/>
                </a:solidFill>
                <a:latin typeface="Calibri"/>
                <a:ea typeface="DejaVu Sans"/>
              </a:rPr>
              <a:t>síncrona</a:t>
            </a:r>
            <a:r>
              <a:rPr b="0" lang="es-ES" sz="1800" spc="-1" strike="noStrike">
                <a:solidFill>
                  <a:srgbClr val="ffffff"/>
                </a:solidFill>
                <a:latin typeface="Calibri"/>
                <a:ea typeface="DejaVu Sans"/>
              </a:rPr>
              <a:t>, con tiempos de acceso de entre </a:t>
            </a:r>
            <a:r>
              <a:rPr b="1" lang="es-ES" sz="1800" spc="-1" strike="noStrike">
                <a:solidFill>
                  <a:srgbClr val="ffffff"/>
                </a:solidFill>
                <a:latin typeface="Calibri"/>
                <a:ea typeface="DejaVu Sans"/>
              </a:rPr>
              <a:t>25 y 10 ns </a:t>
            </a:r>
            <a:r>
              <a:rPr b="0" lang="es-ES" sz="1800" spc="-1" strike="noStrike">
                <a:solidFill>
                  <a:srgbClr val="ffffff"/>
                </a:solidFill>
                <a:latin typeface="Calibri"/>
                <a:ea typeface="DejaVu Sans"/>
              </a:rPr>
              <a:t>y que se presentan en módulos </a:t>
            </a:r>
            <a:r>
              <a:rPr b="1" lang="es-ES" sz="1800" spc="-1" strike="noStrike">
                <a:solidFill>
                  <a:srgbClr val="ffffff"/>
                </a:solidFill>
                <a:latin typeface="Calibri"/>
                <a:ea typeface="DejaVu Sans"/>
              </a:rPr>
              <a:t>DIMM</a:t>
            </a:r>
            <a:r>
              <a:rPr b="0" lang="es-ES" sz="1800" spc="-1" strike="noStrike">
                <a:solidFill>
                  <a:srgbClr val="ffffff"/>
                </a:solidFill>
                <a:latin typeface="Calibri"/>
                <a:ea typeface="DejaVu Sans"/>
              </a:rPr>
              <a:t> de </a:t>
            </a:r>
            <a:r>
              <a:rPr b="1" lang="es-ES" sz="1800" spc="-1" strike="noStrike">
                <a:solidFill>
                  <a:srgbClr val="ffffff"/>
                </a:solidFill>
                <a:latin typeface="Calibri"/>
                <a:ea typeface="DejaVu Sans"/>
              </a:rPr>
              <a:t>168 contactos</a:t>
            </a:r>
            <a:r>
              <a:rPr b="0" lang="es-ES" sz="1800" spc="-1" strike="noStrike">
                <a:solidFill>
                  <a:srgbClr val="ffffff"/>
                </a:solidFill>
                <a:latin typeface="Calibri"/>
                <a:ea typeface="DejaVu Sans"/>
              </a:rPr>
              <a:t>. </a:t>
            </a:r>
            <a:endParaRPr b="0" lang="es-ES" sz="1800" spc="-1" strike="noStrike">
              <a:latin typeface="Arial"/>
            </a:endParaRPr>
          </a:p>
          <a:p>
            <a:pPr>
              <a:lnSpc>
                <a:spcPct val="100000"/>
              </a:lnSpc>
            </a:pPr>
            <a:r>
              <a:rPr b="1" lang="es-ES" sz="1800" spc="-1" strike="noStrike">
                <a:solidFill>
                  <a:srgbClr val="ffffff"/>
                </a:solidFill>
                <a:latin typeface="Calibri"/>
                <a:ea typeface="DejaVu Sans"/>
              </a:rPr>
              <a:t>Bus de datos de 64 bits</a:t>
            </a:r>
            <a:r>
              <a:rPr b="0" lang="es-ES" sz="1800" spc="-1" strike="noStrike">
                <a:solidFill>
                  <a:srgbClr val="ffffff"/>
                </a:solidFill>
                <a:latin typeface="Calibri"/>
                <a:ea typeface="DejaVu Sans"/>
              </a:rPr>
              <a:t>.</a:t>
            </a:r>
            <a:endParaRPr b="0" lang="es-ES" sz="1800" spc="-1" strike="noStrike">
              <a:latin typeface="Arial"/>
            </a:endParaRPr>
          </a:p>
          <a:p>
            <a:pPr>
              <a:lnSpc>
                <a:spcPct val="100000"/>
              </a:lnSpc>
            </a:pPr>
            <a:r>
              <a:rPr b="0" lang="es-ES" sz="1800" spc="-1" strike="noStrike">
                <a:solidFill>
                  <a:srgbClr val="ffffff"/>
                </a:solidFill>
                <a:latin typeface="Calibri"/>
                <a:ea typeface="DejaVu Sans"/>
              </a:rPr>
              <a:t>Fue utilizada en los Pentium II y en los Pentium III , así como en los AMD K6, AMD Athlon K7 y Duron</a:t>
            </a:r>
            <a:endParaRPr b="0" lang="es-ES" sz="1800" spc="-1" strike="noStrike">
              <a:latin typeface="Arial"/>
            </a:endParaRPr>
          </a:p>
        </p:txBody>
      </p:sp>
      <p:sp>
        <p:nvSpPr>
          <p:cNvPr id="139" name="CustomShape 6"/>
          <p:cNvSpPr/>
          <p:nvPr/>
        </p:nvSpPr>
        <p:spPr>
          <a:xfrm>
            <a:off x="1023480" y="2548800"/>
            <a:ext cx="1737720" cy="506520"/>
          </a:xfrm>
          <a:prstGeom prst="snip2DiagRect">
            <a:avLst>
              <a:gd name="adj1" fmla="val 0"/>
              <a:gd name="adj2" fmla="val 16667"/>
            </a:avLst>
          </a:prstGeom>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nchor="ctr"/>
          <a:p>
            <a:pPr algn="ctr">
              <a:lnSpc>
                <a:spcPct val="100000"/>
              </a:lnSpc>
            </a:pPr>
            <a:r>
              <a:rPr b="1" lang="es-ES" sz="1800" spc="-1" strike="noStrike">
                <a:solidFill>
                  <a:srgbClr val="000000"/>
                </a:solidFill>
                <a:latin typeface="Calibri"/>
                <a:ea typeface="DejaVu Sans"/>
              </a:rPr>
              <a:t>Modelos</a:t>
            </a:r>
            <a:endParaRPr b="0" lang="es-ES" sz="1800" spc="-1" strike="noStrike">
              <a:latin typeface="Arial"/>
            </a:endParaRPr>
          </a:p>
        </p:txBody>
      </p:sp>
      <p:sp>
        <p:nvSpPr>
          <p:cNvPr id="140" name="CustomShape 7"/>
          <p:cNvSpPr/>
          <p:nvPr/>
        </p:nvSpPr>
        <p:spPr>
          <a:xfrm>
            <a:off x="1892880" y="1254960"/>
            <a:ext cx="360" cy="1293120"/>
          </a:xfrm>
          <a:custGeom>
            <a:avLst/>
            <a:gdLst/>
            <a:ahLst/>
            <a:rect l="l" t="t" r="r" b="b"/>
            <a:pathLst>
              <a:path w="21600" h="21600">
                <a:moveTo>
                  <a:pt x="0" y="0"/>
                </a:moveTo>
                <a:lnTo>
                  <a:pt x="21600" y="21600"/>
                </a:lnTo>
              </a:path>
            </a:pathLst>
          </a:custGeom>
          <a:noFill/>
          <a:ln w="3816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41" name="CustomShape 8"/>
          <p:cNvSpPr/>
          <p:nvPr/>
        </p:nvSpPr>
        <p:spPr>
          <a:xfrm>
            <a:off x="1892880" y="3056040"/>
            <a:ext cx="841320" cy="1135440"/>
          </a:xfrm>
          <a:custGeom>
            <a:avLst/>
            <a:gdLst/>
            <a:ahLst/>
            <a:rect l="l" t="t" r="r" b="b"/>
            <a:pathLst>
              <a:path w="21600" h="21600">
                <a:moveTo>
                  <a:pt x="0" y="0"/>
                </a:moveTo>
                <a:lnTo>
                  <a:pt x="21600" y="21600"/>
                </a:lnTo>
              </a:path>
            </a:pathLst>
          </a:custGeom>
          <a:noFill/>
          <a:ln w="3816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42" name="CustomShape 9"/>
          <p:cNvSpPr/>
          <p:nvPr/>
        </p:nvSpPr>
        <p:spPr>
          <a:xfrm>
            <a:off x="4511520" y="793800"/>
            <a:ext cx="569520" cy="360"/>
          </a:xfrm>
          <a:custGeom>
            <a:avLst/>
            <a:gdLst/>
            <a:ahLst/>
            <a:rect l="l" t="t" r="r" b="b"/>
            <a:pathLst>
              <a:path w="21600" h="21600">
                <a:moveTo>
                  <a:pt x="0" y="0"/>
                </a:moveTo>
                <a:lnTo>
                  <a:pt x="21600" y="21600"/>
                </a:lnTo>
              </a:path>
            </a:pathLst>
          </a:custGeom>
          <a:noFill/>
          <a:ln w="3816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43" name="CustomShape 10"/>
          <p:cNvSpPr/>
          <p:nvPr/>
        </p:nvSpPr>
        <p:spPr>
          <a:xfrm>
            <a:off x="5976720" y="1556640"/>
            <a:ext cx="1737720" cy="506520"/>
          </a:xfrm>
          <a:prstGeom prst="snip2DiagRect">
            <a:avLst>
              <a:gd name="adj1" fmla="val 0"/>
              <a:gd name="adj2" fmla="val 16667"/>
            </a:avLst>
          </a:prstGeom>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nchor="ctr"/>
          <a:p>
            <a:pPr algn="ctr">
              <a:lnSpc>
                <a:spcPct val="100000"/>
              </a:lnSpc>
            </a:pPr>
            <a:r>
              <a:rPr b="1" lang="es-ES" sz="1800" spc="-1" strike="noStrike">
                <a:solidFill>
                  <a:srgbClr val="000000"/>
                </a:solidFill>
                <a:latin typeface="Calibri"/>
                <a:ea typeface="DejaVu Sans"/>
              </a:rPr>
              <a:t>Características</a:t>
            </a:r>
            <a:endParaRPr b="0" lang="es-ES" sz="1800" spc="-1" strike="noStrike">
              <a:latin typeface="Arial"/>
            </a:endParaRPr>
          </a:p>
        </p:txBody>
      </p:sp>
      <p:sp>
        <p:nvSpPr>
          <p:cNvPr id="144" name="CustomShape 11"/>
          <p:cNvSpPr/>
          <p:nvPr/>
        </p:nvSpPr>
        <p:spPr>
          <a:xfrm>
            <a:off x="6845760" y="2063880"/>
            <a:ext cx="360" cy="467640"/>
          </a:xfrm>
          <a:custGeom>
            <a:avLst/>
            <a:gdLst/>
            <a:ahLst/>
            <a:rect l="l" t="t" r="r" b="b"/>
            <a:pathLst>
              <a:path w="21600" h="21600">
                <a:moveTo>
                  <a:pt x="0" y="0"/>
                </a:moveTo>
                <a:lnTo>
                  <a:pt x="21600" y="21600"/>
                </a:lnTo>
              </a:path>
            </a:pathLst>
          </a:custGeom>
          <a:noFill/>
          <a:ln w="3816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45" name="CustomShape 12"/>
          <p:cNvSpPr/>
          <p:nvPr/>
        </p:nvSpPr>
        <p:spPr>
          <a:xfrm>
            <a:off x="409320" y="4192200"/>
            <a:ext cx="1209600" cy="669240"/>
          </a:xfrm>
          <a:prstGeom prst="rect">
            <a:avLst/>
          </a:prstGeom>
          <a:ln>
            <a:round/>
          </a:ln>
        </p:spPr>
        <p:style>
          <a:lnRef idx="2">
            <a:schemeClr val="accent2">
              <a:shade val="50000"/>
            </a:schemeClr>
          </a:lnRef>
          <a:fillRef idx="1">
            <a:schemeClr val="accent2"/>
          </a:fillRef>
          <a:effectRef idx="0">
            <a:schemeClr val="accent2"/>
          </a:effectRef>
          <a:fontRef idx="minor"/>
        </p:style>
        <p:txBody>
          <a:bodyPr lIns="90000" rIns="90000" tIns="45000" bIns="45000"/>
          <a:p>
            <a:pPr algn="ctr">
              <a:lnSpc>
                <a:spcPct val="100000"/>
              </a:lnSpc>
            </a:pPr>
            <a:r>
              <a:rPr b="1" lang="es-ES" sz="2000" spc="-1" strike="noStrike">
                <a:solidFill>
                  <a:srgbClr val="ffffff"/>
                </a:solidFill>
                <a:latin typeface="Calibri"/>
                <a:ea typeface="DejaVu Sans"/>
              </a:rPr>
              <a:t>PC100</a:t>
            </a:r>
            <a:r>
              <a:rPr b="0" lang="es-ES" sz="2000" spc="-1" strike="noStrike">
                <a:solidFill>
                  <a:srgbClr val="ffffff"/>
                </a:solidFill>
                <a:latin typeface="Calibri"/>
                <a:ea typeface="DejaVu Sans"/>
              </a:rPr>
              <a:t> </a:t>
            </a:r>
            <a:r>
              <a:rPr b="0" lang="es-ES" sz="1800" spc="-1" strike="noStrike">
                <a:solidFill>
                  <a:srgbClr val="ffffff"/>
                </a:solidFill>
                <a:latin typeface="Calibri"/>
                <a:ea typeface="DejaVu Sans"/>
              </a:rPr>
              <a:t>(100 MHz)</a:t>
            </a:r>
            <a:endParaRPr b="0" lang="es-ES" sz="1800" spc="-1" strike="noStrike">
              <a:latin typeface="Arial"/>
            </a:endParaRPr>
          </a:p>
        </p:txBody>
      </p:sp>
      <p:sp>
        <p:nvSpPr>
          <p:cNvPr id="146" name="CustomShape 13"/>
          <p:cNvSpPr/>
          <p:nvPr/>
        </p:nvSpPr>
        <p:spPr>
          <a:xfrm>
            <a:off x="2121840" y="4192200"/>
            <a:ext cx="1225080" cy="669240"/>
          </a:xfrm>
          <a:prstGeom prst="rect">
            <a:avLst/>
          </a:prstGeom>
          <a:ln>
            <a:round/>
          </a:ln>
        </p:spPr>
        <p:style>
          <a:lnRef idx="2">
            <a:schemeClr val="accent2">
              <a:shade val="50000"/>
            </a:schemeClr>
          </a:lnRef>
          <a:fillRef idx="1">
            <a:schemeClr val="accent2"/>
          </a:fillRef>
          <a:effectRef idx="0">
            <a:schemeClr val="accent2"/>
          </a:effectRef>
          <a:fontRef idx="minor"/>
        </p:style>
        <p:txBody>
          <a:bodyPr lIns="90000" rIns="90000" tIns="45000" bIns="45000"/>
          <a:p>
            <a:pPr algn="ctr">
              <a:lnSpc>
                <a:spcPct val="100000"/>
              </a:lnSpc>
            </a:pPr>
            <a:r>
              <a:rPr b="1" lang="es-ES" sz="2000" spc="-1" strike="noStrike">
                <a:solidFill>
                  <a:srgbClr val="ffffff"/>
                </a:solidFill>
                <a:latin typeface="Calibri"/>
                <a:ea typeface="DejaVu Sans"/>
              </a:rPr>
              <a:t>PC133</a:t>
            </a:r>
            <a:r>
              <a:rPr b="0" lang="es-ES" sz="2000" spc="-1" strike="noStrike">
                <a:solidFill>
                  <a:srgbClr val="ffffff"/>
                </a:solidFill>
                <a:latin typeface="Calibri"/>
                <a:ea typeface="DejaVu Sans"/>
              </a:rPr>
              <a:t> </a:t>
            </a:r>
            <a:r>
              <a:rPr b="0" lang="es-ES" sz="1800" spc="-1" strike="noStrike">
                <a:solidFill>
                  <a:srgbClr val="ffffff"/>
                </a:solidFill>
                <a:latin typeface="Calibri"/>
                <a:ea typeface="DejaVu Sans"/>
              </a:rPr>
              <a:t>(133 MHz)</a:t>
            </a:r>
            <a:endParaRPr b="0" lang="es-ES" sz="1800" spc="-1" strike="noStrike">
              <a:latin typeface="Arial"/>
            </a:endParaRPr>
          </a:p>
        </p:txBody>
      </p:sp>
      <p:sp>
        <p:nvSpPr>
          <p:cNvPr id="147" name="CustomShape 14"/>
          <p:cNvSpPr/>
          <p:nvPr/>
        </p:nvSpPr>
        <p:spPr>
          <a:xfrm flipH="1">
            <a:off x="1013760" y="3056040"/>
            <a:ext cx="877680" cy="1135440"/>
          </a:xfrm>
          <a:custGeom>
            <a:avLst/>
            <a:gdLst/>
            <a:ahLst/>
            <a:rect l="l" t="t" r="r" b="b"/>
            <a:pathLst>
              <a:path w="21600" h="21600">
                <a:moveTo>
                  <a:pt x="0" y="0"/>
                </a:moveTo>
                <a:lnTo>
                  <a:pt x="21600" y="21600"/>
                </a:lnTo>
              </a:path>
            </a:pathLst>
          </a:custGeom>
          <a:noFill/>
          <a:ln w="38160">
            <a:solidFill>
              <a:srgbClr val="4a7ebb"/>
            </a:solidFill>
            <a:round/>
            <a:tailEnd len="med" type="triangle" w="med"/>
          </a:ln>
        </p:spPr>
        <p:style>
          <a:lnRef idx="1">
            <a:schemeClr val="accent1"/>
          </a:lnRef>
          <a:fillRef idx="0">
            <a:schemeClr val="accent1"/>
          </a:fillRef>
          <a:effectRef idx="0">
            <a:schemeClr val="accent1"/>
          </a:effectRef>
          <a:fontRef idx="minor"/>
        </p:style>
      </p:sp>
      <p:pic>
        <p:nvPicPr>
          <p:cNvPr id="148" name="Picture 2" descr=""/>
          <p:cNvPicPr/>
          <p:nvPr/>
        </p:nvPicPr>
        <p:blipFill>
          <a:blip r:embed="rId2"/>
          <a:stretch/>
        </p:blipFill>
        <p:spPr>
          <a:xfrm>
            <a:off x="3594600" y="4552920"/>
            <a:ext cx="5428800" cy="1818000"/>
          </a:xfrm>
          <a:prstGeom prst="rect">
            <a:avLst/>
          </a:prstGeom>
          <a:ln>
            <a:noFill/>
          </a:ln>
        </p:spPr>
      </p:pic>
      <p:pic>
        <p:nvPicPr>
          <p:cNvPr id="149" name="Picture 2" descr=""/>
          <p:cNvPicPr/>
          <p:nvPr/>
        </p:nvPicPr>
        <p:blipFill>
          <a:blip r:embed="rId3"/>
          <a:stretch/>
        </p:blipFill>
        <p:spPr>
          <a:xfrm>
            <a:off x="3642480" y="4555800"/>
            <a:ext cx="5333040" cy="1871640"/>
          </a:xfrm>
          <a:prstGeom prst="rect">
            <a:avLst/>
          </a:prstGeom>
          <a:ln>
            <a:noFill/>
          </a:ln>
        </p:spPr>
      </p:pic>
      <p:sp>
        <p:nvSpPr>
          <p:cNvPr id="150" name="CustomShape 15"/>
          <p:cNvSpPr/>
          <p:nvPr/>
        </p:nvSpPr>
        <p:spPr>
          <a:xfrm flipH="1">
            <a:off x="6844320" y="1086120"/>
            <a:ext cx="360" cy="469800"/>
          </a:xfrm>
          <a:custGeom>
            <a:avLst/>
            <a:gdLst/>
            <a:ahLst/>
            <a:rect l="l" t="t" r="r" b="b"/>
            <a:pathLst>
              <a:path w="21600" h="21600">
                <a:moveTo>
                  <a:pt x="0" y="0"/>
                </a:moveTo>
                <a:lnTo>
                  <a:pt x="21600" y="21600"/>
                </a:lnTo>
              </a:path>
            </a:pathLst>
          </a:custGeom>
          <a:noFill/>
          <a:ln w="38160">
            <a:solidFill>
              <a:srgbClr val="4a7ebb"/>
            </a:solidFill>
            <a:round/>
            <a:tailEnd len="med" type="triangle" w="med"/>
          </a:ln>
        </p:spPr>
        <p:style>
          <a:lnRef idx="1">
            <a:schemeClr val="accent1"/>
          </a:lnRef>
          <a:fillRef idx="0">
            <a:schemeClr val="accent1"/>
          </a:fillRef>
          <a:effectRef idx="0">
            <a:schemeClr val="accent1"/>
          </a:effectRef>
          <a:fontRef idx="minor"/>
        </p:style>
      </p:sp>
    </p:spTree>
  </p:cSld>
  <p:timing>
    <p:tnLst>
      <p:par>
        <p:cTn id="361" dur="indefinite" restart="never" nodeType="tmRoot">
          <p:childTnLst>
            <p:seq>
              <p:cTn id="362" dur="indefinite" nodeType="mainSeq">
                <p:childTnLst>
                  <p:par>
                    <p:cTn id="363" fill="hold">
                      <p:stCondLst>
                        <p:cond delay="0"/>
                      </p:stCondLst>
                      <p:childTnLst>
                        <p:par>
                          <p:cTn id="364" fill="hold">
                            <p:stCondLst>
                              <p:cond delay="0"/>
                            </p:stCondLst>
                            <p:childTnLst>
                              <p:par>
                                <p:cTn id="365" nodeType="afterEffect" fill="hold" presetClass="entr" presetID="5" presetSubtype="10">
                                  <p:stCondLst>
                                    <p:cond delay="0"/>
                                  </p:stCondLst>
                                  <p:childTnLst>
                                    <p:set>
                                      <p:cBhvr>
                                        <p:cTn id="366" dur="1" fill="hold">
                                          <p:stCondLst>
                                            <p:cond delay="0"/>
                                          </p:stCondLst>
                                        </p:cTn>
                                        <p:tgtEl>
                                          <p:spTgt spid="142"/>
                                        </p:tgtEl>
                                        <p:attrNameLst>
                                          <p:attrName>style.visibility</p:attrName>
                                        </p:attrNameLst>
                                      </p:cBhvr>
                                      <p:to>
                                        <p:strVal val="visible"/>
                                      </p:to>
                                    </p:set>
                                    <p:animEffect filter="checkerboard(across)" transition="in">
                                      <p:cBhvr additive="repl">
                                        <p:cTn id="367" dur="500"/>
                                        <p:tgtEl>
                                          <p:spTgt spid="142"/>
                                        </p:tgtEl>
                                      </p:cBhvr>
                                    </p:animEffect>
                                  </p:childTnLst>
                                </p:cTn>
                              </p:par>
                            </p:childTnLst>
                          </p:cTn>
                        </p:par>
                        <p:par>
                          <p:cTn id="368" fill="hold">
                            <p:stCondLst>
                              <p:cond delay="500"/>
                            </p:stCondLst>
                            <p:childTnLst>
                              <p:par>
                                <p:cTn id="369" nodeType="afterEffect" fill="hold" presetClass="entr" presetID="5" presetSubtype="10">
                                  <p:stCondLst>
                                    <p:cond delay="0"/>
                                  </p:stCondLst>
                                  <p:childTnLst>
                                    <p:set>
                                      <p:cBhvr>
                                        <p:cTn id="370" dur="1" fill="hold">
                                          <p:stCondLst>
                                            <p:cond delay="0"/>
                                          </p:stCondLst>
                                        </p:cTn>
                                        <p:tgtEl>
                                          <p:spTgt spid="137"/>
                                        </p:tgtEl>
                                        <p:attrNameLst>
                                          <p:attrName>style.visibility</p:attrName>
                                        </p:attrNameLst>
                                      </p:cBhvr>
                                      <p:to>
                                        <p:strVal val="visible"/>
                                      </p:to>
                                    </p:set>
                                    <p:animEffect filter="checkerboard(across)" transition="in">
                                      <p:cBhvr additive="repl">
                                        <p:cTn id="371" dur="500"/>
                                        <p:tgtEl>
                                          <p:spTgt spid="137"/>
                                        </p:tgtEl>
                                      </p:cBhvr>
                                    </p:animEffect>
                                  </p:childTnLst>
                                </p:cTn>
                              </p:par>
                            </p:childTnLst>
                          </p:cTn>
                        </p:par>
                        <p:par>
                          <p:cTn id="372" fill="hold">
                            <p:stCondLst>
                              <p:cond delay="1000"/>
                            </p:stCondLst>
                            <p:childTnLst>
                              <p:par>
                                <p:cTn id="373" nodeType="afterEffect" fill="hold" presetClass="entr" presetID="5" presetSubtype="10">
                                  <p:stCondLst>
                                    <p:cond delay="0"/>
                                  </p:stCondLst>
                                  <p:childTnLst>
                                    <p:set>
                                      <p:cBhvr>
                                        <p:cTn id="374" dur="1" fill="hold">
                                          <p:stCondLst>
                                            <p:cond delay="0"/>
                                          </p:stCondLst>
                                        </p:cTn>
                                        <p:tgtEl>
                                          <p:spTgt spid="150"/>
                                        </p:tgtEl>
                                        <p:attrNameLst>
                                          <p:attrName>style.visibility</p:attrName>
                                        </p:attrNameLst>
                                      </p:cBhvr>
                                      <p:to>
                                        <p:strVal val="visible"/>
                                      </p:to>
                                    </p:set>
                                    <p:animEffect filter="checkerboard(across)" transition="in">
                                      <p:cBhvr additive="repl">
                                        <p:cTn id="375" dur="500"/>
                                        <p:tgtEl>
                                          <p:spTgt spid="150"/>
                                        </p:tgtEl>
                                      </p:cBhvr>
                                    </p:animEffect>
                                  </p:childTnLst>
                                </p:cTn>
                              </p:par>
                            </p:childTnLst>
                          </p:cTn>
                        </p:par>
                        <p:par>
                          <p:cTn id="376" fill="hold">
                            <p:stCondLst>
                              <p:cond delay="1500"/>
                            </p:stCondLst>
                            <p:childTnLst>
                              <p:par>
                                <p:cTn id="377" nodeType="afterEffect" fill="hold" presetClass="entr" presetID="5" presetSubtype="10">
                                  <p:stCondLst>
                                    <p:cond delay="0"/>
                                  </p:stCondLst>
                                  <p:childTnLst>
                                    <p:set>
                                      <p:cBhvr>
                                        <p:cTn id="378" dur="1" fill="hold">
                                          <p:stCondLst>
                                            <p:cond delay="0"/>
                                          </p:stCondLst>
                                        </p:cTn>
                                        <p:tgtEl>
                                          <p:spTgt spid="143"/>
                                        </p:tgtEl>
                                        <p:attrNameLst>
                                          <p:attrName>style.visibility</p:attrName>
                                        </p:attrNameLst>
                                      </p:cBhvr>
                                      <p:to>
                                        <p:strVal val="visible"/>
                                      </p:to>
                                    </p:set>
                                    <p:animEffect filter="checkerboard(across)" transition="in">
                                      <p:cBhvr additive="repl">
                                        <p:cTn id="379" dur="500"/>
                                        <p:tgtEl>
                                          <p:spTgt spid="143"/>
                                        </p:tgtEl>
                                      </p:cBhvr>
                                    </p:animEffect>
                                  </p:childTnLst>
                                </p:cTn>
                              </p:par>
                            </p:childTnLst>
                          </p:cTn>
                        </p:par>
                        <p:par>
                          <p:cTn id="380" fill="hold">
                            <p:stCondLst>
                              <p:cond delay="2000"/>
                            </p:stCondLst>
                            <p:childTnLst>
                              <p:par>
                                <p:cTn id="381" nodeType="afterEffect" fill="hold" presetClass="entr" presetID="5" presetSubtype="10">
                                  <p:stCondLst>
                                    <p:cond delay="0"/>
                                  </p:stCondLst>
                                  <p:childTnLst>
                                    <p:set>
                                      <p:cBhvr>
                                        <p:cTn id="382" dur="1" fill="hold">
                                          <p:stCondLst>
                                            <p:cond delay="0"/>
                                          </p:stCondLst>
                                        </p:cTn>
                                        <p:tgtEl>
                                          <p:spTgt spid="144"/>
                                        </p:tgtEl>
                                        <p:attrNameLst>
                                          <p:attrName>style.visibility</p:attrName>
                                        </p:attrNameLst>
                                      </p:cBhvr>
                                      <p:to>
                                        <p:strVal val="visible"/>
                                      </p:to>
                                    </p:set>
                                    <p:animEffect filter="checkerboard(across)" transition="in">
                                      <p:cBhvr additive="repl">
                                        <p:cTn id="383" dur="500"/>
                                        <p:tgtEl>
                                          <p:spTgt spid="144"/>
                                        </p:tgtEl>
                                      </p:cBhvr>
                                    </p:animEffect>
                                  </p:childTnLst>
                                </p:cTn>
                              </p:par>
                            </p:childTnLst>
                          </p:cTn>
                        </p:par>
                        <p:par>
                          <p:cTn id="384" fill="hold">
                            <p:stCondLst>
                              <p:cond delay="2500"/>
                            </p:stCondLst>
                            <p:childTnLst>
                              <p:par>
                                <p:cTn id="385" nodeType="afterEffect" fill="hold" presetClass="entr" presetID="5" presetSubtype="10">
                                  <p:stCondLst>
                                    <p:cond delay="0"/>
                                  </p:stCondLst>
                                  <p:childTnLst>
                                    <p:set>
                                      <p:cBhvr>
                                        <p:cTn id="386" dur="1" fill="hold">
                                          <p:stCondLst>
                                            <p:cond delay="0"/>
                                          </p:stCondLst>
                                        </p:cTn>
                                        <p:tgtEl>
                                          <p:spTgt spid="138"/>
                                        </p:tgtEl>
                                        <p:attrNameLst>
                                          <p:attrName>style.visibility</p:attrName>
                                        </p:attrNameLst>
                                      </p:cBhvr>
                                      <p:to>
                                        <p:strVal val="visible"/>
                                      </p:to>
                                    </p:set>
                                    <p:animEffect filter="checkerboard(across)" transition="in">
                                      <p:cBhvr additive="repl">
                                        <p:cTn id="387" dur="500"/>
                                        <p:tgtEl>
                                          <p:spTgt spid="138"/>
                                        </p:tgtEl>
                                      </p:cBhvr>
                                    </p:animEffect>
                                  </p:childTnLst>
                                </p:cTn>
                              </p:par>
                            </p:childTnLst>
                          </p:cTn>
                        </p:par>
                        <p:par>
                          <p:cTn id="388" fill="hold">
                            <p:stCondLst>
                              <p:cond delay="3000"/>
                            </p:stCondLst>
                            <p:childTnLst>
                              <p:par>
                                <p:cTn id="389" nodeType="afterEffect" fill="hold" presetClass="entr" presetID="42">
                                  <p:stCondLst>
                                    <p:cond delay="0"/>
                                  </p:stCondLst>
                                  <p:childTnLst>
                                    <p:set>
                                      <p:cBhvr>
                                        <p:cTn id="390" dur="1" fill="hold">
                                          <p:stCondLst>
                                            <p:cond delay="0"/>
                                          </p:stCondLst>
                                        </p:cTn>
                                        <p:tgtEl>
                                          <p:spTgt spid="148"/>
                                        </p:tgtEl>
                                        <p:attrNameLst>
                                          <p:attrName>style.visibility</p:attrName>
                                        </p:attrNameLst>
                                      </p:cBhvr>
                                      <p:to>
                                        <p:strVal val="visible"/>
                                      </p:to>
                                    </p:set>
                                    <p:animEffect filter="fade" transition="in">
                                      <p:cBhvr additive="repl">
                                        <p:cTn id="391" dur="1000"/>
                                        <p:tgtEl>
                                          <p:spTgt spid="148"/>
                                        </p:tgtEl>
                                      </p:cBhvr>
                                    </p:animEffect>
                                    <p:anim calcmode="lin" valueType="num">
                                      <p:cBhvr additive="repl">
                                        <p:cTn id="392" dur="1000" fill="hold"/>
                                        <p:tgtEl>
                                          <p:spTgt spid="148"/>
                                        </p:tgtEl>
                                        <p:attrNameLst>
                                          <p:attrName>ppt_x</p:attrName>
                                        </p:attrNameLst>
                                      </p:cBhvr>
                                      <p:tavLst>
                                        <p:tav tm="0">
                                          <p:val>
                                            <p:strVal val="#ppt_x"/>
                                          </p:val>
                                        </p:tav>
                                        <p:tav tm="100000">
                                          <p:val>
                                            <p:strVal val="#ppt_x"/>
                                          </p:val>
                                        </p:tav>
                                      </p:tavLst>
                                    </p:anim>
                                    <p:anim calcmode="lin" valueType="num">
                                      <p:cBhvr additive="repl">
                                        <p:cTn id="393" dur="1000" fill="hold"/>
                                        <p:tgtEl>
                                          <p:spTgt spid="148"/>
                                        </p:tgtEl>
                                        <p:attrNameLst>
                                          <p:attrName>ppt_y</p:attrName>
                                        </p:attrNameLst>
                                      </p:cBhvr>
                                      <p:tavLst>
                                        <p:tav tm="0">
                                          <p:val>
                                            <p:strVal val="#ppt_y+.1"/>
                                          </p:val>
                                        </p:tav>
                                        <p:tav tm="100000">
                                          <p:val>
                                            <p:strVal val="#ppt_y"/>
                                          </p:val>
                                        </p:tav>
                                      </p:tavLst>
                                    </p:anim>
                                  </p:childTnLst>
                                </p:cTn>
                              </p:par>
                            </p:childTnLst>
                          </p:cTn>
                        </p:par>
                      </p:childTnLst>
                    </p:cTn>
                  </p:par>
                  <p:par>
                    <p:cTn id="394" fill="hold">
                      <p:stCondLst>
                        <p:cond delay="indefinite"/>
                      </p:stCondLst>
                      <p:childTnLst>
                        <p:par>
                          <p:cTn id="395" fill="hold">
                            <p:stCondLst>
                              <p:cond delay="0"/>
                            </p:stCondLst>
                            <p:childTnLst>
                              <p:par>
                                <p:cTn id="396" nodeType="clickEffect" fill="hold" presetClass="entr" presetID="5" presetSubtype="10">
                                  <p:stCondLst>
                                    <p:cond delay="0"/>
                                  </p:stCondLst>
                                  <p:childTnLst>
                                    <p:set>
                                      <p:cBhvr>
                                        <p:cTn id="397" dur="1" fill="hold">
                                          <p:stCondLst>
                                            <p:cond delay="0"/>
                                          </p:stCondLst>
                                        </p:cTn>
                                        <p:tgtEl>
                                          <p:spTgt spid="140"/>
                                        </p:tgtEl>
                                        <p:attrNameLst>
                                          <p:attrName>style.visibility</p:attrName>
                                        </p:attrNameLst>
                                      </p:cBhvr>
                                      <p:to>
                                        <p:strVal val="visible"/>
                                      </p:to>
                                    </p:set>
                                    <p:animEffect filter="checkerboard(across)" transition="in">
                                      <p:cBhvr additive="repl">
                                        <p:cTn id="398" dur="500"/>
                                        <p:tgtEl>
                                          <p:spTgt spid="140"/>
                                        </p:tgtEl>
                                      </p:cBhvr>
                                    </p:animEffect>
                                  </p:childTnLst>
                                </p:cTn>
                              </p:par>
                            </p:childTnLst>
                          </p:cTn>
                        </p:par>
                        <p:par>
                          <p:cTn id="399" fill="hold">
                            <p:stCondLst>
                              <p:cond delay="500"/>
                            </p:stCondLst>
                            <p:childTnLst>
                              <p:par>
                                <p:cTn id="400" nodeType="afterEffect" fill="hold" presetClass="entr" presetID="5" presetSubtype="10">
                                  <p:stCondLst>
                                    <p:cond delay="0"/>
                                  </p:stCondLst>
                                  <p:childTnLst>
                                    <p:set>
                                      <p:cBhvr>
                                        <p:cTn id="401" dur="1" fill="hold">
                                          <p:stCondLst>
                                            <p:cond delay="0"/>
                                          </p:stCondLst>
                                        </p:cTn>
                                        <p:tgtEl>
                                          <p:spTgt spid="139"/>
                                        </p:tgtEl>
                                        <p:attrNameLst>
                                          <p:attrName>style.visibility</p:attrName>
                                        </p:attrNameLst>
                                      </p:cBhvr>
                                      <p:to>
                                        <p:strVal val="visible"/>
                                      </p:to>
                                    </p:set>
                                    <p:animEffect filter="checkerboard(across)" transition="in">
                                      <p:cBhvr additive="repl">
                                        <p:cTn id="402" dur="500"/>
                                        <p:tgtEl>
                                          <p:spTgt spid="139"/>
                                        </p:tgtEl>
                                      </p:cBhvr>
                                    </p:animEffect>
                                  </p:childTnLst>
                                </p:cTn>
                              </p:par>
                            </p:childTnLst>
                          </p:cTn>
                        </p:par>
                        <p:par>
                          <p:cTn id="403" fill="hold">
                            <p:stCondLst>
                              <p:cond delay="1000"/>
                            </p:stCondLst>
                            <p:childTnLst>
                              <p:par>
                                <p:cTn id="404" nodeType="afterEffect" fill="hold" presetClass="entr" presetID="5" presetSubtype="10">
                                  <p:stCondLst>
                                    <p:cond delay="0"/>
                                  </p:stCondLst>
                                  <p:childTnLst>
                                    <p:set>
                                      <p:cBhvr>
                                        <p:cTn id="405" dur="1" fill="hold">
                                          <p:stCondLst>
                                            <p:cond delay="0"/>
                                          </p:stCondLst>
                                        </p:cTn>
                                        <p:tgtEl>
                                          <p:spTgt spid="147"/>
                                        </p:tgtEl>
                                        <p:attrNameLst>
                                          <p:attrName>style.visibility</p:attrName>
                                        </p:attrNameLst>
                                      </p:cBhvr>
                                      <p:to>
                                        <p:strVal val="visible"/>
                                      </p:to>
                                    </p:set>
                                    <p:animEffect filter="checkerboard(across)" transition="in">
                                      <p:cBhvr additive="repl">
                                        <p:cTn id="406" dur="500"/>
                                        <p:tgtEl>
                                          <p:spTgt spid="147"/>
                                        </p:tgtEl>
                                      </p:cBhvr>
                                    </p:animEffect>
                                  </p:childTnLst>
                                </p:cTn>
                              </p:par>
                            </p:childTnLst>
                          </p:cTn>
                        </p:par>
                        <p:par>
                          <p:cTn id="407" fill="hold">
                            <p:stCondLst>
                              <p:cond delay="1500"/>
                            </p:stCondLst>
                            <p:childTnLst>
                              <p:par>
                                <p:cTn id="408" nodeType="afterEffect" fill="hold" presetClass="entr" presetID="5" presetSubtype="10">
                                  <p:stCondLst>
                                    <p:cond delay="0"/>
                                  </p:stCondLst>
                                  <p:childTnLst>
                                    <p:set>
                                      <p:cBhvr>
                                        <p:cTn id="409" dur="1" fill="hold">
                                          <p:stCondLst>
                                            <p:cond delay="0"/>
                                          </p:stCondLst>
                                        </p:cTn>
                                        <p:tgtEl>
                                          <p:spTgt spid="145"/>
                                        </p:tgtEl>
                                        <p:attrNameLst>
                                          <p:attrName>style.visibility</p:attrName>
                                        </p:attrNameLst>
                                      </p:cBhvr>
                                      <p:to>
                                        <p:strVal val="visible"/>
                                      </p:to>
                                    </p:set>
                                    <p:animEffect filter="checkerboard(across)" transition="in">
                                      <p:cBhvr additive="repl">
                                        <p:cTn id="410" dur="500"/>
                                        <p:tgtEl>
                                          <p:spTgt spid="145"/>
                                        </p:tgtEl>
                                      </p:cBhvr>
                                    </p:animEffect>
                                  </p:childTnLst>
                                </p:cTn>
                              </p:par>
                            </p:childTnLst>
                          </p:cTn>
                        </p:par>
                        <p:par>
                          <p:cTn id="411" fill="hold">
                            <p:stCondLst>
                              <p:cond delay="2000"/>
                            </p:stCondLst>
                            <p:childTnLst>
                              <p:par>
                                <p:cTn id="412" nodeType="afterEffect" fill="hold" presetClass="entr" presetID="5" presetSubtype="10">
                                  <p:stCondLst>
                                    <p:cond delay="0"/>
                                  </p:stCondLst>
                                  <p:childTnLst>
                                    <p:set>
                                      <p:cBhvr>
                                        <p:cTn id="413" dur="1" fill="hold">
                                          <p:stCondLst>
                                            <p:cond delay="0"/>
                                          </p:stCondLst>
                                        </p:cTn>
                                        <p:tgtEl>
                                          <p:spTgt spid="141"/>
                                        </p:tgtEl>
                                        <p:attrNameLst>
                                          <p:attrName>style.visibility</p:attrName>
                                        </p:attrNameLst>
                                      </p:cBhvr>
                                      <p:to>
                                        <p:strVal val="visible"/>
                                      </p:to>
                                    </p:set>
                                    <p:animEffect filter="checkerboard(across)" transition="in">
                                      <p:cBhvr additive="repl">
                                        <p:cTn id="414" dur="500"/>
                                        <p:tgtEl>
                                          <p:spTgt spid="141"/>
                                        </p:tgtEl>
                                      </p:cBhvr>
                                    </p:animEffect>
                                  </p:childTnLst>
                                </p:cTn>
                              </p:par>
                            </p:childTnLst>
                          </p:cTn>
                        </p:par>
                        <p:par>
                          <p:cTn id="415" fill="hold">
                            <p:stCondLst>
                              <p:cond delay="2500"/>
                            </p:stCondLst>
                            <p:childTnLst>
                              <p:par>
                                <p:cTn id="416" nodeType="afterEffect" fill="hold" presetClass="entr" presetID="5" presetSubtype="10">
                                  <p:stCondLst>
                                    <p:cond delay="0"/>
                                  </p:stCondLst>
                                  <p:childTnLst>
                                    <p:set>
                                      <p:cBhvr>
                                        <p:cTn id="417" dur="1" fill="hold">
                                          <p:stCondLst>
                                            <p:cond delay="0"/>
                                          </p:stCondLst>
                                        </p:cTn>
                                        <p:tgtEl>
                                          <p:spTgt spid="146"/>
                                        </p:tgtEl>
                                        <p:attrNameLst>
                                          <p:attrName>style.visibility</p:attrName>
                                        </p:attrNameLst>
                                      </p:cBhvr>
                                      <p:to>
                                        <p:strVal val="visible"/>
                                      </p:to>
                                    </p:set>
                                    <p:animEffect filter="checkerboard(across)" transition="in">
                                      <p:cBhvr additive="repl">
                                        <p:cTn id="418" dur="500"/>
                                        <p:tgtEl>
                                          <p:spTgt spid="146"/>
                                        </p:tgtEl>
                                      </p:cBhvr>
                                    </p:animEffect>
                                  </p:childTnLst>
                                </p:cTn>
                              </p:par>
                            </p:childTnLst>
                          </p:cTn>
                        </p:par>
                      </p:childTnLst>
                    </p:cTn>
                  </p:par>
                  <p:par>
                    <p:cTn id="419" fill="hold">
                      <p:stCondLst>
                        <p:cond delay="indefinite"/>
                      </p:stCondLst>
                      <p:childTnLst>
                        <p:par>
                          <p:cTn id="420" fill="hold">
                            <p:stCondLst>
                              <p:cond delay="0"/>
                            </p:stCondLst>
                            <p:childTnLst>
                              <p:par>
                                <p:cTn id="421" nodeType="clickEffect" fill="hold" presetClass="exit" presetID="10">
                                  <p:stCondLst>
                                    <p:cond delay="0"/>
                                  </p:stCondLst>
                                  <p:childTnLst>
                                    <p:animEffect filter="fade" transition="out">
                                      <p:cBhvr additive="repl">
                                        <p:cTn id="422" dur="500"/>
                                        <p:tgtEl>
                                          <p:spTgt spid="148"/>
                                        </p:tgtEl>
                                      </p:cBhvr>
                                    </p:animEffect>
                                    <p:set>
                                      <p:cBhvr>
                                        <p:cTn id="423" dur="1" fill="hold">
                                          <p:stCondLst>
                                            <p:cond delay="499"/>
                                          </p:stCondLst>
                                        </p:cTn>
                                        <p:tgtEl>
                                          <p:spTgt spid="148"/>
                                        </p:tgtEl>
                                        <p:attrNameLst>
                                          <p:attrName>style.visibility</p:attrName>
                                        </p:attrNameLst>
                                      </p:cBhvr>
                                      <p:to>
                                        <p:strVal val="hidden"/>
                                      </p:to>
                                    </p:set>
                                  </p:childTnLst>
                                </p:cTn>
                              </p:par>
                            </p:childTnLst>
                          </p:cTn>
                        </p:par>
                        <p:par>
                          <p:cTn id="424" fill="hold">
                            <p:stCondLst>
                              <p:cond delay="500"/>
                            </p:stCondLst>
                            <p:childTnLst>
                              <p:par>
                                <p:cTn id="425" nodeType="afterEffect" fill="hold" presetClass="entr" presetID="42">
                                  <p:stCondLst>
                                    <p:cond delay="0"/>
                                  </p:stCondLst>
                                  <p:childTnLst>
                                    <p:set>
                                      <p:cBhvr>
                                        <p:cTn id="426" dur="1" fill="hold">
                                          <p:stCondLst>
                                            <p:cond delay="0"/>
                                          </p:stCondLst>
                                        </p:cTn>
                                        <p:tgtEl>
                                          <p:spTgt spid="149"/>
                                        </p:tgtEl>
                                        <p:attrNameLst>
                                          <p:attrName>style.visibility</p:attrName>
                                        </p:attrNameLst>
                                      </p:cBhvr>
                                      <p:to>
                                        <p:strVal val="visible"/>
                                      </p:to>
                                    </p:set>
                                    <p:animEffect filter="fade" transition="in">
                                      <p:cBhvr additive="repl">
                                        <p:cTn id="427" dur="1000"/>
                                        <p:tgtEl>
                                          <p:spTgt spid="149"/>
                                        </p:tgtEl>
                                      </p:cBhvr>
                                    </p:animEffect>
                                    <p:anim calcmode="lin" valueType="num">
                                      <p:cBhvr additive="repl">
                                        <p:cTn id="428" dur="1000" fill="hold"/>
                                        <p:tgtEl>
                                          <p:spTgt spid="149"/>
                                        </p:tgtEl>
                                        <p:attrNameLst>
                                          <p:attrName>ppt_x</p:attrName>
                                        </p:attrNameLst>
                                      </p:cBhvr>
                                      <p:tavLst>
                                        <p:tav tm="0">
                                          <p:val>
                                            <p:strVal val="#ppt_x"/>
                                          </p:val>
                                        </p:tav>
                                        <p:tav tm="100000">
                                          <p:val>
                                            <p:strVal val="#ppt_x"/>
                                          </p:val>
                                        </p:tav>
                                      </p:tavLst>
                                    </p:anim>
                                    <p:anim calcmode="lin" valueType="num">
                                      <p:cBhvr additive="repl">
                                        <p:cTn id="429" dur="1000" fill="hold"/>
                                        <p:tgtEl>
                                          <p:spTgt spid="149"/>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7092360" y="6588000"/>
            <a:ext cx="1875600" cy="2541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ES" sz="1200" spc="-1" strike="noStrike">
                <a:solidFill>
                  <a:srgbClr val="8b8b8b"/>
                </a:solidFill>
                <a:latin typeface="Calibri"/>
              </a:rPr>
              <a:t> </a:t>
            </a:r>
            <a:endParaRPr b="0" lang="es-ES" sz="1200" spc="-1" strike="noStrike">
              <a:latin typeface="Arial"/>
            </a:endParaRPr>
          </a:p>
        </p:txBody>
      </p:sp>
      <p:sp>
        <p:nvSpPr>
          <p:cNvPr id="152" name="CustomShape 2"/>
          <p:cNvSpPr/>
          <p:nvPr/>
        </p:nvSpPr>
        <p:spPr>
          <a:xfrm>
            <a:off x="251640" y="6597360"/>
            <a:ext cx="5623560" cy="239400"/>
          </a:xfrm>
          <a:prstGeom prst="rect">
            <a:avLst/>
          </a:prstGeom>
          <a:noFill/>
          <a:ln>
            <a:noFill/>
          </a:ln>
        </p:spPr>
        <p:style>
          <a:lnRef idx="0"/>
          <a:fillRef idx="0"/>
          <a:effectRef idx="0"/>
          <a:fontRef idx="minor"/>
        </p:style>
        <p:txBody>
          <a:bodyPr lIns="90000" rIns="90000" tIns="45000" bIns="45000" anchor="ctr"/>
          <a:p>
            <a:pPr>
              <a:lnSpc>
                <a:spcPct val="100000"/>
              </a:lnSpc>
            </a:pPr>
            <a:r>
              <a:rPr b="0" lang="es-ES" sz="1200" spc="-1" strike="noStrike">
                <a:solidFill>
                  <a:srgbClr val="8b8b8b"/>
                </a:solidFill>
                <a:latin typeface="Calibri"/>
              </a:rPr>
              <a:t>Memoria Principal- Elementos HW del PC</a:t>
            </a:r>
            <a:endParaRPr b="0" lang="es-ES" sz="1200" spc="-1" strike="noStrike">
              <a:latin typeface="Arial"/>
            </a:endParaRPr>
          </a:p>
        </p:txBody>
      </p:sp>
      <p:sp>
        <p:nvSpPr>
          <p:cNvPr id="153" name="CustomShape 3"/>
          <p:cNvSpPr/>
          <p:nvPr/>
        </p:nvSpPr>
        <p:spPr>
          <a:xfrm>
            <a:off x="409320" y="332640"/>
            <a:ext cx="4101480" cy="921600"/>
          </a:xfrm>
          <a:prstGeom prst="roundRect">
            <a:avLst>
              <a:gd name="adj" fmla="val 16667"/>
            </a:avLst>
          </a:prstGeom>
          <a:ln>
            <a:round/>
          </a:ln>
          <a:effectLst>
            <a:outerShdw algn="bl" blurRad="76200" dir="2700000" dist="12700" kx="-800400" rotWithShape="0" sy="-23000">
              <a:srgbClr val="000000">
                <a:alpha val="20000"/>
              </a:srgbClr>
            </a:outerShdw>
          </a:effectLst>
        </p:spPr>
        <p:style>
          <a:lnRef idx="3">
            <a:schemeClr val="lt1"/>
          </a:lnRef>
          <a:fillRef idx="1003">
            <a:schemeClr val="dk2"/>
          </a:fillRef>
          <a:effectRef idx="1">
            <a:schemeClr val="dk1"/>
          </a:effectRef>
          <a:fontRef idx="minor"/>
        </p:style>
        <p:txBody>
          <a:bodyPr lIns="90000" rIns="90000" tIns="45000" bIns="45000" anchor="ctr"/>
          <a:p>
            <a:pPr algn="ctr">
              <a:lnSpc>
                <a:spcPct val="100000"/>
              </a:lnSpc>
            </a:pPr>
            <a:r>
              <a:rPr b="1" lang="es-ES" sz="2800" spc="-1" strike="noStrike">
                <a:solidFill>
                  <a:srgbClr val="ffffff"/>
                </a:solidFill>
                <a:latin typeface="Calibri"/>
                <a:ea typeface="DejaVu Sans"/>
              </a:rPr>
              <a:t>Tecnologías de memoria</a:t>
            </a:r>
            <a:endParaRPr b="0" lang="es-ES" sz="2800" spc="-1" strike="noStrike">
              <a:latin typeface="Arial"/>
            </a:endParaRPr>
          </a:p>
          <a:p>
            <a:pPr algn="ctr">
              <a:lnSpc>
                <a:spcPct val="100000"/>
              </a:lnSpc>
            </a:pPr>
            <a:r>
              <a:rPr b="1" lang="es-ES" sz="2800" spc="-1" strike="noStrike">
                <a:solidFill>
                  <a:srgbClr val="ffffff"/>
                </a:solidFill>
                <a:latin typeface="Calibri"/>
                <a:ea typeface="DejaVu Sans"/>
              </a:rPr>
              <a:t>DDR SDRAM</a:t>
            </a:r>
            <a:endParaRPr b="0" lang="es-ES" sz="2800" spc="-1" strike="noStrike">
              <a:latin typeface="Arial"/>
            </a:endParaRPr>
          </a:p>
        </p:txBody>
      </p:sp>
      <p:sp>
        <p:nvSpPr>
          <p:cNvPr id="154" name="CustomShape 4"/>
          <p:cNvSpPr/>
          <p:nvPr/>
        </p:nvSpPr>
        <p:spPr>
          <a:xfrm>
            <a:off x="5091120" y="501480"/>
            <a:ext cx="3527640" cy="576720"/>
          </a:xfrm>
          <a:prstGeom prst="rect">
            <a:avLst/>
          </a:prstGeom>
          <a:ln>
            <a:round/>
          </a:ln>
        </p:spPr>
        <p:style>
          <a:lnRef idx="2">
            <a:schemeClr val="accent2">
              <a:shade val="50000"/>
            </a:schemeClr>
          </a:lnRef>
          <a:fillRef idx="1">
            <a:schemeClr val="accent2"/>
          </a:fillRef>
          <a:effectRef idx="0">
            <a:schemeClr val="accent2"/>
          </a:effectRef>
          <a:fontRef idx="minor"/>
        </p:style>
        <p:txBody>
          <a:bodyPr lIns="90000" rIns="90000" tIns="45000" bIns="45000"/>
          <a:p>
            <a:pPr algn="ctr">
              <a:lnSpc>
                <a:spcPct val="100000"/>
              </a:lnSpc>
            </a:pPr>
            <a:r>
              <a:rPr b="1" lang="es-ES" sz="1600" spc="-1" strike="noStrike">
                <a:solidFill>
                  <a:srgbClr val="ffffff"/>
                </a:solidFill>
                <a:latin typeface="Calibri"/>
                <a:ea typeface="DejaVu Sans"/>
              </a:rPr>
              <a:t>Double Data Rate Synchronous SDRAM</a:t>
            </a:r>
            <a:endParaRPr b="0" lang="es-ES" sz="1600" spc="-1" strike="noStrike">
              <a:latin typeface="Arial"/>
            </a:endParaRPr>
          </a:p>
          <a:p>
            <a:pPr algn="ctr">
              <a:lnSpc>
                <a:spcPct val="100000"/>
              </a:lnSpc>
            </a:pPr>
            <a:r>
              <a:rPr b="0" lang="es-ES" sz="1600" spc="-1" strike="noStrike" u="sng">
                <a:solidFill>
                  <a:srgbClr val="0000ff"/>
                </a:solidFill>
                <a:uFillTx/>
                <a:latin typeface="Calibri"/>
                <a:ea typeface="DejaVu Sans"/>
                <a:hlinkClick r:id="rId1"/>
              </a:rPr>
              <a:t>http://moourl.com/fu6cr</a:t>
            </a:r>
            <a:endParaRPr b="0" lang="es-ES" sz="1600" spc="-1" strike="noStrike">
              <a:latin typeface="Arial"/>
            </a:endParaRPr>
          </a:p>
        </p:txBody>
      </p:sp>
      <p:sp>
        <p:nvSpPr>
          <p:cNvPr id="155" name="CustomShape 5"/>
          <p:cNvSpPr/>
          <p:nvPr/>
        </p:nvSpPr>
        <p:spPr>
          <a:xfrm>
            <a:off x="3789000" y="2574000"/>
            <a:ext cx="5121000" cy="1824480"/>
          </a:xfrm>
          <a:prstGeom prst="rect">
            <a:avLst/>
          </a:prstGeom>
          <a:ln>
            <a:round/>
          </a:ln>
        </p:spPr>
        <p:style>
          <a:lnRef idx="2">
            <a:schemeClr val="accent2">
              <a:shade val="50000"/>
            </a:schemeClr>
          </a:lnRef>
          <a:fillRef idx="1">
            <a:schemeClr val="accent2"/>
          </a:fillRef>
          <a:effectRef idx="0">
            <a:schemeClr val="accent2"/>
          </a:effectRef>
          <a:fontRef idx="minor"/>
        </p:style>
        <p:txBody>
          <a:bodyPr lIns="90000" rIns="90000" tIns="45000" bIns="45000"/>
          <a:p>
            <a:pPr>
              <a:lnSpc>
                <a:spcPct val="100000"/>
              </a:lnSpc>
            </a:pPr>
            <a:r>
              <a:rPr b="0" lang="es-ES" sz="1800" spc="-1" strike="noStrike">
                <a:solidFill>
                  <a:srgbClr val="ffffff"/>
                </a:solidFill>
                <a:latin typeface="Calibri"/>
                <a:ea typeface="DejaVu Sans"/>
              </a:rPr>
              <a:t>Memoria </a:t>
            </a:r>
            <a:r>
              <a:rPr b="1" lang="es-ES" sz="1800" spc="-1" strike="noStrike">
                <a:solidFill>
                  <a:srgbClr val="ffffff"/>
                </a:solidFill>
                <a:latin typeface="Calibri"/>
                <a:ea typeface="DejaVu Sans"/>
              </a:rPr>
              <a:t>síncrona que </a:t>
            </a:r>
            <a:r>
              <a:rPr b="0" lang="es-ES" sz="1600" spc="-1" strike="noStrike">
                <a:solidFill>
                  <a:srgbClr val="ffffff"/>
                </a:solidFill>
                <a:latin typeface="Calibri"/>
                <a:ea typeface="DejaVu Sans"/>
              </a:rPr>
              <a:t>envía los datos dos veces por cada ciclo de reloj. De este modo trabaja al doble de velocidad del bus del sistema, sin necesidad de aumentar la frecuencia de reloj. Se presenta en módulos </a:t>
            </a:r>
            <a:r>
              <a:rPr b="1" lang="es-ES" sz="1600" spc="-1" strike="noStrike">
                <a:solidFill>
                  <a:srgbClr val="ffffff"/>
                </a:solidFill>
                <a:latin typeface="Calibri"/>
                <a:ea typeface="DejaVu Sans"/>
              </a:rPr>
              <a:t>DIMM de 184 </a:t>
            </a:r>
            <a:r>
              <a:rPr b="0" lang="es-ES" sz="1600" spc="-1" strike="noStrike">
                <a:solidFill>
                  <a:srgbClr val="ffffff"/>
                </a:solidFill>
                <a:latin typeface="Calibri"/>
                <a:ea typeface="DejaVu Sans"/>
              </a:rPr>
              <a:t>contactos en el caso de ordenador de escritorio y en módulos </a:t>
            </a:r>
            <a:r>
              <a:rPr b="1" lang="es-ES" sz="1600" spc="-1" strike="noStrike">
                <a:solidFill>
                  <a:srgbClr val="ffffff"/>
                </a:solidFill>
                <a:latin typeface="Calibri"/>
                <a:ea typeface="DejaVu Sans"/>
              </a:rPr>
              <a:t>SO-DIMM</a:t>
            </a:r>
            <a:r>
              <a:rPr b="0" lang="es-ES" sz="1600" spc="-1" strike="noStrike">
                <a:solidFill>
                  <a:srgbClr val="ffffff"/>
                </a:solidFill>
                <a:latin typeface="Calibri"/>
                <a:ea typeface="DejaVu Sans"/>
              </a:rPr>
              <a:t> de </a:t>
            </a:r>
            <a:r>
              <a:rPr b="1" lang="es-ES" sz="1600" spc="-1" strike="noStrike">
                <a:solidFill>
                  <a:srgbClr val="ffffff"/>
                </a:solidFill>
                <a:latin typeface="Calibri"/>
                <a:ea typeface="DejaVu Sans"/>
              </a:rPr>
              <a:t>200 contactos </a:t>
            </a:r>
            <a:r>
              <a:rPr b="0" lang="es-ES" sz="1600" spc="-1" strike="noStrike">
                <a:solidFill>
                  <a:srgbClr val="ffffff"/>
                </a:solidFill>
                <a:latin typeface="Calibri"/>
                <a:ea typeface="DejaVu Sans"/>
              </a:rPr>
              <a:t>para los ordenadores portátiles</a:t>
            </a:r>
            <a:endParaRPr b="0" lang="es-ES" sz="1600" spc="-1" strike="noStrike">
              <a:latin typeface="Arial"/>
            </a:endParaRPr>
          </a:p>
        </p:txBody>
      </p:sp>
      <p:sp>
        <p:nvSpPr>
          <p:cNvPr id="156" name="CustomShape 6"/>
          <p:cNvSpPr/>
          <p:nvPr/>
        </p:nvSpPr>
        <p:spPr>
          <a:xfrm>
            <a:off x="1023480" y="1628640"/>
            <a:ext cx="1737720" cy="506520"/>
          </a:xfrm>
          <a:prstGeom prst="snip2DiagRect">
            <a:avLst>
              <a:gd name="adj1" fmla="val 0"/>
              <a:gd name="adj2" fmla="val 16667"/>
            </a:avLst>
          </a:prstGeom>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nchor="ctr"/>
          <a:p>
            <a:pPr algn="ctr">
              <a:lnSpc>
                <a:spcPct val="100000"/>
              </a:lnSpc>
            </a:pPr>
            <a:r>
              <a:rPr b="1" lang="es-ES" sz="1800" spc="-1" strike="noStrike">
                <a:solidFill>
                  <a:srgbClr val="000000"/>
                </a:solidFill>
                <a:latin typeface="Calibri"/>
                <a:ea typeface="DejaVu Sans"/>
              </a:rPr>
              <a:t>Modelos</a:t>
            </a:r>
            <a:endParaRPr b="0" lang="es-ES" sz="1800" spc="-1" strike="noStrike">
              <a:latin typeface="Arial"/>
            </a:endParaRPr>
          </a:p>
        </p:txBody>
      </p:sp>
      <p:sp>
        <p:nvSpPr>
          <p:cNvPr id="157" name="CustomShape 7"/>
          <p:cNvSpPr/>
          <p:nvPr/>
        </p:nvSpPr>
        <p:spPr>
          <a:xfrm>
            <a:off x="1892880" y="1254960"/>
            <a:ext cx="360" cy="372960"/>
          </a:xfrm>
          <a:custGeom>
            <a:avLst/>
            <a:gdLst/>
            <a:ahLst/>
            <a:rect l="l" t="t" r="r" b="b"/>
            <a:pathLst>
              <a:path w="21600" h="21600">
                <a:moveTo>
                  <a:pt x="0" y="0"/>
                </a:moveTo>
                <a:lnTo>
                  <a:pt x="21600" y="21600"/>
                </a:lnTo>
              </a:path>
            </a:pathLst>
          </a:custGeom>
          <a:noFill/>
          <a:ln w="3816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58" name="CustomShape 8"/>
          <p:cNvSpPr/>
          <p:nvPr/>
        </p:nvSpPr>
        <p:spPr>
          <a:xfrm flipV="1">
            <a:off x="4511520" y="792360"/>
            <a:ext cx="578880" cy="360"/>
          </a:xfrm>
          <a:custGeom>
            <a:avLst/>
            <a:gdLst/>
            <a:ahLst/>
            <a:rect l="l" t="t" r="r" b="b"/>
            <a:pathLst>
              <a:path w="21600" h="21600">
                <a:moveTo>
                  <a:pt x="0" y="0"/>
                </a:moveTo>
                <a:lnTo>
                  <a:pt x="21600" y="21600"/>
                </a:lnTo>
              </a:path>
            </a:pathLst>
          </a:custGeom>
          <a:noFill/>
          <a:ln w="3816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59" name="CustomShape 9"/>
          <p:cNvSpPr/>
          <p:nvPr/>
        </p:nvSpPr>
        <p:spPr>
          <a:xfrm>
            <a:off x="5986080" y="1556640"/>
            <a:ext cx="1737720" cy="506520"/>
          </a:xfrm>
          <a:prstGeom prst="snip2DiagRect">
            <a:avLst>
              <a:gd name="adj1" fmla="val 0"/>
              <a:gd name="adj2" fmla="val 16667"/>
            </a:avLst>
          </a:prstGeom>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nchor="ctr"/>
          <a:p>
            <a:pPr algn="ctr">
              <a:lnSpc>
                <a:spcPct val="100000"/>
              </a:lnSpc>
            </a:pPr>
            <a:r>
              <a:rPr b="1" lang="es-ES" sz="1800" spc="-1" strike="noStrike">
                <a:solidFill>
                  <a:srgbClr val="000000"/>
                </a:solidFill>
                <a:latin typeface="Calibri"/>
                <a:ea typeface="DejaVu Sans"/>
              </a:rPr>
              <a:t>Características</a:t>
            </a:r>
            <a:endParaRPr b="0" lang="es-ES" sz="1800" spc="-1" strike="noStrike">
              <a:latin typeface="Arial"/>
            </a:endParaRPr>
          </a:p>
        </p:txBody>
      </p:sp>
      <p:sp>
        <p:nvSpPr>
          <p:cNvPr id="160" name="CustomShape 10"/>
          <p:cNvSpPr/>
          <p:nvPr/>
        </p:nvSpPr>
        <p:spPr>
          <a:xfrm>
            <a:off x="6855480" y="2063880"/>
            <a:ext cx="360" cy="467640"/>
          </a:xfrm>
          <a:custGeom>
            <a:avLst/>
            <a:gdLst/>
            <a:ahLst/>
            <a:rect l="l" t="t" r="r" b="b"/>
            <a:pathLst>
              <a:path w="21600" h="21600">
                <a:moveTo>
                  <a:pt x="0" y="0"/>
                </a:moveTo>
                <a:lnTo>
                  <a:pt x="21600" y="21600"/>
                </a:lnTo>
              </a:path>
            </a:pathLst>
          </a:custGeom>
          <a:noFill/>
          <a:ln w="3816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61" name="CustomShape 11"/>
          <p:cNvSpPr/>
          <p:nvPr/>
        </p:nvSpPr>
        <p:spPr>
          <a:xfrm>
            <a:off x="351360" y="2565000"/>
            <a:ext cx="3081960" cy="669240"/>
          </a:xfrm>
          <a:prstGeom prst="rect">
            <a:avLst/>
          </a:prstGeom>
          <a:ln>
            <a:round/>
          </a:ln>
        </p:spPr>
        <p:style>
          <a:lnRef idx="2">
            <a:schemeClr val="accent2">
              <a:shade val="50000"/>
            </a:schemeClr>
          </a:lnRef>
          <a:fillRef idx="1">
            <a:schemeClr val="accent2"/>
          </a:fillRef>
          <a:effectRef idx="0">
            <a:schemeClr val="accent2"/>
          </a:effectRef>
          <a:fontRef idx="minor"/>
        </p:style>
        <p:txBody>
          <a:bodyPr lIns="90000" rIns="90000" tIns="45000" bIns="45000"/>
          <a:p>
            <a:pPr algn="ctr">
              <a:lnSpc>
                <a:spcPct val="100000"/>
              </a:lnSpc>
            </a:pPr>
            <a:r>
              <a:rPr b="1" lang="es-ES" sz="2000" spc="-1" strike="noStrike">
                <a:solidFill>
                  <a:srgbClr val="ffffff"/>
                </a:solidFill>
                <a:latin typeface="Calibri"/>
                <a:ea typeface="DejaVu Sans"/>
              </a:rPr>
              <a:t>PC</a:t>
            </a:r>
            <a:r>
              <a:rPr b="0" lang="es-ES" sz="2000" spc="-1" strike="noStrike">
                <a:solidFill>
                  <a:srgbClr val="ffffff"/>
                </a:solidFill>
                <a:latin typeface="Calibri"/>
                <a:ea typeface="DejaVu Sans"/>
              </a:rPr>
              <a:t>-2700 </a:t>
            </a:r>
            <a:r>
              <a:rPr b="0" lang="es-ES" sz="1800" spc="-1" strike="noStrike">
                <a:solidFill>
                  <a:srgbClr val="ffffff"/>
                </a:solidFill>
                <a:latin typeface="Calibri"/>
                <a:ea typeface="DejaVu Sans"/>
              </a:rPr>
              <a:t>(</a:t>
            </a:r>
            <a:r>
              <a:rPr b="1" lang="es-ES" sz="1800" spc="-1" strike="noStrike">
                <a:solidFill>
                  <a:srgbClr val="ffffff"/>
                </a:solidFill>
                <a:latin typeface="Calibri"/>
                <a:ea typeface="DejaVu Sans"/>
              </a:rPr>
              <a:t>DDR</a:t>
            </a:r>
            <a:r>
              <a:rPr b="0" lang="es-ES" sz="1800" spc="-1" strike="noStrike">
                <a:solidFill>
                  <a:srgbClr val="ffffff"/>
                </a:solidFill>
                <a:latin typeface="Calibri"/>
                <a:ea typeface="DejaVu Sans"/>
              </a:rPr>
              <a:t>-333)</a:t>
            </a:r>
            <a:endParaRPr b="0" lang="es-ES" sz="1800" spc="-1" strike="noStrike">
              <a:latin typeface="Arial"/>
            </a:endParaRPr>
          </a:p>
          <a:p>
            <a:pPr algn="ctr">
              <a:lnSpc>
                <a:spcPct val="100000"/>
              </a:lnSpc>
            </a:pPr>
            <a:r>
              <a:rPr b="0" lang="es-ES" sz="1800" spc="-1" strike="noStrike">
                <a:solidFill>
                  <a:srgbClr val="ffffff"/>
                </a:solidFill>
                <a:latin typeface="Calibri"/>
                <a:ea typeface="DejaVu Sans"/>
              </a:rPr>
              <a:t>2700 MB/s y 333MHz</a:t>
            </a:r>
            <a:endParaRPr b="0" lang="es-ES" sz="1800" spc="-1" strike="noStrike">
              <a:latin typeface="Arial"/>
            </a:endParaRPr>
          </a:p>
        </p:txBody>
      </p:sp>
      <p:sp>
        <p:nvSpPr>
          <p:cNvPr id="162" name="CustomShape 12"/>
          <p:cNvSpPr/>
          <p:nvPr/>
        </p:nvSpPr>
        <p:spPr>
          <a:xfrm>
            <a:off x="1892880" y="2135880"/>
            <a:ext cx="360" cy="428040"/>
          </a:xfrm>
          <a:custGeom>
            <a:avLst/>
            <a:gdLst/>
            <a:ahLst/>
            <a:rect l="l" t="t" r="r" b="b"/>
            <a:pathLst>
              <a:path w="21600" h="21600">
                <a:moveTo>
                  <a:pt x="0" y="0"/>
                </a:moveTo>
                <a:lnTo>
                  <a:pt x="21600" y="21600"/>
                </a:lnTo>
              </a:path>
            </a:pathLst>
          </a:custGeom>
          <a:noFill/>
          <a:ln w="38160">
            <a:solidFill>
              <a:srgbClr val="4a7ebb"/>
            </a:solidFill>
            <a:round/>
            <a:tailEnd len="med" type="triangle" w="med"/>
          </a:ln>
        </p:spPr>
        <p:style>
          <a:lnRef idx="1">
            <a:schemeClr val="accent1"/>
          </a:lnRef>
          <a:fillRef idx="0">
            <a:schemeClr val="accent1"/>
          </a:fillRef>
          <a:effectRef idx="0">
            <a:schemeClr val="accent1"/>
          </a:effectRef>
          <a:fontRef idx="minor"/>
        </p:style>
      </p:sp>
      <p:pic>
        <p:nvPicPr>
          <p:cNvPr id="163" name="Picture 2" descr=""/>
          <p:cNvPicPr/>
          <p:nvPr/>
        </p:nvPicPr>
        <p:blipFill>
          <a:blip r:embed="rId2"/>
          <a:stretch/>
        </p:blipFill>
        <p:spPr>
          <a:xfrm>
            <a:off x="176040" y="4532760"/>
            <a:ext cx="5107320" cy="1727640"/>
          </a:xfrm>
          <a:prstGeom prst="rect">
            <a:avLst/>
          </a:prstGeom>
          <a:ln>
            <a:noFill/>
          </a:ln>
        </p:spPr>
      </p:pic>
      <p:sp>
        <p:nvSpPr>
          <p:cNvPr id="164" name="CustomShape 13"/>
          <p:cNvSpPr/>
          <p:nvPr/>
        </p:nvSpPr>
        <p:spPr>
          <a:xfrm>
            <a:off x="351360" y="3311640"/>
            <a:ext cx="3081960" cy="394920"/>
          </a:xfrm>
          <a:prstGeom prst="rect">
            <a:avLst/>
          </a:prstGeom>
          <a:ln>
            <a:round/>
          </a:ln>
        </p:spPr>
        <p:style>
          <a:lnRef idx="2">
            <a:schemeClr val="accent2">
              <a:shade val="50000"/>
            </a:schemeClr>
          </a:lnRef>
          <a:fillRef idx="1">
            <a:schemeClr val="accent2"/>
          </a:fillRef>
          <a:effectRef idx="0">
            <a:schemeClr val="accent2"/>
          </a:effectRef>
          <a:fontRef idx="minor"/>
        </p:style>
        <p:txBody>
          <a:bodyPr lIns="90000" rIns="90000" tIns="45000" bIns="45000"/>
          <a:p>
            <a:pPr algn="ctr">
              <a:lnSpc>
                <a:spcPct val="100000"/>
              </a:lnSpc>
            </a:pPr>
            <a:r>
              <a:rPr b="1" lang="es-ES" sz="2000" spc="-1" strike="noStrike">
                <a:solidFill>
                  <a:srgbClr val="ffffff"/>
                </a:solidFill>
                <a:latin typeface="Calibri"/>
                <a:ea typeface="DejaVu Sans"/>
              </a:rPr>
              <a:t>PC</a:t>
            </a:r>
            <a:r>
              <a:rPr b="0" lang="es-ES" sz="2000" spc="-1" strike="noStrike">
                <a:solidFill>
                  <a:srgbClr val="ffffff"/>
                </a:solidFill>
                <a:latin typeface="Calibri"/>
                <a:ea typeface="DejaVu Sans"/>
              </a:rPr>
              <a:t>-3200 </a:t>
            </a:r>
            <a:r>
              <a:rPr b="0" lang="es-ES" sz="1800" spc="-1" strike="noStrike">
                <a:solidFill>
                  <a:srgbClr val="ffffff"/>
                </a:solidFill>
                <a:latin typeface="Calibri"/>
                <a:ea typeface="DejaVu Sans"/>
              </a:rPr>
              <a:t>(</a:t>
            </a:r>
            <a:r>
              <a:rPr b="1" lang="es-ES" sz="1800" spc="-1" strike="noStrike">
                <a:solidFill>
                  <a:srgbClr val="ffffff"/>
                </a:solidFill>
                <a:latin typeface="Calibri"/>
                <a:ea typeface="DejaVu Sans"/>
              </a:rPr>
              <a:t>DDR</a:t>
            </a:r>
            <a:r>
              <a:rPr b="0" lang="es-ES" sz="1800" spc="-1" strike="noStrike">
                <a:solidFill>
                  <a:srgbClr val="ffffff"/>
                </a:solidFill>
                <a:latin typeface="Calibri"/>
                <a:ea typeface="DejaVu Sans"/>
              </a:rPr>
              <a:t>-400)</a:t>
            </a:r>
            <a:endParaRPr b="0" lang="es-ES" sz="1800" spc="-1" strike="noStrike">
              <a:latin typeface="Arial"/>
            </a:endParaRPr>
          </a:p>
        </p:txBody>
      </p:sp>
      <p:sp>
        <p:nvSpPr>
          <p:cNvPr id="165" name="CustomShape 14"/>
          <p:cNvSpPr/>
          <p:nvPr/>
        </p:nvSpPr>
        <p:spPr>
          <a:xfrm>
            <a:off x="351360" y="3783960"/>
            <a:ext cx="3081960" cy="394920"/>
          </a:xfrm>
          <a:prstGeom prst="rect">
            <a:avLst/>
          </a:prstGeom>
          <a:ln>
            <a:round/>
          </a:ln>
        </p:spPr>
        <p:style>
          <a:lnRef idx="2">
            <a:schemeClr val="accent2">
              <a:shade val="50000"/>
            </a:schemeClr>
          </a:lnRef>
          <a:fillRef idx="1">
            <a:schemeClr val="accent2"/>
          </a:fillRef>
          <a:effectRef idx="0">
            <a:schemeClr val="accent2"/>
          </a:effectRef>
          <a:fontRef idx="minor"/>
        </p:style>
        <p:txBody>
          <a:bodyPr lIns="90000" rIns="90000" tIns="45000" bIns="45000"/>
          <a:p>
            <a:pPr algn="ctr">
              <a:lnSpc>
                <a:spcPct val="100000"/>
              </a:lnSpc>
            </a:pPr>
            <a:r>
              <a:rPr b="1" lang="es-ES" sz="2000" spc="-1" strike="noStrike">
                <a:solidFill>
                  <a:srgbClr val="ffffff"/>
                </a:solidFill>
                <a:latin typeface="Calibri"/>
                <a:ea typeface="DejaVu Sans"/>
              </a:rPr>
              <a:t>PC</a:t>
            </a:r>
            <a:r>
              <a:rPr b="0" lang="es-ES" sz="2000" spc="-1" strike="noStrike">
                <a:solidFill>
                  <a:srgbClr val="ffffff"/>
                </a:solidFill>
                <a:latin typeface="Calibri"/>
                <a:ea typeface="DejaVu Sans"/>
              </a:rPr>
              <a:t>-4200 </a:t>
            </a:r>
            <a:r>
              <a:rPr b="0" lang="es-ES" sz="1800" spc="-1" strike="noStrike">
                <a:solidFill>
                  <a:srgbClr val="ffffff"/>
                </a:solidFill>
                <a:latin typeface="Calibri"/>
                <a:ea typeface="DejaVu Sans"/>
              </a:rPr>
              <a:t>(</a:t>
            </a:r>
            <a:r>
              <a:rPr b="1" lang="es-ES" sz="1800" spc="-1" strike="noStrike">
                <a:solidFill>
                  <a:srgbClr val="ffffff"/>
                </a:solidFill>
                <a:latin typeface="Calibri"/>
                <a:ea typeface="DejaVu Sans"/>
              </a:rPr>
              <a:t>DDR</a:t>
            </a:r>
            <a:r>
              <a:rPr b="0" lang="es-ES" sz="1800" spc="-1" strike="noStrike">
                <a:solidFill>
                  <a:srgbClr val="ffffff"/>
                </a:solidFill>
                <a:latin typeface="Calibri"/>
                <a:ea typeface="DejaVu Sans"/>
              </a:rPr>
              <a:t>-533)</a:t>
            </a:r>
            <a:endParaRPr b="0" lang="es-ES" sz="1800" spc="-1" strike="noStrike">
              <a:latin typeface="Arial"/>
            </a:endParaRPr>
          </a:p>
        </p:txBody>
      </p:sp>
      <p:pic>
        <p:nvPicPr>
          <p:cNvPr id="166" name="Picture 3" descr=""/>
          <p:cNvPicPr/>
          <p:nvPr/>
        </p:nvPicPr>
        <p:blipFill>
          <a:blip r:embed="rId3"/>
          <a:stretch/>
        </p:blipFill>
        <p:spPr>
          <a:xfrm>
            <a:off x="5589360" y="4468680"/>
            <a:ext cx="3029400" cy="1695960"/>
          </a:xfrm>
          <a:prstGeom prst="rect">
            <a:avLst/>
          </a:prstGeom>
          <a:ln>
            <a:noFill/>
          </a:ln>
        </p:spPr>
      </p:pic>
      <p:sp>
        <p:nvSpPr>
          <p:cNvPr id="167" name="CustomShape 15"/>
          <p:cNvSpPr/>
          <p:nvPr/>
        </p:nvSpPr>
        <p:spPr>
          <a:xfrm>
            <a:off x="6855480" y="1086120"/>
            <a:ext cx="360" cy="469800"/>
          </a:xfrm>
          <a:custGeom>
            <a:avLst/>
            <a:gdLst/>
            <a:ahLst/>
            <a:rect l="l" t="t" r="r" b="b"/>
            <a:pathLst>
              <a:path w="21600" h="21600">
                <a:moveTo>
                  <a:pt x="0" y="0"/>
                </a:moveTo>
                <a:lnTo>
                  <a:pt x="21600" y="21600"/>
                </a:lnTo>
              </a:path>
            </a:pathLst>
          </a:custGeom>
          <a:noFill/>
          <a:ln w="38160">
            <a:solidFill>
              <a:srgbClr val="4a7ebb"/>
            </a:solidFill>
            <a:round/>
            <a:tailEnd len="med" type="triangle" w="med"/>
          </a:ln>
        </p:spPr>
        <p:style>
          <a:lnRef idx="1">
            <a:schemeClr val="accent1"/>
          </a:lnRef>
          <a:fillRef idx="0">
            <a:schemeClr val="accent1"/>
          </a:fillRef>
          <a:effectRef idx="0">
            <a:schemeClr val="accent1"/>
          </a:effectRef>
          <a:fontRef idx="minor"/>
        </p:style>
      </p:sp>
    </p:spTree>
  </p:cSld>
  <p:timing>
    <p:tnLst>
      <p:par>
        <p:cTn id="430" dur="indefinite" restart="never" nodeType="tmRoot">
          <p:childTnLst>
            <p:seq>
              <p:cTn id="431" dur="indefinite" nodeType="mainSeq">
                <p:childTnLst>
                  <p:par>
                    <p:cTn id="432" fill="hold">
                      <p:stCondLst>
                        <p:cond delay="0"/>
                      </p:stCondLst>
                      <p:childTnLst>
                        <p:par>
                          <p:cTn id="433" fill="hold">
                            <p:stCondLst>
                              <p:cond delay="0"/>
                            </p:stCondLst>
                            <p:childTnLst>
                              <p:par>
                                <p:cTn id="434" nodeType="afterEffect" fill="hold" presetClass="entr" presetID="5" presetSubtype="10">
                                  <p:stCondLst>
                                    <p:cond delay="0"/>
                                  </p:stCondLst>
                                  <p:childTnLst>
                                    <p:set>
                                      <p:cBhvr>
                                        <p:cTn id="435" dur="1" fill="hold">
                                          <p:stCondLst>
                                            <p:cond delay="0"/>
                                          </p:stCondLst>
                                        </p:cTn>
                                        <p:tgtEl>
                                          <p:spTgt spid="158"/>
                                        </p:tgtEl>
                                        <p:attrNameLst>
                                          <p:attrName>style.visibility</p:attrName>
                                        </p:attrNameLst>
                                      </p:cBhvr>
                                      <p:to>
                                        <p:strVal val="visible"/>
                                      </p:to>
                                    </p:set>
                                    <p:animEffect filter="checkerboard(across)" transition="in">
                                      <p:cBhvr additive="repl">
                                        <p:cTn id="436" dur="500"/>
                                        <p:tgtEl>
                                          <p:spTgt spid="158"/>
                                        </p:tgtEl>
                                      </p:cBhvr>
                                    </p:animEffect>
                                  </p:childTnLst>
                                </p:cTn>
                              </p:par>
                            </p:childTnLst>
                          </p:cTn>
                        </p:par>
                        <p:par>
                          <p:cTn id="437" fill="hold">
                            <p:stCondLst>
                              <p:cond delay="500"/>
                            </p:stCondLst>
                            <p:childTnLst>
                              <p:par>
                                <p:cTn id="438" nodeType="afterEffect" fill="hold" presetClass="entr" presetID="5" presetSubtype="10">
                                  <p:stCondLst>
                                    <p:cond delay="0"/>
                                  </p:stCondLst>
                                  <p:childTnLst>
                                    <p:set>
                                      <p:cBhvr>
                                        <p:cTn id="439" dur="1" fill="hold">
                                          <p:stCondLst>
                                            <p:cond delay="0"/>
                                          </p:stCondLst>
                                        </p:cTn>
                                        <p:tgtEl>
                                          <p:spTgt spid="154"/>
                                        </p:tgtEl>
                                        <p:attrNameLst>
                                          <p:attrName>style.visibility</p:attrName>
                                        </p:attrNameLst>
                                      </p:cBhvr>
                                      <p:to>
                                        <p:strVal val="visible"/>
                                      </p:to>
                                    </p:set>
                                    <p:animEffect filter="checkerboard(across)" transition="in">
                                      <p:cBhvr additive="repl">
                                        <p:cTn id="440" dur="500"/>
                                        <p:tgtEl>
                                          <p:spTgt spid="154"/>
                                        </p:tgtEl>
                                      </p:cBhvr>
                                    </p:animEffect>
                                  </p:childTnLst>
                                </p:cTn>
                              </p:par>
                            </p:childTnLst>
                          </p:cTn>
                        </p:par>
                        <p:par>
                          <p:cTn id="441" fill="hold">
                            <p:stCondLst>
                              <p:cond delay="1000"/>
                            </p:stCondLst>
                            <p:childTnLst>
                              <p:par>
                                <p:cTn id="442" nodeType="afterEffect" fill="hold" presetClass="entr" presetID="5" presetSubtype="10">
                                  <p:stCondLst>
                                    <p:cond delay="0"/>
                                  </p:stCondLst>
                                  <p:childTnLst>
                                    <p:set>
                                      <p:cBhvr>
                                        <p:cTn id="443" dur="1" fill="hold">
                                          <p:stCondLst>
                                            <p:cond delay="0"/>
                                          </p:stCondLst>
                                        </p:cTn>
                                        <p:tgtEl>
                                          <p:spTgt spid="167"/>
                                        </p:tgtEl>
                                        <p:attrNameLst>
                                          <p:attrName>style.visibility</p:attrName>
                                        </p:attrNameLst>
                                      </p:cBhvr>
                                      <p:to>
                                        <p:strVal val="visible"/>
                                      </p:to>
                                    </p:set>
                                    <p:animEffect filter="checkerboard(across)" transition="in">
                                      <p:cBhvr additive="repl">
                                        <p:cTn id="444" dur="500"/>
                                        <p:tgtEl>
                                          <p:spTgt spid="167"/>
                                        </p:tgtEl>
                                      </p:cBhvr>
                                    </p:animEffect>
                                  </p:childTnLst>
                                </p:cTn>
                              </p:par>
                            </p:childTnLst>
                          </p:cTn>
                        </p:par>
                        <p:par>
                          <p:cTn id="445" fill="hold">
                            <p:stCondLst>
                              <p:cond delay="1500"/>
                            </p:stCondLst>
                            <p:childTnLst>
                              <p:par>
                                <p:cTn id="446" nodeType="afterEffect" fill="hold" presetClass="entr" presetID="5" presetSubtype="10">
                                  <p:stCondLst>
                                    <p:cond delay="0"/>
                                  </p:stCondLst>
                                  <p:childTnLst>
                                    <p:set>
                                      <p:cBhvr>
                                        <p:cTn id="447" dur="1" fill="hold">
                                          <p:stCondLst>
                                            <p:cond delay="0"/>
                                          </p:stCondLst>
                                        </p:cTn>
                                        <p:tgtEl>
                                          <p:spTgt spid="159"/>
                                        </p:tgtEl>
                                        <p:attrNameLst>
                                          <p:attrName>style.visibility</p:attrName>
                                        </p:attrNameLst>
                                      </p:cBhvr>
                                      <p:to>
                                        <p:strVal val="visible"/>
                                      </p:to>
                                    </p:set>
                                    <p:animEffect filter="checkerboard(across)" transition="in">
                                      <p:cBhvr additive="repl">
                                        <p:cTn id="448" dur="500"/>
                                        <p:tgtEl>
                                          <p:spTgt spid="159"/>
                                        </p:tgtEl>
                                      </p:cBhvr>
                                    </p:animEffect>
                                  </p:childTnLst>
                                </p:cTn>
                              </p:par>
                            </p:childTnLst>
                          </p:cTn>
                        </p:par>
                        <p:par>
                          <p:cTn id="449" fill="hold">
                            <p:stCondLst>
                              <p:cond delay="2000"/>
                            </p:stCondLst>
                            <p:childTnLst>
                              <p:par>
                                <p:cTn id="450" nodeType="afterEffect" fill="hold" presetClass="entr" presetID="5" presetSubtype="10">
                                  <p:stCondLst>
                                    <p:cond delay="0"/>
                                  </p:stCondLst>
                                  <p:childTnLst>
                                    <p:set>
                                      <p:cBhvr>
                                        <p:cTn id="451" dur="1" fill="hold">
                                          <p:stCondLst>
                                            <p:cond delay="0"/>
                                          </p:stCondLst>
                                        </p:cTn>
                                        <p:tgtEl>
                                          <p:spTgt spid="160"/>
                                        </p:tgtEl>
                                        <p:attrNameLst>
                                          <p:attrName>style.visibility</p:attrName>
                                        </p:attrNameLst>
                                      </p:cBhvr>
                                      <p:to>
                                        <p:strVal val="visible"/>
                                      </p:to>
                                    </p:set>
                                    <p:animEffect filter="checkerboard(across)" transition="in">
                                      <p:cBhvr additive="repl">
                                        <p:cTn id="452" dur="500"/>
                                        <p:tgtEl>
                                          <p:spTgt spid="160"/>
                                        </p:tgtEl>
                                      </p:cBhvr>
                                    </p:animEffect>
                                  </p:childTnLst>
                                </p:cTn>
                              </p:par>
                            </p:childTnLst>
                          </p:cTn>
                        </p:par>
                        <p:par>
                          <p:cTn id="453" fill="hold">
                            <p:stCondLst>
                              <p:cond delay="2500"/>
                            </p:stCondLst>
                            <p:childTnLst>
                              <p:par>
                                <p:cTn id="454" nodeType="afterEffect" fill="hold" presetClass="entr" presetID="5" presetSubtype="10">
                                  <p:stCondLst>
                                    <p:cond delay="0"/>
                                  </p:stCondLst>
                                  <p:childTnLst>
                                    <p:set>
                                      <p:cBhvr>
                                        <p:cTn id="455" dur="1" fill="hold">
                                          <p:stCondLst>
                                            <p:cond delay="0"/>
                                          </p:stCondLst>
                                        </p:cTn>
                                        <p:tgtEl>
                                          <p:spTgt spid="155"/>
                                        </p:tgtEl>
                                        <p:attrNameLst>
                                          <p:attrName>style.visibility</p:attrName>
                                        </p:attrNameLst>
                                      </p:cBhvr>
                                      <p:to>
                                        <p:strVal val="visible"/>
                                      </p:to>
                                    </p:set>
                                    <p:animEffect filter="checkerboard(across)" transition="in">
                                      <p:cBhvr additive="repl">
                                        <p:cTn id="456" dur="500"/>
                                        <p:tgtEl>
                                          <p:spTgt spid="155"/>
                                        </p:tgtEl>
                                      </p:cBhvr>
                                    </p:animEffect>
                                  </p:childTnLst>
                                </p:cTn>
                              </p:par>
                            </p:childTnLst>
                          </p:cTn>
                        </p:par>
                        <p:par>
                          <p:cTn id="457" fill="hold">
                            <p:stCondLst>
                              <p:cond delay="3000"/>
                            </p:stCondLst>
                            <p:childTnLst>
                              <p:par>
                                <p:cTn id="458" nodeType="afterEffect" fill="hold" presetClass="entr" presetID="42">
                                  <p:stCondLst>
                                    <p:cond delay="0"/>
                                  </p:stCondLst>
                                  <p:childTnLst>
                                    <p:set>
                                      <p:cBhvr>
                                        <p:cTn id="459" dur="1" fill="hold">
                                          <p:stCondLst>
                                            <p:cond delay="0"/>
                                          </p:stCondLst>
                                        </p:cTn>
                                        <p:tgtEl>
                                          <p:spTgt spid="163"/>
                                        </p:tgtEl>
                                        <p:attrNameLst>
                                          <p:attrName>style.visibility</p:attrName>
                                        </p:attrNameLst>
                                      </p:cBhvr>
                                      <p:to>
                                        <p:strVal val="visible"/>
                                      </p:to>
                                    </p:set>
                                    <p:animEffect filter="fade" transition="in">
                                      <p:cBhvr additive="repl">
                                        <p:cTn id="460" dur="1000"/>
                                        <p:tgtEl>
                                          <p:spTgt spid="163"/>
                                        </p:tgtEl>
                                      </p:cBhvr>
                                    </p:animEffect>
                                    <p:anim calcmode="lin" valueType="num">
                                      <p:cBhvr additive="repl">
                                        <p:cTn id="461" dur="1000" fill="hold"/>
                                        <p:tgtEl>
                                          <p:spTgt spid="163"/>
                                        </p:tgtEl>
                                        <p:attrNameLst>
                                          <p:attrName>ppt_x</p:attrName>
                                        </p:attrNameLst>
                                      </p:cBhvr>
                                      <p:tavLst>
                                        <p:tav tm="0">
                                          <p:val>
                                            <p:strVal val="#ppt_x"/>
                                          </p:val>
                                        </p:tav>
                                        <p:tav tm="100000">
                                          <p:val>
                                            <p:strVal val="#ppt_x"/>
                                          </p:val>
                                        </p:tav>
                                      </p:tavLst>
                                    </p:anim>
                                    <p:anim calcmode="lin" valueType="num">
                                      <p:cBhvr additive="repl">
                                        <p:cTn id="462" dur="1000" fill="hold"/>
                                        <p:tgtEl>
                                          <p:spTgt spid="163"/>
                                        </p:tgtEl>
                                        <p:attrNameLst>
                                          <p:attrName>ppt_y</p:attrName>
                                        </p:attrNameLst>
                                      </p:cBhvr>
                                      <p:tavLst>
                                        <p:tav tm="0">
                                          <p:val>
                                            <p:strVal val="#ppt_y+.1"/>
                                          </p:val>
                                        </p:tav>
                                        <p:tav tm="100000">
                                          <p:val>
                                            <p:strVal val="#ppt_y"/>
                                          </p:val>
                                        </p:tav>
                                      </p:tavLst>
                                    </p:anim>
                                  </p:childTnLst>
                                </p:cTn>
                              </p:par>
                              <p:par>
                                <p:cTn id="463" nodeType="withEffect" fill="hold" presetClass="entr" presetID="42">
                                  <p:stCondLst>
                                    <p:cond delay="0"/>
                                  </p:stCondLst>
                                  <p:childTnLst>
                                    <p:set>
                                      <p:cBhvr>
                                        <p:cTn id="464" dur="1" fill="hold">
                                          <p:stCondLst>
                                            <p:cond delay="0"/>
                                          </p:stCondLst>
                                        </p:cTn>
                                        <p:tgtEl>
                                          <p:spTgt spid="166"/>
                                        </p:tgtEl>
                                        <p:attrNameLst>
                                          <p:attrName>style.visibility</p:attrName>
                                        </p:attrNameLst>
                                      </p:cBhvr>
                                      <p:to>
                                        <p:strVal val="visible"/>
                                      </p:to>
                                    </p:set>
                                    <p:animEffect filter="fade" transition="in">
                                      <p:cBhvr additive="repl">
                                        <p:cTn id="465" dur="1000"/>
                                        <p:tgtEl>
                                          <p:spTgt spid="166"/>
                                        </p:tgtEl>
                                      </p:cBhvr>
                                    </p:animEffect>
                                    <p:anim calcmode="lin" valueType="num">
                                      <p:cBhvr additive="repl">
                                        <p:cTn id="466" dur="1000" fill="hold"/>
                                        <p:tgtEl>
                                          <p:spTgt spid="166"/>
                                        </p:tgtEl>
                                        <p:attrNameLst>
                                          <p:attrName>ppt_x</p:attrName>
                                        </p:attrNameLst>
                                      </p:cBhvr>
                                      <p:tavLst>
                                        <p:tav tm="0">
                                          <p:val>
                                            <p:strVal val="#ppt_x"/>
                                          </p:val>
                                        </p:tav>
                                        <p:tav tm="100000">
                                          <p:val>
                                            <p:strVal val="#ppt_x"/>
                                          </p:val>
                                        </p:tav>
                                      </p:tavLst>
                                    </p:anim>
                                    <p:anim calcmode="lin" valueType="num">
                                      <p:cBhvr additive="repl">
                                        <p:cTn id="467" dur="1000" fill="hold"/>
                                        <p:tgtEl>
                                          <p:spTgt spid="166"/>
                                        </p:tgtEl>
                                        <p:attrNameLst>
                                          <p:attrName>ppt_y</p:attrName>
                                        </p:attrNameLst>
                                      </p:cBhvr>
                                      <p:tavLst>
                                        <p:tav tm="0">
                                          <p:val>
                                            <p:strVal val="#ppt_y+.1"/>
                                          </p:val>
                                        </p:tav>
                                        <p:tav tm="100000">
                                          <p:val>
                                            <p:strVal val="#ppt_y"/>
                                          </p:val>
                                        </p:tav>
                                      </p:tavLst>
                                    </p:anim>
                                  </p:childTnLst>
                                </p:cTn>
                              </p:par>
                            </p:childTnLst>
                          </p:cTn>
                        </p:par>
                      </p:childTnLst>
                    </p:cTn>
                  </p:par>
                  <p:par>
                    <p:cTn id="468" fill="hold">
                      <p:stCondLst>
                        <p:cond delay="indefinite"/>
                      </p:stCondLst>
                      <p:childTnLst>
                        <p:par>
                          <p:cTn id="469" fill="hold">
                            <p:stCondLst>
                              <p:cond delay="0"/>
                            </p:stCondLst>
                            <p:childTnLst>
                              <p:par>
                                <p:cTn id="470" nodeType="clickEffect" fill="hold" presetClass="entr" presetID="5" presetSubtype="10">
                                  <p:stCondLst>
                                    <p:cond delay="0"/>
                                  </p:stCondLst>
                                  <p:childTnLst>
                                    <p:set>
                                      <p:cBhvr>
                                        <p:cTn id="471" dur="1" fill="hold">
                                          <p:stCondLst>
                                            <p:cond delay="0"/>
                                          </p:stCondLst>
                                        </p:cTn>
                                        <p:tgtEl>
                                          <p:spTgt spid="157"/>
                                        </p:tgtEl>
                                        <p:attrNameLst>
                                          <p:attrName>style.visibility</p:attrName>
                                        </p:attrNameLst>
                                      </p:cBhvr>
                                      <p:to>
                                        <p:strVal val="visible"/>
                                      </p:to>
                                    </p:set>
                                    <p:animEffect filter="checkerboard(across)" transition="in">
                                      <p:cBhvr additive="repl">
                                        <p:cTn id="472" dur="500"/>
                                        <p:tgtEl>
                                          <p:spTgt spid="157"/>
                                        </p:tgtEl>
                                      </p:cBhvr>
                                    </p:animEffect>
                                  </p:childTnLst>
                                </p:cTn>
                              </p:par>
                            </p:childTnLst>
                          </p:cTn>
                        </p:par>
                        <p:par>
                          <p:cTn id="473" fill="hold">
                            <p:stCondLst>
                              <p:cond delay="500"/>
                            </p:stCondLst>
                            <p:childTnLst>
                              <p:par>
                                <p:cTn id="474" nodeType="afterEffect" fill="hold" presetClass="entr" presetID="5" presetSubtype="10">
                                  <p:stCondLst>
                                    <p:cond delay="0"/>
                                  </p:stCondLst>
                                  <p:childTnLst>
                                    <p:set>
                                      <p:cBhvr>
                                        <p:cTn id="475" dur="1" fill="hold">
                                          <p:stCondLst>
                                            <p:cond delay="0"/>
                                          </p:stCondLst>
                                        </p:cTn>
                                        <p:tgtEl>
                                          <p:spTgt spid="156"/>
                                        </p:tgtEl>
                                        <p:attrNameLst>
                                          <p:attrName>style.visibility</p:attrName>
                                        </p:attrNameLst>
                                      </p:cBhvr>
                                      <p:to>
                                        <p:strVal val="visible"/>
                                      </p:to>
                                    </p:set>
                                    <p:animEffect filter="checkerboard(across)" transition="in">
                                      <p:cBhvr additive="repl">
                                        <p:cTn id="476" dur="500"/>
                                        <p:tgtEl>
                                          <p:spTgt spid="156"/>
                                        </p:tgtEl>
                                      </p:cBhvr>
                                    </p:animEffect>
                                  </p:childTnLst>
                                </p:cTn>
                              </p:par>
                            </p:childTnLst>
                          </p:cTn>
                        </p:par>
                        <p:par>
                          <p:cTn id="477" fill="hold">
                            <p:stCondLst>
                              <p:cond delay="1000"/>
                            </p:stCondLst>
                            <p:childTnLst>
                              <p:par>
                                <p:cTn id="478" nodeType="afterEffect" fill="hold" presetClass="entr" presetID="5" presetSubtype="10">
                                  <p:stCondLst>
                                    <p:cond delay="0"/>
                                  </p:stCondLst>
                                  <p:childTnLst>
                                    <p:set>
                                      <p:cBhvr>
                                        <p:cTn id="479" dur="1" fill="hold">
                                          <p:stCondLst>
                                            <p:cond delay="0"/>
                                          </p:stCondLst>
                                        </p:cTn>
                                        <p:tgtEl>
                                          <p:spTgt spid="162"/>
                                        </p:tgtEl>
                                        <p:attrNameLst>
                                          <p:attrName>style.visibility</p:attrName>
                                        </p:attrNameLst>
                                      </p:cBhvr>
                                      <p:to>
                                        <p:strVal val="visible"/>
                                      </p:to>
                                    </p:set>
                                    <p:animEffect filter="checkerboard(across)" transition="in">
                                      <p:cBhvr additive="repl">
                                        <p:cTn id="480" dur="500"/>
                                        <p:tgtEl>
                                          <p:spTgt spid="162"/>
                                        </p:tgtEl>
                                      </p:cBhvr>
                                    </p:animEffect>
                                  </p:childTnLst>
                                </p:cTn>
                              </p:par>
                            </p:childTnLst>
                          </p:cTn>
                        </p:par>
                        <p:par>
                          <p:cTn id="481" fill="hold">
                            <p:stCondLst>
                              <p:cond delay="1500"/>
                            </p:stCondLst>
                            <p:childTnLst>
                              <p:par>
                                <p:cTn id="482" nodeType="afterEffect" fill="hold" presetClass="entr" presetID="5" presetSubtype="10">
                                  <p:stCondLst>
                                    <p:cond delay="0"/>
                                  </p:stCondLst>
                                  <p:childTnLst>
                                    <p:set>
                                      <p:cBhvr>
                                        <p:cTn id="483" dur="1" fill="hold">
                                          <p:stCondLst>
                                            <p:cond delay="0"/>
                                          </p:stCondLst>
                                        </p:cTn>
                                        <p:tgtEl>
                                          <p:spTgt spid="161"/>
                                        </p:tgtEl>
                                        <p:attrNameLst>
                                          <p:attrName>style.visibility</p:attrName>
                                        </p:attrNameLst>
                                      </p:cBhvr>
                                      <p:to>
                                        <p:strVal val="visible"/>
                                      </p:to>
                                    </p:set>
                                    <p:animEffect filter="checkerboard(across)" transition="in">
                                      <p:cBhvr additive="repl">
                                        <p:cTn id="484" dur="500"/>
                                        <p:tgtEl>
                                          <p:spTgt spid="161"/>
                                        </p:tgtEl>
                                      </p:cBhvr>
                                    </p:animEffect>
                                  </p:childTnLst>
                                </p:cTn>
                              </p:par>
                            </p:childTnLst>
                          </p:cTn>
                        </p:par>
                        <p:par>
                          <p:cTn id="485" fill="hold">
                            <p:stCondLst>
                              <p:cond delay="2000"/>
                            </p:stCondLst>
                            <p:childTnLst>
                              <p:par>
                                <p:cTn id="486" nodeType="afterEffect" fill="hold" presetClass="entr" presetID="5" presetSubtype="10">
                                  <p:stCondLst>
                                    <p:cond delay="0"/>
                                  </p:stCondLst>
                                  <p:childTnLst>
                                    <p:set>
                                      <p:cBhvr>
                                        <p:cTn id="487" dur="1" fill="hold">
                                          <p:stCondLst>
                                            <p:cond delay="0"/>
                                          </p:stCondLst>
                                        </p:cTn>
                                        <p:tgtEl>
                                          <p:spTgt spid="164"/>
                                        </p:tgtEl>
                                        <p:attrNameLst>
                                          <p:attrName>style.visibility</p:attrName>
                                        </p:attrNameLst>
                                      </p:cBhvr>
                                      <p:to>
                                        <p:strVal val="visible"/>
                                      </p:to>
                                    </p:set>
                                    <p:animEffect filter="checkerboard(across)" transition="in">
                                      <p:cBhvr additive="repl">
                                        <p:cTn id="488" dur="500"/>
                                        <p:tgtEl>
                                          <p:spTgt spid="164"/>
                                        </p:tgtEl>
                                      </p:cBhvr>
                                    </p:animEffect>
                                  </p:childTnLst>
                                </p:cTn>
                              </p:par>
                            </p:childTnLst>
                          </p:cTn>
                        </p:par>
                        <p:par>
                          <p:cTn id="489" fill="hold">
                            <p:stCondLst>
                              <p:cond delay="2500"/>
                            </p:stCondLst>
                            <p:childTnLst>
                              <p:par>
                                <p:cTn id="490" nodeType="afterEffect" fill="hold" presetClass="entr" presetID="5" presetSubtype="10">
                                  <p:stCondLst>
                                    <p:cond delay="0"/>
                                  </p:stCondLst>
                                  <p:childTnLst>
                                    <p:set>
                                      <p:cBhvr>
                                        <p:cTn id="491" dur="1" fill="hold">
                                          <p:stCondLst>
                                            <p:cond delay="0"/>
                                          </p:stCondLst>
                                        </p:cTn>
                                        <p:tgtEl>
                                          <p:spTgt spid="165"/>
                                        </p:tgtEl>
                                        <p:attrNameLst>
                                          <p:attrName>style.visibility</p:attrName>
                                        </p:attrNameLst>
                                      </p:cBhvr>
                                      <p:to>
                                        <p:strVal val="visible"/>
                                      </p:to>
                                    </p:set>
                                    <p:animEffect filter="checkerboard(across)" transition="in">
                                      <p:cBhvr additive="repl">
                                        <p:cTn id="492" dur="500"/>
                                        <p:tgtEl>
                                          <p:spTgt spid="165"/>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5090</TotalTime>
  <Application>LibreOffice/6.0.6.2$Linux_X86_64 LibreOffice_project/00m0$Build-2</Application>
  <Words>1030</Words>
  <Paragraphs>177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2011-08-13T09:56:07Z</dcterms:created>
  <dc:creator>David</dc:creator>
  <dc:description/>
  <dc:language>es-ES</dc:language>
  <cp:lastModifiedBy/>
  <dcterms:modified xsi:type="dcterms:W3CDTF">2018-11-05T12:11:11Z</dcterms:modified>
  <cp:revision>89</cp:revision>
  <dc:subject/>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Presentación en pantalla (4:3)</vt:lpwstr>
  </property>
  <property fmtid="{D5CDD505-2E9C-101B-9397-08002B2CF9AE}" pid="9" name="ScaleCrop">
    <vt:bool>0</vt:bool>
  </property>
  <property fmtid="{D5CDD505-2E9C-101B-9397-08002B2CF9AE}" pid="10" name="ShareDoc">
    <vt:bool>0</vt:bool>
  </property>
  <property fmtid="{D5CDD505-2E9C-101B-9397-08002B2CF9AE}" pid="11" name="Slides">
    <vt:i4>12</vt:i4>
  </property>
</Properties>
</file>