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FC24-37C9-4389-A074-C879A88CB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Problem najkraćeg puta</a:t>
            </a:r>
            <a:br>
              <a:rPr lang="en-US" dirty="0"/>
            </a:br>
            <a:r>
              <a:rPr lang="sr-Latn-RS" dirty="0"/>
              <a:t>ant colony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D495-0313-4CE1-A8E5-3A339CA25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Damjan Vinčić SV58/2022</a:t>
            </a:r>
          </a:p>
          <a:p>
            <a:r>
              <a:rPr lang="sr-Latn-RS" dirty="0"/>
              <a:t>Mijat Krivokapić SV41/2022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C075-5391-479C-B1EA-89B9B05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 implementacije virtuelnih mrava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E8C9-B36A-4A49-9085-FE0E651E3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538638"/>
              </a:xfrm>
            </p:spPr>
            <p:txBody>
              <a:bodyPr/>
              <a:lstStyle/>
              <a:p>
                <a:r>
                  <a:rPr lang="sr-Latn-RS" dirty="0"/>
                  <a:t>Mravi su predstavljeni klasom Ant.</a:t>
                </a:r>
              </a:p>
              <a:p>
                <a:r>
                  <a:rPr lang="sr-Latn-RS" dirty="0"/>
                  <a:t>Klasa sadrži informacije o:</a:t>
                </a:r>
              </a:p>
              <a:p>
                <a:pPr lvl="1"/>
                <a:r>
                  <a:rPr lang="sr-Latn-RS" dirty="0"/>
                  <a:t>Tački na kojoj se mrav trenutno nalazi</a:t>
                </a:r>
              </a:p>
              <a:p>
                <a:pPr lvl="1"/>
                <a:r>
                  <a:rPr lang="sr-Latn-RS" dirty="0"/>
                  <a:t>Krajnjoj tački</a:t>
                </a:r>
              </a:p>
              <a:p>
                <a:pPr lvl="1"/>
                <a:r>
                  <a:rPr lang="sr-Latn-RS" dirty="0"/>
                  <a:t>Parametrima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sr-Latn-RS" dirty="0"/>
                  <a:t>Dužini puta koji mrav je prešao</a:t>
                </a:r>
              </a:p>
              <a:p>
                <a:pPr lvl="1"/>
                <a:r>
                  <a:rPr lang="sr-Latn-RS" dirty="0"/>
                  <a:t>Da li je mrav došao do krajnje tačke</a:t>
                </a:r>
              </a:p>
              <a:p>
                <a:pPr lvl="1"/>
                <a:r>
                  <a:rPr lang="sr-Latn-RS" dirty="0"/>
                  <a:t>Da li mrav može da se pomeri u sledeću tačku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E8C9-B36A-4A49-9085-FE0E651E3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538638"/>
              </a:xfrm>
              <a:blipFill>
                <a:blip r:embed="rId2"/>
                <a:stretch>
                  <a:fillRect l="-473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00F3-495C-4419-B0A3-EB988919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 implementacije virtuelnih mrava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86CA-4199-47C1-BFC5-10FDD901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8262"/>
          </a:xfrm>
        </p:spPr>
        <p:txBody>
          <a:bodyPr/>
          <a:lstStyle/>
          <a:p>
            <a:r>
              <a:rPr lang="sr-Latn-RS" dirty="0"/>
              <a:t>Klasa Ant takođe ima funkcije:</a:t>
            </a:r>
          </a:p>
          <a:p>
            <a:pPr lvl="1"/>
            <a:r>
              <a:rPr lang="sr-Latn-RS" dirty="0"/>
              <a:t>move()</a:t>
            </a:r>
          </a:p>
          <a:p>
            <a:pPr lvl="2"/>
            <a:r>
              <a:rPr lang="sr-Latn-RS" dirty="0"/>
              <a:t>Računa koeficijente grana do susednih čvorova koje nije već posetio</a:t>
            </a:r>
          </a:p>
          <a:p>
            <a:pPr lvl="2"/>
            <a:r>
              <a:rPr lang="sr-Latn-RS" dirty="0"/>
              <a:t>U skladu sa dobijenim koeficijentima vrši ruletsku selekciju grane</a:t>
            </a:r>
          </a:p>
          <a:p>
            <a:pPr lvl="2"/>
            <a:r>
              <a:rPr lang="sr-Latn-RS" dirty="0"/>
              <a:t>Pomera se na odabranu granu i ažurira atribute o trenutnoj grani, posećenim granama i dužini puta</a:t>
            </a:r>
          </a:p>
          <a:p>
            <a:pPr lvl="1"/>
            <a:r>
              <a:rPr lang="sr-Latn-RS" dirty="0"/>
              <a:t>add_pheromones(shortest_path)</a:t>
            </a:r>
          </a:p>
          <a:p>
            <a:pPr lvl="2"/>
            <a:r>
              <a:rPr lang="sr-Latn-RS" dirty="0"/>
              <a:t>Ostavlja feromone na granama koje je prešao u skladu sa najkraćim pronađenim putem u trenutnoj iteraciji</a:t>
            </a:r>
          </a:p>
        </p:txBody>
      </p:sp>
    </p:spTree>
    <p:extLst>
      <p:ext uri="{BB962C8B-B14F-4D97-AF65-F5344CB8AC3E}">
        <p14:creationId xmlns:p14="http://schemas.microsoft.com/office/powerpoint/2010/main" val="428928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9323-A4D4-4BF8-93A3-C8F55851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parametara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6DDFC-DC98-4E26-8CA3-04C56ED95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3772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r-Latn-RS" dirty="0"/>
                  <a:t>Isprobavanjem različitih parametara, zaključili smo da na to da li če put do krajnje tačke biti pronađen najviše utiče broj mrava</a:t>
                </a:r>
                <a:r>
                  <a:rPr lang="en-US" dirty="0"/>
                  <a:t> </a:t>
                </a:r>
                <a:r>
                  <a:rPr lang="sr-Latn-RS" dirty="0"/>
                  <a:t>i iteracija, pa smo u testiranju koristili 1750 mrava u 175 iteracija.</a:t>
                </a:r>
                <a:endParaRPr lang="en-US" dirty="0"/>
              </a:p>
              <a:p>
                <a:r>
                  <a:rPr lang="sr-Latn-RS" dirty="0"/>
                  <a:t>Najbolje rezultate smo dobili za sledeće vrednosti parametara:</a:t>
                </a:r>
              </a:p>
              <a:p>
                <a:r>
                  <a:rPr lang="sr-Latn-RS" dirty="0"/>
                  <a:t>m</a:t>
                </a:r>
                <a:r>
                  <a:rPr lang="en-US" dirty="0"/>
                  <a:t> = </a:t>
                </a:r>
                <a:r>
                  <a:rPr lang="sr-Latn-RS" dirty="0"/>
                  <a:t>2</a:t>
                </a:r>
                <a:r>
                  <a:rPr lang="en-US" dirty="0"/>
                  <a:t>50</a:t>
                </a:r>
                <a:r>
                  <a:rPr lang="sr-Latn-RS" dirty="0"/>
                  <a:t>0</a:t>
                </a:r>
              </a:p>
              <a:p>
                <a:r>
                  <a:rPr lang="sr-Latn-RS" dirty="0"/>
                  <a:t>broj iteracija</a:t>
                </a:r>
                <a:r>
                  <a:rPr lang="en-US" dirty="0"/>
                  <a:t> = 1</a:t>
                </a:r>
                <a:r>
                  <a:rPr lang="sr-Latn-RS" dirty="0"/>
                  <a:t>2</a:t>
                </a:r>
                <a:r>
                  <a:rPr lang="en-US" dirty="0"/>
                  <a:t>5</a:t>
                </a:r>
                <a:endParaRPr lang="sr-Latn-R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r-Latn-RS" dirty="0"/>
                  <a:t> </a:t>
                </a:r>
                <a:r>
                  <a:rPr lang="en-US" dirty="0"/>
                  <a:t>=1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r-Latn-RS" dirty="0"/>
                  <a:t> </a:t>
                </a:r>
                <a:r>
                  <a:rPr lang="en-US" dirty="0"/>
                  <a:t>= 2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sr-Latn-RS" dirty="0"/>
                  <a:t> </a:t>
                </a:r>
                <a:r>
                  <a:rPr lang="en-US" dirty="0"/>
                  <a:t>= 0,3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</a:t>
                </a:r>
                <a:r>
                  <a:rPr lang="sr-Latn-RS" dirty="0"/>
                  <a:t>0,02</a:t>
                </a:r>
              </a:p>
              <a:p>
                <a:pPr lvl="1"/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6DDFC-DC98-4E26-8CA3-04C56ED95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377274"/>
              </a:xfrm>
              <a:blipFill>
                <a:blip r:embed="rId2"/>
                <a:stretch>
                  <a:fillRect l="-394" t="-1444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638-88F4-4B86-965C-12AAEE1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A8AA-15AB-44F4-86B7-850E5562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4260"/>
            <a:ext cx="7729728" cy="3265768"/>
          </a:xfrm>
        </p:spPr>
        <p:txBody>
          <a:bodyPr/>
          <a:lstStyle/>
          <a:p>
            <a:r>
              <a:rPr lang="sr-Latn-RS" noProof="1"/>
              <a:t>Dat je težinski graf sa dvodimenzionim tačkama kao čvorovima.</a:t>
            </a:r>
          </a:p>
          <a:p>
            <a:r>
              <a:rPr lang="sr-Latn-RS" noProof="1"/>
              <a:t>Težine grana predstavljaju euklidsko rastojanje tačaka koje ta grana spaja.</a:t>
            </a:r>
          </a:p>
          <a:p>
            <a:r>
              <a:rPr lang="sr-Latn-RS" noProof="1"/>
              <a:t>Potrebno je naći najkraći put od zadate početne tačke do zadate krajnje tačke.</a:t>
            </a:r>
          </a:p>
          <a:p>
            <a:r>
              <a:rPr lang="sr-Latn-RS" noProof="1"/>
              <a:t>Kako u grafu postoji veliki broj tačaka, metoda grube sile bi bila vremenski prezahtevna. Zbog toga ćemo koristiti Ant colony optimization algoritam.</a:t>
            </a:r>
          </a:p>
        </p:txBody>
      </p:sp>
    </p:spTree>
    <p:extLst>
      <p:ext uri="{BB962C8B-B14F-4D97-AF65-F5344CB8AC3E}">
        <p14:creationId xmlns:p14="http://schemas.microsoft.com/office/powerpoint/2010/main" val="128503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B59D-FD3B-454C-BB51-83BDB9C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Ant colony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98DD-CFF8-461F-A16D-5ADA5025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9321"/>
          </a:xfrm>
        </p:spPr>
        <p:txBody>
          <a:bodyPr>
            <a:normAutofit/>
          </a:bodyPr>
          <a:lstStyle/>
          <a:p>
            <a:r>
              <a:rPr lang="sr-Latn-RS" dirty="0"/>
              <a:t>ACO je optmizacioni algoritam inspirian ponašanjem kolonije mrava u prirodi.</a:t>
            </a:r>
          </a:p>
          <a:p>
            <a:r>
              <a:rPr lang="sr-Latn-RS" dirty="0"/>
              <a:t>Osnovna ideja je modelovanje ponašanja mrava tokom potrage za hranom.</a:t>
            </a:r>
          </a:p>
          <a:p>
            <a:r>
              <a:rPr lang="sr-Latn-RS" dirty="0"/>
              <a:t>Mravi međusobno komuniciraju tako što ostavljaju feromone na zemlji.</a:t>
            </a:r>
          </a:p>
          <a:p>
            <a:r>
              <a:rPr lang="sr-Latn-RS" dirty="0"/>
              <a:t>Feromoni privlače mrave da se kreću putem gde je njihova koncentracija najceća.</a:t>
            </a:r>
          </a:p>
          <a:p>
            <a:r>
              <a:rPr lang="sr-Latn-RS" dirty="0"/>
              <a:t>Mrav pronađenu hranu vraća u gnezdo. Mrav koji ide kraćim putem će više puta otići do hrane i nazad ostavljajući veću količinu feromona.</a:t>
            </a:r>
          </a:p>
          <a:p>
            <a:r>
              <a:rPr lang="sr-Latn-RS" dirty="0"/>
              <a:t>Vremenom sve više mrava prati trag feromona i većina njih ide skoro najkraćim putem.</a:t>
            </a:r>
          </a:p>
        </p:txBody>
      </p:sp>
    </p:spTree>
    <p:extLst>
      <p:ext uri="{BB962C8B-B14F-4D97-AF65-F5344CB8AC3E}">
        <p14:creationId xmlns:p14="http://schemas.microsoft.com/office/powerpoint/2010/main" val="22384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4ED0-F623-485B-9C9D-2FFB687B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Kriterijum</a:t>
            </a:r>
            <a:r>
              <a:rPr lang="en-US" dirty="0"/>
              <a:t> </a:t>
            </a:r>
            <a:r>
              <a:rPr lang="en-US" dirty="0" err="1"/>
              <a:t>optimalnosti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5D4F-61AA-4BFA-8B55-F24941A1D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Potebno je naći put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r-Latn-RS" dirty="0"/>
                  <a:t> gde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/>
                  <a:t> čvorovi grafa (tačke).</a:t>
                </a:r>
              </a:p>
              <a:p>
                <a:r>
                  <a:rPr lang="sr-Latn-RS" dirty="0"/>
                  <a:t>Pa je kriterijum optimalnosti dužina puta traženog puta: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3200" b="0" i="1" noProof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noProof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r-Latn-RS" sz="3200" i="1" noProof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sr-Latn-RS" sz="32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noProof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sr-Latn-RS" b="0" noProof="1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r-Latn-RS" dirty="0"/>
                  <a:t> - težina grane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r-Latn-R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r-Latn-R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r-Latn-RS" dirty="0"/>
                  <a:t> tj. euklidsko rastojanje izmežu dve date tačke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5D4F-61AA-4BFA-8B55-F24941A1D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89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761C-FF80-417F-BEF5-D04FB45E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Parametri algoritma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27E29-7D00-492D-9034-593FAF22B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r-Latn-RS" dirty="0"/>
                  <a:t>m – broj mrava</a:t>
                </a:r>
              </a:p>
              <a:p>
                <a:r>
                  <a:rPr lang="sr-Latn-RS" dirty="0"/>
                  <a:t>broj iteracija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r-Latn-RS" dirty="0"/>
                  <a:t> – faktor uticaja feromona na odabir sledeće tačke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r-Latn-RS" dirty="0"/>
                  <a:t> – faktor uticaja razdaljine na odabir sledeće tačke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sr-Latn-RS" dirty="0"/>
                  <a:t> – faktor isparavanja feromona</a:t>
                </a:r>
              </a:p>
              <a:p>
                <a:r>
                  <a:rPr lang="sr-Latn-RS" dirty="0"/>
                  <a:t>početna tačka</a:t>
                </a:r>
              </a:p>
              <a:p>
                <a:r>
                  <a:rPr lang="sr-Latn-RS" dirty="0"/>
                  <a:t>krajnja tačka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</a:t>
                </a:r>
                <a:r>
                  <a:rPr lang="sr-Latn-RS" dirty="0"/>
                  <a:t>maksimalna količina feromona koja se ostavlja u jednoj iteraciji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27E29-7D00-492D-9034-593FAF22B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0CED-82F9-4324-940C-C8507F6A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Iteracija 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0F5B-1A2A-4E47-BC3F-FFB64EE2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0356"/>
          </a:xfrm>
        </p:spPr>
        <p:txBody>
          <a:bodyPr/>
          <a:lstStyle/>
          <a:p>
            <a:r>
              <a:rPr lang="sr-Latn-RS" dirty="0"/>
              <a:t>Svaka iteracija počinje slanjem mrava iz početne tačke u potragu za krajnjom tačkon (hranom)</a:t>
            </a:r>
          </a:p>
          <a:p>
            <a:r>
              <a:rPr lang="sr-Latn-RS" dirty="0"/>
              <a:t>Svaki mrav nasumično bira sledeću tačku sa verovatnoćom na koju utiče rastojanje i količina feromona.</a:t>
            </a:r>
          </a:p>
          <a:p>
            <a:r>
              <a:rPr lang="sr-Latn-RS" dirty="0"/>
              <a:t>Mrav se zaustavlja kada dođe to krajnje tačke ili kada se nađe u tački koja nema susednih tačaka koje nije ranije posetio.</a:t>
            </a:r>
          </a:p>
          <a:p>
            <a:r>
              <a:rPr lang="sr-Latn-RS" dirty="0"/>
              <a:t>Kada se svi mravi zaustave, iteracija se završava.</a:t>
            </a:r>
          </a:p>
          <a:p>
            <a:r>
              <a:rPr lang="sr-Latn-RS" dirty="0"/>
              <a:t>Deo feromona isparava.</a:t>
            </a:r>
          </a:p>
          <a:p>
            <a:r>
              <a:rPr lang="sr-Latn-RS" dirty="0"/>
              <a:t>Mravi koji su stigli do hrane na svom putu ostavljaju feromone.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E06D-D23C-4D6A-BAF6-7CDA6FEC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sledeće grane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7597-6093-4B34-8CEF-23CA3FF86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Za svaku od dostupnih grana se računaju koeficijenti: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sr-Latn-RS" dirty="0"/>
                  <a:t>koeficijent grane (i,j)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r-Latn-RS" dirty="0"/>
                  <a:t> - količina feromona na grani (i,j)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r-Latn-RS" dirty="0"/>
                  <a:t> -</a:t>
                </a:r>
                <a:r>
                  <a:rPr lang="en-US" dirty="0"/>
                  <a:t> </a:t>
                </a:r>
                <a:r>
                  <a:rPr lang="sr-Latn-RS" dirty="0"/>
                  <a:t>recipročna vrednost dužine grane (i,j)</a:t>
                </a:r>
              </a:p>
              <a:p>
                <a:r>
                  <a:rPr lang="sr-Latn-RS" dirty="0"/>
                  <a:t>Sa verovatnoćom dobijemon iz koeficijenata vrši se ruletska selekcija sledeće grane.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7597-6093-4B34-8CEF-23CA3FF86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8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521B-6076-4E93-B968-96A6CC47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Ostavljanje traga feromona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4072C-14C6-446A-8874-DB0FFB63D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r-Latn-RS" dirty="0"/>
                  <a:t>Na kraju svake iteracije mravi koji su došli do krajnje tačke ostavljaju trag feromona.</a:t>
                </a:r>
              </a:p>
              <a:p>
                <a:r>
                  <a:rPr lang="sr-Latn-RS" dirty="0"/>
                  <a:t>Količina feromona koju svaki mrav ostavlja: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sr-Latn-R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</m:sub>
                    </m:sSub>
                    <m:r>
                      <a:rPr lang="sr-Latn-R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Latn-RS" sz="1800" dirty="0"/>
                  <a:t>- dužina najkraćeg puta u iteraciji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sr-Latn-RS" sz="1800" dirty="0"/>
                  <a:t> - dužina puta koju je prešao dati mrav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r-Latn-RS" sz="1800" dirty="0"/>
                  <a:t> – količina feromona koja se ostavlja na najkraćem putu</a:t>
                </a:r>
              </a:p>
              <a:p>
                <a:r>
                  <a:rPr lang="sr-Latn-RS" sz="2000" dirty="0"/>
                  <a:t>Posledica ovoga je da se više feromona ostavlja na kraćim putevima nego na dužim.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4072C-14C6-446A-8874-DB0FFB63D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3478-3D0F-458C-8C83-06C6803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Isparavanje feromona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9255E-1DE7-49B0-BA9B-C589BB5A0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Latn-RS" sz="2400" dirty="0"/>
                  <a:t>Nakon svake iteracije feromoni isparavaju u skladu sa parametrom </a:t>
                </a:r>
                <a:r>
                  <a:rPr lang="el-GR" sz="2400" dirty="0"/>
                  <a:t>ρ</a:t>
                </a:r>
                <a:r>
                  <a:rPr lang="sr-Latn-RS" sz="24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r-Latn-R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r-Latn-R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9255E-1DE7-49B0-BA9B-C589BB5A0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561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2642</TotalTime>
  <Words>687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Corbel</vt:lpstr>
      <vt:lpstr>Gill Sans MT</vt:lpstr>
      <vt:lpstr>Parcel</vt:lpstr>
      <vt:lpstr>Problem najkraćeg puta ant colony optimization</vt:lpstr>
      <vt:lpstr>Opis problema</vt:lpstr>
      <vt:lpstr>Ant colony optimization</vt:lpstr>
      <vt:lpstr>Kriterijum optimalnosti</vt:lpstr>
      <vt:lpstr>Parametri algoritma</vt:lpstr>
      <vt:lpstr>Iteracija algoritma</vt:lpstr>
      <vt:lpstr>Odabir sledeće grane</vt:lpstr>
      <vt:lpstr>Ostavljanje traga feromona</vt:lpstr>
      <vt:lpstr>Isparavanje feromona</vt:lpstr>
      <vt:lpstr>Način implementacije virtuelnih mrava</vt:lpstr>
      <vt:lpstr>Način implementacije virtuelnih mrava</vt:lpstr>
      <vt:lpstr>Odabir parametara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najkraćeg puta, ant colony optimization</dc:title>
  <dc:creator>SV 41/2022 - Krivokapić Mijat</dc:creator>
  <cp:lastModifiedBy>SV 41/2022 - Krivokapić Mijat</cp:lastModifiedBy>
  <cp:revision>21</cp:revision>
  <dcterms:created xsi:type="dcterms:W3CDTF">2024-01-12T18:56:47Z</dcterms:created>
  <dcterms:modified xsi:type="dcterms:W3CDTF">2024-01-19T14:30:46Z</dcterms:modified>
</cp:coreProperties>
</file>