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66" r:id="rId6"/>
    <p:sldId id="259" r:id="rId7"/>
    <p:sldId id="262" r:id="rId8"/>
    <p:sldId id="263" r:id="rId9"/>
    <p:sldId id="264" r:id="rId10"/>
    <p:sldId id="269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1859D4-65B3-4193-985B-88D5852B2E63}" type="doc">
      <dgm:prSet loTypeId="urn:microsoft.com/office/officeart/2005/8/layout/arrow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31628264-9E2A-4A96-B33D-1FDE23130233}">
      <dgm:prSet phldrT="[Metin]"/>
      <dgm:spPr/>
      <dgm:t>
        <a:bodyPr/>
        <a:lstStyle/>
        <a:p>
          <a:r>
            <a:rPr lang="tr-TR" dirty="0" smtClean="0"/>
            <a:t>UI</a:t>
          </a:r>
        </a:p>
        <a:p>
          <a:r>
            <a:rPr lang="tr-TR" dirty="0" smtClean="0"/>
            <a:t>Somut</a:t>
          </a:r>
          <a:endParaRPr lang="tr-TR" dirty="0"/>
        </a:p>
      </dgm:t>
    </dgm:pt>
    <dgm:pt modelId="{9B1E5F42-30E7-4F56-89C3-6377FA020FB3}" type="parTrans" cxnId="{77D543FE-8626-4128-ADF0-C7FDFFD1F757}">
      <dgm:prSet/>
      <dgm:spPr/>
      <dgm:t>
        <a:bodyPr/>
        <a:lstStyle/>
        <a:p>
          <a:endParaRPr lang="tr-TR"/>
        </a:p>
      </dgm:t>
    </dgm:pt>
    <dgm:pt modelId="{6E93C3F2-8E04-457B-80D7-7A170CA3980D}" type="sibTrans" cxnId="{77D543FE-8626-4128-ADF0-C7FDFFD1F757}">
      <dgm:prSet/>
      <dgm:spPr/>
      <dgm:t>
        <a:bodyPr/>
        <a:lstStyle/>
        <a:p>
          <a:endParaRPr lang="tr-TR"/>
        </a:p>
      </dgm:t>
    </dgm:pt>
    <dgm:pt modelId="{A4266F72-BA8F-4E57-8331-A9F8794C0006}">
      <dgm:prSet phldrT="[Metin]"/>
      <dgm:spPr/>
      <dgm:t>
        <a:bodyPr/>
        <a:lstStyle/>
        <a:p>
          <a:r>
            <a:rPr lang="tr-TR" dirty="0" smtClean="0"/>
            <a:t>UX</a:t>
          </a:r>
        </a:p>
        <a:p>
          <a:r>
            <a:rPr lang="tr-TR" dirty="0" smtClean="0"/>
            <a:t>Soyut</a:t>
          </a:r>
        </a:p>
      </dgm:t>
    </dgm:pt>
    <dgm:pt modelId="{DAC0F42C-4ACC-4036-9954-EEC73DB2044F}" type="parTrans" cxnId="{3B1D8C9E-1D33-4BBC-9278-53C4FE87DACA}">
      <dgm:prSet/>
      <dgm:spPr/>
      <dgm:t>
        <a:bodyPr/>
        <a:lstStyle/>
        <a:p>
          <a:endParaRPr lang="tr-TR"/>
        </a:p>
      </dgm:t>
    </dgm:pt>
    <dgm:pt modelId="{79E046E7-2286-4957-8435-F5570D14115B}" type="sibTrans" cxnId="{3B1D8C9E-1D33-4BBC-9278-53C4FE87DACA}">
      <dgm:prSet/>
      <dgm:spPr/>
      <dgm:t>
        <a:bodyPr/>
        <a:lstStyle/>
        <a:p>
          <a:endParaRPr lang="tr-TR"/>
        </a:p>
      </dgm:t>
    </dgm:pt>
    <dgm:pt modelId="{92FF3978-D234-42B7-ACED-642443929662}" type="pres">
      <dgm:prSet presAssocID="{1A1859D4-65B3-4193-985B-88D5852B2E63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tr-TR"/>
        </a:p>
      </dgm:t>
    </dgm:pt>
    <dgm:pt modelId="{A62F768E-2E33-439C-A21D-499C558E61D0}" type="pres">
      <dgm:prSet presAssocID="{1A1859D4-65B3-4193-985B-88D5852B2E63}" presName="ribbon" presStyleLbl="node1" presStyleIdx="0" presStyleCnt="1" custLinFactNeighborX="36162" custLinFactNeighborY="-3346"/>
      <dgm:spPr/>
    </dgm:pt>
    <dgm:pt modelId="{BF639833-5332-4D77-B50F-AF446DCAEF24}" type="pres">
      <dgm:prSet presAssocID="{1A1859D4-65B3-4193-985B-88D5852B2E63}" presName="lef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79B9CF72-0283-44D1-9DB8-4DACD8C66A7D}" type="pres">
      <dgm:prSet presAssocID="{1A1859D4-65B3-4193-985B-88D5852B2E63}" presName="righ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tr-TR"/>
        </a:p>
      </dgm:t>
    </dgm:pt>
  </dgm:ptLst>
  <dgm:cxnLst>
    <dgm:cxn modelId="{51DBC24E-A0E7-4223-A8FA-6DAC73E4F38D}" type="presOf" srcId="{31628264-9E2A-4A96-B33D-1FDE23130233}" destId="{BF639833-5332-4D77-B50F-AF446DCAEF24}" srcOrd="0" destOrd="0" presId="urn:microsoft.com/office/officeart/2005/8/layout/arrow6"/>
    <dgm:cxn modelId="{3B1D8C9E-1D33-4BBC-9278-53C4FE87DACA}" srcId="{1A1859D4-65B3-4193-985B-88D5852B2E63}" destId="{A4266F72-BA8F-4E57-8331-A9F8794C0006}" srcOrd="1" destOrd="0" parTransId="{DAC0F42C-4ACC-4036-9954-EEC73DB2044F}" sibTransId="{79E046E7-2286-4957-8435-F5570D14115B}"/>
    <dgm:cxn modelId="{C7783FF2-BFCB-4F20-89CA-156EF39343B6}" type="presOf" srcId="{1A1859D4-65B3-4193-985B-88D5852B2E63}" destId="{92FF3978-D234-42B7-ACED-642443929662}" srcOrd="0" destOrd="0" presId="urn:microsoft.com/office/officeart/2005/8/layout/arrow6"/>
    <dgm:cxn modelId="{77D543FE-8626-4128-ADF0-C7FDFFD1F757}" srcId="{1A1859D4-65B3-4193-985B-88D5852B2E63}" destId="{31628264-9E2A-4A96-B33D-1FDE23130233}" srcOrd="0" destOrd="0" parTransId="{9B1E5F42-30E7-4F56-89C3-6377FA020FB3}" sibTransId="{6E93C3F2-8E04-457B-80D7-7A170CA3980D}"/>
    <dgm:cxn modelId="{96E09FFE-9B2D-4EB6-8540-8F4D5AF89F92}" type="presOf" srcId="{A4266F72-BA8F-4E57-8331-A9F8794C0006}" destId="{79B9CF72-0283-44D1-9DB8-4DACD8C66A7D}" srcOrd="0" destOrd="0" presId="urn:microsoft.com/office/officeart/2005/8/layout/arrow6"/>
    <dgm:cxn modelId="{E964AF16-DC14-4EC9-A75F-A77CF6C9FCED}" type="presParOf" srcId="{92FF3978-D234-42B7-ACED-642443929662}" destId="{A62F768E-2E33-439C-A21D-499C558E61D0}" srcOrd="0" destOrd="0" presId="urn:microsoft.com/office/officeart/2005/8/layout/arrow6"/>
    <dgm:cxn modelId="{B3CE310A-6FC9-4D78-84CE-A118130EDE48}" type="presParOf" srcId="{92FF3978-D234-42B7-ACED-642443929662}" destId="{BF639833-5332-4D77-B50F-AF446DCAEF24}" srcOrd="1" destOrd="0" presId="urn:microsoft.com/office/officeart/2005/8/layout/arrow6"/>
    <dgm:cxn modelId="{C9C9C071-4020-4125-AD8C-6DFD990463F5}" type="presParOf" srcId="{92FF3978-D234-42B7-ACED-642443929662}" destId="{79B9CF72-0283-44D1-9DB8-4DACD8C66A7D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2F768E-2E33-439C-A21D-499C558E61D0}">
      <dsp:nvSpPr>
        <dsp:cNvPr id="0" name=""/>
        <dsp:cNvSpPr/>
      </dsp:nvSpPr>
      <dsp:spPr>
        <a:xfrm>
          <a:off x="284162" y="0"/>
          <a:ext cx="8540750" cy="3416300"/>
        </a:xfrm>
        <a:prstGeom prst="leftRightRibb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639833-5332-4D77-B50F-AF446DCAEF24}">
      <dsp:nvSpPr>
        <dsp:cNvPr id="0" name=""/>
        <dsp:cNvSpPr/>
      </dsp:nvSpPr>
      <dsp:spPr>
        <a:xfrm>
          <a:off x="1166971" y="597852"/>
          <a:ext cx="2818447" cy="1673987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42240" rIns="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4000" kern="1200" dirty="0" smtClean="0"/>
            <a:t>UI</a:t>
          </a:r>
        </a:p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4000" kern="1200" dirty="0" smtClean="0"/>
            <a:t>Somut</a:t>
          </a:r>
          <a:endParaRPr lang="tr-TR" sz="4000" kern="1200" dirty="0"/>
        </a:p>
      </dsp:txBody>
      <dsp:txXfrm>
        <a:off x="1166971" y="597852"/>
        <a:ext cx="2818447" cy="1673987"/>
      </dsp:txXfrm>
    </dsp:sp>
    <dsp:sp modelId="{79B9CF72-0283-44D1-9DB8-4DACD8C66A7D}">
      <dsp:nvSpPr>
        <dsp:cNvPr id="0" name=""/>
        <dsp:cNvSpPr/>
      </dsp:nvSpPr>
      <dsp:spPr>
        <a:xfrm>
          <a:off x="4412456" y="1144460"/>
          <a:ext cx="3330892" cy="1673987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42240" rIns="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4000" kern="1200" dirty="0" smtClean="0"/>
            <a:t>UX</a:t>
          </a:r>
        </a:p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4000" kern="1200" dirty="0" smtClean="0"/>
            <a:t>Soyut</a:t>
          </a:r>
        </a:p>
      </dsp:txBody>
      <dsp:txXfrm>
        <a:off x="4412456" y="1144460"/>
        <a:ext cx="3330892" cy="16739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yusufavci.net/grafik-tasarim-cesitleri-trendleri/" TargetMode="External"/><Relationship Id="rId3" Type="http://schemas.openxmlformats.org/officeDocument/2006/relationships/hyperlink" Target="https://play.google.com/store/apps/details?id=com.instagram.android&amp;hl=tr" TargetMode="External"/><Relationship Id="rId7" Type="http://schemas.openxmlformats.org/officeDocument/2006/relationships/hyperlink" Target="https://netvent.com/ui-ve-ux-nedir/" TargetMode="External"/><Relationship Id="rId2" Type="http://schemas.openxmlformats.org/officeDocument/2006/relationships/hyperlink" Target="http://sosyalmedya.co/ucretsiz-10-stok-fotograf-sitesi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freepik.com/" TargetMode="External"/><Relationship Id="rId5" Type="http://schemas.openxmlformats.org/officeDocument/2006/relationships/hyperlink" Target="http://www.flaticon.com/" TargetMode="External"/><Relationship Id="rId4" Type="http://schemas.openxmlformats.org/officeDocument/2006/relationships/hyperlink" Target="https://dribbble.com/" TargetMode="External"/><Relationship Id="rId9" Type="http://schemas.openxmlformats.org/officeDocument/2006/relationships/hyperlink" Target="https://www.webdesignrankings.com/resources/lolcolors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www.google.com/design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tr-TR" dirty="0" smtClean="0"/>
              <a:t>Patatesi </a:t>
            </a:r>
            <a:r>
              <a:rPr lang="tr-TR" dirty="0" smtClean="0"/>
              <a:t>Çizmeden Önce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Ahmet urgancı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387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Faydalı Linkler	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tr-TR" dirty="0">
              <a:hlinkClick r:id="rId2"/>
            </a:endParaRPr>
          </a:p>
          <a:p>
            <a:r>
              <a:rPr lang="tr-TR" dirty="0">
                <a:hlinkClick r:id="rId3"/>
              </a:rPr>
              <a:t>https://</a:t>
            </a:r>
            <a:r>
              <a:rPr lang="tr-TR" dirty="0" smtClean="0">
                <a:hlinkClick r:id="rId3"/>
              </a:rPr>
              <a:t>play.google.com/store/apps/details?id=com.instagram.android&amp;hl=tr</a:t>
            </a:r>
            <a:endParaRPr lang="tr-TR" dirty="0" smtClean="0">
              <a:hlinkClick r:id="rId2"/>
            </a:endParaRPr>
          </a:p>
          <a:p>
            <a:r>
              <a:rPr lang="tr-TR" dirty="0" smtClean="0">
                <a:hlinkClick r:id="rId2"/>
              </a:rPr>
              <a:t>http</a:t>
            </a:r>
            <a:r>
              <a:rPr lang="tr-TR" dirty="0">
                <a:hlinkClick r:id="rId2"/>
              </a:rPr>
              <a:t>://sosyalmedya.co/ucretsiz-10-stok-fotograf-sitesi/</a:t>
            </a:r>
            <a:endParaRPr lang="tr-TR" dirty="0"/>
          </a:p>
          <a:p>
            <a:r>
              <a:rPr lang="tr-TR" dirty="0">
                <a:hlinkClick r:id="rId4"/>
              </a:rPr>
              <a:t>https://dribbble.com/</a:t>
            </a:r>
            <a:endParaRPr lang="tr-TR" dirty="0"/>
          </a:p>
          <a:p>
            <a:r>
              <a:rPr lang="tr-TR" dirty="0">
                <a:hlinkClick r:id="rId5"/>
              </a:rPr>
              <a:t>http://www.flaticon.com/</a:t>
            </a:r>
            <a:endParaRPr lang="tr-TR" dirty="0"/>
          </a:p>
          <a:p>
            <a:r>
              <a:rPr lang="tr-TR" dirty="0">
                <a:hlinkClick r:id="rId6"/>
              </a:rPr>
              <a:t>http://www.freepik.com/</a:t>
            </a:r>
            <a:endParaRPr lang="tr-TR" dirty="0"/>
          </a:p>
          <a:p>
            <a:r>
              <a:rPr lang="tr-TR" dirty="0">
                <a:hlinkClick r:id="rId7"/>
              </a:rPr>
              <a:t>https://netvent.com/ui-ve-ux-nedir</a:t>
            </a:r>
            <a:r>
              <a:rPr lang="tr-TR" dirty="0" smtClean="0">
                <a:hlinkClick r:id="rId7"/>
              </a:rPr>
              <a:t>/</a:t>
            </a:r>
            <a:r>
              <a:rPr lang="tr-TR" dirty="0" smtClean="0"/>
              <a:t> </a:t>
            </a:r>
          </a:p>
          <a:p>
            <a:r>
              <a:rPr lang="tr-TR" dirty="0">
                <a:hlinkClick r:id="rId8"/>
              </a:rPr>
              <a:t>http://yusufavci.net/grafik-tasarim-cesitleri-trendleri</a:t>
            </a:r>
            <a:r>
              <a:rPr lang="tr-TR" dirty="0" smtClean="0">
                <a:hlinkClick r:id="rId8"/>
              </a:rPr>
              <a:t>/</a:t>
            </a:r>
            <a:endParaRPr lang="tr-TR" dirty="0" smtClean="0"/>
          </a:p>
          <a:p>
            <a:r>
              <a:rPr lang="tr-TR" dirty="0">
                <a:hlinkClick r:id="rId9"/>
              </a:rPr>
              <a:t>https://www.webdesignrankings.com/resources/lolcolors</a:t>
            </a:r>
            <a:r>
              <a:rPr lang="tr-TR" dirty="0" smtClean="0">
                <a:hlinkClick r:id="rId9"/>
              </a:rPr>
              <a:t>/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377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6600" b="1" dirty="0"/>
              <a:t>Tamam kısa kesiyorum icraata geçelim.</a:t>
            </a:r>
          </a:p>
        </p:txBody>
      </p:sp>
    </p:spTree>
    <p:extLst>
      <p:ext uri="{BB962C8B-B14F-4D97-AF65-F5344CB8AC3E}">
        <p14:creationId xmlns:p14="http://schemas.microsoft.com/office/powerpoint/2010/main" val="121821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smtClean="0"/>
              <a:t>UI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sz="2100" dirty="0" err="1" smtClean="0"/>
              <a:t>Arayüz</a:t>
            </a:r>
            <a:r>
              <a:rPr lang="tr-TR" sz="2100" dirty="0" smtClean="0"/>
              <a:t> </a:t>
            </a:r>
            <a:r>
              <a:rPr lang="tr-TR" sz="2100" dirty="0"/>
              <a:t>tasarımıdır.</a:t>
            </a:r>
          </a:p>
          <a:p>
            <a:r>
              <a:rPr lang="tr-TR" sz="2100" dirty="0"/>
              <a:t>Burada tasarım derken kullandığımız televizyon kumandasının üzerindeki </a:t>
            </a:r>
            <a:r>
              <a:rPr lang="tr-TR" sz="2100" dirty="0" err="1"/>
              <a:t>buttonlar</a:t>
            </a:r>
            <a:r>
              <a:rPr lang="tr-TR" sz="2100" dirty="0"/>
              <a:t> da birer </a:t>
            </a:r>
            <a:r>
              <a:rPr lang="tr-TR" sz="2100" dirty="0" err="1"/>
              <a:t>arayüzdür</a:t>
            </a:r>
            <a:r>
              <a:rPr lang="tr-TR" sz="2100" dirty="0"/>
              <a:t>.</a:t>
            </a:r>
          </a:p>
          <a:p>
            <a:r>
              <a:rPr lang="tr-TR" sz="2100" dirty="0" err="1"/>
              <a:t>Arayüz</a:t>
            </a:r>
            <a:r>
              <a:rPr lang="tr-TR" sz="2100" dirty="0"/>
              <a:t> tasarımının internet sitelerindeki mobil uygulamalardaki karşılığı ise butonlar, </a:t>
            </a:r>
            <a:r>
              <a:rPr lang="tr-TR" sz="2100" dirty="0" err="1"/>
              <a:t>grid</a:t>
            </a:r>
            <a:r>
              <a:rPr lang="tr-TR" sz="2100" dirty="0"/>
              <a:t> yapısı, mizanpaj, renkler, boşluklar gibi tüm grafik elemanlardan oluşan görsel tasarımdır.</a:t>
            </a:r>
          </a:p>
          <a:p>
            <a:endParaRPr lang="tr-TR" dirty="0"/>
          </a:p>
          <a:p>
            <a:endParaRPr lang="tr-TR" dirty="0" smtClean="0"/>
          </a:p>
          <a:p>
            <a:pPr marL="0" indent="0">
              <a:buNone/>
            </a:pPr>
            <a:endParaRPr lang="tr-TR" sz="1400" i="1" dirty="0" smtClean="0"/>
          </a:p>
          <a:p>
            <a:pPr marL="0" indent="0">
              <a:buNone/>
            </a:pPr>
            <a:endParaRPr lang="tr-TR" sz="1400" i="1" dirty="0"/>
          </a:p>
          <a:p>
            <a:pPr marL="0" indent="0">
              <a:buNone/>
            </a:pPr>
            <a:r>
              <a:rPr lang="tr-TR" sz="1400" i="1" dirty="0" smtClean="0"/>
              <a:t>Mizanpaj:(gazete</a:t>
            </a:r>
            <a:r>
              <a:rPr lang="tr-TR" sz="1400" i="1" dirty="0"/>
              <a:t>, dergi, kitap gibi yayınlarda) sayfa düzeni.</a:t>
            </a:r>
            <a:endParaRPr lang="tr-TR" sz="1400" i="1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8162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smtClean="0"/>
              <a:t>UX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UX</a:t>
            </a:r>
            <a:r>
              <a:rPr lang="tr-TR" dirty="0"/>
              <a:t>, kullanıcı deneyimi anlamına </a:t>
            </a:r>
            <a:r>
              <a:rPr lang="tr-TR" dirty="0" smtClean="0"/>
              <a:t>gelir.</a:t>
            </a:r>
          </a:p>
          <a:p>
            <a:r>
              <a:rPr lang="tr-TR" dirty="0" smtClean="0"/>
              <a:t>Sürdürülebilir </a:t>
            </a:r>
            <a:r>
              <a:rPr lang="tr-TR" dirty="0"/>
              <a:t>memnuniyetin yanı sıra uzun süreli değer algısı yaratmak için önemlidir. </a:t>
            </a:r>
            <a:endParaRPr lang="tr-TR" dirty="0" smtClean="0"/>
          </a:p>
          <a:p>
            <a:r>
              <a:rPr lang="tr-TR" dirty="0" smtClean="0"/>
              <a:t>Kullanıcı </a:t>
            </a:r>
            <a:r>
              <a:rPr lang="tr-TR" dirty="0"/>
              <a:t>deneyimi tasarımı yeni bir ürün ya da hizmet oluşturma sürecinde, tüketicinin beklentisini karşılamak için atılacak ilk adımdır.</a:t>
            </a:r>
          </a:p>
        </p:txBody>
      </p:sp>
    </p:spTree>
    <p:extLst>
      <p:ext uri="{BB962C8B-B14F-4D97-AF65-F5344CB8AC3E}">
        <p14:creationId xmlns:p14="http://schemas.microsoft.com/office/powerpoint/2010/main" val="71614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smtClean="0"/>
              <a:t>Peki Fark</a:t>
            </a:r>
            <a:endParaRPr lang="tr-TR" b="1" dirty="0"/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3489532"/>
              </p:ext>
            </p:extLst>
          </p:nvPr>
        </p:nvGraphicFramePr>
        <p:xfrm>
          <a:off x="1574800" y="2603500"/>
          <a:ext cx="88249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194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cdn.shopify.com/s/files/1/0278/3039/files/desktop_I_FIGHT_FOR_THE_USERS.jpg?13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5471" y="-957141"/>
            <a:ext cx="12457471" cy="778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Unvan 1"/>
          <p:cNvSpPr>
            <a:spLocks noGrp="1"/>
          </p:cNvSpPr>
          <p:nvPr>
            <p:ph type="title"/>
          </p:nvPr>
        </p:nvSpPr>
        <p:spPr>
          <a:xfrm>
            <a:off x="1098771" y="3726700"/>
            <a:ext cx="8761413" cy="706964"/>
          </a:xfrm>
        </p:spPr>
        <p:txBody>
          <a:bodyPr/>
          <a:lstStyle/>
          <a:p>
            <a:r>
              <a:rPr lang="tr-TR" sz="7200" b="1" dirty="0" smtClean="0">
                <a:solidFill>
                  <a:schemeClr val="accent6"/>
                </a:solidFill>
              </a:rPr>
              <a:t>Çeşitleri</a:t>
            </a:r>
            <a:endParaRPr lang="tr-TR" sz="72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16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smtClean="0"/>
              <a:t/>
            </a:r>
            <a:br>
              <a:rPr lang="tr-TR" b="1" dirty="0" smtClean="0"/>
            </a:br>
            <a:r>
              <a:rPr lang="tr-TR" b="1" dirty="0" smtClean="0"/>
              <a:t>FLAT </a:t>
            </a:r>
            <a:r>
              <a:rPr lang="tr-TR" b="1" dirty="0"/>
              <a:t>Tasarım (Minimal Tasarım)</a:t>
            </a:r>
            <a:br>
              <a:rPr lang="tr-TR" b="1" dirty="0"/>
            </a:b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29455" y="2730500"/>
            <a:ext cx="5017246" cy="3416300"/>
          </a:xfrm>
        </p:spPr>
        <p:txBody>
          <a:bodyPr>
            <a:normAutofit/>
          </a:bodyPr>
          <a:lstStyle/>
          <a:p>
            <a:pPr lvl="1"/>
            <a:r>
              <a:rPr lang="tr-TR" i="1" dirty="0" smtClean="0"/>
              <a:t>Tüm </a:t>
            </a:r>
            <a:r>
              <a:rPr lang="tr-TR" i="1" dirty="0"/>
              <a:t>süslemeleri unutun! Renklere, tipografiye ve kelimelere odaklanın</a:t>
            </a:r>
            <a:r>
              <a:rPr lang="tr-TR" i="1" dirty="0" smtClean="0"/>
              <a:t>!</a:t>
            </a:r>
          </a:p>
          <a:p>
            <a:pPr lvl="1"/>
            <a:r>
              <a:rPr lang="tr-TR" dirty="0"/>
              <a:t>Karmaşadan uzak, temiz, düz, kolay anlaşılır ve efektsiz ögeler bu tasarım türünün ana esaslarıdır</a:t>
            </a:r>
            <a:r>
              <a:rPr lang="tr-TR" dirty="0" smtClean="0"/>
              <a:t>.</a:t>
            </a:r>
          </a:p>
          <a:p>
            <a:pPr lvl="1"/>
            <a:r>
              <a:rPr lang="tr-TR" i="1" dirty="0" smtClean="0"/>
              <a:t>2014 te kabul görmeye başladı.</a:t>
            </a:r>
          </a:p>
          <a:p>
            <a:pPr marL="457200" lvl="1" indent="0">
              <a:buNone/>
            </a:pPr>
            <a:endParaRPr lang="tr-TR" i="1" dirty="0" smtClean="0"/>
          </a:p>
          <a:p>
            <a:pPr marL="0" indent="0">
              <a:buNone/>
            </a:pPr>
            <a:endParaRPr lang="tr-TR" b="1" dirty="0"/>
          </a:p>
          <a:p>
            <a:endParaRPr lang="tr-TR" dirty="0"/>
          </a:p>
        </p:txBody>
      </p:sp>
      <p:pic>
        <p:nvPicPr>
          <p:cNvPr id="1028" name="Picture 4" descr="Flat düz tasarım nedir nasıl olur minimal tasarı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574" y="2707713"/>
            <a:ext cx="4264026" cy="385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lat düz tasarım nedir nasıl olu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54" y="4660901"/>
            <a:ext cx="5274023" cy="189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73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/>
            </a:r>
            <a:br>
              <a:rPr lang="tr-TR" b="1" dirty="0" smtClean="0"/>
            </a:br>
            <a:r>
              <a:rPr lang="tr-TR" b="1" dirty="0" smtClean="0"/>
              <a:t>MATERIAL </a:t>
            </a:r>
            <a:r>
              <a:rPr lang="tr-TR" b="1" dirty="0"/>
              <a:t>TASARIM (</a:t>
            </a:r>
            <a:r>
              <a:rPr lang="tr-TR" b="1" dirty="0" err="1"/>
              <a:t>Material</a:t>
            </a:r>
            <a:r>
              <a:rPr lang="tr-TR" b="1" dirty="0"/>
              <a:t> Design)</a:t>
            </a:r>
            <a:br>
              <a:rPr lang="tr-TR" b="1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03200" y="2641600"/>
            <a:ext cx="4838701" cy="3416300"/>
          </a:xfrm>
        </p:spPr>
        <p:txBody>
          <a:bodyPr/>
          <a:lstStyle/>
          <a:p>
            <a:pPr lvl="1"/>
            <a:r>
              <a:rPr lang="tr-TR" dirty="0" smtClean="0">
                <a:hlinkClick r:id="rId2"/>
              </a:rPr>
              <a:t>Google </a:t>
            </a:r>
            <a:r>
              <a:rPr lang="tr-TR" dirty="0">
                <a:hlinkClick r:id="rId2"/>
              </a:rPr>
              <a:t>Design</a:t>
            </a:r>
            <a:r>
              <a:rPr lang="tr-TR" dirty="0"/>
              <a:t> diyebiliriz. </a:t>
            </a:r>
            <a:r>
              <a:rPr lang="tr-TR" i="1" dirty="0"/>
              <a:t>FLAT</a:t>
            </a:r>
            <a:r>
              <a:rPr lang="tr-TR" dirty="0"/>
              <a:t> Tasarımla paraleldir yakın tasarım tarzlarıdır. Son dönemlerdeki en trend tasarım çeşididir.</a:t>
            </a:r>
          </a:p>
          <a:p>
            <a:pPr lvl="1"/>
            <a:r>
              <a:rPr lang="tr-TR" dirty="0" err="1"/>
              <a:t>Meteryal</a:t>
            </a:r>
            <a:r>
              <a:rPr lang="tr-TR" dirty="0"/>
              <a:t> tasarım cesurdur, gösterişlidir, hareket algısı yaratır. </a:t>
            </a:r>
            <a:r>
              <a:rPr lang="tr-TR" b="1" dirty="0"/>
              <a:t>Kullanıcı </a:t>
            </a:r>
            <a:r>
              <a:rPr lang="tr-TR" b="1" dirty="0" err="1"/>
              <a:t>Dostu</a:t>
            </a:r>
            <a:r>
              <a:rPr lang="tr-TR" dirty="0" err="1"/>
              <a:t>‘dur</a:t>
            </a:r>
            <a:endParaRPr lang="tr-TR" dirty="0"/>
          </a:p>
          <a:p>
            <a:pPr lvl="1"/>
            <a:endParaRPr lang="tr-TR" i="1" dirty="0"/>
          </a:p>
          <a:p>
            <a:endParaRPr lang="tr-TR" dirty="0"/>
          </a:p>
        </p:txBody>
      </p:sp>
      <p:pic>
        <p:nvPicPr>
          <p:cNvPr id="4" name="Picture 2" descr="Materyal Tasarım örnekleri çalışması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1" y="2641600"/>
            <a:ext cx="6791325" cy="340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854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/>
            </a:r>
            <a:br>
              <a:rPr lang="tr-TR" b="1" dirty="0" smtClean="0"/>
            </a:br>
            <a:r>
              <a:rPr lang="tr-TR" b="1" dirty="0" smtClean="0"/>
              <a:t>METRO </a:t>
            </a:r>
            <a:r>
              <a:rPr lang="tr-TR" b="1" dirty="0"/>
              <a:t>TASARIM (Metro Design)</a:t>
            </a:r>
            <a:br>
              <a:rPr lang="tr-TR" b="1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54955" y="2603500"/>
            <a:ext cx="4344146" cy="3416300"/>
          </a:xfrm>
        </p:spPr>
        <p:txBody>
          <a:bodyPr/>
          <a:lstStyle/>
          <a:p>
            <a:r>
              <a:rPr lang="tr-TR" b="1" dirty="0"/>
              <a:t>Microsoft Windows 8 </a:t>
            </a:r>
            <a:r>
              <a:rPr lang="tr-TR" b="1" dirty="0" err="1"/>
              <a:t>windows</a:t>
            </a:r>
            <a:r>
              <a:rPr lang="tr-TR" dirty="0"/>
              <a:t> </a:t>
            </a:r>
            <a:r>
              <a:rPr lang="tr-TR" dirty="0" smtClean="0"/>
              <a:t>9 10 </a:t>
            </a:r>
            <a:r>
              <a:rPr lang="tr-TR" dirty="0" err="1" smtClean="0"/>
              <a:t>allah</a:t>
            </a:r>
            <a:r>
              <a:rPr lang="tr-TR" dirty="0" smtClean="0"/>
              <a:t> ne verdi ise akla </a:t>
            </a:r>
            <a:r>
              <a:rPr lang="tr-TR" dirty="0"/>
              <a:t>gelen tasarımdır. </a:t>
            </a:r>
            <a:r>
              <a:rPr lang="tr-TR" i="1" dirty="0" err="1"/>
              <a:t>Flat</a:t>
            </a:r>
            <a:r>
              <a:rPr lang="tr-TR" dirty="0"/>
              <a:t> ve </a:t>
            </a:r>
            <a:r>
              <a:rPr lang="tr-TR" i="1" dirty="0"/>
              <a:t>Materyal</a:t>
            </a:r>
            <a:r>
              <a:rPr lang="tr-TR" dirty="0"/>
              <a:t> tasarımdan önce çıkmış trend tasarım akımıdır.</a:t>
            </a:r>
          </a:p>
        </p:txBody>
      </p:sp>
      <p:pic>
        <p:nvPicPr>
          <p:cNvPr id="4098" name="Picture 2" descr="metro Tasarım örnekleri çalışması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1" y="3851275"/>
            <a:ext cx="687705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191" y="4075206"/>
            <a:ext cx="2432474" cy="221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42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Devam…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RETRO TASARIM (Retro Design</a:t>
            </a:r>
            <a:r>
              <a:rPr lang="tr-TR" b="1" dirty="0" smtClean="0"/>
              <a:t>): </a:t>
            </a:r>
            <a:r>
              <a:rPr lang="tr-TR" dirty="0" smtClean="0"/>
              <a:t>Eskimiş tasarımlar için. </a:t>
            </a:r>
            <a:r>
              <a:rPr lang="tr-TR" b="1" dirty="0" smtClean="0"/>
              <a:t>!’^!+</a:t>
            </a:r>
            <a:endParaRPr lang="tr-TR" b="1" dirty="0"/>
          </a:p>
          <a:p>
            <a:r>
              <a:rPr lang="tr-TR" b="1" dirty="0"/>
              <a:t>MİNİMAL TASARIM (Minimal Design</a:t>
            </a:r>
            <a:r>
              <a:rPr lang="tr-TR" b="1" dirty="0" smtClean="0"/>
              <a:t>):</a:t>
            </a:r>
            <a:r>
              <a:rPr lang="tr-TR" dirty="0"/>
              <a:t>Sadenin </a:t>
            </a:r>
            <a:r>
              <a:rPr lang="tr-TR" dirty="0" err="1"/>
              <a:t>sade’si</a:t>
            </a:r>
            <a:r>
              <a:rPr lang="tr-TR" dirty="0"/>
              <a:t> tasarımdır</a:t>
            </a:r>
            <a:r>
              <a:rPr lang="tr-TR" dirty="0" smtClean="0"/>
              <a:t>.</a:t>
            </a:r>
          </a:p>
          <a:p>
            <a:r>
              <a:rPr lang="tr-TR" b="1" dirty="0" err="1"/>
              <a:t>Skeuomorphism</a:t>
            </a:r>
            <a:r>
              <a:rPr lang="tr-TR" b="1" dirty="0"/>
              <a:t> Tasarım: (Söylenişi zor, </a:t>
            </a:r>
            <a:r>
              <a:rPr lang="tr-TR" b="1" dirty="0" err="1"/>
              <a:t>skomorfik</a:t>
            </a:r>
            <a:r>
              <a:rPr lang="tr-TR" b="1" dirty="0"/>
              <a:t> tasarım</a:t>
            </a:r>
            <a:r>
              <a:rPr lang="tr-TR" b="1" dirty="0" smtClean="0"/>
              <a:t>): </a:t>
            </a:r>
            <a:r>
              <a:rPr lang="tr-TR" i="1" dirty="0" err="1"/>
              <a:t>Apple’ın</a:t>
            </a:r>
            <a:r>
              <a:rPr lang="tr-TR" dirty="0"/>
              <a:t> bir zamanlar kullandığı tasarım türüdür.</a:t>
            </a:r>
            <a:endParaRPr lang="tr-TR" b="1" dirty="0"/>
          </a:p>
          <a:p>
            <a:endParaRPr lang="tr-TR" b="1" dirty="0"/>
          </a:p>
          <a:p>
            <a:endParaRPr lang="tr-TR" dirty="0"/>
          </a:p>
        </p:txBody>
      </p:sp>
      <p:pic>
        <p:nvPicPr>
          <p:cNvPr id="5122" name="Picture 2" descr="Skeuomorphism tasarım nedir Skeuomorphism  tasarım örnekler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7435" y="4114800"/>
            <a:ext cx="318994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722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 Toplantı Odası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147</TotalTime>
  <Words>213</Words>
  <Application>Microsoft Office PowerPoint</Application>
  <PresentationFormat>Geniş ekran</PresentationFormat>
  <Paragraphs>46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İyon Toplantı Odası</vt:lpstr>
      <vt:lpstr>Patatesi Çizmeden Önce</vt:lpstr>
      <vt:lpstr>UI</vt:lpstr>
      <vt:lpstr>UX</vt:lpstr>
      <vt:lpstr>Peki Fark</vt:lpstr>
      <vt:lpstr>Çeşitleri</vt:lpstr>
      <vt:lpstr> FLAT Tasarım (Minimal Tasarım) </vt:lpstr>
      <vt:lpstr> MATERIAL TASARIM (Material Design) </vt:lpstr>
      <vt:lpstr> METRO TASARIM (Metro Design) </vt:lpstr>
      <vt:lpstr>Devam…</vt:lpstr>
      <vt:lpstr>Faydalı Linkler </vt:lpstr>
      <vt:lpstr>PowerPoint Sunusu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Patatesi Çizmeden Biraz Genel Kültür</dc:title>
  <dc:creator>Ahmet Urgancı</dc:creator>
  <cp:lastModifiedBy>Ahmet Urgancı</cp:lastModifiedBy>
  <cp:revision>24</cp:revision>
  <dcterms:created xsi:type="dcterms:W3CDTF">2017-05-21T09:05:17Z</dcterms:created>
  <dcterms:modified xsi:type="dcterms:W3CDTF">2017-05-21T12:33:27Z</dcterms:modified>
</cp:coreProperties>
</file>