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Roboto"/>
      <p:regular r:id="rId31"/>
      <p:bold r:id="rId32"/>
      <p:italic r:id="rId33"/>
      <p:boldItalic r:id="rId34"/>
    </p:embeddedFon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snfpO9Sg4c/bsBBHGM1vFS04h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RobotoMono-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RobotoMono-italic.fntdata"/><Relationship Id="rId14" Type="http://schemas.openxmlformats.org/officeDocument/2006/relationships/slide" Target="slides/slide10.xml"/><Relationship Id="rId36" Type="http://schemas.openxmlformats.org/officeDocument/2006/relationships/font" Target="fonts/RobotoMono-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RobotoMon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ae45ee6a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2fae45ee6a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fae45ee6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fae45ee6a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ae45ee6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fae45ee6a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ae45ee6a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fae45ee6a1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fae45ee6a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fae45ee6a1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ae45ee6a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fae45ee6a1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fae45ee6a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fae45ee6a1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fae45ee6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fae45ee6a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fae45ee6a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fae45ee6a1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ae45ee6a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fae45ee6a1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ae45ee6a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fae45ee6a1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fae45ee6a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fae45ee6a1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6"/>
          <p:cNvGrpSpPr/>
          <p:nvPr/>
        </p:nvGrpSpPr>
        <p:grpSpPr>
          <a:xfrm>
            <a:off x="0" y="-8467"/>
            <a:ext cx="12192000" cy="6866467"/>
            <a:chOff x="0" y="-8467"/>
            <a:chExt cx="12192000" cy="6866467"/>
          </a:xfrm>
        </p:grpSpPr>
        <p:sp>
          <p:nvSpPr>
            <p:cNvPr id="24" name="Google Shape;24;p1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1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1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1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1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03" name="Google Shape;103;p2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rgbClr val="9EDFF5"/>
                </a:solidFill>
                <a:latin typeface="Arial"/>
                <a:ea typeface="Arial"/>
                <a:cs typeface="Arial"/>
                <a:sym typeface="Arial"/>
              </a:rPr>
              <a:t>“</a:t>
            </a:r>
            <a:endParaRPr/>
          </a:p>
        </p:txBody>
      </p:sp>
      <p:sp>
        <p:nvSpPr>
          <p:cNvPr id="104" name="Google Shape;104;p2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18" name="Google Shape;118;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rgbClr val="9EDFF5"/>
                </a:solidFill>
                <a:latin typeface="Arial"/>
                <a:ea typeface="Arial"/>
                <a:cs typeface="Arial"/>
                <a:sym typeface="Arial"/>
              </a:rPr>
              <a:t>“</a:t>
            </a:r>
            <a:endParaRPr/>
          </a:p>
        </p:txBody>
      </p:sp>
      <p:sp>
        <p:nvSpPr>
          <p:cNvPr id="119" name="Google Shape;119;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0"/>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8" name="Google Shape;48;p1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9" name="Google Shape;49;p1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0" name="Google Shape;50;p1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1" name="Google Shape;51;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1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2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p:nvPr>
            <p:ph idx="2" type="pic"/>
          </p:nvPr>
        </p:nvSpPr>
        <p:spPr>
          <a:xfrm>
            <a:off x="677334" y="609600"/>
            <a:ext cx="8596668" cy="3845718"/>
          </a:xfrm>
          <a:prstGeom prst="rect">
            <a:avLst/>
          </a:prstGeom>
          <a:noFill/>
          <a:ln>
            <a:noFill/>
          </a:ln>
        </p:spPr>
      </p:sp>
      <p:sp>
        <p:nvSpPr>
          <p:cNvPr id="86" name="Google Shape;86;p2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89" name="Google Shape;89;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5"/>
          <p:cNvGrpSpPr/>
          <p:nvPr/>
        </p:nvGrpSpPr>
        <p:grpSpPr>
          <a:xfrm>
            <a:off x="0" y="-8467"/>
            <a:ext cx="12192000" cy="6866467"/>
            <a:chOff x="0" y="-8467"/>
            <a:chExt cx="12192000" cy="6866467"/>
          </a:xfrm>
        </p:grpSpPr>
        <p:cxnSp>
          <p:nvCxnSpPr>
            <p:cNvPr id="7" name="Google Shape;7;p1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5"/>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5"/>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5"/>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hyperlink" Target="https://python.langchain.com/v0.1/docs/modules/chains/#lcel-chains" TargetMode="External"/><Relationship Id="rId5" Type="http://schemas.openxmlformats.org/officeDocument/2006/relationships/hyperlink" Target="https://python.langchain.com/v0.1/docs/modules/chains/#legacy-chai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hyperlink" Target="https://api.python.langchain.com/en/latest/chains/langchain.chains.combine_documents.stuff.StuffDocumentsChain.html#langchain.chains.combine_documents.stuff.StuffDocumentsCh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438056" y="785004"/>
            <a:ext cx="7738501" cy="284313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tr-TR"/>
              <a:t>Capstone1: RAG Chatbot ve Summarization Projesi  </a:t>
            </a:r>
            <a:endParaRPr/>
          </a:p>
        </p:txBody>
      </p:sp>
      <p:sp>
        <p:nvSpPr>
          <p:cNvPr id="144" name="Google Shape;144;p1"/>
          <p:cNvSpPr txBox="1"/>
          <p:nvPr>
            <p:ph idx="1" type="subTitle"/>
          </p:nvPr>
        </p:nvSpPr>
        <p:spPr>
          <a:xfrm>
            <a:off x="1438056" y="3955942"/>
            <a:ext cx="8051002" cy="6764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20"/>
              <a:buNone/>
            </a:pPr>
            <a:r>
              <a:rPr b="1" lang="tr-TR" sz="1400"/>
              <a:t>DS08 Team- DA8116-Ayşegül, DA8119-Emre, DA8120-Damla, DA8133-Esra, DA8141-Ezgi </a:t>
            </a:r>
            <a:endParaRPr b="1" sz="1400"/>
          </a:p>
        </p:txBody>
      </p:sp>
      <p:pic>
        <p:nvPicPr>
          <p:cNvPr id="145" name="Google Shape;145;p1"/>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Top Section: Information Processing and Storage</a:t>
            </a:r>
            <a:endParaRPr/>
          </a:p>
        </p:txBody>
      </p:sp>
      <p:sp>
        <p:nvSpPr>
          <p:cNvPr id="211" name="Google Shape;211;p10"/>
          <p:cNvSpPr txBox="1"/>
          <p:nvPr>
            <p:ph idx="2" type="body"/>
          </p:nvPr>
        </p:nvSpPr>
        <p:spPr>
          <a:xfrm>
            <a:off x="675745" y="2737245"/>
            <a:ext cx="8778806" cy="33041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tr-TR"/>
              <a:t>1. Load</a:t>
            </a:r>
            <a:endParaRPr/>
          </a:p>
          <a:p>
            <a:pPr indent="0" lvl="0" marL="0" rtl="0" algn="l">
              <a:spcBef>
                <a:spcPts val="1000"/>
              </a:spcBef>
              <a:spcAft>
                <a:spcPts val="0"/>
              </a:spcAft>
              <a:buSzPts val="1440"/>
              <a:buNone/>
            </a:pPr>
            <a:r>
              <a:rPr lang="tr-TR"/>
              <a:t>In this stage, data in various formats (e.g., text documents, PDFs, JSON files, URLs) is loaded into the system. This data is prepared to be processed in a way that the model can later understand.</a:t>
            </a:r>
            <a:endParaRPr/>
          </a:p>
          <a:p>
            <a:pPr indent="-342900" lvl="0" marL="342900" rtl="0" algn="l">
              <a:spcBef>
                <a:spcPts val="1000"/>
              </a:spcBef>
              <a:spcAft>
                <a:spcPts val="0"/>
              </a:spcAft>
              <a:buSzPts val="1440"/>
              <a:buChar char="►"/>
            </a:pPr>
            <a:r>
              <a:rPr lang="tr-TR"/>
              <a:t>2. Split</a:t>
            </a:r>
            <a:endParaRPr/>
          </a:p>
          <a:p>
            <a:pPr indent="0" lvl="0" marL="0" rtl="0" algn="l">
              <a:spcBef>
                <a:spcPts val="1000"/>
              </a:spcBef>
              <a:spcAft>
                <a:spcPts val="0"/>
              </a:spcAft>
              <a:buSzPts val="1440"/>
              <a:buNone/>
            </a:pPr>
            <a:r>
              <a:rPr lang="tr-TR"/>
              <a:t>The loaded data is split into smaller chunks. This means that large documents are divided into more manageable and processable pieces. For example, a long text might be split into paragraphs or sentences</a:t>
            </a:r>
            <a:endParaRPr/>
          </a:p>
        </p:txBody>
      </p:sp>
      <p:pic>
        <p:nvPicPr>
          <p:cNvPr id="212" name="Google Shape;212;p10"/>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Top Section: Information Processing and Storage</a:t>
            </a:r>
            <a:endParaRPr/>
          </a:p>
        </p:txBody>
      </p:sp>
      <p:sp>
        <p:nvSpPr>
          <p:cNvPr id="218" name="Google Shape;218;p11"/>
          <p:cNvSpPr txBox="1"/>
          <p:nvPr>
            <p:ph idx="2" type="body"/>
          </p:nvPr>
        </p:nvSpPr>
        <p:spPr>
          <a:xfrm>
            <a:off x="675745" y="2737245"/>
            <a:ext cx="8778806" cy="33041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tr-TR"/>
              <a:t>3. Embed</a:t>
            </a:r>
            <a:endParaRPr/>
          </a:p>
          <a:p>
            <a:pPr indent="0" lvl="0" marL="0" rtl="0" algn="l">
              <a:spcBef>
                <a:spcPts val="1000"/>
              </a:spcBef>
              <a:spcAft>
                <a:spcPts val="0"/>
              </a:spcAft>
              <a:buSzPts val="1440"/>
              <a:buNone/>
            </a:pPr>
            <a:r>
              <a:rPr lang="tr-TR"/>
              <a:t>The split data chunks are transformed into embeddings, which are numerical vectors representing the meaning of the data. Each piece of data is represented by a vector.</a:t>
            </a:r>
            <a:endParaRPr/>
          </a:p>
          <a:p>
            <a:pPr indent="-342900" lvl="0" marL="342900" rtl="0" algn="l">
              <a:spcBef>
                <a:spcPts val="1000"/>
              </a:spcBef>
              <a:spcAft>
                <a:spcPts val="0"/>
              </a:spcAft>
              <a:buSzPts val="1440"/>
              <a:buChar char="►"/>
            </a:pPr>
            <a:r>
              <a:rPr lang="tr-TR"/>
              <a:t>4. Store:</a:t>
            </a:r>
            <a:endParaRPr/>
          </a:p>
          <a:p>
            <a:pPr indent="0" lvl="0" marL="0" rtl="0" algn="l">
              <a:spcBef>
                <a:spcPts val="1000"/>
              </a:spcBef>
              <a:spcAft>
                <a:spcPts val="0"/>
              </a:spcAft>
              <a:buSzPts val="1440"/>
              <a:buNone/>
            </a:pPr>
            <a:r>
              <a:rPr lang="tr-TR"/>
              <a:t>The embedded vectors are stored in a database or a vector storage system. This storage is later used to quickly retrieve information that is relevant to a specific query.</a:t>
            </a:r>
            <a:endParaRPr/>
          </a:p>
        </p:txBody>
      </p:sp>
      <p:pic>
        <p:nvPicPr>
          <p:cNvPr id="219" name="Google Shape;219;p11"/>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Bottom Section: Answering User Queries</a:t>
            </a:r>
            <a:endParaRPr/>
          </a:p>
        </p:txBody>
      </p:sp>
      <p:sp>
        <p:nvSpPr>
          <p:cNvPr id="225" name="Google Shape;225;p12"/>
          <p:cNvSpPr txBox="1"/>
          <p:nvPr>
            <p:ph idx="2" type="body"/>
          </p:nvPr>
        </p:nvSpPr>
        <p:spPr>
          <a:xfrm>
            <a:off x="677334" y="1930400"/>
            <a:ext cx="8778806" cy="330411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tr-TR"/>
              <a:t>1.Retrieve</a:t>
            </a:r>
            <a:endParaRPr/>
          </a:p>
          <a:p>
            <a:pPr indent="0" lvl="0" marL="0" rtl="0" algn="l">
              <a:spcBef>
                <a:spcPts val="1000"/>
              </a:spcBef>
              <a:spcAft>
                <a:spcPts val="0"/>
              </a:spcAft>
              <a:buSzPct val="79999"/>
              <a:buNone/>
            </a:pPr>
            <a:r>
              <a:rPr lang="tr-TR"/>
              <a:t>When a user asks a question, the system retrieves the most relevant embeddings (vectors) from the stored database. This involves selecting data chunks that are most likely to answer the question based on their meaning.</a:t>
            </a:r>
            <a:endParaRPr/>
          </a:p>
          <a:p>
            <a:pPr indent="-342900" lvl="0" marL="342900" rtl="0" algn="l">
              <a:spcBef>
                <a:spcPts val="1000"/>
              </a:spcBef>
              <a:spcAft>
                <a:spcPts val="0"/>
              </a:spcAft>
              <a:buSzPct val="79999"/>
              <a:buChar char="►"/>
            </a:pPr>
            <a:r>
              <a:rPr lang="tr-TR"/>
              <a:t>2. Prompt and LLM</a:t>
            </a:r>
            <a:endParaRPr/>
          </a:p>
          <a:p>
            <a:pPr indent="0" lvl="0" marL="0" rtl="0" algn="l">
              <a:spcBef>
                <a:spcPts val="1000"/>
              </a:spcBef>
              <a:spcAft>
                <a:spcPts val="0"/>
              </a:spcAft>
              <a:buSzPct val="79999"/>
              <a:buNone/>
            </a:pPr>
            <a:r>
              <a:rPr lang="tr-TR"/>
              <a:t>The retrieved information is provided to the large language model (LLM) as a "prompt" (input). The model then processes this information to generate an answer.</a:t>
            </a:r>
            <a:endParaRPr/>
          </a:p>
          <a:p>
            <a:pPr indent="-342900" lvl="0" marL="342900" rtl="0" algn="l">
              <a:spcBef>
                <a:spcPts val="1000"/>
              </a:spcBef>
              <a:spcAft>
                <a:spcPts val="0"/>
              </a:spcAft>
              <a:buSzPct val="79999"/>
              <a:buChar char="►"/>
            </a:pPr>
            <a:r>
              <a:rPr lang="tr-TR"/>
              <a:t>3. Answer:</a:t>
            </a:r>
            <a:endParaRPr/>
          </a:p>
          <a:p>
            <a:pPr indent="0" lvl="0" marL="0" rtl="0" algn="l">
              <a:spcBef>
                <a:spcPts val="1000"/>
              </a:spcBef>
              <a:spcAft>
                <a:spcPts val="0"/>
              </a:spcAft>
              <a:buSzPct val="79999"/>
              <a:buNone/>
            </a:pPr>
            <a:r>
              <a:rPr lang="tr-TR"/>
              <a:t>The LLM generates a response based on the prompt, and this answer is provided to the user.</a:t>
            </a:r>
            <a:endParaRPr/>
          </a:p>
        </p:txBody>
      </p:sp>
      <p:pic>
        <p:nvPicPr>
          <p:cNvPr id="226" name="Google Shape;226;p12"/>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Advantages of RAG Chatbots</a:t>
            </a:r>
            <a:endParaRPr/>
          </a:p>
        </p:txBody>
      </p:sp>
      <p:sp>
        <p:nvSpPr>
          <p:cNvPr id="232" name="Google Shape;232;p13"/>
          <p:cNvSpPr txBox="1"/>
          <p:nvPr>
            <p:ph idx="2" type="body"/>
          </p:nvPr>
        </p:nvSpPr>
        <p:spPr>
          <a:xfrm>
            <a:off x="677334" y="1930400"/>
            <a:ext cx="8778806" cy="3304117"/>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tr-TR"/>
              <a:t>More Accurate Responses</a:t>
            </a:r>
            <a:r>
              <a:rPr lang="tr-TR"/>
              <a:t>:</a:t>
            </a:r>
            <a:endParaRPr/>
          </a:p>
          <a:p>
            <a:pPr indent="0" lvl="0" marL="0" rtl="0" algn="just">
              <a:spcBef>
                <a:spcPts val="1000"/>
              </a:spcBef>
              <a:spcAft>
                <a:spcPts val="0"/>
              </a:spcAft>
              <a:buSzPts val="1440"/>
              <a:buNone/>
            </a:pPr>
            <a:r>
              <a:rPr lang="tr-TR"/>
              <a:t>RAG chatbots can provide more accurate and up-to-date responses compared to chatbots built solely on language models. This is because the language model constantly refers to the knowledge base for current information.</a:t>
            </a:r>
            <a:endParaRPr/>
          </a:p>
          <a:p>
            <a:pPr indent="-342900" lvl="0" marL="342900" rtl="0" algn="l">
              <a:spcBef>
                <a:spcPts val="1000"/>
              </a:spcBef>
              <a:spcAft>
                <a:spcPts val="0"/>
              </a:spcAft>
              <a:buSzPts val="1440"/>
              <a:buChar char="►"/>
            </a:pPr>
            <a:r>
              <a:rPr b="1" lang="tr-TR"/>
              <a:t>Broader Information Scope:</a:t>
            </a:r>
            <a:endParaRPr/>
          </a:p>
          <a:p>
            <a:pPr indent="0" lvl="0" marL="0" rtl="0" algn="l">
              <a:spcBef>
                <a:spcPts val="1000"/>
              </a:spcBef>
              <a:spcAft>
                <a:spcPts val="0"/>
              </a:spcAft>
              <a:buSzPts val="1440"/>
              <a:buNone/>
            </a:pPr>
            <a:r>
              <a:rPr lang="tr-TR"/>
              <a:t>By accessing a specific dataset, the chatbot can offer a wider range of information beyond the training data.</a:t>
            </a:r>
            <a:endParaRPr/>
          </a:p>
          <a:p>
            <a:pPr indent="-342900" lvl="0" marL="342900" rtl="0" algn="l">
              <a:spcBef>
                <a:spcPts val="1000"/>
              </a:spcBef>
              <a:spcAft>
                <a:spcPts val="0"/>
              </a:spcAft>
              <a:buSzPts val="1440"/>
              <a:buChar char="►"/>
            </a:pPr>
            <a:r>
              <a:rPr b="1" lang="tr-TR"/>
              <a:t>Learning and Adaptability:</a:t>
            </a:r>
            <a:endParaRPr/>
          </a:p>
          <a:p>
            <a:pPr indent="0" lvl="0" marL="0" rtl="0" algn="l">
              <a:spcBef>
                <a:spcPts val="1000"/>
              </a:spcBef>
              <a:spcAft>
                <a:spcPts val="0"/>
              </a:spcAft>
              <a:buSzPts val="1440"/>
              <a:buNone/>
            </a:pPr>
            <a:r>
              <a:rPr lang="tr-TR"/>
              <a:t>RAG chatbots can adapt to new information as the knowledge base is updated, making them more flexible and long-lasting.</a:t>
            </a:r>
            <a:endParaRPr b="1"/>
          </a:p>
        </p:txBody>
      </p:sp>
      <p:pic>
        <p:nvPicPr>
          <p:cNvPr id="233" name="Google Shape;233;p13"/>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914400" rtl="0" algn="ctr">
              <a:spcBef>
                <a:spcPts val="0"/>
              </a:spcBef>
              <a:spcAft>
                <a:spcPts val="0"/>
              </a:spcAft>
              <a:buClr>
                <a:schemeClr val="accent1"/>
              </a:buClr>
              <a:buSzPts val="3600"/>
              <a:buFont typeface="Trebuchet MS"/>
              <a:buNone/>
            </a:pPr>
            <a:r>
              <a:rPr b="1" i="1" lang="tr-TR" sz="3800">
                <a:highlight>
                  <a:schemeClr val="lt1"/>
                </a:highlight>
              </a:rPr>
              <a:t>Langchain Applications (Summarization For Big Data)</a:t>
            </a:r>
            <a:endParaRPr b="1" sz="5000">
              <a:highlight>
                <a:schemeClr val="lt1"/>
              </a:highlight>
            </a:endParaRPr>
          </a:p>
        </p:txBody>
      </p:sp>
      <p:pic>
        <p:nvPicPr>
          <p:cNvPr id="239" name="Google Shape;239;p14"/>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pic>
        <p:nvPicPr>
          <p:cNvPr id="240" name="Google Shape;240;p14"/>
          <p:cNvPicPr preferRelativeResize="0"/>
          <p:nvPr/>
        </p:nvPicPr>
        <p:blipFill>
          <a:blip r:embed="rId4">
            <a:alphaModFix/>
          </a:blip>
          <a:stretch>
            <a:fillRect/>
          </a:stretch>
        </p:blipFill>
        <p:spPr>
          <a:xfrm>
            <a:off x="975350" y="2182550"/>
            <a:ext cx="8602976" cy="34200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fae45ee6a1_0_2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tr-TR" sz="2450">
                <a:latin typeface="Arial"/>
                <a:ea typeface="Arial"/>
                <a:cs typeface="Arial"/>
                <a:sym typeface="Arial"/>
              </a:rPr>
              <a:t>LangChain Summarization: Getting the Essence of Text</a:t>
            </a:r>
            <a:endParaRPr sz="4100"/>
          </a:p>
        </p:txBody>
      </p:sp>
      <p:sp>
        <p:nvSpPr>
          <p:cNvPr id="246" name="Google Shape;246;g2fae45ee6a1_0_27"/>
          <p:cNvSpPr txBox="1"/>
          <p:nvPr/>
        </p:nvSpPr>
        <p:spPr>
          <a:xfrm>
            <a:off x="677325" y="2643450"/>
            <a:ext cx="7182300" cy="29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50">
                <a:solidFill>
                  <a:srgbClr val="3F4041"/>
                </a:solidFill>
                <a:highlight>
                  <a:srgbClr val="FFFFFF"/>
                </a:highlight>
              </a:rPr>
              <a:t>LangChain is a comprehensive library for interacting with large language models (LLMs) and offers powerful tools to summarize text leveraging the power of LLMs.</a:t>
            </a:r>
            <a:endParaRPr sz="2400">
              <a:solidFill>
                <a:srgbClr val="3F3F3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fae45ee6a1_0_1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tr-TR" sz="3500">
                <a:latin typeface="Arial"/>
                <a:ea typeface="Arial"/>
                <a:cs typeface="Arial"/>
                <a:sym typeface="Arial"/>
              </a:rPr>
              <a:t>How LangChain Summarization Works</a:t>
            </a:r>
            <a:endParaRPr sz="5300"/>
          </a:p>
        </p:txBody>
      </p:sp>
      <p:pic>
        <p:nvPicPr>
          <p:cNvPr id="252" name="Google Shape;252;g2fae45ee6a1_0_18"/>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
        <p:nvSpPr>
          <p:cNvPr id="253" name="Google Shape;253;g2fae45ee6a1_0_18"/>
          <p:cNvSpPr txBox="1"/>
          <p:nvPr>
            <p:ph idx="2" type="body"/>
          </p:nvPr>
        </p:nvSpPr>
        <p:spPr>
          <a:xfrm>
            <a:off x="390525" y="1378125"/>
            <a:ext cx="8825700" cy="14523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tr-TR" sz="1650">
                <a:solidFill>
                  <a:srgbClr val="3F4041"/>
                </a:solidFill>
                <a:highlight>
                  <a:srgbClr val="FFFFFF"/>
                </a:highlight>
                <a:latin typeface="Arial"/>
                <a:ea typeface="Arial"/>
                <a:cs typeface="Arial"/>
                <a:sym typeface="Arial"/>
              </a:rPr>
              <a:t>    LangChain summarization leverages the natural language understanding and text generation capabilities of LLMs to condense lengthy text into shorter and more concise summaries. Here are the key steps involved:</a:t>
            </a:r>
            <a:endParaRPr/>
          </a:p>
        </p:txBody>
      </p:sp>
      <p:sp>
        <p:nvSpPr>
          <p:cNvPr id="254" name="Google Shape;254;g2fae45ee6a1_0_18"/>
          <p:cNvSpPr txBox="1"/>
          <p:nvPr/>
        </p:nvSpPr>
        <p:spPr>
          <a:xfrm>
            <a:off x="677325" y="2630975"/>
            <a:ext cx="8825700" cy="8070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3F4041"/>
              </a:buClr>
              <a:buSzPts val="1650"/>
              <a:buChar char="●"/>
            </a:pPr>
            <a:r>
              <a:rPr b="1" lang="tr-TR" sz="1950">
                <a:solidFill>
                  <a:srgbClr val="3F4041"/>
                </a:solidFill>
              </a:rPr>
              <a:t>Text Input:</a:t>
            </a:r>
            <a:r>
              <a:rPr lang="tr-TR" sz="1950">
                <a:solidFill>
                  <a:srgbClr val="3F4041"/>
                </a:solidFill>
              </a:rPr>
              <a:t> The text to be summarized is provided to LangChain.</a:t>
            </a:r>
            <a:endParaRPr sz="1950">
              <a:solidFill>
                <a:srgbClr val="3F4041"/>
              </a:solidFill>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
        <p:nvSpPr>
          <p:cNvPr id="255" name="Google Shape;255;g2fae45ee6a1_0_18"/>
          <p:cNvSpPr txBox="1"/>
          <p:nvPr/>
        </p:nvSpPr>
        <p:spPr>
          <a:xfrm>
            <a:off x="677325" y="3163650"/>
            <a:ext cx="9335400" cy="11751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3F4041"/>
              </a:buClr>
              <a:buSzPts val="1650"/>
              <a:buChar char="●"/>
            </a:pPr>
            <a:r>
              <a:rPr b="1" lang="tr-TR" sz="1950">
                <a:solidFill>
                  <a:srgbClr val="3F4041"/>
                </a:solidFill>
              </a:rPr>
              <a:t>Prompt Creation:</a:t>
            </a:r>
            <a:r>
              <a:rPr lang="tr-TR" sz="1950">
                <a:solidFill>
                  <a:srgbClr val="3F4041"/>
                </a:solidFill>
              </a:rPr>
              <a:t> LangChain crafts a prompt, which is a set of instructions specifically for the LLM to perform the summarization task. The prompt can include parameters like summary length, style, and focus area.</a:t>
            </a:r>
            <a:endParaRPr sz="1950">
              <a:solidFill>
                <a:srgbClr val="3F4041"/>
              </a:solidFill>
            </a:endParaRPr>
          </a:p>
        </p:txBody>
      </p:sp>
      <p:sp>
        <p:nvSpPr>
          <p:cNvPr id="256" name="Google Shape;256;g2fae45ee6a1_0_18"/>
          <p:cNvSpPr txBox="1"/>
          <p:nvPr/>
        </p:nvSpPr>
        <p:spPr>
          <a:xfrm>
            <a:off x="677325" y="4263125"/>
            <a:ext cx="7182300" cy="14973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3F4041"/>
              </a:buClr>
              <a:buSzPts val="1650"/>
              <a:buChar char="●"/>
            </a:pPr>
            <a:r>
              <a:rPr b="1" lang="tr-TR" sz="1950">
                <a:solidFill>
                  <a:srgbClr val="3F4041"/>
                </a:solidFill>
              </a:rPr>
              <a:t>LLM Interaction:</a:t>
            </a:r>
            <a:r>
              <a:rPr lang="tr-TR" sz="1950">
                <a:solidFill>
                  <a:srgbClr val="3F4041"/>
                </a:solidFill>
              </a:rPr>
              <a:t> The prompt is sent to the LLM, which processes the text, understands its content, and generates a summarized version.</a:t>
            </a:r>
            <a:endParaRPr sz="1950">
              <a:solidFill>
                <a:srgbClr val="3F4041"/>
              </a:solidFill>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
        <p:nvSpPr>
          <p:cNvPr id="257" name="Google Shape;257;g2fae45ee6a1_0_18"/>
          <p:cNvSpPr txBox="1"/>
          <p:nvPr/>
        </p:nvSpPr>
        <p:spPr>
          <a:xfrm>
            <a:off x="677325" y="5299375"/>
            <a:ext cx="7182300" cy="11520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3F4041"/>
              </a:buClr>
              <a:buSzPts val="1650"/>
              <a:buChar char="●"/>
            </a:pPr>
            <a:r>
              <a:rPr b="1" lang="tr-TR" sz="1950">
                <a:solidFill>
                  <a:srgbClr val="3F4041"/>
                </a:solidFill>
              </a:rPr>
              <a:t>Summary Output:</a:t>
            </a:r>
            <a:r>
              <a:rPr lang="tr-TR" sz="1950">
                <a:solidFill>
                  <a:srgbClr val="3F4041"/>
                </a:solidFill>
              </a:rPr>
              <a:t> The summary generated by the LLM is returned to the user or to another LangChain component.</a:t>
            </a:r>
            <a:endParaRPr sz="1950">
              <a:solidFill>
                <a:srgbClr val="3F4041"/>
              </a:solidFill>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fae45ee6a1_0_3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tr-TR">
                <a:latin typeface="Arial"/>
                <a:ea typeface="Arial"/>
                <a:cs typeface="Arial"/>
                <a:sym typeface="Arial"/>
              </a:rPr>
              <a:t>Types of Summarization in LangChain</a:t>
            </a:r>
            <a:endParaRPr sz="5400"/>
          </a:p>
        </p:txBody>
      </p:sp>
      <p:pic>
        <p:nvPicPr>
          <p:cNvPr id="263" name="Google Shape;263;g2fae45ee6a1_0_36"/>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
        <p:nvSpPr>
          <p:cNvPr id="264" name="Google Shape;264;g2fae45ee6a1_0_36"/>
          <p:cNvSpPr txBox="1"/>
          <p:nvPr/>
        </p:nvSpPr>
        <p:spPr>
          <a:xfrm>
            <a:off x="677325" y="1359150"/>
            <a:ext cx="7182300" cy="129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tr-TR" sz="2450">
                <a:solidFill>
                  <a:srgbClr val="3F4041"/>
                </a:solidFill>
              </a:rPr>
              <a:t>LangChain offers various summarization methods to address different summarization needs:</a:t>
            </a:r>
            <a:endParaRPr sz="2450">
              <a:solidFill>
                <a:srgbClr val="3F404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p:txBody>
      </p:sp>
      <p:sp>
        <p:nvSpPr>
          <p:cNvPr id="265" name="Google Shape;265;g2fae45ee6a1_0_36"/>
          <p:cNvSpPr txBox="1"/>
          <p:nvPr/>
        </p:nvSpPr>
        <p:spPr>
          <a:xfrm>
            <a:off x="822950" y="2730725"/>
            <a:ext cx="7182300" cy="8301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3F4041"/>
              </a:buClr>
              <a:buSzPts val="1650"/>
              <a:buChar char="●"/>
            </a:pPr>
            <a:r>
              <a:rPr b="1" lang="tr-TR" sz="1950">
                <a:solidFill>
                  <a:srgbClr val="3F4041"/>
                </a:solidFill>
              </a:rPr>
              <a:t>Extractive Summarization:</a:t>
            </a:r>
            <a:r>
              <a:rPr lang="tr-TR" sz="1950">
                <a:solidFill>
                  <a:srgbClr val="3F4041"/>
                </a:solidFill>
              </a:rPr>
              <a:t> The summary is created by selecting sentences or phrases from the original text.</a:t>
            </a:r>
            <a:endParaRPr sz="1950">
              <a:solidFill>
                <a:srgbClr val="3F4041"/>
              </a:solidFill>
            </a:endParaRPr>
          </a:p>
        </p:txBody>
      </p:sp>
      <p:sp>
        <p:nvSpPr>
          <p:cNvPr id="266" name="Google Shape;266;g2fae45ee6a1_0_36"/>
          <p:cNvSpPr txBox="1"/>
          <p:nvPr/>
        </p:nvSpPr>
        <p:spPr>
          <a:xfrm>
            <a:off x="822950" y="3634000"/>
            <a:ext cx="7182300" cy="14973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3F4041"/>
              </a:buClr>
              <a:buSzPts val="1650"/>
              <a:buChar char="●"/>
            </a:pPr>
            <a:r>
              <a:rPr b="1" lang="tr-TR" sz="1950">
                <a:solidFill>
                  <a:srgbClr val="3F4041"/>
                </a:solidFill>
              </a:rPr>
              <a:t>Abstractive Summarization:</a:t>
            </a:r>
            <a:r>
              <a:rPr lang="tr-TR" sz="1950">
                <a:solidFill>
                  <a:srgbClr val="3F4041"/>
                </a:solidFill>
              </a:rPr>
              <a:t> The summary is written by the LLM, which understands the original text and generates its own sentences.</a:t>
            </a:r>
            <a:endParaRPr sz="1950">
              <a:solidFill>
                <a:srgbClr val="3F4041"/>
              </a:solidFill>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
        <p:nvSpPr>
          <p:cNvPr id="267" name="Google Shape;267;g2fae45ee6a1_0_36"/>
          <p:cNvSpPr txBox="1"/>
          <p:nvPr/>
        </p:nvSpPr>
        <p:spPr>
          <a:xfrm>
            <a:off x="822950" y="4775625"/>
            <a:ext cx="7182300" cy="18654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3F4041"/>
              </a:buClr>
              <a:buSzPts val="1650"/>
              <a:buChar char="●"/>
            </a:pPr>
            <a:r>
              <a:rPr b="1" lang="tr-TR" sz="1950">
                <a:solidFill>
                  <a:srgbClr val="3F4041"/>
                </a:solidFill>
              </a:rPr>
              <a:t>Summarization Chains:</a:t>
            </a:r>
            <a:r>
              <a:rPr lang="tr-TR" sz="1950">
                <a:solidFill>
                  <a:srgbClr val="3F4041"/>
                </a:solidFill>
              </a:rPr>
              <a:t> Chains that consist of a series of steps are created to enhance the summarization process. These chains can involve adding additional information, combining different summarization techniques, or formatting the summary in a particular way.</a:t>
            </a:r>
            <a:endParaRPr sz="1950">
              <a:solidFill>
                <a:srgbClr val="3F404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fae45ee6a1_0_45"/>
          <p:cNvSpPr txBox="1"/>
          <p:nvPr>
            <p:ph type="title"/>
          </p:nvPr>
        </p:nvSpPr>
        <p:spPr>
          <a:xfrm>
            <a:off x="677334" y="2854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tr-TR" sz="4000">
                <a:latin typeface="Arial"/>
                <a:ea typeface="Arial"/>
                <a:cs typeface="Arial"/>
                <a:sym typeface="Arial"/>
              </a:rPr>
              <a:t>Overview</a:t>
            </a:r>
            <a:endParaRPr b="1" sz="4000">
              <a:latin typeface="Arial"/>
              <a:ea typeface="Arial"/>
              <a:cs typeface="Arial"/>
              <a:sym typeface="Arial"/>
            </a:endParaRPr>
          </a:p>
          <a:p>
            <a:pPr indent="0" lvl="0" marL="0" rtl="0" algn="l">
              <a:spcBef>
                <a:spcPts val="400"/>
              </a:spcBef>
              <a:spcAft>
                <a:spcPts val="0"/>
              </a:spcAft>
              <a:buClr>
                <a:schemeClr val="accent1"/>
              </a:buClr>
              <a:buSzPts val="3600"/>
              <a:buFont typeface="Trebuchet MS"/>
              <a:buNone/>
            </a:pPr>
            <a:r>
              <a:t/>
            </a:r>
            <a:endParaRPr sz="5900"/>
          </a:p>
        </p:txBody>
      </p:sp>
      <p:pic>
        <p:nvPicPr>
          <p:cNvPr id="273" name="Google Shape;273;g2fae45ee6a1_0_45"/>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
        <p:nvSpPr>
          <p:cNvPr id="274" name="Google Shape;274;g2fae45ee6a1_0_45"/>
          <p:cNvSpPr txBox="1"/>
          <p:nvPr/>
        </p:nvSpPr>
        <p:spPr>
          <a:xfrm>
            <a:off x="677325" y="929200"/>
            <a:ext cx="7182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600">
                <a:solidFill>
                  <a:srgbClr val="1C1E21"/>
                </a:solidFill>
              </a:rPr>
              <a:t>A central question for building a summarizer is how to pass your documents into the LLM's context window. Two common approaches for this are:</a:t>
            </a:r>
            <a:endParaRPr sz="2200">
              <a:solidFill>
                <a:srgbClr val="3F3F3F"/>
              </a:solidFill>
              <a:latin typeface="Trebuchet MS"/>
              <a:ea typeface="Trebuchet MS"/>
              <a:cs typeface="Trebuchet MS"/>
              <a:sym typeface="Trebuchet MS"/>
            </a:endParaRPr>
          </a:p>
        </p:txBody>
      </p:sp>
      <p:sp>
        <p:nvSpPr>
          <p:cNvPr id="275" name="Google Shape;275;g2fae45ee6a1_0_45"/>
          <p:cNvSpPr txBox="1"/>
          <p:nvPr/>
        </p:nvSpPr>
        <p:spPr>
          <a:xfrm>
            <a:off x="677325" y="1606300"/>
            <a:ext cx="8262900" cy="5039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1C1E21"/>
              </a:buClr>
              <a:buSzPts val="1800"/>
              <a:buAutoNum type="arabicPeriod"/>
            </a:pPr>
            <a:r>
              <a:rPr lang="tr-TR" sz="1800">
                <a:solidFill>
                  <a:srgbClr val="FF0000"/>
                </a:solidFill>
                <a:latin typeface="Roboto Mono"/>
                <a:ea typeface="Roboto Mono"/>
                <a:cs typeface="Roboto Mono"/>
                <a:sym typeface="Roboto Mono"/>
              </a:rPr>
              <a:t>Stuff</a:t>
            </a:r>
            <a:r>
              <a:rPr lang="tr-TR" sz="1800">
                <a:solidFill>
                  <a:srgbClr val="1C1E21"/>
                </a:solidFill>
              </a:rPr>
              <a:t>: Simply "stuff" all your documents into a single prompt. This is the simplest approach (see </a:t>
            </a:r>
            <a:r>
              <a:rPr lang="tr-TR" sz="1800" u="sng">
                <a:solidFill>
                  <a:schemeClr val="hlink"/>
                </a:solidFill>
                <a:hlinkClick r:id="rId4"/>
              </a:rPr>
              <a:t>here</a:t>
            </a:r>
            <a:r>
              <a:rPr lang="tr-TR" sz="1800">
                <a:solidFill>
                  <a:srgbClr val="1C1E21"/>
                </a:solidFill>
              </a:rPr>
              <a:t> for more on the </a:t>
            </a:r>
            <a:r>
              <a:rPr lang="tr-TR" sz="1800">
                <a:solidFill>
                  <a:srgbClr val="1C1E21"/>
                </a:solidFill>
                <a:latin typeface="Roboto Mono"/>
                <a:ea typeface="Roboto Mono"/>
                <a:cs typeface="Roboto Mono"/>
                <a:sym typeface="Roboto Mono"/>
              </a:rPr>
              <a:t>create_stuff_documents_chain</a:t>
            </a:r>
            <a:r>
              <a:rPr lang="tr-TR" sz="1800">
                <a:solidFill>
                  <a:srgbClr val="1C1E21"/>
                </a:solidFill>
              </a:rPr>
              <a:t> constructor, which is used for this method) or </a:t>
            </a:r>
            <a:endParaRPr sz="1800">
              <a:solidFill>
                <a:srgbClr val="1C1E21"/>
              </a:solidFill>
            </a:endParaRPr>
          </a:p>
          <a:p>
            <a:pPr indent="0" lvl="0" marL="457200" rtl="0" algn="l">
              <a:lnSpc>
                <a:spcPct val="115000"/>
              </a:lnSpc>
              <a:spcBef>
                <a:spcPts val="0"/>
              </a:spcBef>
              <a:spcAft>
                <a:spcPts val="0"/>
              </a:spcAft>
              <a:buNone/>
            </a:pPr>
            <a:r>
              <a:rPr lang="tr-TR" sz="1700">
                <a:solidFill>
                  <a:schemeClr val="dk1"/>
                </a:solidFill>
                <a:latin typeface="Roboto Mono"/>
                <a:ea typeface="Roboto Mono"/>
                <a:cs typeface="Roboto Mono"/>
                <a:sym typeface="Roboto Mono"/>
              </a:rPr>
              <a:t>load_summarize_chain</a:t>
            </a:r>
            <a:r>
              <a:rPr lang="tr-TR" sz="1700">
                <a:solidFill>
                  <a:srgbClr val="0451A5"/>
                </a:solidFill>
                <a:latin typeface="Roboto Mono"/>
                <a:ea typeface="Roboto Mono"/>
                <a:cs typeface="Roboto Mono"/>
                <a:sym typeface="Roboto Mono"/>
              </a:rPr>
              <a:t>(</a:t>
            </a:r>
            <a:r>
              <a:rPr lang="tr-TR" sz="1700">
                <a:solidFill>
                  <a:schemeClr val="dk1"/>
                </a:solidFill>
                <a:latin typeface="Roboto Mono"/>
                <a:ea typeface="Roboto Mono"/>
                <a:cs typeface="Roboto Mono"/>
                <a:sym typeface="Roboto Mono"/>
              </a:rPr>
              <a:t>llm</a:t>
            </a:r>
            <a:r>
              <a:rPr lang="tr-TR" sz="1700">
                <a:solidFill>
                  <a:srgbClr val="0451A5"/>
                </a:solidFill>
                <a:latin typeface="Roboto Mono"/>
                <a:ea typeface="Roboto Mono"/>
                <a:cs typeface="Roboto Mono"/>
                <a:sym typeface="Roboto Mono"/>
              </a:rPr>
              <a:t>,</a:t>
            </a:r>
            <a:r>
              <a:rPr lang="tr-TR" sz="1700">
                <a:solidFill>
                  <a:schemeClr val="dk1"/>
                </a:solidFill>
                <a:latin typeface="Roboto Mono"/>
                <a:ea typeface="Roboto Mono"/>
                <a:cs typeface="Roboto Mono"/>
                <a:sym typeface="Roboto Mono"/>
              </a:rPr>
              <a:t> chain_type=</a:t>
            </a:r>
            <a:r>
              <a:rPr lang="tr-TR" sz="1700">
                <a:solidFill>
                  <a:srgbClr val="A31515"/>
                </a:solidFill>
                <a:latin typeface="Roboto Mono"/>
                <a:ea typeface="Roboto Mono"/>
                <a:cs typeface="Roboto Mono"/>
                <a:sym typeface="Roboto Mono"/>
              </a:rPr>
              <a:t>"stuff"</a:t>
            </a:r>
            <a:r>
              <a:rPr lang="tr-TR" sz="1700">
                <a:solidFill>
                  <a:srgbClr val="0451A5"/>
                </a:solidFill>
                <a:latin typeface="Roboto Mono"/>
                <a:ea typeface="Roboto Mono"/>
                <a:cs typeface="Roboto Mono"/>
                <a:sym typeface="Roboto Mono"/>
              </a:rPr>
              <a:t>)</a:t>
            </a:r>
            <a:endParaRPr sz="1700">
              <a:solidFill>
                <a:srgbClr val="1C1E21"/>
              </a:solidFill>
              <a:latin typeface="Roboto Mono"/>
              <a:ea typeface="Roboto Mono"/>
              <a:cs typeface="Roboto Mono"/>
              <a:sym typeface="Roboto Mono"/>
            </a:endParaRPr>
          </a:p>
          <a:p>
            <a:pPr indent="-342900" lvl="0" marL="457200" rtl="0" algn="l">
              <a:lnSpc>
                <a:spcPct val="115000"/>
              </a:lnSpc>
              <a:spcBef>
                <a:spcPts val="0"/>
              </a:spcBef>
              <a:spcAft>
                <a:spcPts val="0"/>
              </a:spcAft>
              <a:buClr>
                <a:srgbClr val="1C1E21"/>
              </a:buClr>
              <a:buSzPts val="1800"/>
              <a:buAutoNum type="arabicPeriod"/>
            </a:pPr>
            <a:r>
              <a:rPr lang="tr-TR" sz="1800">
                <a:solidFill>
                  <a:srgbClr val="FF0000"/>
                </a:solidFill>
                <a:latin typeface="Roboto Mono"/>
                <a:ea typeface="Roboto Mono"/>
                <a:cs typeface="Roboto Mono"/>
                <a:sym typeface="Roboto Mono"/>
              </a:rPr>
              <a:t>Map-reduce</a:t>
            </a:r>
            <a:r>
              <a:rPr lang="tr-TR" sz="1800">
                <a:solidFill>
                  <a:srgbClr val="1C1E21"/>
                </a:solidFill>
              </a:rPr>
              <a:t>: Summarize each document on it's own in a "map" step and then "reduce" the summaries into a final summary (see </a:t>
            </a:r>
            <a:r>
              <a:rPr lang="tr-TR" sz="1800" u="sng">
                <a:solidFill>
                  <a:schemeClr val="hlink"/>
                </a:solidFill>
                <a:hlinkClick r:id="rId5"/>
              </a:rPr>
              <a:t>here</a:t>
            </a:r>
            <a:r>
              <a:rPr lang="tr-TR" sz="1800">
                <a:solidFill>
                  <a:srgbClr val="1C1E21"/>
                </a:solidFill>
              </a:rPr>
              <a:t> for more on the </a:t>
            </a:r>
            <a:r>
              <a:rPr lang="tr-TR" sz="1800">
                <a:solidFill>
                  <a:srgbClr val="1C1E21"/>
                </a:solidFill>
                <a:latin typeface="Roboto Mono"/>
                <a:ea typeface="Roboto Mono"/>
                <a:cs typeface="Roboto Mono"/>
                <a:sym typeface="Roboto Mono"/>
              </a:rPr>
              <a:t>MapReduceDocumentsChain</a:t>
            </a:r>
            <a:r>
              <a:rPr lang="tr-TR" sz="1800">
                <a:solidFill>
                  <a:srgbClr val="1C1E21"/>
                </a:solidFill>
              </a:rPr>
              <a:t>, which is used for this method) or </a:t>
            </a:r>
            <a:endParaRPr sz="1800">
              <a:solidFill>
                <a:srgbClr val="1C1E21"/>
              </a:solidFill>
            </a:endParaRPr>
          </a:p>
          <a:p>
            <a:pPr indent="0" lvl="0" marL="457200" rtl="0" algn="l">
              <a:lnSpc>
                <a:spcPct val="135714"/>
              </a:lnSpc>
              <a:spcBef>
                <a:spcPts val="0"/>
              </a:spcBef>
              <a:spcAft>
                <a:spcPts val="0"/>
              </a:spcAft>
              <a:buNone/>
            </a:pPr>
            <a:r>
              <a:rPr lang="tr-TR" sz="1700">
                <a:solidFill>
                  <a:schemeClr val="dk1"/>
                </a:solidFill>
                <a:highlight>
                  <a:schemeClr val="lt1"/>
                </a:highlight>
                <a:latin typeface="Roboto Mono"/>
                <a:ea typeface="Roboto Mono"/>
                <a:cs typeface="Roboto Mono"/>
                <a:sym typeface="Roboto Mono"/>
              </a:rPr>
              <a:t>load_summarize_chain(llm,chain_type=</a:t>
            </a:r>
            <a:r>
              <a:rPr lang="tr-TR" sz="1700">
                <a:solidFill>
                  <a:srgbClr val="A31515"/>
                </a:solidFill>
                <a:highlight>
                  <a:schemeClr val="lt1"/>
                </a:highlight>
                <a:latin typeface="Roboto Mono"/>
                <a:ea typeface="Roboto Mono"/>
                <a:cs typeface="Roboto Mono"/>
                <a:sym typeface="Roboto Mono"/>
              </a:rPr>
              <a:t>"map_reduce"</a:t>
            </a:r>
            <a:r>
              <a:rPr lang="tr-TR" sz="1700">
                <a:solidFill>
                  <a:schemeClr val="dk1"/>
                </a:solidFill>
                <a:highlight>
                  <a:schemeClr val="lt1"/>
                </a:highlight>
                <a:latin typeface="Roboto Mono"/>
                <a:ea typeface="Roboto Mono"/>
                <a:cs typeface="Roboto Mono"/>
                <a:sym typeface="Roboto Mono"/>
              </a:rPr>
              <a:t>)</a:t>
            </a:r>
            <a:endParaRPr sz="1700">
              <a:solidFill>
                <a:srgbClr val="1C1E21"/>
              </a:solidFill>
            </a:endParaRPr>
          </a:p>
          <a:p>
            <a:pPr indent="-342900" lvl="0" marL="457200" rtl="0" algn="l">
              <a:lnSpc>
                <a:spcPct val="115000"/>
              </a:lnSpc>
              <a:spcBef>
                <a:spcPts val="0"/>
              </a:spcBef>
              <a:spcAft>
                <a:spcPts val="0"/>
              </a:spcAft>
              <a:buClr>
                <a:srgbClr val="1C1E21"/>
              </a:buClr>
              <a:buSzPts val="1800"/>
              <a:buAutoNum type="arabicPeriod"/>
            </a:pPr>
            <a:r>
              <a:rPr lang="tr-TR" sz="1800">
                <a:solidFill>
                  <a:srgbClr val="FF0000"/>
                </a:solidFill>
              </a:rPr>
              <a:t>Refine</a:t>
            </a:r>
            <a:r>
              <a:rPr lang="tr-TR" sz="1800">
                <a:solidFill>
                  <a:srgbClr val="1C1E21"/>
                </a:solidFill>
              </a:rPr>
              <a:t> : </a:t>
            </a:r>
            <a:r>
              <a:rPr lang="tr-TR" sz="1800">
                <a:solidFill>
                  <a:srgbClr val="444950"/>
                </a:solidFill>
              </a:rPr>
              <a:t>The refine documents chain constructs a response by looping over the input documents and iteratively updating its answer. For each document, it passes all non-document inputs, the current document, and the latest intermediate answer to an LLM chain to get a new answer.  You can use code</a:t>
            </a:r>
            <a:endParaRPr sz="1800">
              <a:solidFill>
                <a:srgbClr val="444950"/>
              </a:solidFill>
            </a:endParaRPr>
          </a:p>
          <a:p>
            <a:pPr indent="0" lvl="0" marL="457200" rtl="0" algn="l">
              <a:lnSpc>
                <a:spcPct val="115000"/>
              </a:lnSpc>
              <a:spcBef>
                <a:spcPts val="0"/>
              </a:spcBef>
              <a:spcAft>
                <a:spcPts val="0"/>
              </a:spcAft>
              <a:buNone/>
            </a:pPr>
            <a:r>
              <a:rPr lang="tr-TR" sz="1800">
                <a:solidFill>
                  <a:schemeClr val="dk1"/>
                </a:solidFill>
                <a:latin typeface="Roboto Mono"/>
                <a:ea typeface="Roboto Mono"/>
                <a:cs typeface="Roboto Mono"/>
                <a:sym typeface="Roboto Mono"/>
              </a:rPr>
              <a:t>load_summarize_chain</a:t>
            </a:r>
            <a:r>
              <a:rPr lang="tr-TR" sz="1800">
                <a:solidFill>
                  <a:srgbClr val="0451A5"/>
                </a:solidFill>
                <a:latin typeface="Roboto Mono"/>
                <a:ea typeface="Roboto Mono"/>
                <a:cs typeface="Roboto Mono"/>
                <a:sym typeface="Roboto Mono"/>
              </a:rPr>
              <a:t>(</a:t>
            </a:r>
            <a:r>
              <a:rPr lang="tr-TR" sz="1800">
                <a:solidFill>
                  <a:schemeClr val="dk1"/>
                </a:solidFill>
                <a:latin typeface="Roboto Mono"/>
                <a:ea typeface="Roboto Mono"/>
                <a:cs typeface="Roboto Mono"/>
                <a:sym typeface="Roboto Mono"/>
              </a:rPr>
              <a:t>llm</a:t>
            </a:r>
            <a:r>
              <a:rPr lang="tr-TR" sz="1800">
                <a:solidFill>
                  <a:srgbClr val="0451A5"/>
                </a:solidFill>
                <a:latin typeface="Roboto Mono"/>
                <a:ea typeface="Roboto Mono"/>
                <a:cs typeface="Roboto Mono"/>
                <a:sym typeface="Roboto Mono"/>
              </a:rPr>
              <a:t>,</a:t>
            </a:r>
            <a:r>
              <a:rPr lang="tr-TR" sz="1800">
                <a:solidFill>
                  <a:schemeClr val="dk1"/>
                </a:solidFill>
                <a:latin typeface="Roboto Mono"/>
                <a:ea typeface="Roboto Mono"/>
                <a:cs typeface="Roboto Mono"/>
                <a:sym typeface="Roboto Mono"/>
              </a:rPr>
              <a:t> chain_type=</a:t>
            </a:r>
            <a:r>
              <a:rPr lang="tr-TR" sz="1800">
                <a:solidFill>
                  <a:srgbClr val="A31515"/>
                </a:solidFill>
                <a:latin typeface="Roboto Mono"/>
                <a:ea typeface="Roboto Mono"/>
                <a:cs typeface="Roboto Mono"/>
                <a:sym typeface="Roboto Mono"/>
              </a:rPr>
              <a:t>"refine"</a:t>
            </a:r>
            <a:r>
              <a:rPr lang="tr-TR" sz="1800">
                <a:solidFill>
                  <a:srgbClr val="0451A5"/>
                </a:solidFill>
                <a:latin typeface="Roboto Mono"/>
                <a:ea typeface="Roboto Mono"/>
                <a:cs typeface="Roboto Mono"/>
                <a:sym typeface="Roboto Mono"/>
              </a:rPr>
              <a:t>)</a:t>
            </a:r>
            <a:endParaRPr sz="1800">
              <a:solidFill>
                <a:srgbClr val="444950"/>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fae45ee6a1_0_5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tr-TR" sz="3500">
                <a:latin typeface="Arial"/>
                <a:ea typeface="Arial"/>
                <a:cs typeface="Arial"/>
                <a:sym typeface="Arial"/>
              </a:rPr>
              <a:t>Option 1. Stuff</a:t>
            </a:r>
            <a:endParaRPr b="1" sz="3500">
              <a:latin typeface="Arial"/>
              <a:ea typeface="Arial"/>
              <a:cs typeface="Arial"/>
              <a:sym typeface="Arial"/>
            </a:endParaRPr>
          </a:p>
          <a:p>
            <a:pPr indent="0" lvl="0" marL="0" rtl="0" algn="l">
              <a:spcBef>
                <a:spcPts val="400"/>
              </a:spcBef>
              <a:spcAft>
                <a:spcPts val="0"/>
              </a:spcAft>
              <a:buClr>
                <a:schemeClr val="accent1"/>
              </a:buClr>
              <a:buSzPts val="3600"/>
              <a:buFont typeface="Trebuchet MS"/>
              <a:buNone/>
            </a:pPr>
            <a:r>
              <a:t/>
            </a:r>
            <a:endParaRPr sz="5400"/>
          </a:p>
        </p:txBody>
      </p:sp>
      <p:pic>
        <p:nvPicPr>
          <p:cNvPr id="281" name="Google Shape;281;g2fae45ee6a1_0_54"/>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
        <p:nvSpPr>
          <p:cNvPr id="282" name="Google Shape;282;g2fae45ee6a1_0_54"/>
          <p:cNvSpPr txBox="1"/>
          <p:nvPr/>
        </p:nvSpPr>
        <p:spPr>
          <a:xfrm>
            <a:off x="677325" y="1332800"/>
            <a:ext cx="7182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900">
                <a:solidFill>
                  <a:srgbClr val="1C1E21"/>
                </a:solidFill>
              </a:rPr>
              <a:t>When we use </a:t>
            </a:r>
            <a:r>
              <a:rPr lang="tr-TR" sz="1800">
                <a:solidFill>
                  <a:srgbClr val="1C1E21"/>
                </a:solidFill>
                <a:latin typeface="Roboto Mono"/>
                <a:ea typeface="Roboto Mono"/>
                <a:cs typeface="Roboto Mono"/>
                <a:sym typeface="Roboto Mono"/>
              </a:rPr>
              <a:t>load_summarize_chain</a:t>
            </a:r>
            <a:r>
              <a:rPr lang="tr-TR" sz="1900">
                <a:solidFill>
                  <a:srgbClr val="1C1E21"/>
                </a:solidFill>
              </a:rPr>
              <a:t> with </a:t>
            </a:r>
            <a:r>
              <a:rPr lang="tr-TR" sz="1800">
                <a:solidFill>
                  <a:srgbClr val="1C1E21"/>
                </a:solidFill>
                <a:latin typeface="Roboto Mono"/>
                <a:ea typeface="Roboto Mono"/>
                <a:cs typeface="Roboto Mono"/>
                <a:sym typeface="Roboto Mono"/>
              </a:rPr>
              <a:t>chain_type="stuff"</a:t>
            </a:r>
            <a:r>
              <a:rPr lang="tr-TR" sz="1900">
                <a:solidFill>
                  <a:srgbClr val="1C1E21"/>
                </a:solidFill>
              </a:rPr>
              <a:t>, we will use the </a:t>
            </a:r>
            <a:r>
              <a:rPr lang="tr-TR" sz="1900" u="sng">
                <a:solidFill>
                  <a:schemeClr val="dk1"/>
                </a:solidFill>
                <a:hlinkClick r:id="rId4">
                  <a:extLst>
                    <a:ext uri="{A12FA001-AC4F-418D-AE19-62706E023703}">
                      <ahyp:hlinkClr val="tx"/>
                    </a:ext>
                  </a:extLst>
                </a:hlinkClick>
              </a:rPr>
              <a:t>StuffDocumentsChain</a:t>
            </a:r>
            <a:r>
              <a:rPr lang="tr-TR" sz="1900">
                <a:solidFill>
                  <a:srgbClr val="1C1E21"/>
                </a:solidFill>
              </a:rPr>
              <a:t>.w</a:t>
            </a:r>
            <a:endParaRPr sz="2500">
              <a:solidFill>
                <a:srgbClr val="3F3F3F"/>
              </a:solidFill>
              <a:latin typeface="Trebuchet MS"/>
              <a:ea typeface="Trebuchet MS"/>
              <a:cs typeface="Trebuchet MS"/>
              <a:sym typeface="Trebuchet MS"/>
            </a:endParaRPr>
          </a:p>
        </p:txBody>
      </p:sp>
      <p:sp>
        <p:nvSpPr>
          <p:cNvPr id="283" name="Google Shape;283;g2fae45ee6a1_0_54"/>
          <p:cNvSpPr txBox="1"/>
          <p:nvPr/>
        </p:nvSpPr>
        <p:spPr>
          <a:xfrm>
            <a:off x="677325" y="2365525"/>
            <a:ext cx="71823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tr-TR" sz="1800">
                <a:solidFill>
                  <a:srgbClr val="3F3F3F"/>
                </a:solidFill>
                <a:latin typeface="Trebuchet MS"/>
                <a:ea typeface="Trebuchet MS"/>
                <a:cs typeface="Trebuchet MS"/>
                <a:sym typeface="Trebuchet MS"/>
              </a:rPr>
              <a:t>The stuff documents chain ("stuff" as in "to stuff" or "to fill") is the most straightforward of the document chains. It takes a list of documents, inserts them all into a prompt and passes that prompt to an LLM.</a:t>
            </a:r>
            <a:endParaRPr sz="1800">
              <a:solidFill>
                <a:srgbClr val="3F3F3F"/>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F3F3F"/>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tr-TR" sz="1800">
                <a:solidFill>
                  <a:srgbClr val="3F3F3F"/>
                </a:solidFill>
                <a:latin typeface="Trebuchet MS"/>
                <a:ea typeface="Trebuchet MS"/>
                <a:cs typeface="Trebuchet MS"/>
                <a:sym typeface="Trebuchet MS"/>
              </a:rPr>
              <a:t>This chain is well-suited for applications where documents are small and only a few are passed in for most calls.</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RAG Chatbot (Retrieval Augmented Generation) and Summarization </a:t>
            </a:r>
            <a:endParaRPr/>
          </a:p>
        </p:txBody>
      </p:sp>
      <p:sp>
        <p:nvSpPr>
          <p:cNvPr id="151" name="Google Shape;151;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tr-TR"/>
              <a:t>What is Retrival Augmented Generation (RAG)?</a:t>
            </a:r>
            <a:endParaRPr b="1"/>
          </a:p>
          <a:p>
            <a:pPr indent="-342900" lvl="0" marL="342900" rtl="0" algn="l">
              <a:spcBef>
                <a:spcPts val="1000"/>
              </a:spcBef>
              <a:spcAft>
                <a:spcPts val="0"/>
              </a:spcAft>
              <a:buSzPts val="1440"/>
              <a:buFont typeface="Courier New"/>
              <a:buChar char="o"/>
            </a:pPr>
            <a:r>
              <a:rPr lang="tr-TR"/>
              <a:t>RAG is a technique for augmenting LLM knowledge with additional data.</a:t>
            </a:r>
            <a:endParaRPr/>
          </a:p>
          <a:p>
            <a:pPr indent="-342900" lvl="0" marL="342900" rtl="0" algn="l">
              <a:spcBef>
                <a:spcPts val="1000"/>
              </a:spcBef>
              <a:spcAft>
                <a:spcPts val="0"/>
              </a:spcAft>
              <a:buSzPts val="1440"/>
              <a:buFont typeface="Courier New"/>
              <a:buChar char="o"/>
            </a:pPr>
            <a:r>
              <a:rPr lang="tr-TR"/>
              <a:t>Building AI applications that can reason about private data or data introduced after a model’s cutoff date, you need to augment the knowledge of the model with the specific information it needs. The process of bringing the appropriate information and inserting it into the model prompt is known as Retrieval Augmented Generation (RAG).</a:t>
            </a:r>
            <a:endParaRPr/>
          </a:p>
          <a:p>
            <a:pPr indent="-342900" lvl="0" marL="342900" rtl="0" algn="just">
              <a:spcBef>
                <a:spcPts val="1000"/>
              </a:spcBef>
              <a:spcAft>
                <a:spcPts val="0"/>
              </a:spcAft>
              <a:buSzPts val="1440"/>
              <a:buChar char="►"/>
            </a:pPr>
            <a:r>
              <a:rPr lang="tr-TR"/>
              <a:t>LangChain has a number of components designed to help build Q&amp;A applications, and RAG applications more generally.</a:t>
            </a:r>
            <a:endParaRPr/>
          </a:p>
          <a:p>
            <a:pPr indent="-251459" lvl="0" marL="342900" rtl="0" algn="l">
              <a:spcBef>
                <a:spcPts val="1000"/>
              </a:spcBef>
              <a:spcAft>
                <a:spcPts val="0"/>
              </a:spcAft>
              <a:buSzPts val="1440"/>
              <a:buFont typeface="Arial"/>
              <a:buNone/>
            </a:pPr>
            <a:r>
              <a:t/>
            </a:r>
            <a:endParaRPr b="1"/>
          </a:p>
        </p:txBody>
      </p:sp>
      <p:pic>
        <p:nvPicPr>
          <p:cNvPr id="152" name="Google Shape;152;p2"/>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g2fae45ee6a1_0_72"/>
          <p:cNvPicPr preferRelativeResize="0"/>
          <p:nvPr/>
        </p:nvPicPr>
        <p:blipFill>
          <a:blip r:embed="rId3">
            <a:alphaModFix/>
          </a:blip>
          <a:stretch>
            <a:fillRect/>
          </a:stretch>
        </p:blipFill>
        <p:spPr>
          <a:xfrm>
            <a:off x="152400" y="152400"/>
            <a:ext cx="11887200" cy="62354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fae45ee6a1_0_6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tr-TR" sz="3800"/>
              <a:t>Option 2. </a:t>
            </a:r>
            <a:r>
              <a:rPr b="1" lang="tr-TR" sz="3800">
                <a:latin typeface="Roboto"/>
                <a:ea typeface="Roboto"/>
                <a:cs typeface="Roboto"/>
                <a:sym typeface="Roboto"/>
              </a:rPr>
              <a:t>Map reduce</a:t>
            </a:r>
            <a:endParaRPr b="1" sz="3800">
              <a:latin typeface="Roboto"/>
              <a:ea typeface="Roboto"/>
              <a:cs typeface="Roboto"/>
              <a:sym typeface="Roboto"/>
            </a:endParaRPr>
          </a:p>
          <a:p>
            <a:pPr indent="0" lvl="0" marL="0" rtl="0" algn="l">
              <a:spcBef>
                <a:spcPts val="0"/>
              </a:spcBef>
              <a:spcAft>
                <a:spcPts val="0"/>
              </a:spcAft>
              <a:buClr>
                <a:schemeClr val="accent1"/>
              </a:buClr>
              <a:buSzPts val="3600"/>
              <a:buFont typeface="Trebuchet MS"/>
              <a:buNone/>
            </a:pPr>
            <a:r>
              <a:t/>
            </a:r>
            <a:endParaRPr/>
          </a:p>
        </p:txBody>
      </p:sp>
      <p:pic>
        <p:nvPicPr>
          <p:cNvPr id="294" name="Google Shape;294;g2fae45ee6a1_0_63"/>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
        <p:nvSpPr>
          <p:cNvPr id="295" name="Google Shape;295;g2fae45ee6a1_0_63"/>
          <p:cNvSpPr txBox="1"/>
          <p:nvPr/>
        </p:nvSpPr>
        <p:spPr>
          <a:xfrm>
            <a:off x="677325" y="2144675"/>
            <a:ext cx="8973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000">
                <a:solidFill>
                  <a:srgbClr val="1C1E21"/>
                </a:solidFill>
                <a:latin typeface="Roboto"/>
                <a:ea typeface="Roboto"/>
                <a:cs typeface="Roboto"/>
                <a:sym typeface="Roboto"/>
              </a:rPr>
              <a:t>The map reduce documents chain first applies an LLM chain to each document individually (the Map step), treating the chain output as a new document. It then passes all the new documents to a separate combine documents chain to get a single output (the Reduce step). It can optionally first compress, or collapse, the mapped documents to make sure that they fit in the combine documents chain (which will often pass them to an LLM). This compression step is performed recursively if necessary.</a:t>
            </a:r>
            <a:endParaRPr sz="2600">
              <a:solidFill>
                <a:srgbClr val="3F3F3F"/>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g2fae45ee6a1_0_0"/>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pic>
        <p:nvPicPr>
          <p:cNvPr id="301" name="Google Shape;301;g2fae45ee6a1_0_0"/>
          <p:cNvPicPr preferRelativeResize="0"/>
          <p:nvPr/>
        </p:nvPicPr>
        <p:blipFill>
          <a:blip r:embed="rId4">
            <a:alphaModFix/>
          </a:blip>
          <a:stretch>
            <a:fillRect/>
          </a:stretch>
        </p:blipFill>
        <p:spPr>
          <a:xfrm>
            <a:off x="152400" y="152400"/>
            <a:ext cx="11887200" cy="5608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fae45ee6a1_0_15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tr-TR" sz="3900"/>
              <a:t>Option 2. </a:t>
            </a:r>
            <a:r>
              <a:rPr b="1" lang="tr-TR" sz="3900">
                <a:latin typeface="Roboto"/>
                <a:ea typeface="Roboto"/>
                <a:cs typeface="Roboto"/>
                <a:sym typeface="Roboto"/>
              </a:rPr>
              <a:t>Refine</a:t>
            </a:r>
            <a:endParaRPr b="1" sz="3900">
              <a:latin typeface="Roboto"/>
              <a:ea typeface="Roboto"/>
              <a:cs typeface="Roboto"/>
              <a:sym typeface="Roboto"/>
            </a:endParaRPr>
          </a:p>
          <a:p>
            <a:pPr indent="0" lvl="0" marL="0" rtl="0" algn="l">
              <a:spcBef>
                <a:spcPts val="0"/>
              </a:spcBef>
              <a:spcAft>
                <a:spcPts val="0"/>
              </a:spcAft>
              <a:buClr>
                <a:schemeClr val="accent1"/>
              </a:buClr>
              <a:buSzPts val="3600"/>
              <a:buFont typeface="Trebuchet MS"/>
              <a:buNone/>
            </a:pPr>
            <a:r>
              <a:t/>
            </a:r>
            <a:endParaRPr b="1" sz="3800">
              <a:latin typeface="Roboto"/>
              <a:ea typeface="Roboto"/>
              <a:cs typeface="Roboto"/>
              <a:sym typeface="Roboto"/>
            </a:endParaRPr>
          </a:p>
        </p:txBody>
      </p:sp>
      <p:pic>
        <p:nvPicPr>
          <p:cNvPr id="307" name="Google Shape;307;g2fae45ee6a1_0_152"/>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
        <p:nvSpPr>
          <p:cNvPr id="308" name="Google Shape;308;g2fae45ee6a1_0_152"/>
          <p:cNvSpPr txBox="1"/>
          <p:nvPr/>
        </p:nvSpPr>
        <p:spPr>
          <a:xfrm>
            <a:off x="614975" y="2094875"/>
            <a:ext cx="8961300" cy="445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tr-TR" sz="1600">
                <a:solidFill>
                  <a:srgbClr val="1C1E21"/>
                </a:solidFill>
                <a:latin typeface="Roboto"/>
                <a:ea typeface="Roboto"/>
                <a:cs typeface="Roboto"/>
                <a:sym typeface="Roboto"/>
              </a:rPr>
              <a:t>The refine documents chain constructs a response by looping over the input documents and iteratively updating its answer. For each document, it passes all non-document inputs, the current document, and the latest intermediate answer to an LLM chain to get a new answer.</a:t>
            </a:r>
            <a:endParaRPr sz="1600">
              <a:solidFill>
                <a:srgbClr val="1C1E2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tr-TR" sz="1600">
                <a:solidFill>
                  <a:srgbClr val="1C1E21"/>
                </a:solidFill>
                <a:latin typeface="Roboto"/>
                <a:ea typeface="Roboto"/>
                <a:cs typeface="Roboto"/>
                <a:sym typeface="Roboto"/>
              </a:rPr>
              <a:t>Since the Refine chain only passes a single document to the LLM at a time, it is well-suited for tasks that require analyzing more documents than can fit in the model's context. The obvious tradeoff is that this chain will make far more LLM calls than, for example, the Stuff documents chain. There are also certain tasks which are difficult to accomplish iteratively. For example, the Refine chain can perform poorly when documents frequently cross-reference one another or when a task requires detailed information from many documents.</a:t>
            </a:r>
            <a:endParaRPr sz="1600">
              <a:solidFill>
                <a:srgbClr val="1C1E21"/>
              </a:solidFill>
              <a:latin typeface="Roboto"/>
              <a:ea typeface="Roboto"/>
              <a:cs typeface="Roboto"/>
              <a:sym typeface="Roboto"/>
            </a:endParaRPr>
          </a:p>
          <a:p>
            <a:pPr indent="0" lvl="0" marL="0" rtl="0" algn="l">
              <a:spcBef>
                <a:spcPts val="0"/>
              </a:spcBef>
              <a:spcAft>
                <a:spcPts val="0"/>
              </a:spcAft>
              <a:buNone/>
            </a:pPr>
            <a:r>
              <a:t/>
            </a:r>
            <a:endParaRPr sz="220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g2fae45ee6a1_0_143"/>
          <p:cNvPicPr preferRelativeResize="0"/>
          <p:nvPr/>
        </p:nvPicPr>
        <p:blipFill>
          <a:blip r:embed="rId3">
            <a:alphaModFix/>
          </a:blip>
          <a:stretch>
            <a:fillRect/>
          </a:stretch>
        </p:blipFill>
        <p:spPr>
          <a:xfrm>
            <a:off x="152400" y="152400"/>
            <a:ext cx="11887201" cy="6393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fae45ee6a1_0_166"/>
          <p:cNvSpPr txBox="1"/>
          <p:nvPr>
            <p:ph type="title"/>
          </p:nvPr>
        </p:nvSpPr>
        <p:spPr>
          <a:xfrm>
            <a:off x="1151159" y="276855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Thanks For Your Time…</a:t>
            </a:r>
            <a:endParaRPr/>
          </a:p>
        </p:txBody>
      </p:sp>
      <p:pic>
        <p:nvPicPr>
          <p:cNvPr id="319" name="Google Shape;319;g2fae45ee6a1_0_166"/>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fae45ee6a1_0_17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325" name="Google Shape;325;g2fae45ee6a1_0_179"/>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920"/>
              <a:buNone/>
            </a:pPr>
            <a:r>
              <a:t/>
            </a:r>
            <a:endParaRPr/>
          </a:p>
        </p:txBody>
      </p:sp>
      <p:sp>
        <p:nvSpPr>
          <p:cNvPr id="326" name="Google Shape;326;g2fae45ee6a1_0_179"/>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
        <p:nvSpPr>
          <p:cNvPr id="327" name="Google Shape;327;g2fae45ee6a1_0_179"/>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920"/>
              <a:buNone/>
            </a:pPr>
            <a:r>
              <a:t/>
            </a:r>
            <a:endParaRPr/>
          </a:p>
        </p:txBody>
      </p:sp>
      <p:sp>
        <p:nvSpPr>
          <p:cNvPr id="328" name="Google Shape;328;g2fae45ee6a1_0_179"/>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329" name="Google Shape;329;g2fae45ee6a1_0_179"/>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Langchain Applications</a:t>
            </a:r>
            <a:endParaRPr/>
          </a:p>
        </p:txBody>
      </p:sp>
      <p:pic>
        <p:nvPicPr>
          <p:cNvPr id="158" name="Google Shape;158;p3"/>
          <p:cNvPicPr preferRelativeResize="0"/>
          <p:nvPr>
            <p:ph idx="1" type="body"/>
          </p:nvPr>
        </p:nvPicPr>
        <p:blipFill rotWithShape="1">
          <a:blip r:embed="rId3">
            <a:alphaModFix/>
          </a:blip>
          <a:srcRect b="0" l="0" r="0" t="0"/>
          <a:stretch/>
        </p:blipFill>
        <p:spPr>
          <a:xfrm>
            <a:off x="200580" y="1270000"/>
            <a:ext cx="7239000" cy="3162300"/>
          </a:xfrm>
          <a:prstGeom prst="rect">
            <a:avLst/>
          </a:prstGeom>
          <a:noFill/>
          <a:ln>
            <a:noFill/>
          </a:ln>
        </p:spPr>
      </p:pic>
      <p:sp>
        <p:nvSpPr>
          <p:cNvPr id="159" name="Google Shape;159;p3"/>
          <p:cNvSpPr txBox="1"/>
          <p:nvPr/>
        </p:nvSpPr>
        <p:spPr>
          <a:xfrm>
            <a:off x="1675059" y="4083177"/>
            <a:ext cx="9090708" cy="2516031"/>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accent1"/>
              </a:buClr>
              <a:buSzPts val="1440"/>
              <a:buFont typeface="Noto Sans Symbols"/>
              <a:buChar char="►"/>
            </a:pPr>
            <a:r>
              <a:rPr b="1" i="0" lang="tr-TR" sz="1800" u="none" cap="none" strike="noStrike">
                <a:solidFill>
                  <a:srgbClr val="3F3F3F"/>
                </a:solidFill>
                <a:latin typeface="Trebuchet MS"/>
                <a:ea typeface="Trebuchet MS"/>
                <a:cs typeface="Trebuchet MS"/>
                <a:sym typeface="Trebuchet MS"/>
              </a:rPr>
              <a:t>What is Langchain?</a:t>
            </a:r>
            <a:endParaRPr b="1" i="0" sz="1800" u="none" cap="none" strike="noStrike">
              <a:solidFill>
                <a:srgbClr val="3F3F3F"/>
              </a:solidFill>
              <a:latin typeface="Trebuchet MS"/>
              <a:ea typeface="Trebuchet MS"/>
              <a:cs typeface="Trebuchet MS"/>
              <a:sym typeface="Trebuchet MS"/>
            </a:endParaRPr>
          </a:p>
          <a:p>
            <a:pPr indent="-342900" lvl="0" marL="342900" marR="0" rtl="0" algn="just">
              <a:spcBef>
                <a:spcPts val="1000"/>
              </a:spcBef>
              <a:spcAft>
                <a:spcPts val="0"/>
              </a:spcAft>
              <a:buClr>
                <a:schemeClr val="accent1"/>
              </a:buClr>
              <a:buSzPts val="1440"/>
              <a:buFont typeface="Arial"/>
              <a:buChar char="•"/>
            </a:pPr>
            <a:r>
              <a:rPr b="1" i="0" lang="tr-TR" sz="1800" u="none" cap="none" strike="noStrike">
                <a:solidFill>
                  <a:srgbClr val="3F3F3F"/>
                </a:solidFill>
                <a:latin typeface="Trebuchet MS"/>
                <a:ea typeface="Trebuchet MS"/>
                <a:cs typeface="Trebuchet MS"/>
                <a:sym typeface="Trebuchet MS"/>
              </a:rPr>
              <a:t>LangChain</a:t>
            </a:r>
            <a:r>
              <a:rPr b="0" i="0" lang="tr-TR" sz="1800" u="none" cap="none" strike="noStrike">
                <a:solidFill>
                  <a:srgbClr val="3F3F3F"/>
                </a:solidFill>
                <a:latin typeface="Trebuchet MS"/>
                <a:ea typeface="Trebuchet MS"/>
                <a:cs typeface="Trebuchet MS"/>
                <a:sym typeface="Trebuchet MS"/>
              </a:rPr>
              <a:t> is a framework used to develop new and powerful applications in the fields of natural language processing (NLP) and artificial intelligence. It specifically facilitates the integration of language models (LLMs - Large Language Models) with other data sources, tools, and systems to create more complex and customized applications.</a:t>
            </a:r>
            <a:endParaRPr b="1" i="0" sz="1800" u="none" cap="none" strike="noStrike">
              <a:solidFill>
                <a:srgbClr val="3F3F3F"/>
              </a:solidFill>
              <a:latin typeface="Trebuchet MS"/>
              <a:ea typeface="Trebuchet MS"/>
              <a:cs typeface="Trebuchet MS"/>
              <a:sym typeface="Trebuchet MS"/>
            </a:endParaRPr>
          </a:p>
        </p:txBody>
      </p:sp>
      <p:pic>
        <p:nvPicPr>
          <p:cNvPr id="160" name="Google Shape;160;p3"/>
          <p:cNvPicPr preferRelativeResize="0"/>
          <p:nvPr/>
        </p:nvPicPr>
        <p:blipFill rotWithShape="1">
          <a:blip r:embed="rId4">
            <a:alphaModFix/>
          </a:blip>
          <a:srcRect b="0" l="0" r="0" t="0"/>
          <a:stretch/>
        </p:blipFill>
        <p:spPr>
          <a:xfrm>
            <a:off x="8144944" y="5655235"/>
            <a:ext cx="4095302" cy="1202765"/>
          </a:xfrm>
          <a:prstGeom prst="rect">
            <a:avLst/>
          </a:prstGeom>
          <a:noFill/>
          <a:ln>
            <a:noFill/>
          </a:ln>
        </p:spPr>
      </p:pic>
      <p:pic>
        <p:nvPicPr>
          <p:cNvPr id="161" name="Google Shape;161;p3"/>
          <p:cNvPicPr preferRelativeResize="0"/>
          <p:nvPr/>
        </p:nvPicPr>
        <p:blipFill rotWithShape="1">
          <a:blip r:embed="rId5">
            <a:alphaModFix/>
          </a:blip>
          <a:srcRect b="0" l="0" r="0" t="0"/>
          <a:stretch/>
        </p:blipFill>
        <p:spPr>
          <a:xfrm>
            <a:off x="7533556" y="1424085"/>
            <a:ext cx="3905250" cy="26648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tr-TR"/>
              <a:t>Key Features and Applications of LangChain</a:t>
            </a:r>
            <a:br>
              <a:rPr lang="tr-TR"/>
            </a:br>
            <a:endParaRPr/>
          </a:p>
        </p:txBody>
      </p:sp>
      <p:sp>
        <p:nvSpPr>
          <p:cNvPr id="167" name="Google Shape;167;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AutoNum type="arabicPeriod"/>
            </a:pPr>
            <a:r>
              <a:rPr lang="tr-TR"/>
              <a:t>Document Querying and Information Retrieval</a:t>
            </a:r>
            <a:endParaRPr/>
          </a:p>
          <a:p>
            <a:pPr indent="-342900" lvl="0" marL="342900" rtl="0" algn="l">
              <a:spcBef>
                <a:spcPts val="1000"/>
              </a:spcBef>
              <a:spcAft>
                <a:spcPts val="0"/>
              </a:spcAft>
              <a:buSzPts val="1440"/>
              <a:buAutoNum type="arabicPeriod"/>
            </a:pPr>
            <a:r>
              <a:rPr lang="tr-TR"/>
              <a:t>Chaining</a:t>
            </a:r>
            <a:endParaRPr/>
          </a:p>
          <a:p>
            <a:pPr indent="-342900" lvl="0" marL="342900" rtl="0" algn="l">
              <a:spcBef>
                <a:spcPts val="1000"/>
              </a:spcBef>
              <a:spcAft>
                <a:spcPts val="0"/>
              </a:spcAft>
              <a:buSzPts val="1440"/>
              <a:buAutoNum type="arabicPeriod"/>
            </a:pPr>
            <a:r>
              <a:rPr lang="tr-TR"/>
              <a:t>Tools and Actions</a:t>
            </a:r>
            <a:endParaRPr/>
          </a:p>
          <a:p>
            <a:pPr indent="-342900" lvl="0" marL="342900" rtl="0" algn="l">
              <a:spcBef>
                <a:spcPts val="1000"/>
              </a:spcBef>
              <a:spcAft>
                <a:spcPts val="0"/>
              </a:spcAft>
              <a:buSzPts val="1440"/>
              <a:buAutoNum type="arabicPeriod"/>
            </a:pPr>
            <a:r>
              <a:rPr lang="tr-TR"/>
              <a:t>Memory Management</a:t>
            </a:r>
            <a:endParaRPr/>
          </a:p>
          <a:p>
            <a:pPr indent="-342900" lvl="0" marL="342900" rtl="0" algn="l">
              <a:spcBef>
                <a:spcPts val="1000"/>
              </a:spcBef>
              <a:spcAft>
                <a:spcPts val="0"/>
              </a:spcAft>
              <a:buSzPts val="1440"/>
              <a:buAutoNum type="arabicPeriod"/>
            </a:pPr>
            <a:r>
              <a:rPr lang="tr-TR"/>
              <a:t>Learning and Adaptation</a:t>
            </a:r>
            <a:endParaRPr/>
          </a:p>
        </p:txBody>
      </p:sp>
      <p:pic>
        <p:nvPicPr>
          <p:cNvPr id="168" name="Google Shape;168;p4"/>
          <p:cNvPicPr preferRelativeResize="0"/>
          <p:nvPr/>
        </p:nvPicPr>
        <p:blipFill rotWithShape="1">
          <a:blip r:embed="rId3">
            <a:alphaModFix/>
          </a:blip>
          <a:srcRect b="0" l="0" r="0" t="0"/>
          <a:stretch/>
        </p:blipFill>
        <p:spPr>
          <a:xfrm>
            <a:off x="8096698" y="5670168"/>
            <a:ext cx="4095302" cy="12027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Advantages of LangChain</a:t>
            </a:r>
            <a:br>
              <a:rPr lang="tr-TR"/>
            </a:br>
            <a:endParaRPr/>
          </a:p>
        </p:txBody>
      </p:sp>
      <p:sp>
        <p:nvSpPr>
          <p:cNvPr id="174" name="Google Shape;174;p5"/>
          <p:cNvSpPr txBox="1"/>
          <p:nvPr>
            <p:ph idx="1" type="body"/>
          </p:nvPr>
        </p:nvSpPr>
        <p:spPr>
          <a:xfrm>
            <a:off x="461673" y="1708811"/>
            <a:ext cx="9984915" cy="2031325"/>
          </a:xfrm>
          <a:prstGeom prst="rect">
            <a:avLst/>
          </a:prstGeom>
          <a:noFill/>
          <a:ln>
            <a:noFill/>
          </a:ln>
        </p:spPr>
        <p:txBody>
          <a:bodyPr anchorCtr="0" anchor="ctr" bIns="45700" lIns="91425" spcFirstLastPara="1" rIns="91425" wrap="square" tIns="45700">
            <a:spAutoFit/>
          </a:bodyPr>
          <a:lstStyle/>
          <a:p>
            <a:pPr indent="-114300" lvl="0" marL="0" marR="0" rtl="0" algn="just">
              <a:lnSpc>
                <a:spcPct val="100000"/>
              </a:lnSpc>
              <a:spcBef>
                <a:spcPts val="0"/>
              </a:spcBef>
              <a:spcAft>
                <a:spcPts val="0"/>
              </a:spcAft>
              <a:buClr>
                <a:schemeClr val="dk1"/>
              </a:buClr>
              <a:buSzPts val="1800"/>
              <a:buFont typeface="Arial"/>
              <a:buChar char="•"/>
            </a:pPr>
            <a:r>
              <a:rPr b="1" i="0" lang="tr-TR" sz="1800" u="none" cap="none" strike="noStrike">
                <a:solidFill>
                  <a:schemeClr val="dk1"/>
                </a:solidFill>
                <a:latin typeface="Arial"/>
                <a:ea typeface="Arial"/>
                <a:cs typeface="Arial"/>
                <a:sym typeface="Arial"/>
              </a:rPr>
              <a:t>Flexibility:</a:t>
            </a:r>
            <a:r>
              <a:rPr b="0" i="0" lang="tr-TR" sz="1800" u="none" cap="none" strike="noStrike">
                <a:solidFill>
                  <a:schemeClr val="dk1"/>
                </a:solidFill>
                <a:latin typeface="Arial"/>
                <a:ea typeface="Arial"/>
                <a:cs typeface="Arial"/>
                <a:sym typeface="Arial"/>
              </a:rPr>
              <a:t> It can be integrated with different data sources, tools, and systems.</a:t>
            </a:r>
            <a:endParaRPr/>
          </a:p>
          <a:p>
            <a:pPr indent="0" lvl="0" marL="0" marR="0" rtl="0" algn="just">
              <a:lnSpc>
                <a:spcPct val="100000"/>
              </a:lnSpc>
              <a:spcBef>
                <a:spcPts val="0"/>
              </a:spcBef>
              <a:spcAft>
                <a:spcPts val="0"/>
              </a:spcAft>
              <a:buClr>
                <a:srgbClr val="3F3F3F"/>
              </a:buClr>
              <a:buSzPts val="1800"/>
              <a:buFont typeface="Trebuchet MS"/>
              <a:buNone/>
            </a:pPr>
            <a:r>
              <a:t/>
            </a:r>
            <a:endParaRPr b="0" i="0" sz="1800" u="none" cap="none" strike="noStrike">
              <a:solidFill>
                <a:schemeClr val="dk1"/>
              </a:solidFill>
              <a:latin typeface="Arial"/>
              <a:ea typeface="Arial"/>
              <a:cs typeface="Arial"/>
              <a:sym typeface="Arial"/>
            </a:endParaRPr>
          </a:p>
          <a:p>
            <a:pPr indent="-114300" lvl="0" marL="0" marR="0" rtl="0" algn="just">
              <a:lnSpc>
                <a:spcPct val="100000"/>
              </a:lnSpc>
              <a:spcBef>
                <a:spcPts val="0"/>
              </a:spcBef>
              <a:spcAft>
                <a:spcPts val="0"/>
              </a:spcAft>
              <a:buClr>
                <a:schemeClr val="dk1"/>
              </a:buClr>
              <a:buSzPts val="1800"/>
              <a:buFont typeface="Arial"/>
              <a:buChar char="•"/>
            </a:pPr>
            <a:r>
              <a:rPr b="1" i="0" lang="tr-TR" sz="1800" u="none" cap="none" strike="noStrike">
                <a:solidFill>
                  <a:schemeClr val="dk1"/>
                </a:solidFill>
                <a:latin typeface="Arial"/>
                <a:ea typeface="Arial"/>
                <a:cs typeface="Arial"/>
                <a:sym typeface="Arial"/>
              </a:rPr>
              <a:t>Modularity:</a:t>
            </a:r>
            <a:r>
              <a:rPr b="0" i="0" lang="tr-TR" sz="1800" u="none" cap="none" strike="noStrike">
                <a:solidFill>
                  <a:schemeClr val="dk1"/>
                </a:solidFill>
                <a:latin typeface="Arial"/>
                <a:ea typeface="Arial"/>
                <a:cs typeface="Arial"/>
                <a:sym typeface="Arial"/>
              </a:rPr>
              <a:t> Its chaining and modular structure makes complex NLP tasks easier.</a:t>
            </a:r>
            <a:endParaRPr/>
          </a:p>
          <a:p>
            <a:pPr indent="0" lvl="0" marL="0" marR="0" rtl="0" algn="just">
              <a:lnSpc>
                <a:spcPct val="100000"/>
              </a:lnSpc>
              <a:spcBef>
                <a:spcPts val="0"/>
              </a:spcBef>
              <a:spcAft>
                <a:spcPts val="0"/>
              </a:spcAft>
              <a:buClr>
                <a:srgbClr val="3F3F3F"/>
              </a:buClr>
              <a:buSzPts val="1800"/>
              <a:buNone/>
            </a:pPr>
            <a:r>
              <a:t/>
            </a:r>
            <a:endParaRPr b="0" i="0" sz="1800" u="none" cap="none" strike="noStrike">
              <a:solidFill>
                <a:schemeClr val="dk1"/>
              </a:solidFill>
              <a:latin typeface="Arial"/>
              <a:ea typeface="Arial"/>
              <a:cs typeface="Arial"/>
              <a:sym typeface="Arial"/>
            </a:endParaRPr>
          </a:p>
          <a:p>
            <a:pPr indent="-114300" lvl="0" marL="0" marR="0" rtl="0" algn="just">
              <a:lnSpc>
                <a:spcPct val="100000"/>
              </a:lnSpc>
              <a:spcBef>
                <a:spcPts val="0"/>
              </a:spcBef>
              <a:spcAft>
                <a:spcPts val="0"/>
              </a:spcAft>
              <a:buClr>
                <a:schemeClr val="dk1"/>
              </a:buClr>
              <a:buSzPts val="1800"/>
              <a:buFont typeface="Arial"/>
              <a:buChar char="•"/>
            </a:pPr>
            <a:r>
              <a:rPr b="1" i="0" lang="tr-TR" sz="1800" u="none" cap="none" strike="noStrike">
                <a:solidFill>
                  <a:schemeClr val="dk1"/>
                </a:solidFill>
                <a:latin typeface="Arial"/>
                <a:ea typeface="Arial"/>
                <a:cs typeface="Arial"/>
                <a:sym typeface="Arial"/>
              </a:rPr>
              <a:t>Customizability:</a:t>
            </a:r>
            <a:r>
              <a:rPr b="0" i="0" lang="tr-TR" sz="1800" u="none" cap="none" strike="noStrike">
                <a:solidFill>
                  <a:schemeClr val="dk1"/>
                </a:solidFill>
                <a:latin typeface="Arial"/>
                <a:ea typeface="Arial"/>
                <a:cs typeface="Arial"/>
                <a:sym typeface="Arial"/>
              </a:rPr>
              <a:t> It can be easily customized with different models and workflows.</a:t>
            </a:r>
            <a:endParaRPr/>
          </a:p>
          <a:p>
            <a:pPr indent="0" lvl="0" marL="0" marR="0" rtl="0" algn="just">
              <a:lnSpc>
                <a:spcPct val="100000"/>
              </a:lnSpc>
              <a:spcBef>
                <a:spcPts val="0"/>
              </a:spcBef>
              <a:spcAft>
                <a:spcPts val="0"/>
              </a:spcAft>
              <a:buClr>
                <a:srgbClr val="3F3F3F"/>
              </a:buClr>
              <a:buSzPts val="1800"/>
              <a:buNone/>
            </a:pPr>
            <a:r>
              <a:t/>
            </a:r>
            <a:endParaRPr b="0" i="0" sz="1800" u="none" cap="none" strike="noStrike">
              <a:solidFill>
                <a:schemeClr val="dk1"/>
              </a:solidFill>
              <a:latin typeface="Arial"/>
              <a:ea typeface="Arial"/>
              <a:cs typeface="Arial"/>
              <a:sym typeface="Arial"/>
            </a:endParaRPr>
          </a:p>
          <a:p>
            <a:pPr indent="-114300" lvl="0" marL="0" marR="0" rtl="0" algn="just">
              <a:lnSpc>
                <a:spcPct val="100000"/>
              </a:lnSpc>
              <a:spcBef>
                <a:spcPts val="0"/>
              </a:spcBef>
              <a:spcAft>
                <a:spcPts val="0"/>
              </a:spcAft>
              <a:buClr>
                <a:schemeClr val="dk1"/>
              </a:buClr>
              <a:buSzPts val="1800"/>
              <a:buFont typeface="Arial"/>
              <a:buChar char="•"/>
            </a:pPr>
            <a:r>
              <a:rPr b="1" i="0" lang="tr-TR" sz="1800" u="none" cap="none" strike="noStrike">
                <a:solidFill>
                  <a:schemeClr val="dk1"/>
                </a:solidFill>
                <a:latin typeface="Arial"/>
                <a:ea typeface="Arial"/>
                <a:cs typeface="Arial"/>
                <a:sym typeface="Arial"/>
              </a:rPr>
              <a:t>Upgradability:</a:t>
            </a:r>
            <a:r>
              <a:rPr b="0" i="0" lang="tr-TR" sz="1800" u="none" cap="none" strike="noStrike">
                <a:solidFill>
                  <a:schemeClr val="dk1"/>
                </a:solidFill>
                <a:latin typeface="Arial"/>
                <a:ea typeface="Arial"/>
                <a:cs typeface="Arial"/>
                <a:sym typeface="Arial"/>
              </a:rPr>
              <a:t> Models and systems can be continuously developed and updated. </a:t>
            </a:r>
            <a:endParaRPr/>
          </a:p>
        </p:txBody>
      </p:sp>
      <p:pic>
        <p:nvPicPr>
          <p:cNvPr id="175" name="Google Shape;175;p5"/>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370936" y="738670"/>
            <a:ext cx="9661585" cy="127128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tr-TR"/>
              <a:t>RAG (Retrieval-Augmented Generation)   Chatbot </a:t>
            </a:r>
            <a:br>
              <a:rPr lang="tr-TR"/>
            </a:br>
            <a:endParaRPr/>
          </a:p>
        </p:txBody>
      </p:sp>
      <p:sp>
        <p:nvSpPr>
          <p:cNvPr id="181" name="Google Shape;181;p6"/>
          <p:cNvSpPr txBox="1"/>
          <p:nvPr>
            <p:ph idx="1" type="body"/>
          </p:nvPr>
        </p:nvSpPr>
        <p:spPr>
          <a:xfrm>
            <a:off x="461673" y="2458289"/>
            <a:ext cx="10260961" cy="1477328"/>
          </a:xfrm>
          <a:prstGeom prst="rect">
            <a:avLst/>
          </a:prstGeom>
          <a:noFill/>
          <a:ln>
            <a:noFill/>
          </a:ln>
        </p:spPr>
        <p:txBody>
          <a:bodyPr anchorCtr="0" anchor="ctr" bIns="45700" lIns="91425" spcFirstLastPara="1" rIns="91425" wrap="square" tIns="45700">
            <a:spAutoFit/>
          </a:bodyPr>
          <a:lstStyle/>
          <a:p>
            <a:pPr indent="0" lvl="0" marL="0" rtl="0" algn="just">
              <a:spcBef>
                <a:spcPts val="0"/>
              </a:spcBef>
              <a:spcAft>
                <a:spcPts val="0"/>
              </a:spcAft>
              <a:buClr>
                <a:srgbClr val="3F3F3F"/>
              </a:buClr>
              <a:buSzPts val="1800"/>
              <a:buNone/>
            </a:pPr>
            <a:r>
              <a:rPr b="1" lang="tr-TR"/>
              <a:t>RAG (Retrieval-Augmented Generation) Chatbot</a:t>
            </a:r>
            <a:r>
              <a:rPr lang="tr-TR"/>
              <a:t> is an AI model that combines natural language processing and retrieval techniques. RAG allows language models to retrieve information from knowledge bases or databases, enabling them to generate more accurate and comprehensive responses. This approach is especially effective when large language models (LLMs) have limited or outdated information</a:t>
            </a:r>
            <a:r>
              <a:rPr b="0" i="0" lang="tr-TR" sz="1800" u="none" cap="none" strike="noStrike">
                <a:solidFill>
                  <a:schemeClr val="dk1"/>
                </a:solidFill>
                <a:latin typeface="Arial"/>
                <a:ea typeface="Arial"/>
                <a:cs typeface="Arial"/>
                <a:sym typeface="Arial"/>
              </a:rPr>
              <a:t>. </a:t>
            </a:r>
            <a:endParaRPr/>
          </a:p>
        </p:txBody>
      </p:sp>
      <p:pic>
        <p:nvPicPr>
          <p:cNvPr id="182" name="Google Shape;182;p6"/>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How RAG Chatbots Work?</a:t>
            </a:r>
            <a:endParaRPr/>
          </a:p>
        </p:txBody>
      </p:sp>
      <p:sp>
        <p:nvSpPr>
          <p:cNvPr id="188" name="Google Shape;188;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tr-TR"/>
              <a:t>1. Query Ingestion</a:t>
            </a:r>
            <a:endParaRPr/>
          </a:p>
          <a:p>
            <a:pPr indent="0" lvl="0" marL="0" rtl="0" algn="l">
              <a:spcBef>
                <a:spcPts val="1000"/>
              </a:spcBef>
              <a:spcAft>
                <a:spcPts val="0"/>
              </a:spcAft>
              <a:buSzPts val="1440"/>
              <a:buNone/>
            </a:pPr>
            <a:r>
              <a:rPr lang="tr-TR"/>
              <a:t>A user interacts with the chatbot by posing a question or information request, such as "What is the highest mountain in the world?«</a:t>
            </a:r>
            <a:endParaRPr/>
          </a:p>
          <a:p>
            <a:pPr indent="-342900" lvl="0" marL="342900" rtl="0" algn="l">
              <a:spcBef>
                <a:spcPts val="1000"/>
              </a:spcBef>
              <a:spcAft>
                <a:spcPts val="0"/>
              </a:spcAft>
              <a:buSzPts val="1440"/>
              <a:buChar char="►"/>
            </a:pPr>
            <a:r>
              <a:rPr b="1" lang="tr-TR"/>
              <a:t>Retrieval Phase (One of the most important part)</a:t>
            </a:r>
            <a:endParaRPr/>
          </a:p>
          <a:p>
            <a:pPr indent="0" lvl="0" marL="0" rtl="0" algn="just">
              <a:spcBef>
                <a:spcPts val="0"/>
              </a:spcBef>
              <a:spcAft>
                <a:spcPts val="0"/>
              </a:spcAft>
              <a:buClr>
                <a:schemeClr val="dk1"/>
              </a:buClr>
              <a:buSzPts val="1800"/>
              <a:buNone/>
            </a:pPr>
            <a:r>
              <a:rPr lang="tr-TR">
                <a:solidFill>
                  <a:schemeClr val="dk1"/>
                </a:solidFill>
                <a:latin typeface="Arial"/>
                <a:ea typeface="Arial"/>
                <a:cs typeface="Arial"/>
                <a:sym typeface="Arial"/>
              </a:rPr>
              <a:t>The chatbot searches a predefined dataset, document collection, or knowledge base based on the user's query. The goal is to find the most relevant and appropriate documents or text fragments.</a:t>
            </a:r>
            <a:endParaRPr/>
          </a:p>
          <a:p>
            <a:pPr indent="0" lvl="0" marL="0" rtl="0" algn="just">
              <a:spcBef>
                <a:spcPts val="0"/>
              </a:spcBef>
              <a:spcAft>
                <a:spcPts val="0"/>
              </a:spcAft>
              <a:buClr>
                <a:srgbClr val="3F3F3F"/>
              </a:buClr>
              <a:buSzPts val="1800"/>
              <a:buNone/>
            </a:pPr>
            <a:r>
              <a:t/>
            </a:r>
            <a:endParaRPr>
              <a:solidFill>
                <a:schemeClr val="dk1"/>
              </a:solidFill>
              <a:latin typeface="Arial"/>
              <a:ea typeface="Arial"/>
              <a:cs typeface="Arial"/>
              <a:sym typeface="Arial"/>
            </a:endParaRPr>
          </a:p>
          <a:p>
            <a:pPr indent="0" lvl="0" marL="0" rtl="0" algn="just">
              <a:spcBef>
                <a:spcPts val="0"/>
              </a:spcBef>
              <a:spcAft>
                <a:spcPts val="0"/>
              </a:spcAft>
              <a:buClr>
                <a:schemeClr val="dk1"/>
              </a:buClr>
              <a:buSzPts val="1800"/>
              <a:buNone/>
            </a:pPr>
            <a:r>
              <a:rPr lang="tr-TR">
                <a:solidFill>
                  <a:schemeClr val="dk1"/>
                </a:solidFill>
                <a:latin typeface="Arial"/>
                <a:ea typeface="Arial"/>
                <a:cs typeface="Arial"/>
                <a:sym typeface="Arial"/>
              </a:rPr>
              <a:t>This process is typically carried out using techniques like vector search or keyword matching. Vector search uses embedding methods that represent texts as high-dimensional vectors to find semantically similar ones.</a:t>
            </a:r>
            <a:endParaRPr/>
          </a:p>
          <a:p>
            <a:pPr indent="0" lvl="0" marL="0" rtl="0" algn="l">
              <a:spcBef>
                <a:spcPts val="1000"/>
              </a:spcBef>
              <a:spcAft>
                <a:spcPts val="0"/>
              </a:spcAft>
              <a:buSzPts val="1440"/>
              <a:buNone/>
            </a:pPr>
            <a:r>
              <a:t/>
            </a:r>
            <a:endParaRPr/>
          </a:p>
        </p:txBody>
      </p:sp>
      <p:pic>
        <p:nvPicPr>
          <p:cNvPr id="189" name="Google Shape;189;p7"/>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How RAG Chatbots Work?</a:t>
            </a:r>
            <a:endParaRPr/>
          </a:p>
        </p:txBody>
      </p:sp>
      <p:sp>
        <p:nvSpPr>
          <p:cNvPr id="195" name="Google Shape;195;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tr-TR"/>
              <a:t>3.Generation Phase (Second important part)</a:t>
            </a:r>
            <a:endParaRPr/>
          </a:p>
          <a:p>
            <a:pPr indent="0" lvl="0" marL="0" rtl="0" algn="l">
              <a:spcBef>
                <a:spcPts val="1000"/>
              </a:spcBef>
              <a:spcAft>
                <a:spcPts val="0"/>
              </a:spcAft>
              <a:buSzPts val="1440"/>
              <a:buNone/>
            </a:pPr>
            <a:r>
              <a:rPr lang="tr-TR"/>
              <a:t>The relevant documents or text fragments obtained from the retrieval phase are provided as input to a language model (e.g., GPT).</a:t>
            </a:r>
            <a:endParaRPr/>
          </a:p>
          <a:p>
            <a:pPr indent="0" lvl="0" marL="0" rtl="0" algn="l">
              <a:spcBef>
                <a:spcPts val="1000"/>
              </a:spcBef>
              <a:spcAft>
                <a:spcPts val="0"/>
              </a:spcAft>
              <a:buSzPts val="1440"/>
              <a:buNone/>
            </a:pPr>
            <a:r>
              <a:rPr lang="tr-TR"/>
              <a:t>The language model generates a complete response to the user’s question based on these inputs. The model creates a natural language response by using the context from the underlying data and integrating the information.</a:t>
            </a:r>
            <a:endParaRPr/>
          </a:p>
          <a:p>
            <a:pPr indent="0" lvl="0" marL="0" rtl="0" algn="l">
              <a:spcBef>
                <a:spcPts val="1000"/>
              </a:spcBef>
              <a:spcAft>
                <a:spcPts val="0"/>
              </a:spcAft>
              <a:buSzPts val="1440"/>
              <a:buNone/>
            </a:pPr>
            <a:r>
              <a:rPr b="1" lang="tr-TR"/>
              <a:t>4.Response Delivery</a:t>
            </a:r>
            <a:endParaRPr/>
          </a:p>
          <a:p>
            <a:pPr indent="0" lvl="0" marL="0" rtl="0" algn="l">
              <a:spcBef>
                <a:spcPts val="1000"/>
              </a:spcBef>
              <a:spcAft>
                <a:spcPts val="0"/>
              </a:spcAft>
              <a:buSzPts val="1440"/>
              <a:buNone/>
            </a:pPr>
            <a:r>
              <a:rPr lang="tr-TR"/>
              <a:t>The chatbot presents the generated response to the user. This response is based on both the content retrieved in the information retrieval phase and the language model’s own knowledge base</a:t>
            </a:r>
            <a:endParaRPr/>
          </a:p>
        </p:txBody>
      </p:sp>
      <p:pic>
        <p:nvPicPr>
          <p:cNvPr id="196" name="Google Shape;196;p8"/>
          <p:cNvPicPr preferRelativeResize="0"/>
          <p:nvPr/>
        </p:nvPicPr>
        <p:blipFill rotWithShape="1">
          <a:blip r:embed="rId3">
            <a:alphaModFix/>
          </a:blip>
          <a:srcRect b="0" l="0" r="0" t="0"/>
          <a:stretch/>
        </p:blipFill>
        <p:spPr>
          <a:xfrm>
            <a:off x="8096698" y="5655235"/>
            <a:ext cx="4095302" cy="12027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tr-TR"/>
              <a:t>How RAG Chatbots Work?</a:t>
            </a:r>
            <a:endParaRPr/>
          </a:p>
        </p:txBody>
      </p:sp>
      <p:sp>
        <p:nvSpPr>
          <p:cNvPr id="202" name="Google Shape;202;p9"/>
          <p:cNvSpPr txBox="1"/>
          <p:nvPr>
            <p:ph idx="1" type="body"/>
          </p:nvPr>
        </p:nvSpPr>
        <p:spPr>
          <a:xfrm>
            <a:off x="871268" y="1430368"/>
            <a:ext cx="4430047" cy="78662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920"/>
              <a:buNone/>
            </a:pPr>
            <a:r>
              <a:rPr lang="tr-TR"/>
              <a:t>Two Parts</a:t>
            </a:r>
            <a:endParaRPr/>
          </a:p>
        </p:txBody>
      </p:sp>
      <p:pic>
        <p:nvPicPr>
          <p:cNvPr id="203" name="Google Shape;203;p9"/>
          <p:cNvPicPr preferRelativeResize="0"/>
          <p:nvPr>
            <p:ph idx="2" type="body"/>
          </p:nvPr>
        </p:nvPicPr>
        <p:blipFill rotWithShape="1">
          <a:blip r:embed="rId3">
            <a:alphaModFix/>
          </a:blip>
          <a:srcRect b="0" l="0" r="0" t="0"/>
          <a:stretch/>
        </p:blipFill>
        <p:spPr>
          <a:xfrm>
            <a:off x="676275" y="2216989"/>
            <a:ext cx="5413974" cy="3310571"/>
          </a:xfrm>
          <a:prstGeom prst="rect">
            <a:avLst/>
          </a:prstGeom>
          <a:noFill/>
          <a:ln>
            <a:noFill/>
          </a:ln>
        </p:spPr>
      </p:pic>
      <p:sp>
        <p:nvSpPr>
          <p:cNvPr id="204" name="Google Shape;204;p9"/>
          <p:cNvSpPr txBox="1"/>
          <p:nvPr>
            <p:ph idx="4" type="body"/>
          </p:nvPr>
        </p:nvSpPr>
        <p:spPr>
          <a:xfrm>
            <a:off x="6494490" y="2351118"/>
            <a:ext cx="4185617" cy="330411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lang="tr-TR"/>
              <a:t>A process flow that illustrates how large language models (LLMs) are used in a retrieval-based system. The process is divided into two main parts: </a:t>
            </a:r>
            <a:r>
              <a:rPr b="1" lang="tr-TR"/>
              <a:t>information processing and storage</a:t>
            </a:r>
            <a:r>
              <a:rPr lang="tr-TR"/>
              <a:t> (top section) and </a:t>
            </a:r>
            <a:r>
              <a:rPr b="1" lang="tr-TR"/>
              <a:t>answering user queries</a:t>
            </a:r>
            <a:r>
              <a:rPr lang="tr-TR"/>
              <a:t> (bottom section).</a:t>
            </a:r>
            <a:endParaRPr/>
          </a:p>
        </p:txBody>
      </p:sp>
      <p:pic>
        <p:nvPicPr>
          <p:cNvPr id="205" name="Google Shape;205;p9"/>
          <p:cNvPicPr preferRelativeResize="0"/>
          <p:nvPr/>
        </p:nvPicPr>
        <p:blipFill rotWithShape="1">
          <a:blip r:embed="rId4">
            <a:alphaModFix/>
          </a:blip>
          <a:srcRect b="0" l="0" r="0" t="0"/>
          <a:stretch/>
        </p:blipFill>
        <p:spPr>
          <a:xfrm>
            <a:off x="8096698" y="5655235"/>
            <a:ext cx="4095302" cy="12027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2024-09-03T09:05:12Z</dcterms:created>
  <dc:creator>Microsoft account</dc:creator>
</cp:coreProperties>
</file>