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58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2" r:id="rId21"/>
    <p:sldId id="294" r:id="rId22"/>
    <p:sldId id="295" r:id="rId23"/>
    <p:sldId id="296" r:id="rId24"/>
    <p:sldId id="297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285" r:id="rId3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10/22/2020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10/22/2020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10/22/2020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10/22/2020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10/22/2020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10/22/2020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10/22/2020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10/22/2020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10/22/2020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10/22/2020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10/22/2020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10/22/2020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tiff"/><Relationship Id="rId5" Type="http://schemas.openxmlformats.org/officeDocument/2006/relationships/image" Target="../media/image20.tiff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1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Kriptolojiye Giriş (2. Hafta)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Prof. Dr. Muharrem Tolga Sakallı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31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Matematik </a:t>
            </a:r>
            <a:r>
              <a:rPr lang="tr-TR" sz="3600" b="1" dirty="0" smtClean="0"/>
              <a:t>Altyapı</a:t>
            </a:r>
            <a:endParaRPr lang="tr-TR" sz="3600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8229600" cy="200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847586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9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Matematik </a:t>
            </a:r>
            <a:r>
              <a:rPr lang="tr-TR" sz="3600" b="1" dirty="0" smtClean="0"/>
              <a:t>Altyapı</a:t>
            </a:r>
            <a:endParaRPr lang="tr-TR" sz="3600" dirty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2741"/>
            <a:ext cx="8229600" cy="442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4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79724"/>
            <a:ext cx="8691884" cy="301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92480" cy="1143000"/>
          </a:xfrm>
        </p:spPr>
        <p:txBody>
          <a:bodyPr>
            <a:noAutofit/>
          </a:bodyPr>
          <a:lstStyle/>
          <a:p>
            <a:r>
              <a:rPr lang="tr-TR" sz="3600" b="1" dirty="0" smtClean="0"/>
              <a:t>Sonlu Cisim Teorisi İle İlgili Matematik Altyapı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26754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40" y="1484784"/>
            <a:ext cx="8475860" cy="433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92480" cy="1143000"/>
          </a:xfrm>
        </p:spPr>
        <p:txBody>
          <a:bodyPr>
            <a:noAutofit/>
          </a:bodyPr>
          <a:lstStyle/>
          <a:p>
            <a:r>
              <a:rPr lang="tr-TR" sz="3600" b="1" dirty="0" smtClean="0"/>
              <a:t>Sonlu Cisim Teorisi İle İlgili Matematik Altyapı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36688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1" y="1772816"/>
            <a:ext cx="8278993" cy="4190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92480" cy="1143000"/>
          </a:xfrm>
        </p:spPr>
        <p:txBody>
          <a:bodyPr>
            <a:noAutofit/>
          </a:bodyPr>
          <a:lstStyle/>
          <a:p>
            <a:r>
              <a:rPr lang="tr-TR" sz="3600" b="1" dirty="0" smtClean="0"/>
              <a:t>Sonlu Cisim Teorisi İle İlgili Matematik Altyapı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42553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9" y="2224089"/>
            <a:ext cx="8547868" cy="232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92480" cy="1143000"/>
          </a:xfrm>
        </p:spPr>
        <p:txBody>
          <a:bodyPr>
            <a:noAutofit/>
          </a:bodyPr>
          <a:lstStyle/>
          <a:p>
            <a:r>
              <a:rPr lang="tr-TR" sz="3600" b="1" dirty="0" smtClean="0"/>
              <a:t>Sonlu Cisim Teorisi İle İlgili Matematik Altyapı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14242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98143" y="426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smtClean="0"/>
              <a:t>Z</a:t>
            </a:r>
            <a:r>
              <a:rPr lang="tr-TR" sz="3600" b="1" baseline="-25000" dirty="0" smtClean="0"/>
              <a:t>m</a:t>
            </a:r>
            <a:r>
              <a:rPr lang="tr-TR" sz="3600" b="1" dirty="0" smtClean="0"/>
              <a:t> Cismi</a:t>
            </a:r>
            <a:endParaRPr lang="tr-TR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1359"/>
            <a:ext cx="8259043" cy="496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8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sz="4000" b="1" dirty="0" smtClean="0"/>
              <a:t>Z</a:t>
            </a:r>
            <a:r>
              <a:rPr lang="tr-TR" sz="4000" b="1" baseline="-25000" dirty="0" smtClean="0"/>
              <a:t>m</a:t>
            </a:r>
            <a:r>
              <a:rPr lang="tr-TR" sz="4000" b="1" dirty="0" smtClean="0"/>
              <a:t> </a:t>
            </a:r>
            <a:r>
              <a:rPr lang="tr-TR" sz="4000" b="1" dirty="0"/>
              <a:t>Cismi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39106"/>
            <a:ext cx="7050161" cy="463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b="1" dirty="0"/>
              <a:t>Z</a:t>
            </a:r>
            <a:r>
              <a:rPr lang="tr-TR" sz="4000" b="1" baseline="-25000" dirty="0"/>
              <a:t>m</a:t>
            </a:r>
            <a:r>
              <a:rPr lang="tr-TR" sz="4000" b="1" dirty="0"/>
              <a:t> Cismi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291977" cy="431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4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Z</a:t>
            </a:r>
            <a:r>
              <a:rPr lang="tr-TR" sz="3600" b="1" baseline="-25000" dirty="0"/>
              <a:t>m</a:t>
            </a:r>
            <a:r>
              <a:rPr lang="tr-TR" sz="3600" b="1" dirty="0"/>
              <a:t> Cismi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Örnek 1</a:t>
            </a:r>
            <a:r>
              <a:rPr lang="tr-TR" sz="2800" dirty="0" smtClean="0">
                <a:solidFill>
                  <a:srgbClr val="FF0000"/>
                </a:solidFill>
              </a:rPr>
              <a:t>. </a:t>
            </a:r>
            <a:r>
              <a:rPr lang="tr-TR" sz="2800" dirty="0" smtClean="0"/>
              <a:t>Z</a:t>
            </a:r>
            <a:r>
              <a:rPr lang="tr-TR" sz="2800" baseline="-25000" dirty="0" smtClean="0"/>
              <a:t>4</a:t>
            </a:r>
            <a:r>
              <a:rPr lang="tr-TR" sz="2800" dirty="0" smtClean="0"/>
              <a:t>’ü düşünelim.</a:t>
            </a:r>
            <a:endParaRPr lang="tr-TR" sz="2800" dirty="0">
              <a:solidFill>
                <a:srgbClr val="FF0000"/>
              </a:solidFill>
            </a:endParaRPr>
          </a:p>
        </p:txBody>
      </p:sp>
      <p:grpSp>
        <p:nvGrpSpPr>
          <p:cNvPr id="83" name="Tuval 115"/>
          <p:cNvGrpSpPr/>
          <p:nvPr/>
        </p:nvGrpSpPr>
        <p:grpSpPr>
          <a:xfrm>
            <a:off x="5386164" y="3069322"/>
            <a:ext cx="1562100" cy="1367790"/>
            <a:chOff x="0" y="0"/>
            <a:chExt cx="1562100" cy="1367790"/>
          </a:xfrm>
        </p:grpSpPr>
        <p:sp>
          <p:nvSpPr>
            <p:cNvPr id="84" name="Dikdörtgen 83"/>
            <p:cNvSpPr/>
            <p:nvPr/>
          </p:nvSpPr>
          <p:spPr>
            <a:xfrm>
              <a:off x="0" y="0"/>
              <a:ext cx="1562100" cy="1367790"/>
            </a:xfrm>
            <a:prstGeom prst="rect">
              <a:avLst/>
            </a:prstGeom>
            <a:noFill/>
          </p:spPr>
        </p:sp>
        <p:sp>
          <p:nvSpPr>
            <p:cNvPr id="85" name="Rectangle 116"/>
            <p:cNvSpPr>
              <a:spLocks noChangeArrowheads="1"/>
            </p:cNvSpPr>
            <p:nvPr/>
          </p:nvSpPr>
          <p:spPr bwMode="auto">
            <a:xfrm>
              <a:off x="1355090" y="108966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6" name="Rectangle 117"/>
            <p:cNvSpPr>
              <a:spLocks noChangeArrowheads="1"/>
            </p:cNvSpPr>
            <p:nvPr/>
          </p:nvSpPr>
          <p:spPr bwMode="auto">
            <a:xfrm>
              <a:off x="1049020" y="108966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7" name="Rectangle 118"/>
            <p:cNvSpPr>
              <a:spLocks noChangeArrowheads="1"/>
            </p:cNvSpPr>
            <p:nvPr/>
          </p:nvSpPr>
          <p:spPr bwMode="auto">
            <a:xfrm>
              <a:off x="742950" y="108966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8" name="Rectangle 119"/>
            <p:cNvSpPr>
              <a:spLocks noChangeArrowheads="1"/>
            </p:cNvSpPr>
            <p:nvPr/>
          </p:nvSpPr>
          <p:spPr bwMode="auto">
            <a:xfrm>
              <a:off x="436880" y="108966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9" name="Rectangle 120"/>
            <p:cNvSpPr>
              <a:spLocks noChangeArrowheads="1"/>
            </p:cNvSpPr>
            <p:nvPr/>
          </p:nvSpPr>
          <p:spPr bwMode="auto">
            <a:xfrm>
              <a:off x="130810" y="108966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0" name="Rectangle 121"/>
            <p:cNvSpPr>
              <a:spLocks noChangeArrowheads="1"/>
            </p:cNvSpPr>
            <p:nvPr/>
          </p:nvSpPr>
          <p:spPr bwMode="auto">
            <a:xfrm>
              <a:off x="1355090" y="83121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1" name="Rectangle 122"/>
            <p:cNvSpPr>
              <a:spLocks noChangeArrowheads="1"/>
            </p:cNvSpPr>
            <p:nvPr/>
          </p:nvSpPr>
          <p:spPr bwMode="auto">
            <a:xfrm>
              <a:off x="1049020" y="83121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2" name="Rectangle 123"/>
            <p:cNvSpPr>
              <a:spLocks noChangeArrowheads="1"/>
            </p:cNvSpPr>
            <p:nvPr/>
          </p:nvSpPr>
          <p:spPr bwMode="auto">
            <a:xfrm>
              <a:off x="742950" y="83121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3" name="Rectangle 124"/>
            <p:cNvSpPr>
              <a:spLocks noChangeArrowheads="1"/>
            </p:cNvSpPr>
            <p:nvPr/>
          </p:nvSpPr>
          <p:spPr bwMode="auto">
            <a:xfrm>
              <a:off x="436880" y="83121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4" name="Rectangle 125"/>
            <p:cNvSpPr>
              <a:spLocks noChangeArrowheads="1"/>
            </p:cNvSpPr>
            <p:nvPr/>
          </p:nvSpPr>
          <p:spPr bwMode="auto">
            <a:xfrm>
              <a:off x="130810" y="83121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5" name="Rectangle 126"/>
            <p:cNvSpPr>
              <a:spLocks noChangeArrowheads="1"/>
            </p:cNvSpPr>
            <p:nvPr/>
          </p:nvSpPr>
          <p:spPr bwMode="auto">
            <a:xfrm>
              <a:off x="1355090" y="57277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6" name="Rectangle 127"/>
            <p:cNvSpPr>
              <a:spLocks noChangeArrowheads="1"/>
            </p:cNvSpPr>
            <p:nvPr/>
          </p:nvSpPr>
          <p:spPr bwMode="auto">
            <a:xfrm>
              <a:off x="1049020" y="57277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7" name="Rectangle 128"/>
            <p:cNvSpPr>
              <a:spLocks noChangeArrowheads="1"/>
            </p:cNvSpPr>
            <p:nvPr/>
          </p:nvSpPr>
          <p:spPr bwMode="auto">
            <a:xfrm>
              <a:off x="742950" y="57277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8" name="Rectangle 129"/>
            <p:cNvSpPr>
              <a:spLocks noChangeArrowheads="1"/>
            </p:cNvSpPr>
            <p:nvPr/>
          </p:nvSpPr>
          <p:spPr bwMode="auto">
            <a:xfrm>
              <a:off x="436880" y="57277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9" name="Rectangle 130"/>
            <p:cNvSpPr>
              <a:spLocks noChangeArrowheads="1"/>
            </p:cNvSpPr>
            <p:nvPr/>
          </p:nvSpPr>
          <p:spPr bwMode="auto">
            <a:xfrm>
              <a:off x="130810" y="57277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0" name="Rectangle 131"/>
            <p:cNvSpPr>
              <a:spLocks noChangeArrowheads="1"/>
            </p:cNvSpPr>
            <p:nvPr/>
          </p:nvSpPr>
          <p:spPr bwMode="auto">
            <a:xfrm>
              <a:off x="1355090" y="314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1" name="Rectangle 132"/>
            <p:cNvSpPr>
              <a:spLocks noChangeArrowheads="1"/>
            </p:cNvSpPr>
            <p:nvPr/>
          </p:nvSpPr>
          <p:spPr bwMode="auto">
            <a:xfrm>
              <a:off x="1049020" y="314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2" name="Rectangle 133"/>
            <p:cNvSpPr>
              <a:spLocks noChangeArrowheads="1"/>
            </p:cNvSpPr>
            <p:nvPr/>
          </p:nvSpPr>
          <p:spPr bwMode="auto">
            <a:xfrm>
              <a:off x="742950" y="314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3" name="Rectangle 134"/>
            <p:cNvSpPr>
              <a:spLocks noChangeArrowheads="1"/>
            </p:cNvSpPr>
            <p:nvPr/>
          </p:nvSpPr>
          <p:spPr bwMode="auto">
            <a:xfrm>
              <a:off x="436880" y="314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4" name="Rectangle 135"/>
            <p:cNvSpPr>
              <a:spLocks noChangeArrowheads="1"/>
            </p:cNvSpPr>
            <p:nvPr/>
          </p:nvSpPr>
          <p:spPr bwMode="auto">
            <a:xfrm>
              <a:off x="130810" y="314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5" name="Rectangle 136"/>
            <p:cNvSpPr>
              <a:spLocks noChangeArrowheads="1"/>
            </p:cNvSpPr>
            <p:nvPr/>
          </p:nvSpPr>
          <p:spPr bwMode="auto">
            <a:xfrm>
              <a:off x="1355090" y="5588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6" name="Rectangle 137"/>
            <p:cNvSpPr>
              <a:spLocks noChangeArrowheads="1"/>
            </p:cNvSpPr>
            <p:nvPr/>
          </p:nvSpPr>
          <p:spPr bwMode="auto">
            <a:xfrm>
              <a:off x="1049020" y="5588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7" name="Rectangle 138"/>
            <p:cNvSpPr>
              <a:spLocks noChangeArrowheads="1"/>
            </p:cNvSpPr>
            <p:nvPr/>
          </p:nvSpPr>
          <p:spPr bwMode="auto">
            <a:xfrm>
              <a:off x="742950" y="5588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8" name="Rectangle 139"/>
            <p:cNvSpPr>
              <a:spLocks noChangeArrowheads="1"/>
            </p:cNvSpPr>
            <p:nvPr/>
          </p:nvSpPr>
          <p:spPr bwMode="auto">
            <a:xfrm>
              <a:off x="436880" y="5588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9" name="Rectangle 140"/>
            <p:cNvSpPr>
              <a:spLocks noChangeArrowheads="1"/>
            </p:cNvSpPr>
            <p:nvPr/>
          </p:nvSpPr>
          <p:spPr bwMode="auto">
            <a:xfrm>
              <a:off x="122555" y="55245"/>
              <a:ext cx="93345" cy="311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C0C0C0"/>
                  </a:solidFill>
                  <a:effectLst/>
                  <a:latin typeface="Arial"/>
                  <a:ea typeface="Times New Roman"/>
                  <a:cs typeface="Times New Roman"/>
                </a:rPr>
                <a:t>X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0" name="Rectangle 141"/>
            <p:cNvSpPr>
              <a:spLocks noChangeArrowheads="1"/>
            </p:cNvSpPr>
            <p:nvPr/>
          </p:nvSpPr>
          <p:spPr bwMode="auto">
            <a:xfrm>
              <a:off x="117475" y="50165"/>
              <a:ext cx="93345" cy="311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X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111" name="Line 142"/>
            <p:cNvCxnSpPr/>
            <p:nvPr/>
          </p:nvCxnSpPr>
          <p:spPr bwMode="auto">
            <a:xfrm>
              <a:off x="10160" y="10160"/>
              <a:ext cx="1530350" cy="635"/>
            </a:xfrm>
            <a:prstGeom prst="line">
              <a:avLst/>
            </a:prstGeom>
            <a:noFill/>
            <a:ln w="3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Line 143"/>
            <p:cNvCxnSpPr/>
            <p:nvPr/>
          </p:nvCxnSpPr>
          <p:spPr bwMode="auto">
            <a:xfrm>
              <a:off x="10160" y="268605"/>
              <a:ext cx="1530350" cy="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Line 144"/>
            <p:cNvCxnSpPr/>
            <p:nvPr/>
          </p:nvCxnSpPr>
          <p:spPr bwMode="auto">
            <a:xfrm>
              <a:off x="10160" y="526415"/>
              <a:ext cx="1530350" cy="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Line 145"/>
            <p:cNvCxnSpPr/>
            <p:nvPr/>
          </p:nvCxnSpPr>
          <p:spPr bwMode="auto">
            <a:xfrm>
              <a:off x="10160" y="786130"/>
              <a:ext cx="1530350" cy="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Line 146"/>
            <p:cNvCxnSpPr/>
            <p:nvPr/>
          </p:nvCxnSpPr>
          <p:spPr bwMode="auto">
            <a:xfrm>
              <a:off x="10160" y="1043940"/>
              <a:ext cx="1530350" cy="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Line 147"/>
            <p:cNvCxnSpPr/>
            <p:nvPr/>
          </p:nvCxnSpPr>
          <p:spPr bwMode="auto">
            <a:xfrm>
              <a:off x="10160" y="1302385"/>
              <a:ext cx="1530350" cy="635"/>
            </a:xfrm>
            <a:prstGeom prst="line">
              <a:avLst/>
            </a:prstGeom>
            <a:noFill/>
            <a:ln w="3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Line 148"/>
            <p:cNvCxnSpPr/>
            <p:nvPr/>
          </p:nvCxnSpPr>
          <p:spPr bwMode="auto">
            <a:xfrm>
              <a:off x="10160" y="10160"/>
              <a:ext cx="635" cy="1292225"/>
            </a:xfrm>
            <a:prstGeom prst="line">
              <a:avLst/>
            </a:prstGeom>
            <a:noFill/>
            <a:ln w="3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Line 149"/>
            <p:cNvCxnSpPr/>
            <p:nvPr/>
          </p:nvCxnSpPr>
          <p:spPr bwMode="auto">
            <a:xfrm>
              <a:off x="316865" y="10160"/>
              <a:ext cx="635" cy="12922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Line 150"/>
            <p:cNvCxnSpPr/>
            <p:nvPr/>
          </p:nvCxnSpPr>
          <p:spPr bwMode="auto">
            <a:xfrm>
              <a:off x="622300" y="10160"/>
              <a:ext cx="635" cy="12922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Line 151"/>
            <p:cNvCxnSpPr/>
            <p:nvPr/>
          </p:nvCxnSpPr>
          <p:spPr bwMode="auto">
            <a:xfrm>
              <a:off x="928370" y="10160"/>
              <a:ext cx="635" cy="12922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Line 152"/>
            <p:cNvCxnSpPr/>
            <p:nvPr/>
          </p:nvCxnSpPr>
          <p:spPr bwMode="auto">
            <a:xfrm>
              <a:off x="1233805" y="10160"/>
              <a:ext cx="635" cy="12922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Line 153"/>
            <p:cNvCxnSpPr/>
            <p:nvPr/>
          </p:nvCxnSpPr>
          <p:spPr bwMode="auto">
            <a:xfrm>
              <a:off x="1540510" y="10160"/>
              <a:ext cx="635" cy="1292225"/>
            </a:xfrm>
            <a:prstGeom prst="line">
              <a:avLst/>
            </a:prstGeom>
            <a:noFill/>
            <a:ln w="3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" name="Rectangle 154"/>
            <p:cNvSpPr>
              <a:spLocks noChangeArrowheads="1"/>
            </p:cNvSpPr>
            <p:nvPr/>
          </p:nvSpPr>
          <p:spPr bwMode="auto">
            <a:xfrm>
              <a:off x="1355090" y="108966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4" name="Rectangle 155"/>
            <p:cNvSpPr>
              <a:spLocks noChangeArrowheads="1"/>
            </p:cNvSpPr>
            <p:nvPr/>
          </p:nvSpPr>
          <p:spPr bwMode="auto">
            <a:xfrm>
              <a:off x="1049020" y="108966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5" name="Rectangle 156"/>
            <p:cNvSpPr>
              <a:spLocks noChangeArrowheads="1"/>
            </p:cNvSpPr>
            <p:nvPr/>
          </p:nvSpPr>
          <p:spPr bwMode="auto">
            <a:xfrm>
              <a:off x="742950" y="108966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6" name="Rectangle 157"/>
            <p:cNvSpPr>
              <a:spLocks noChangeArrowheads="1"/>
            </p:cNvSpPr>
            <p:nvPr/>
          </p:nvSpPr>
          <p:spPr bwMode="auto">
            <a:xfrm>
              <a:off x="436880" y="108966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>
              <a:off x="130810" y="108966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>
              <a:off x="1355090" y="83121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>
              <a:off x="1049020" y="83121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0" name="Rectangle 161"/>
            <p:cNvSpPr>
              <a:spLocks noChangeArrowheads="1"/>
            </p:cNvSpPr>
            <p:nvPr/>
          </p:nvSpPr>
          <p:spPr bwMode="auto">
            <a:xfrm>
              <a:off x="742950" y="83121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1" name="Rectangle 162"/>
            <p:cNvSpPr>
              <a:spLocks noChangeArrowheads="1"/>
            </p:cNvSpPr>
            <p:nvPr/>
          </p:nvSpPr>
          <p:spPr bwMode="auto">
            <a:xfrm>
              <a:off x="436880" y="83121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2" name="Rectangle 163"/>
            <p:cNvSpPr>
              <a:spLocks noChangeArrowheads="1"/>
            </p:cNvSpPr>
            <p:nvPr/>
          </p:nvSpPr>
          <p:spPr bwMode="auto">
            <a:xfrm>
              <a:off x="130810" y="83121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3" name="Rectangle 164"/>
            <p:cNvSpPr>
              <a:spLocks noChangeArrowheads="1"/>
            </p:cNvSpPr>
            <p:nvPr/>
          </p:nvSpPr>
          <p:spPr bwMode="auto">
            <a:xfrm>
              <a:off x="1355090" y="57277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4" name="Rectangle 165"/>
            <p:cNvSpPr>
              <a:spLocks noChangeArrowheads="1"/>
            </p:cNvSpPr>
            <p:nvPr/>
          </p:nvSpPr>
          <p:spPr bwMode="auto">
            <a:xfrm>
              <a:off x="1049020" y="57277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5" name="Rectangle 166"/>
            <p:cNvSpPr>
              <a:spLocks noChangeArrowheads="1"/>
            </p:cNvSpPr>
            <p:nvPr/>
          </p:nvSpPr>
          <p:spPr bwMode="auto">
            <a:xfrm>
              <a:off x="742950" y="57277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6" name="Rectangle 167"/>
            <p:cNvSpPr>
              <a:spLocks noChangeArrowheads="1"/>
            </p:cNvSpPr>
            <p:nvPr/>
          </p:nvSpPr>
          <p:spPr bwMode="auto">
            <a:xfrm>
              <a:off x="436880" y="57277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7" name="Rectangle 168"/>
            <p:cNvSpPr>
              <a:spLocks noChangeArrowheads="1"/>
            </p:cNvSpPr>
            <p:nvPr/>
          </p:nvSpPr>
          <p:spPr bwMode="auto">
            <a:xfrm>
              <a:off x="130810" y="57277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8" name="Rectangle 169"/>
            <p:cNvSpPr>
              <a:spLocks noChangeArrowheads="1"/>
            </p:cNvSpPr>
            <p:nvPr/>
          </p:nvSpPr>
          <p:spPr bwMode="auto">
            <a:xfrm>
              <a:off x="1355090" y="314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9" name="Rectangle 170"/>
            <p:cNvSpPr>
              <a:spLocks noChangeArrowheads="1"/>
            </p:cNvSpPr>
            <p:nvPr/>
          </p:nvSpPr>
          <p:spPr bwMode="auto">
            <a:xfrm>
              <a:off x="1049020" y="314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40" name="Rectangle 171"/>
            <p:cNvSpPr>
              <a:spLocks noChangeArrowheads="1"/>
            </p:cNvSpPr>
            <p:nvPr/>
          </p:nvSpPr>
          <p:spPr bwMode="auto">
            <a:xfrm>
              <a:off x="742950" y="314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41" name="Rectangle 172"/>
            <p:cNvSpPr>
              <a:spLocks noChangeArrowheads="1"/>
            </p:cNvSpPr>
            <p:nvPr/>
          </p:nvSpPr>
          <p:spPr bwMode="auto">
            <a:xfrm>
              <a:off x="436880" y="314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42" name="Rectangle 173"/>
            <p:cNvSpPr>
              <a:spLocks noChangeArrowheads="1"/>
            </p:cNvSpPr>
            <p:nvPr/>
          </p:nvSpPr>
          <p:spPr bwMode="auto">
            <a:xfrm>
              <a:off x="130810" y="314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43" name="Rectangle 174"/>
            <p:cNvSpPr>
              <a:spLocks noChangeArrowheads="1"/>
            </p:cNvSpPr>
            <p:nvPr/>
          </p:nvSpPr>
          <p:spPr bwMode="auto">
            <a:xfrm>
              <a:off x="1355090" y="5588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44" name="Rectangle 175"/>
            <p:cNvSpPr>
              <a:spLocks noChangeArrowheads="1"/>
            </p:cNvSpPr>
            <p:nvPr/>
          </p:nvSpPr>
          <p:spPr bwMode="auto">
            <a:xfrm>
              <a:off x="1049020" y="5588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45" name="Rectangle 176"/>
            <p:cNvSpPr>
              <a:spLocks noChangeArrowheads="1"/>
            </p:cNvSpPr>
            <p:nvPr/>
          </p:nvSpPr>
          <p:spPr bwMode="auto">
            <a:xfrm>
              <a:off x="742950" y="5588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46" name="Rectangle 177"/>
            <p:cNvSpPr>
              <a:spLocks noChangeArrowheads="1"/>
            </p:cNvSpPr>
            <p:nvPr/>
          </p:nvSpPr>
          <p:spPr bwMode="auto">
            <a:xfrm>
              <a:off x="436880" y="55880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47" name="Rectangle 178"/>
            <p:cNvSpPr>
              <a:spLocks noChangeArrowheads="1"/>
            </p:cNvSpPr>
            <p:nvPr/>
          </p:nvSpPr>
          <p:spPr bwMode="auto">
            <a:xfrm>
              <a:off x="122555" y="55245"/>
              <a:ext cx="93345" cy="311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C0C0C0"/>
                  </a:solidFill>
                  <a:effectLst/>
                  <a:latin typeface="Arial"/>
                  <a:ea typeface="Times New Roman"/>
                  <a:cs typeface="Times New Roman"/>
                </a:rPr>
                <a:t>X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48" name="Rectangle 179"/>
            <p:cNvSpPr>
              <a:spLocks noChangeArrowheads="1"/>
            </p:cNvSpPr>
            <p:nvPr/>
          </p:nvSpPr>
          <p:spPr bwMode="auto">
            <a:xfrm>
              <a:off x="117475" y="50165"/>
              <a:ext cx="93345" cy="311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X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149" name="Line 180"/>
            <p:cNvCxnSpPr/>
            <p:nvPr/>
          </p:nvCxnSpPr>
          <p:spPr bwMode="auto">
            <a:xfrm>
              <a:off x="10160" y="10160"/>
              <a:ext cx="1530350" cy="635"/>
            </a:xfrm>
            <a:prstGeom prst="line">
              <a:avLst/>
            </a:prstGeom>
            <a:noFill/>
            <a:ln w="3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Line 181"/>
            <p:cNvCxnSpPr/>
            <p:nvPr/>
          </p:nvCxnSpPr>
          <p:spPr bwMode="auto">
            <a:xfrm>
              <a:off x="10160" y="268605"/>
              <a:ext cx="1530350" cy="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Line 182"/>
            <p:cNvCxnSpPr/>
            <p:nvPr/>
          </p:nvCxnSpPr>
          <p:spPr bwMode="auto">
            <a:xfrm>
              <a:off x="10160" y="526415"/>
              <a:ext cx="1530350" cy="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Line 183"/>
            <p:cNvCxnSpPr/>
            <p:nvPr/>
          </p:nvCxnSpPr>
          <p:spPr bwMode="auto">
            <a:xfrm>
              <a:off x="10160" y="786130"/>
              <a:ext cx="1530350" cy="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" name="Line 184"/>
            <p:cNvCxnSpPr/>
            <p:nvPr/>
          </p:nvCxnSpPr>
          <p:spPr bwMode="auto">
            <a:xfrm>
              <a:off x="10160" y="1043940"/>
              <a:ext cx="1530350" cy="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Line 185"/>
            <p:cNvCxnSpPr/>
            <p:nvPr/>
          </p:nvCxnSpPr>
          <p:spPr bwMode="auto">
            <a:xfrm>
              <a:off x="10160" y="1302385"/>
              <a:ext cx="1530350" cy="635"/>
            </a:xfrm>
            <a:prstGeom prst="line">
              <a:avLst/>
            </a:prstGeom>
            <a:noFill/>
            <a:ln w="3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Line 186"/>
            <p:cNvCxnSpPr/>
            <p:nvPr/>
          </p:nvCxnSpPr>
          <p:spPr bwMode="auto">
            <a:xfrm>
              <a:off x="10160" y="10160"/>
              <a:ext cx="635" cy="1292225"/>
            </a:xfrm>
            <a:prstGeom prst="line">
              <a:avLst/>
            </a:prstGeom>
            <a:noFill/>
            <a:ln w="3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Line 187"/>
            <p:cNvCxnSpPr/>
            <p:nvPr/>
          </p:nvCxnSpPr>
          <p:spPr bwMode="auto">
            <a:xfrm>
              <a:off x="316865" y="10160"/>
              <a:ext cx="635" cy="12922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Line 188"/>
            <p:cNvCxnSpPr/>
            <p:nvPr/>
          </p:nvCxnSpPr>
          <p:spPr bwMode="auto">
            <a:xfrm>
              <a:off x="622300" y="10160"/>
              <a:ext cx="635" cy="12922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Line 189"/>
            <p:cNvCxnSpPr/>
            <p:nvPr/>
          </p:nvCxnSpPr>
          <p:spPr bwMode="auto">
            <a:xfrm>
              <a:off x="928370" y="10160"/>
              <a:ext cx="635" cy="12922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Line 190"/>
            <p:cNvCxnSpPr/>
            <p:nvPr/>
          </p:nvCxnSpPr>
          <p:spPr bwMode="auto">
            <a:xfrm>
              <a:off x="1233805" y="10160"/>
              <a:ext cx="635" cy="12922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Line 191"/>
            <p:cNvCxnSpPr/>
            <p:nvPr/>
          </p:nvCxnSpPr>
          <p:spPr bwMode="auto">
            <a:xfrm>
              <a:off x="1540510" y="10160"/>
              <a:ext cx="635" cy="1292225"/>
            </a:xfrm>
            <a:prstGeom prst="line">
              <a:avLst/>
            </a:prstGeom>
            <a:noFill/>
            <a:ln w="3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2" name="Tuval 36"/>
          <p:cNvGrpSpPr/>
          <p:nvPr/>
        </p:nvGrpSpPr>
        <p:grpSpPr>
          <a:xfrm>
            <a:off x="2106935" y="3068960"/>
            <a:ext cx="2105025" cy="1592580"/>
            <a:chOff x="0" y="0"/>
            <a:chExt cx="2105025" cy="1592580"/>
          </a:xfrm>
        </p:grpSpPr>
        <p:sp>
          <p:nvSpPr>
            <p:cNvPr id="163" name="Dikdörtgen 162"/>
            <p:cNvSpPr/>
            <p:nvPr/>
          </p:nvSpPr>
          <p:spPr>
            <a:xfrm>
              <a:off x="0" y="0"/>
              <a:ext cx="2105025" cy="1592580"/>
            </a:xfrm>
            <a:prstGeom prst="rect">
              <a:avLst/>
            </a:prstGeom>
            <a:noFill/>
          </p:spPr>
        </p:sp>
        <p:sp>
          <p:nvSpPr>
            <p:cNvPr id="164" name="Rectangle 37"/>
            <p:cNvSpPr>
              <a:spLocks noChangeArrowheads="1"/>
            </p:cNvSpPr>
            <p:nvPr/>
          </p:nvSpPr>
          <p:spPr bwMode="auto">
            <a:xfrm>
              <a:off x="1577975" y="108140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65" name="Rectangle 38"/>
            <p:cNvSpPr>
              <a:spLocks noChangeArrowheads="1"/>
            </p:cNvSpPr>
            <p:nvPr/>
          </p:nvSpPr>
          <p:spPr bwMode="auto">
            <a:xfrm>
              <a:off x="1221740" y="108140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66" name="Rectangle 39"/>
            <p:cNvSpPr>
              <a:spLocks noChangeArrowheads="1"/>
            </p:cNvSpPr>
            <p:nvPr/>
          </p:nvSpPr>
          <p:spPr bwMode="auto">
            <a:xfrm>
              <a:off x="864870" y="108140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67" name="Rectangle 40"/>
            <p:cNvSpPr>
              <a:spLocks noChangeArrowheads="1"/>
            </p:cNvSpPr>
            <p:nvPr/>
          </p:nvSpPr>
          <p:spPr bwMode="auto">
            <a:xfrm>
              <a:off x="508635" y="108140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68" name="Rectangle 41"/>
            <p:cNvSpPr>
              <a:spLocks noChangeArrowheads="1"/>
            </p:cNvSpPr>
            <p:nvPr/>
          </p:nvSpPr>
          <p:spPr bwMode="auto">
            <a:xfrm>
              <a:off x="151765" y="108140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69" name="Rectangle 42"/>
            <p:cNvSpPr>
              <a:spLocks noChangeArrowheads="1"/>
            </p:cNvSpPr>
            <p:nvPr/>
          </p:nvSpPr>
          <p:spPr bwMode="auto">
            <a:xfrm>
              <a:off x="1577975" y="82486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70" name="Rectangle 43"/>
            <p:cNvSpPr>
              <a:spLocks noChangeArrowheads="1"/>
            </p:cNvSpPr>
            <p:nvPr/>
          </p:nvSpPr>
          <p:spPr bwMode="auto">
            <a:xfrm>
              <a:off x="1221740" y="82486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71" name="Rectangle 44"/>
            <p:cNvSpPr>
              <a:spLocks noChangeArrowheads="1"/>
            </p:cNvSpPr>
            <p:nvPr/>
          </p:nvSpPr>
          <p:spPr bwMode="auto">
            <a:xfrm>
              <a:off x="864870" y="82486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72" name="Rectangle 45"/>
            <p:cNvSpPr>
              <a:spLocks noChangeArrowheads="1"/>
            </p:cNvSpPr>
            <p:nvPr/>
          </p:nvSpPr>
          <p:spPr bwMode="auto">
            <a:xfrm>
              <a:off x="508635" y="82486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73" name="Rectangle 46"/>
            <p:cNvSpPr>
              <a:spLocks noChangeArrowheads="1"/>
            </p:cNvSpPr>
            <p:nvPr/>
          </p:nvSpPr>
          <p:spPr bwMode="auto">
            <a:xfrm>
              <a:off x="151765" y="82486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74" name="Rectangle 47"/>
            <p:cNvSpPr>
              <a:spLocks noChangeArrowheads="1"/>
            </p:cNvSpPr>
            <p:nvPr/>
          </p:nvSpPr>
          <p:spPr bwMode="auto">
            <a:xfrm>
              <a:off x="1577975" y="568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75" name="Rectangle 48"/>
            <p:cNvSpPr>
              <a:spLocks noChangeArrowheads="1"/>
            </p:cNvSpPr>
            <p:nvPr/>
          </p:nvSpPr>
          <p:spPr bwMode="auto">
            <a:xfrm>
              <a:off x="1221740" y="568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76" name="Rectangle 49"/>
            <p:cNvSpPr>
              <a:spLocks noChangeArrowheads="1"/>
            </p:cNvSpPr>
            <p:nvPr/>
          </p:nvSpPr>
          <p:spPr bwMode="auto">
            <a:xfrm>
              <a:off x="864870" y="568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77" name="Rectangle 50"/>
            <p:cNvSpPr>
              <a:spLocks noChangeArrowheads="1"/>
            </p:cNvSpPr>
            <p:nvPr/>
          </p:nvSpPr>
          <p:spPr bwMode="auto">
            <a:xfrm>
              <a:off x="508635" y="568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78" name="Rectangle 51"/>
            <p:cNvSpPr>
              <a:spLocks noChangeArrowheads="1"/>
            </p:cNvSpPr>
            <p:nvPr/>
          </p:nvSpPr>
          <p:spPr bwMode="auto">
            <a:xfrm>
              <a:off x="151765" y="568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79" name="Rectangle 52"/>
            <p:cNvSpPr>
              <a:spLocks noChangeArrowheads="1"/>
            </p:cNvSpPr>
            <p:nvPr/>
          </p:nvSpPr>
          <p:spPr bwMode="auto">
            <a:xfrm>
              <a:off x="1577975" y="31178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80" name="Rectangle 53"/>
            <p:cNvSpPr>
              <a:spLocks noChangeArrowheads="1"/>
            </p:cNvSpPr>
            <p:nvPr/>
          </p:nvSpPr>
          <p:spPr bwMode="auto">
            <a:xfrm>
              <a:off x="1221740" y="31178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81" name="Rectangle 54"/>
            <p:cNvSpPr>
              <a:spLocks noChangeArrowheads="1"/>
            </p:cNvSpPr>
            <p:nvPr/>
          </p:nvSpPr>
          <p:spPr bwMode="auto">
            <a:xfrm>
              <a:off x="864870" y="31178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82" name="Rectangle 55"/>
            <p:cNvSpPr>
              <a:spLocks noChangeArrowheads="1"/>
            </p:cNvSpPr>
            <p:nvPr/>
          </p:nvSpPr>
          <p:spPr bwMode="auto">
            <a:xfrm>
              <a:off x="508635" y="31178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83" name="Rectangle 56"/>
            <p:cNvSpPr>
              <a:spLocks noChangeArrowheads="1"/>
            </p:cNvSpPr>
            <p:nvPr/>
          </p:nvSpPr>
          <p:spPr bwMode="auto">
            <a:xfrm>
              <a:off x="151765" y="31178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84" name="Rectangle 57"/>
            <p:cNvSpPr>
              <a:spLocks noChangeArrowheads="1"/>
            </p:cNvSpPr>
            <p:nvPr/>
          </p:nvSpPr>
          <p:spPr bwMode="auto">
            <a:xfrm>
              <a:off x="1577975" y="5524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85" name="Rectangle 58"/>
            <p:cNvSpPr>
              <a:spLocks noChangeArrowheads="1"/>
            </p:cNvSpPr>
            <p:nvPr/>
          </p:nvSpPr>
          <p:spPr bwMode="auto">
            <a:xfrm>
              <a:off x="1221740" y="5524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86" name="Rectangle 59"/>
            <p:cNvSpPr>
              <a:spLocks noChangeArrowheads="1"/>
            </p:cNvSpPr>
            <p:nvPr/>
          </p:nvSpPr>
          <p:spPr bwMode="auto">
            <a:xfrm>
              <a:off x="864870" y="5524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87" name="Rectangle 60"/>
            <p:cNvSpPr>
              <a:spLocks noChangeArrowheads="1"/>
            </p:cNvSpPr>
            <p:nvPr/>
          </p:nvSpPr>
          <p:spPr bwMode="auto">
            <a:xfrm>
              <a:off x="508635" y="5524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88" name="Rectangle 61"/>
            <p:cNvSpPr>
              <a:spLocks noChangeArrowheads="1"/>
            </p:cNvSpPr>
            <p:nvPr/>
          </p:nvSpPr>
          <p:spPr bwMode="auto">
            <a:xfrm>
              <a:off x="143510" y="59690"/>
              <a:ext cx="89535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solidFill>
                    <a:srgbClr val="C0C0C0"/>
                  </a:solidFill>
                  <a:effectLst/>
                  <a:latin typeface="Arial"/>
                  <a:ea typeface="Times New Roman"/>
                  <a:cs typeface="Times New Roman"/>
                </a:rPr>
                <a:t>+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89" name="Rectangle 62"/>
            <p:cNvSpPr>
              <a:spLocks noChangeArrowheads="1"/>
            </p:cNvSpPr>
            <p:nvPr/>
          </p:nvSpPr>
          <p:spPr bwMode="auto">
            <a:xfrm>
              <a:off x="137160" y="53340"/>
              <a:ext cx="89535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+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190" name="Line 63"/>
            <p:cNvCxnSpPr/>
            <p:nvPr/>
          </p:nvCxnSpPr>
          <p:spPr bwMode="auto">
            <a:xfrm>
              <a:off x="11430" y="10160"/>
              <a:ext cx="1782445" cy="635"/>
            </a:xfrm>
            <a:prstGeom prst="line">
              <a:avLst/>
            </a:prstGeom>
            <a:noFill/>
            <a:ln w="4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Line 64"/>
            <p:cNvCxnSpPr/>
            <p:nvPr/>
          </p:nvCxnSpPr>
          <p:spPr bwMode="auto">
            <a:xfrm>
              <a:off x="11430" y="266700"/>
              <a:ext cx="1782445" cy="635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Line 65"/>
            <p:cNvCxnSpPr/>
            <p:nvPr/>
          </p:nvCxnSpPr>
          <p:spPr bwMode="auto">
            <a:xfrm>
              <a:off x="11430" y="522605"/>
              <a:ext cx="1782445" cy="635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Line 66"/>
            <p:cNvCxnSpPr/>
            <p:nvPr/>
          </p:nvCxnSpPr>
          <p:spPr bwMode="auto">
            <a:xfrm>
              <a:off x="11430" y="780415"/>
              <a:ext cx="1782445" cy="635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Line 67"/>
            <p:cNvCxnSpPr/>
            <p:nvPr/>
          </p:nvCxnSpPr>
          <p:spPr bwMode="auto">
            <a:xfrm>
              <a:off x="11430" y="1036955"/>
              <a:ext cx="1782445" cy="635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Line 68"/>
            <p:cNvCxnSpPr/>
            <p:nvPr/>
          </p:nvCxnSpPr>
          <p:spPr bwMode="auto">
            <a:xfrm>
              <a:off x="11430" y="1292860"/>
              <a:ext cx="1782445" cy="635"/>
            </a:xfrm>
            <a:prstGeom prst="line">
              <a:avLst/>
            </a:prstGeom>
            <a:noFill/>
            <a:ln w="4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Line 69"/>
            <p:cNvCxnSpPr/>
            <p:nvPr/>
          </p:nvCxnSpPr>
          <p:spPr bwMode="auto">
            <a:xfrm>
              <a:off x="11430" y="10160"/>
              <a:ext cx="635" cy="1282700"/>
            </a:xfrm>
            <a:prstGeom prst="line">
              <a:avLst/>
            </a:prstGeom>
            <a:noFill/>
            <a:ln w="4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Line 70"/>
            <p:cNvCxnSpPr/>
            <p:nvPr/>
          </p:nvCxnSpPr>
          <p:spPr bwMode="auto">
            <a:xfrm>
              <a:off x="368935" y="10160"/>
              <a:ext cx="635" cy="128270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Line 71"/>
            <p:cNvCxnSpPr/>
            <p:nvPr/>
          </p:nvCxnSpPr>
          <p:spPr bwMode="auto">
            <a:xfrm>
              <a:off x="724535" y="10160"/>
              <a:ext cx="635" cy="128270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Line 72"/>
            <p:cNvCxnSpPr/>
            <p:nvPr/>
          </p:nvCxnSpPr>
          <p:spPr bwMode="auto">
            <a:xfrm>
              <a:off x="1081405" y="10160"/>
              <a:ext cx="635" cy="128270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Line 73"/>
            <p:cNvCxnSpPr/>
            <p:nvPr/>
          </p:nvCxnSpPr>
          <p:spPr bwMode="auto">
            <a:xfrm>
              <a:off x="1437005" y="10160"/>
              <a:ext cx="635" cy="128270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Line 74"/>
            <p:cNvCxnSpPr/>
            <p:nvPr/>
          </p:nvCxnSpPr>
          <p:spPr bwMode="auto">
            <a:xfrm>
              <a:off x="1793875" y="10160"/>
              <a:ext cx="635" cy="1282700"/>
            </a:xfrm>
            <a:prstGeom prst="line">
              <a:avLst/>
            </a:prstGeom>
            <a:noFill/>
            <a:ln w="4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Rectangle 75"/>
            <p:cNvSpPr>
              <a:spLocks noChangeArrowheads="1"/>
            </p:cNvSpPr>
            <p:nvPr/>
          </p:nvSpPr>
          <p:spPr bwMode="auto">
            <a:xfrm>
              <a:off x="1577975" y="108140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03" name="Rectangle 76"/>
            <p:cNvSpPr>
              <a:spLocks noChangeArrowheads="1"/>
            </p:cNvSpPr>
            <p:nvPr/>
          </p:nvSpPr>
          <p:spPr bwMode="auto">
            <a:xfrm>
              <a:off x="1221740" y="108140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04" name="Rectangle 77"/>
            <p:cNvSpPr>
              <a:spLocks noChangeArrowheads="1"/>
            </p:cNvSpPr>
            <p:nvPr/>
          </p:nvSpPr>
          <p:spPr bwMode="auto">
            <a:xfrm>
              <a:off x="864870" y="108140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05" name="Rectangle 78"/>
            <p:cNvSpPr>
              <a:spLocks noChangeArrowheads="1"/>
            </p:cNvSpPr>
            <p:nvPr/>
          </p:nvSpPr>
          <p:spPr bwMode="auto">
            <a:xfrm>
              <a:off x="508635" y="108140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06" name="Rectangle 79"/>
            <p:cNvSpPr>
              <a:spLocks noChangeArrowheads="1"/>
            </p:cNvSpPr>
            <p:nvPr/>
          </p:nvSpPr>
          <p:spPr bwMode="auto">
            <a:xfrm>
              <a:off x="151765" y="108140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07" name="Rectangle 80"/>
            <p:cNvSpPr>
              <a:spLocks noChangeArrowheads="1"/>
            </p:cNvSpPr>
            <p:nvPr/>
          </p:nvSpPr>
          <p:spPr bwMode="auto">
            <a:xfrm>
              <a:off x="1577975" y="82486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08" name="Rectangle 81"/>
            <p:cNvSpPr>
              <a:spLocks noChangeArrowheads="1"/>
            </p:cNvSpPr>
            <p:nvPr/>
          </p:nvSpPr>
          <p:spPr bwMode="auto">
            <a:xfrm>
              <a:off x="1221740" y="82486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09" name="Rectangle 82"/>
            <p:cNvSpPr>
              <a:spLocks noChangeArrowheads="1"/>
            </p:cNvSpPr>
            <p:nvPr/>
          </p:nvSpPr>
          <p:spPr bwMode="auto">
            <a:xfrm>
              <a:off x="864870" y="82486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10" name="Rectangle 83"/>
            <p:cNvSpPr>
              <a:spLocks noChangeArrowheads="1"/>
            </p:cNvSpPr>
            <p:nvPr/>
          </p:nvSpPr>
          <p:spPr bwMode="auto">
            <a:xfrm>
              <a:off x="508635" y="82486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11" name="Rectangle 84"/>
            <p:cNvSpPr>
              <a:spLocks noChangeArrowheads="1"/>
            </p:cNvSpPr>
            <p:nvPr/>
          </p:nvSpPr>
          <p:spPr bwMode="auto">
            <a:xfrm>
              <a:off x="151765" y="82486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12" name="Rectangle 85"/>
            <p:cNvSpPr>
              <a:spLocks noChangeArrowheads="1"/>
            </p:cNvSpPr>
            <p:nvPr/>
          </p:nvSpPr>
          <p:spPr bwMode="auto">
            <a:xfrm>
              <a:off x="1577975" y="568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13" name="Rectangle 86"/>
            <p:cNvSpPr>
              <a:spLocks noChangeArrowheads="1"/>
            </p:cNvSpPr>
            <p:nvPr/>
          </p:nvSpPr>
          <p:spPr bwMode="auto">
            <a:xfrm>
              <a:off x="1221740" y="568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14" name="Rectangle 87"/>
            <p:cNvSpPr>
              <a:spLocks noChangeArrowheads="1"/>
            </p:cNvSpPr>
            <p:nvPr/>
          </p:nvSpPr>
          <p:spPr bwMode="auto">
            <a:xfrm>
              <a:off x="864870" y="568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15" name="Rectangle 88"/>
            <p:cNvSpPr>
              <a:spLocks noChangeArrowheads="1"/>
            </p:cNvSpPr>
            <p:nvPr/>
          </p:nvSpPr>
          <p:spPr bwMode="auto">
            <a:xfrm>
              <a:off x="508635" y="568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16" name="Rectangle 89"/>
            <p:cNvSpPr>
              <a:spLocks noChangeArrowheads="1"/>
            </p:cNvSpPr>
            <p:nvPr/>
          </p:nvSpPr>
          <p:spPr bwMode="auto">
            <a:xfrm>
              <a:off x="151765" y="56832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17" name="Rectangle 90"/>
            <p:cNvSpPr>
              <a:spLocks noChangeArrowheads="1"/>
            </p:cNvSpPr>
            <p:nvPr/>
          </p:nvSpPr>
          <p:spPr bwMode="auto">
            <a:xfrm>
              <a:off x="1577975" y="31178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18" name="Rectangle 91"/>
            <p:cNvSpPr>
              <a:spLocks noChangeArrowheads="1"/>
            </p:cNvSpPr>
            <p:nvPr/>
          </p:nvSpPr>
          <p:spPr bwMode="auto">
            <a:xfrm>
              <a:off x="1221740" y="31178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19" name="Rectangle 92"/>
            <p:cNvSpPr>
              <a:spLocks noChangeArrowheads="1"/>
            </p:cNvSpPr>
            <p:nvPr/>
          </p:nvSpPr>
          <p:spPr bwMode="auto">
            <a:xfrm>
              <a:off x="864870" y="31178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20" name="Rectangle 93"/>
            <p:cNvSpPr>
              <a:spLocks noChangeArrowheads="1"/>
            </p:cNvSpPr>
            <p:nvPr/>
          </p:nvSpPr>
          <p:spPr bwMode="auto">
            <a:xfrm>
              <a:off x="508635" y="31178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21" name="Rectangle 94"/>
            <p:cNvSpPr>
              <a:spLocks noChangeArrowheads="1"/>
            </p:cNvSpPr>
            <p:nvPr/>
          </p:nvSpPr>
          <p:spPr bwMode="auto">
            <a:xfrm>
              <a:off x="151765" y="31178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22" name="Rectangle 95"/>
            <p:cNvSpPr>
              <a:spLocks noChangeArrowheads="1"/>
            </p:cNvSpPr>
            <p:nvPr/>
          </p:nvSpPr>
          <p:spPr bwMode="auto">
            <a:xfrm>
              <a:off x="1577975" y="5524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3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23" name="Rectangle 96"/>
            <p:cNvSpPr>
              <a:spLocks noChangeArrowheads="1"/>
            </p:cNvSpPr>
            <p:nvPr/>
          </p:nvSpPr>
          <p:spPr bwMode="auto">
            <a:xfrm>
              <a:off x="1221740" y="5524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2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24" name="Rectangle 97"/>
            <p:cNvSpPr>
              <a:spLocks noChangeArrowheads="1"/>
            </p:cNvSpPr>
            <p:nvPr/>
          </p:nvSpPr>
          <p:spPr bwMode="auto">
            <a:xfrm>
              <a:off x="864870" y="5524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1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25" name="Rectangle 98"/>
            <p:cNvSpPr>
              <a:spLocks noChangeArrowheads="1"/>
            </p:cNvSpPr>
            <p:nvPr/>
          </p:nvSpPr>
          <p:spPr bwMode="auto">
            <a:xfrm>
              <a:off x="508635" y="55245"/>
              <a:ext cx="6413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0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26" name="Rectangle 99"/>
            <p:cNvSpPr>
              <a:spLocks noChangeArrowheads="1"/>
            </p:cNvSpPr>
            <p:nvPr/>
          </p:nvSpPr>
          <p:spPr bwMode="auto">
            <a:xfrm>
              <a:off x="143510" y="59690"/>
              <a:ext cx="89535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solidFill>
                    <a:srgbClr val="C0C0C0"/>
                  </a:solidFill>
                  <a:effectLst/>
                  <a:latin typeface="Arial"/>
                  <a:ea typeface="Times New Roman"/>
                  <a:cs typeface="Times New Roman"/>
                </a:rPr>
                <a:t>+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27" name="Rectangle 100"/>
            <p:cNvSpPr>
              <a:spLocks noChangeArrowheads="1"/>
            </p:cNvSpPr>
            <p:nvPr/>
          </p:nvSpPr>
          <p:spPr bwMode="auto">
            <a:xfrm>
              <a:off x="137160" y="53340"/>
              <a:ext cx="89535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+</a:t>
              </a:r>
              <a:endParaRPr lang="tr-TR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228" name="Line 101"/>
            <p:cNvCxnSpPr/>
            <p:nvPr/>
          </p:nvCxnSpPr>
          <p:spPr bwMode="auto">
            <a:xfrm>
              <a:off x="11430" y="10160"/>
              <a:ext cx="1782445" cy="635"/>
            </a:xfrm>
            <a:prstGeom prst="line">
              <a:avLst/>
            </a:prstGeom>
            <a:noFill/>
            <a:ln w="4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" name="Line 102"/>
            <p:cNvCxnSpPr/>
            <p:nvPr/>
          </p:nvCxnSpPr>
          <p:spPr bwMode="auto">
            <a:xfrm>
              <a:off x="11430" y="266700"/>
              <a:ext cx="1782445" cy="635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Line 103"/>
            <p:cNvCxnSpPr/>
            <p:nvPr/>
          </p:nvCxnSpPr>
          <p:spPr bwMode="auto">
            <a:xfrm>
              <a:off x="11430" y="522605"/>
              <a:ext cx="1782445" cy="635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Line 104"/>
            <p:cNvCxnSpPr/>
            <p:nvPr/>
          </p:nvCxnSpPr>
          <p:spPr bwMode="auto">
            <a:xfrm>
              <a:off x="11430" y="780415"/>
              <a:ext cx="1782445" cy="635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Line 105"/>
            <p:cNvCxnSpPr/>
            <p:nvPr/>
          </p:nvCxnSpPr>
          <p:spPr bwMode="auto">
            <a:xfrm>
              <a:off x="11430" y="1036955"/>
              <a:ext cx="1782445" cy="635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3" name="Line 106"/>
            <p:cNvCxnSpPr/>
            <p:nvPr/>
          </p:nvCxnSpPr>
          <p:spPr bwMode="auto">
            <a:xfrm>
              <a:off x="11430" y="1292860"/>
              <a:ext cx="1782445" cy="635"/>
            </a:xfrm>
            <a:prstGeom prst="line">
              <a:avLst/>
            </a:prstGeom>
            <a:noFill/>
            <a:ln w="4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Line 107"/>
            <p:cNvCxnSpPr/>
            <p:nvPr/>
          </p:nvCxnSpPr>
          <p:spPr bwMode="auto">
            <a:xfrm>
              <a:off x="11430" y="10160"/>
              <a:ext cx="635" cy="1282700"/>
            </a:xfrm>
            <a:prstGeom prst="line">
              <a:avLst/>
            </a:prstGeom>
            <a:noFill/>
            <a:ln w="4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Line 108"/>
            <p:cNvCxnSpPr/>
            <p:nvPr/>
          </p:nvCxnSpPr>
          <p:spPr bwMode="auto">
            <a:xfrm>
              <a:off x="368935" y="10160"/>
              <a:ext cx="635" cy="128270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Line 109"/>
            <p:cNvCxnSpPr/>
            <p:nvPr/>
          </p:nvCxnSpPr>
          <p:spPr bwMode="auto">
            <a:xfrm>
              <a:off x="724535" y="10160"/>
              <a:ext cx="635" cy="128270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Line 110"/>
            <p:cNvCxnSpPr/>
            <p:nvPr/>
          </p:nvCxnSpPr>
          <p:spPr bwMode="auto">
            <a:xfrm>
              <a:off x="1081405" y="10160"/>
              <a:ext cx="635" cy="128270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" name="Line 111"/>
            <p:cNvCxnSpPr/>
            <p:nvPr/>
          </p:nvCxnSpPr>
          <p:spPr bwMode="auto">
            <a:xfrm>
              <a:off x="1437005" y="10160"/>
              <a:ext cx="635" cy="128270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9" name="Line 112"/>
            <p:cNvCxnSpPr/>
            <p:nvPr/>
          </p:nvCxnSpPr>
          <p:spPr bwMode="auto">
            <a:xfrm>
              <a:off x="1793875" y="10160"/>
              <a:ext cx="635" cy="1282700"/>
            </a:xfrm>
            <a:prstGeom prst="line">
              <a:avLst/>
            </a:prstGeom>
            <a:noFill/>
            <a:ln w="4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3" name="Dikdörtgen 242"/>
          <p:cNvSpPr/>
          <p:nvPr/>
        </p:nvSpPr>
        <p:spPr>
          <a:xfrm>
            <a:off x="717598" y="5085184"/>
            <a:ext cx="2967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/>
              <a:t>Görüldüğü </a:t>
            </a:r>
            <a:r>
              <a:rPr lang="tr-TR" sz="2800" dirty="0" smtClean="0"/>
              <a:t>gibi Z</a:t>
            </a:r>
            <a:r>
              <a:rPr lang="tr-TR" sz="2800" baseline="-25000" dirty="0" smtClean="0"/>
              <a:t>4  </a:t>
            </a:r>
            <a:endParaRPr lang="tr-TR" sz="2800" dirty="0"/>
          </a:p>
        </p:txBody>
      </p:sp>
      <p:sp>
        <p:nvSpPr>
          <p:cNvPr id="245" name="Dikdörtgen 244"/>
          <p:cNvSpPr/>
          <p:nvPr/>
        </p:nvSpPr>
        <p:spPr>
          <a:xfrm>
            <a:off x="3230974" y="5085184"/>
            <a:ext cx="5733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 bir </a:t>
            </a:r>
            <a:r>
              <a:rPr lang="tr-TR" sz="2800" dirty="0"/>
              <a:t>cisim oluşturmaz. Çünkü </a:t>
            </a:r>
            <a:r>
              <a:rPr lang="tr-TR" sz="2800" dirty="0" smtClean="0"/>
              <a:t>çarpma</a:t>
            </a:r>
            <a:endParaRPr lang="tr-TR" sz="2800" dirty="0"/>
          </a:p>
        </p:txBody>
      </p:sp>
      <p:sp>
        <p:nvSpPr>
          <p:cNvPr id="246" name="Dikdörtgen 245"/>
          <p:cNvSpPr/>
          <p:nvPr/>
        </p:nvSpPr>
        <p:spPr>
          <a:xfrm>
            <a:off x="768191" y="5579948"/>
            <a:ext cx="4742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/>
              <a:t>işlemine göre 2’nin tersi </a:t>
            </a:r>
            <a:r>
              <a:rPr lang="tr-TR" sz="2800" dirty="0" smtClean="0"/>
              <a:t>yoktur.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01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/>
              <a:t>Taslak</a:t>
            </a:r>
            <a:endParaRPr lang="tr-TR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2952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600" b="1" dirty="0" smtClean="0"/>
              <a:t>Matematik Altyapı (Giriş)</a:t>
            </a:r>
          </a:p>
          <a:p>
            <a:pPr marL="0" indent="0">
              <a:buNone/>
            </a:pPr>
            <a:r>
              <a:rPr lang="tr-TR" sz="2600" b="1" dirty="0" smtClean="0"/>
              <a:t>Sonlu </a:t>
            </a:r>
            <a:r>
              <a:rPr lang="tr-TR" sz="2600" b="1" dirty="0"/>
              <a:t>Cisim Teorisi İle İlgili Matematik </a:t>
            </a:r>
            <a:r>
              <a:rPr lang="tr-TR" sz="2600" b="1" dirty="0" smtClean="0"/>
              <a:t> Altyapı</a:t>
            </a:r>
          </a:p>
          <a:p>
            <a:pPr marL="0" indent="0">
              <a:buNone/>
            </a:pPr>
            <a:r>
              <a:rPr lang="tr-TR" sz="2600" b="1" dirty="0" smtClean="0"/>
              <a:t>Z</a:t>
            </a:r>
            <a:r>
              <a:rPr lang="tr-TR" sz="2600" b="1" baseline="-25000" dirty="0" smtClean="0"/>
              <a:t>m</a:t>
            </a:r>
            <a:r>
              <a:rPr lang="tr-TR" sz="2600" b="1" dirty="0" smtClean="0"/>
              <a:t> Cismi</a:t>
            </a:r>
          </a:p>
          <a:p>
            <a:pPr marL="0" indent="0">
              <a:buNone/>
            </a:pPr>
            <a:r>
              <a:rPr lang="tr-TR" sz="2600" b="1" dirty="0" smtClean="0"/>
              <a:t>Fermat Teoremi</a:t>
            </a:r>
          </a:p>
          <a:p>
            <a:pPr marL="0" indent="0">
              <a:buNone/>
            </a:pPr>
            <a:r>
              <a:rPr lang="tr-TR" sz="2600" b="1" dirty="0"/>
              <a:t>Euler </a:t>
            </a:r>
            <a:r>
              <a:rPr lang="tr-TR" sz="2600" b="1" dirty="0" smtClean="0"/>
              <a:t>Teoremi</a:t>
            </a:r>
          </a:p>
          <a:p>
            <a:pPr marL="0" indent="0">
              <a:buNone/>
            </a:pPr>
            <a:r>
              <a:rPr lang="tr-TR" sz="2600" b="1" dirty="0"/>
              <a:t>Çalışma Soruları</a:t>
            </a:r>
          </a:p>
          <a:p>
            <a:pPr marL="0" indent="0">
              <a:buNone/>
            </a:pPr>
            <a:endParaRPr lang="tr-TR" sz="2000" b="1" dirty="0" smtClean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endParaRPr lang="tr-TR" sz="2000" b="1" dirty="0" smtClean="0"/>
          </a:p>
          <a:p>
            <a:pPr marL="0" indent="0">
              <a:buNone/>
            </a:pPr>
            <a:endParaRPr lang="tr-TR" sz="2000" b="1" dirty="0" smtClean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568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Z</a:t>
            </a:r>
            <a:r>
              <a:rPr lang="tr-TR" sz="3600" b="1" baseline="-25000" dirty="0"/>
              <a:t>m</a:t>
            </a:r>
            <a:r>
              <a:rPr lang="tr-TR" sz="3600" b="1" dirty="0"/>
              <a:t> Cismi</a:t>
            </a:r>
            <a:endParaRPr lang="tr-TR" sz="3600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Örnek 2</a:t>
            </a:r>
            <a:r>
              <a:rPr lang="tr-TR" sz="2800" dirty="0" smtClean="0">
                <a:solidFill>
                  <a:srgbClr val="FF0000"/>
                </a:solidFill>
              </a:rPr>
              <a:t>. </a:t>
            </a:r>
            <a:r>
              <a:rPr lang="tr-TR" sz="2800" dirty="0" smtClean="0"/>
              <a:t>Z</a:t>
            </a:r>
            <a:r>
              <a:rPr lang="tr-TR" sz="2800" baseline="-25000" dirty="0" smtClean="0"/>
              <a:t>5</a:t>
            </a:r>
            <a:r>
              <a:rPr lang="tr-TR" sz="2800" dirty="0" smtClean="0"/>
              <a:t>’i düşünelim.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5" name="6 Resim" descr="Resim4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2011045" cy="2039620"/>
          </a:xfrm>
          <a:prstGeom prst="rect">
            <a:avLst/>
          </a:prstGeom>
        </p:spPr>
      </p:pic>
      <p:pic>
        <p:nvPicPr>
          <p:cNvPr id="6" name="7 Resim" descr="Resim5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2829606"/>
            <a:ext cx="2018030" cy="2046605"/>
          </a:xfrm>
          <a:prstGeom prst="rect">
            <a:avLst/>
          </a:prstGeom>
        </p:spPr>
      </p:pic>
      <p:sp>
        <p:nvSpPr>
          <p:cNvPr id="7" name="İçerik Yer Tutucusu 2"/>
          <p:cNvSpPr txBox="1">
            <a:spLocks/>
          </p:cNvSpPr>
          <p:nvPr/>
        </p:nvSpPr>
        <p:spPr>
          <a:xfrm>
            <a:off x="609600" y="5560640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2800" dirty="0" smtClean="0"/>
              <a:t>Z</a:t>
            </a:r>
            <a:r>
              <a:rPr lang="tr-TR" sz="2800" baseline="-25000" dirty="0" smtClean="0"/>
              <a:t>5</a:t>
            </a:r>
            <a:r>
              <a:rPr lang="tr-TR" sz="2800" dirty="0"/>
              <a:t> </a:t>
            </a:r>
            <a:r>
              <a:rPr lang="tr-TR" sz="2800" dirty="0" smtClean="0"/>
              <a:t>tüm aksiyomları sağladığı için cisim oluşturur. 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Örnek 3. 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56197"/>
              </p:ext>
            </p:extLst>
          </p:nvPr>
        </p:nvGraphicFramePr>
        <p:xfrm>
          <a:off x="1982788" y="347960"/>
          <a:ext cx="11445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Denklem" r:id="rId3" imgW="1155600" imgH="406080" progId="Equation.3">
                  <p:embed/>
                </p:oleObj>
              </mc:Choice>
              <mc:Fallback>
                <p:oleObj name="Denklem" r:id="rId3" imgW="115560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47960"/>
                        <a:ext cx="114458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ikdörtgen 5"/>
          <p:cNvSpPr/>
          <p:nvPr/>
        </p:nvSpPr>
        <p:spPr>
          <a:xfrm>
            <a:off x="3203848" y="289247"/>
            <a:ext cx="5256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/>
              <a:t>elemanları ile tanımlı </a:t>
            </a:r>
            <a:r>
              <a:rPr lang="tr-TR" sz="2800" dirty="0" smtClean="0"/>
              <a:t>aşağıda</a:t>
            </a:r>
            <a:endParaRPr lang="tr-TR" sz="2800" dirty="0"/>
          </a:p>
        </p:txBody>
      </p:sp>
      <p:sp>
        <p:nvSpPr>
          <p:cNvPr id="7" name="Dikdörtgen 6"/>
          <p:cNvSpPr/>
          <p:nvPr/>
        </p:nvSpPr>
        <p:spPr>
          <a:xfrm>
            <a:off x="539552" y="793303"/>
            <a:ext cx="79371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/>
              <a:t>tabloda verilen ve farklı toplama ve çarpma işlemleri ile tanımlı yapı cisim </a:t>
            </a:r>
            <a:r>
              <a:rPr lang="tr-TR" sz="2800" dirty="0" smtClean="0"/>
              <a:t>oluşturur.</a:t>
            </a:r>
            <a:endParaRPr lang="tr-TR" sz="2800" dirty="0"/>
          </a:p>
        </p:txBody>
      </p:sp>
      <p:pic>
        <p:nvPicPr>
          <p:cNvPr id="8" name="4 Resim" descr="Resim2.tif"/>
          <p:cNvPicPr/>
          <p:nvPr/>
        </p:nvPicPr>
        <p:blipFill>
          <a:blip r:embed="rId5"/>
          <a:stretch>
            <a:fillRect/>
          </a:stretch>
        </p:blipFill>
        <p:spPr>
          <a:xfrm>
            <a:off x="1331640" y="2059060"/>
            <a:ext cx="2160240" cy="2088233"/>
          </a:xfrm>
          <a:prstGeom prst="rect">
            <a:avLst/>
          </a:prstGeom>
        </p:spPr>
      </p:pic>
      <p:pic>
        <p:nvPicPr>
          <p:cNvPr id="9" name="5 Resim" descr="Resim3.tif"/>
          <p:cNvPicPr/>
          <p:nvPr/>
        </p:nvPicPr>
        <p:blipFill>
          <a:blip r:embed="rId6"/>
          <a:stretch>
            <a:fillRect/>
          </a:stretch>
        </p:blipFill>
        <p:spPr>
          <a:xfrm>
            <a:off x="4888600" y="2059060"/>
            <a:ext cx="2275688" cy="2046611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395536" y="4581128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/>
              <a:t>Görüldüğü gibi aksiyomlar sağlanmaktadır ve 0 elemanı hariç tüm elemanların tersi vardır.</a:t>
            </a:r>
          </a:p>
        </p:txBody>
      </p:sp>
    </p:spTree>
    <p:extLst>
      <p:ext uri="{BB962C8B-B14F-4D97-AF65-F5344CB8AC3E}">
        <p14:creationId xmlns:p14="http://schemas.microsoft.com/office/powerpoint/2010/main" val="10725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692696"/>
            <a:ext cx="8885237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 Resim" descr="Resim6.pn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142" y="755697"/>
            <a:ext cx="2376264" cy="259228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79512" y="260648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Çözüm: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4360" y="764704"/>
            <a:ext cx="46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a)</a:t>
            </a:r>
            <a:endParaRPr lang="tr-TR" sz="2800" dirty="0"/>
          </a:p>
        </p:txBody>
      </p:sp>
      <p:sp>
        <p:nvSpPr>
          <p:cNvPr id="7" name="Dikdörtgen 6"/>
          <p:cNvSpPr/>
          <p:nvPr/>
        </p:nvSpPr>
        <p:spPr>
          <a:xfrm>
            <a:off x="4754880" y="431086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/>
              <a:t>b</a:t>
            </a:r>
            <a:r>
              <a:rPr lang="tr-TR" sz="2800" dirty="0" smtClean="0"/>
              <a:t>)</a:t>
            </a:r>
            <a:endParaRPr lang="tr-TR" sz="28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39305"/>
              </p:ext>
            </p:extLst>
          </p:nvPr>
        </p:nvGraphicFramePr>
        <p:xfrm>
          <a:off x="5436096" y="188640"/>
          <a:ext cx="101917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" name="Denklem" r:id="rId4" imgW="1041400" imgH="1485900" progId="Equation.3">
                  <p:embed/>
                </p:oleObj>
              </mc:Choice>
              <mc:Fallback>
                <p:oleObj name="Denklem" r:id="rId4" imgW="1041400" imgH="148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88640"/>
                        <a:ext cx="1019175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737248" y="2807350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c)</a:t>
            </a:r>
            <a:endParaRPr lang="tr-TR" sz="2800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6" name="Nesne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98248"/>
              </p:ext>
            </p:extLst>
          </p:nvPr>
        </p:nvGraphicFramePr>
        <p:xfrm>
          <a:off x="5258641" y="2447310"/>
          <a:ext cx="904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" name="Denklem" r:id="rId6" imgW="914400" imgH="1473200" progId="Equation.3">
                  <p:embed/>
                </p:oleObj>
              </mc:Choice>
              <mc:Fallback>
                <p:oleObj name="Denklem" r:id="rId6" imgW="914400" imgH="147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641" y="2447310"/>
                        <a:ext cx="904875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8" name="Nesne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739209"/>
              </p:ext>
            </p:extLst>
          </p:nvPr>
        </p:nvGraphicFramePr>
        <p:xfrm>
          <a:off x="6804248" y="2613101"/>
          <a:ext cx="819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" name="Denklem" r:id="rId8" imgW="825500" imgH="457200" progId="Equation.3">
                  <p:embed/>
                </p:oleObj>
              </mc:Choice>
              <mc:Fallback>
                <p:oleObj name="Denklem" r:id="rId8" imgW="825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613101"/>
                        <a:ext cx="819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0" name="Nesne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386907"/>
              </p:ext>
            </p:extLst>
          </p:nvPr>
        </p:nvGraphicFramePr>
        <p:xfrm>
          <a:off x="6588224" y="3413797"/>
          <a:ext cx="22383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" name="Denklem" r:id="rId10" imgW="2286000" imgH="419100" progId="Equation.3">
                  <p:embed/>
                </p:oleObj>
              </mc:Choice>
              <mc:Fallback>
                <p:oleObj name="Denklem" r:id="rId10" imgW="22860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413797"/>
                        <a:ext cx="22383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Dikdörtgen 20"/>
          <p:cNvSpPr/>
          <p:nvPr/>
        </p:nvSpPr>
        <p:spPr>
          <a:xfrm>
            <a:off x="128736" y="4705980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/>
              <a:t>d</a:t>
            </a:r>
            <a:r>
              <a:rPr lang="tr-TR" sz="2800" dirty="0" smtClean="0"/>
              <a:t>)</a:t>
            </a:r>
            <a:endParaRPr lang="tr-TR" sz="280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3" name="Nesne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25250"/>
              </p:ext>
            </p:extLst>
          </p:nvPr>
        </p:nvGraphicFramePr>
        <p:xfrm>
          <a:off x="948554" y="3623050"/>
          <a:ext cx="89535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6" name="Denklem" r:id="rId12" imgW="901700" imgH="3149600" progId="Equation.3">
                  <p:embed/>
                </p:oleObj>
              </mc:Choice>
              <mc:Fallback>
                <p:oleObj name="Denklem" r:id="rId12" imgW="901700" imgH="314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554" y="3623050"/>
                        <a:ext cx="895350" cy="309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5" name="Nesne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897717"/>
              </p:ext>
            </p:extLst>
          </p:nvPr>
        </p:nvGraphicFramePr>
        <p:xfrm>
          <a:off x="2195736" y="4510390"/>
          <a:ext cx="819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" name="Denklem" r:id="rId14" imgW="825500" imgH="457200" progId="Equation.3">
                  <p:embed/>
                </p:oleObj>
              </mc:Choice>
              <mc:Fallback>
                <p:oleObj name="Denklem" r:id="rId14" imgW="8255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510390"/>
                        <a:ext cx="819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7" name="Nesne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873714"/>
              </p:ext>
            </p:extLst>
          </p:nvPr>
        </p:nvGraphicFramePr>
        <p:xfrm>
          <a:off x="2195736" y="5301208"/>
          <a:ext cx="1495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" name="Denklem" r:id="rId16" imgW="1524000" imgH="393700" progId="Equation.3">
                  <p:embed/>
                </p:oleObj>
              </mc:Choice>
              <mc:Fallback>
                <p:oleObj name="Denklem" r:id="rId16" imgW="1524000" imgH="393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01208"/>
                        <a:ext cx="14954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Dikdörtgen 27"/>
          <p:cNvSpPr/>
          <p:nvPr/>
        </p:nvSpPr>
        <p:spPr>
          <a:xfrm>
            <a:off x="4719512" y="4293096"/>
            <a:ext cx="402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e)</a:t>
            </a:r>
            <a:r>
              <a:rPr lang="tr-TR" sz="2800" dirty="0"/>
              <a:t> G grubu </a:t>
            </a:r>
            <a:r>
              <a:rPr lang="tr-TR" sz="2800" dirty="0" err="1"/>
              <a:t>devirseldir</a:t>
            </a:r>
            <a:r>
              <a:rPr lang="tr-TR" sz="2800" dirty="0"/>
              <a:t> (</a:t>
            </a:r>
            <a:r>
              <a:rPr lang="tr-TR" sz="2800" dirty="0" err="1"/>
              <a:t>cyclic</a:t>
            </a:r>
            <a:r>
              <a:rPr lang="tr-TR" sz="2800" dirty="0" smtClean="0"/>
              <a:t>) çünkü en </a:t>
            </a:r>
            <a:r>
              <a:rPr lang="tr-TR" sz="2800" dirty="0"/>
              <a:t>azından bir elemanı  </a:t>
            </a:r>
            <a:r>
              <a:rPr lang="tr-TR" sz="2800" dirty="0" smtClean="0"/>
              <a:t>grup </a:t>
            </a:r>
            <a:r>
              <a:rPr lang="tr-TR" sz="2800" dirty="0"/>
              <a:t>elemanlarını üretmektedir. 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0" name="Nesne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748712"/>
              </p:ext>
            </p:extLst>
          </p:nvPr>
        </p:nvGraphicFramePr>
        <p:xfrm>
          <a:off x="4852392" y="6108978"/>
          <a:ext cx="1447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" name="Denklem" r:id="rId18" imgW="1459866" imgH="393529" progId="Equation.3">
                  <p:embed/>
                </p:oleObj>
              </mc:Choice>
              <mc:Fallback>
                <p:oleObj name="Denklem" r:id="rId18" imgW="1459866" imgH="39352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392" y="6108978"/>
                        <a:ext cx="14478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1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tr-TR" sz="3600" b="1" dirty="0" smtClean="0"/>
              <a:t>Fermat Teoremi</a:t>
            </a:r>
            <a:endParaRPr lang="tr-TR" sz="36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619876" cy="426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2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Fermat Teoremi</a:t>
            </a:r>
            <a:endParaRPr lang="tr-TR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134341" cy="506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5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Fermat Teoremi</a:t>
            </a:r>
            <a:endParaRPr lang="tr-TR" sz="3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092042" cy="462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Z</a:t>
            </a:r>
            <a:r>
              <a:rPr lang="tr-TR" b="1" baseline="-25000" dirty="0"/>
              <a:t>m</a:t>
            </a:r>
            <a:r>
              <a:rPr lang="tr-TR" b="1" dirty="0"/>
              <a:t> Cismi</a:t>
            </a:r>
            <a:endParaRPr lang="tr-TR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04" y="1930401"/>
            <a:ext cx="8619876" cy="291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9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/>
              <a:t>Euler </a:t>
            </a:r>
            <a:r>
              <a:rPr lang="tr-TR" sz="3600" b="1" dirty="0"/>
              <a:t>Teoremi</a:t>
            </a:r>
            <a:endParaRPr lang="tr-TR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59836" cy="430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5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Euler </a:t>
            </a:r>
            <a:r>
              <a:rPr lang="tr-TR" sz="3600" b="1" dirty="0" smtClean="0"/>
              <a:t>Teoremi</a:t>
            </a:r>
            <a:endParaRPr lang="tr-TR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8043812" cy="465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5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Matematik </a:t>
            </a:r>
            <a:r>
              <a:rPr lang="tr-TR" sz="3200" b="1" dirty="0" smtClean="0"/>
              <a:t>Altyapı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pPr marL="0" indent="0">
              <a:buNone/>
            </a:pPr>
            <a:r>
              <a:rPr lang="tr-TR" sz="2800" b="1" dirty="0"/>
              <a:t>Asal </a:t>
            </a:r>
            <a:r>
              <a:rPr lang="tr-TR" sz="2800" b="1" dirty="0" smtClean="0"/>
              <a:t>Sayılar</a:t>
            </a:r>
          </a:p>
          <a:p>
            <a:pPr marL="0" indent="0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sz="2200" dirty="0"/>
              <a:t>1, -1, p, -p sayıları dışında hiçbir sayıya bölünmeyen  tamsayısına </a:t>
            </a:r>
            <a:r>
              <a:rPr lang="tr-TR" sz="2200" i="1" dirty="0"/>
              <a:t>asal sayı</a:t>
            </a:r>
            <a:r>
              <a:rPr lang="tr-TR" sz="2200" dirty="0"/>
              <a:t> denir. Diğer bir deyişle  sayısı kendisinden küçük iki pozitif tamsayının çarpımı şeklinde yazılamıyorsa p ye asal sayı adı verilir. Asal </a:t>
            </a:r>
            <a:r>
              <a:rPr lang="tr-TR" sz="2200" dirty="0" smtClean="0"/>
              <a:t>olmayan n&gt;1  </a:t>
            </a:r>
            <a:r>
              <a:rPr lang="tr-TR" sz="2200" dirty="0"/>
              <a:t>sayısına ise bölünebilir (composite) sayı adı verilir. </a:t>
            </a:r>
          </a:p>
          <a:p>
            <a:pPr marL="0" indent="0" algn="just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444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Euler Teoremi</a:t>
            </a:r>
            <a:endParaRPr lang="tr-T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18" y="1832973"/>
            <a:ext cx="8489701" cy="343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2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Euler </a:t>
            </a:r>
            <a:r>
              <a:rPr lang="tr-TR" sz="3600" b="1" dirty="0"/>
              <a:t>Teoremi</a:t>
            </a:r>
            <a:endParaRPr lang="tr-TR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6" y="1795074"/>
            <a:ext cx="8691884" cy="360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5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/>
              <a:t>Çalışma Soruları</a:t>
            </a:r>
            <a:endParaRPr lang="tr-TR" sz="36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592137"/>
            <a:ext cx="8501751" cy="356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7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Çalışma Soruları</a:t>
            </a:r>
            <a:endParaRPr lang="tr-TR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9" y="1800224"/>
            <a:ext cx="8554674" cy="314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Çalışma Soruları</a:t>
            </a:r>
            <a:endParaRPr lang="tr-T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9416"/>
            <a:ext cx="8619876" cy="423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Çalışma Soruları</a:t>
            </a:r>
            <a:endParaRPr lang="tr-TR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9" y="1913801"/>
            <a:ext cx="8619876" cy="353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8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684784"/>
          </a:xfrm>
        </p:spPr>
        <p:txBody>
          <a:bodyPr/>
          <a:lstStyle/>
          <a:p>
            <a:pPr lvl="0"/>
            <a:r>
              <a:rPr lang="tr-TR" dirty="0"/>
              <a:t>Behrouz A. Forouzan, Cryptography and Network Security, International Edition, McGraw-Hill, 2008.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06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Matematik </a:t>
            </a:r>
            <a:r>
              <a:rPr lang="tr-TR" sz="3200" b="1" dirty="0" smtClean="0"/>
              <a:t>Altyapı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pPr marL="0" indent="0">
              <a:buNone/>
            </a:pPr>
            <a:r>
              <a:rPr lang="tr-TR" sz="2800" b="1" dirty="0"/>
              <a:t>Aritmetiğin Temel Teoremi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2400" dirty="0" smtClean="0"/>
              <a:t>Her </a:t>
            </a:r>
            <a:r>
              <a:rPr lang="tr-TR" sz="2400" dirty="0"/>
              <a:t>pozitif tamsayı asal sayıların bir ürünü olarak yazılabilir.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b="1" dirty="0" smtClean="0">
                <a:solidFill>
                  <a:srgbClr val="FF0000"/>
                </a:solidFill>
              </a:rPr>
              <a:t>Örnek 1: </a:t>
            </a:r>
            <a:r>
              <a:rPr lang="tr-TR" sz="2400" dirty="0" smtClean="0"/>
              <a:t>60 </a:t>
            </a:r>
            <a:r>
              <a:rPr lang="tr-TR" sz="2400" dirty="0"/>
              <a:t>sayısını asal sayıların bir ürünü olarak yazınız.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074218"/>
              </p:ext>
            </p:extLst>
          </p:nvPr>
        </p:nvGraphicFramePr>
        <p:xfrm>
          <a:off x="573757" y="4727996"/>
          <a:ext cx="14779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Denklem" r:id="rId3" imgW="1536480" imgH="368280" progId="Equation.3">
                  <p:embed/>
                </p:oleObj>
              </mc:Choice>
              <mc:Fallback>
                <p:oleObj name="Denklem" r:id="rId3" imgW="153648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57" y="4727996"/>
                        <a:ext cx="147796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6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Matematik </a:t>
            </a:r>
            <a:r>
              <a:rPr lang="tr-TR" sz="3200" b="1" dirty="0" smtClean="0"/>
              <a:t>Altyapı</a:t>
            </a:r>
            <a:endParaRPr lang="tr-TR" sz="32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2750"/>
            <a:ext cx="8619876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5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Matematik Alt Yapı</a:t>
            </a:r>
            <a:endParaRPr lang="tr-TR" sz="3600" dirty="0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92288"/>
            <a:ext cx="8619876" cy="327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1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Matematik </a:t>
            </a:r>
            <a:r>
              <a:rPr lang="tr-TR" sz="3600" b="1" dirty="0" smtClean="0"/>
              <a:t>Altyapı</a:t>
            </a:r>
            <a:endParaRPr lang="tr-TR" sz="36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403852" cy="419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6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Matematik Alt Yapı</a:t>
            </a:r>
            <a:endParaRPr lang="tr-TR" sz="3600" dirty="0"/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05" y="1733550"/>
            <a:ext cx="8619875" cy="339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3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Matematik </a:t>
            </a:r>
            <a:r>
              <a:rPr lang="tr-TR" sz="3600" b="1" dirty="0" smtClean="0"/>
              <a:t>Altyapı</a:t>
            </a:r>
            <a:endParaRPr lang="tr-TR" sz="36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12" y="1854200"/>
            <a:ext cx="8403852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5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412</Words>
  <Application>Microsoft Office PowerPoint</Application>
  <PresentationFormat>Ekran Gösterisi (4:3)</PresentationFormat>
  <Paragraphs>173</Paragraphs>
  <Slides>36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38" baseType="lpstr">
      <vt:lpstr>Ofis Teması</vt:lpstr>
      <vt:lpstr>Denklem</vt:lpstr>
      <vt:lpstr>Kriptolojiye Giriş (2. Hafta)</vt:lpstr>
      <vt:lpstr>Taslak</vt:lpstr>
      <vt:lpstr>Matematik Altyapı</vt:lpstr>
      <vt:lpstr>Matematik Altyapı</vt:lpstr>
      <vt:lpstr>Matematik Altyapı</vt:lpstr>
      <vt:lpstr>Matematik Alt Yapı</vt:lpstr>
      <vt:lpstr>Matematik Altyapı</vt:lpstr>
      <vt:lpstr>Matematik Alt Yapı</vt:lpstr>
      <vt:lpstr>Matematik Altyapı</vt:lpstr>
      <vt:lpstr>Matematik Altyapı</vt:lpstr>
      <vt:lpstr>Matematik Altyapı</vt:lpstr>
      <vt:lpstr>Sonlu Cisim Teorisi İle İlgili Matematik Altyapı</vt:lpstr>
      <vt:lpstr>Sonlu Cisim Teorisi İle İlgili Matematik Altyapı</vt:lpstr>
      <vt:lpstr>Sonlu Cisim Teorisi İle İlgili Matematik Altyapı</vt:lpstr>
      <vt:lpstr>Sonlu Cisim Teorisi İle İlgili Matematik Altyapı</vt:lpstr>
      <vt:lpstr>  </vt:lpstr>
      <vt:lpstr> Zm Cismi </vt:lpstr>
      <vt:lpstr>Zm Cismi </vt:lpstr>
      <vt:lpstr>Zm Cismi</vt:lpstr>
      <vt:lpstr>Zm Cismi</vt:lpstr>
      <vt:lpstr>PowerPoint Sunusu</vt:lpstr>
      <vt:lpstr>PowerPoint Sunusu</vt:lpstr>
      <vt:lpstr>PowerPoint Sunusu</vt:lpstr>
      <vt:lpstr>Fermat Teoremi</vt:lpstr>
      <vt:lpstr>Fermat Teoremi</vt:lpstr>
      <vt:lpstr>Fermat Teoremi</vt:lpstr>
      <vt:lpstr>Zm Cismi</vt:lpstr>
      <vt:lpstr>Euler Teoremi</vt:lpstr>
      <vt:lpstr>Euler Teoremi</vt:lpstr>
      <vt:lpstr>Euler Teoremi</vt:lpstr>
      <vt:lpstr>Euler Teoremi</vt:lpstr>
      <vt:lpstr>Çalışma Soruları</vt:lpstr>
      <vt:lpstr>Çalışma Soruları</vt:lpstr>
      <vt:lpstr>Çalışma Soruları</vt:lpstr>
      <vt:lpstr>Çalışma Soruları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Kriptolojiye Giriş (1. Hafta)</dc:title>
  <cp:lastModifiedBy>Xp Pro VL Sp3</cp:lastModifiedBy>
  <cp:revision>73</cp:revision>
  <dcterms:modified xsi:type="dcterms:W3CDTF">2020-10-22T13:10:13Z</dcterms:modified>
</cp:coreProperties>
</file>