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7" r:id="rId4"/>
    <p:sldId id="263" r:id="rId5"/>
    <p:sldId id="261" r:id="rId6"/>
    <p:sldId id="262" r:id="rId7"/>
    <p:sldId id="270" r:id="rId8"/>
    <p:sldId id="272" r:id="rId9"/>
    <p:sldId id="277" r:id="rId10"/>
    <p:sldId id="273" r:id="rId11"/>
    <p:sldId id="264" r:id="rId12"/>
    <p:sldId id="271" r:id="rId13"/>
    <p:sldId id="278" r:id="rId14"/>
    <p:sldId id="279" r:id="rId15"/>
    <p:sldId id="265" r:id="rId16"/>
    <p:sldId id="268" r:id="rId17"/>
    <p:sldId id="266" r:id="rId18"/>
    <p:sldId id="28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CBA3F-6C2F-471E-9B25-693C52D97FE0}" v="762" dt="2022-01-11T00:35:43.090"/>
    <p1510:client id="{B087B6C4-B0B6-4D3A-9DF4-09001294745C}" v="14" dt="2022-01-11T02:27:1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1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7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imes New Roman"/>
                <a:ea typeface="+mj-lt"/>
                <a:cs typeface="+mj-lt"/>
              </a:rPr>
              <a:t>Crowd detection Camera</a:t>
            </a:r>
            <a:endParaRPr lang="en-US" sz="7200" dirty="0">
              <a:latin typeface="Times New Roman"/>
              <a:cs typeface="Times New Roman"/>
            </a:endParaRPr>
          </a:p>
          <a:p>
            <a:r>
              <a:rPr lang="en-US" sz="7200" b="1" dirty="0">
                <a:latin typeface="Times New Roman"/>
                <a:ea typeface="+mj-lt"/>
                <a:cs typeface="+mj-lt"/>
              </a:rPr>
              <a:t>to Prevent COVID-19</a:t>
            </a:r>
            <a:endParaRPr lang="en-US" sz="7200" dirty="0">
              <a:latin typeface="Times New Roman"/>
              <a:cs typeface="Calibri Light" panose="020F03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72777" cy="14880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BY</a:t>
            </a:r>
          </a:p>
          <a:p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Venu Dammalapati</a:t>
            </a:r>
          </a:p>
          <a:p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Dept of 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Cse</a:t>
            </a:r>
            <a:r>
              <a:rPr lang="en-US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– iii-</a:t>
            </a:r>
            <a:r>
              <a:rPr lang="en-US" dirty="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i</a:t>
            </a:r>
            <a:endParaRPr lang="en-US" dirty="0">
              <a:solidFill>
                <a:srgbClr val="FFFFFF"/>
              </a:solidFill>
              <a:latin typeface="Times New Roman"/>
              <a:cs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201-CBD7-4476-A49D-3802782F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4" name="Content Placeholder 3" descr="ESP32-CAM FTDI Hookup">
            <a:extLst>
              <a:ext uri="{FF2B5EF4-FFF2-40B4-BE49-F238E27FC236}">
                <a16:creationId xmlns:a16="http://schemas.microsoft.com/office/drawing/2014/main" id="{F2D835A2-590F-4D13-877D-619C38F4D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9" b="12157"/>
          <a:stretch/>
        </p:blipFill>
        <p:spPr bwMode="auto">
          <a:xfrm>
            <a:off x="2860005" y="2092179"/>
            <a:ext cx="6532316" cy="35308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431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Screenshots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BCB96B-5E0C-4D37-9002-FFC642CD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B3905-5FE1-4445-BADC-72C1C955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7182"/>
          <a:stretch/>
        </p:blipFill>
        <p:spPr bwMode="auto">
          <a:xfrm>
            <a:off x="1036319" y="1737360"/>
            <a:ext cx="10291587" cy="41560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33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F45EEC-865E-432D-B9AF-2F0D5482F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18002" r="29361" b="28404"/>
          <a:stretch/>
        </p:blipFill>
        <p:spPr bwMode="auto">
          <a:xfrm>
            <a:off x="549275" y="1556218"/>
            <a:ext cx="5546725" cy="3070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A079D-1B4B-43CC-AF52-68D218B5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7" r="4514" b="50952"/>
          <a:stretch/>
        </p:blipFill>
        <p:spPr bwMode="auto">
          <a:xfrm>
            <a:off x="6194425" y="1556218"/>
            <a:ext cx="5572754" cy="3070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60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436A-F68A-466D-AA32-C100D4E9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F23B-AEA6-45E8-A0B4-8F238B91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We want to work further on this device by adding it an extra future that  is calculating average waiting time in  public transport areas like Railway stations, Bus stands .</a:t>
            </a:r>
          </a:p>
          <a:p>
            <a:pPr algn="just"/>
            <a:r>
              <a:rPr lang="en-US" sz="2400" dirty="0"/>
              <a:t>Estimates wait times from the crowd density levels analyzed/ number of people counted. Displays real-time information of crowd density including estimated queue times on staffs’ PCs (updated in every 1-2 seconds) and the Information Boards for customers (updated in every 1 min). </a:t>
            </a:r>
          </a:p>
        </p:txBody>
      </p:sp>
    </p:spTree>
    <p:extLst>
      <p:ext uri="{BB962C8B-B14F-4D97-AF65-F5344CB8AC3E}">
        <p14:creationId xmlns:p14="http://schemas.microsoft.com/office/powerpoint/2010/main" val="32866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255A-FCAC-4A0D-8C2D-D54E4245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2D4F-E0E3-4F55-930C-582C0145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This device can be used in public transport areas</a:t>
            </a:r>
          </a:p>
          <a:p>
            <a:pPr lvl="1"/>
            <a:r>
              <a:rPr lang="en-US" sz="2400" dirty="0"/>
              <a:t>Public gathering places</a:t>
            </a:r>
          </a:p>
          <a:p>
            <a:pPr lvl="1"/>
            <a:r>
              <a:rPr lang="en-US" sz="2400" dirty="0"/>
              <a:t>House hold areas or parks </a:t>
            </a:r>
          </a:p>
          <a:p>
            <a:pPr lvl="1"/>
            <a:r>
              <a:rPr lang="en-US" sz="2400" dirty="0"/>
              <a:t>Offices</a:t>
            </a:r>
          </a:p>
          <a:p>
            <a:pPr lvl="1"/>
            <a:r>
              <a:rPr lang="en-US" sz="2400" dirty="0"/>
              <a:t>Colleges</a:t>
            </a:r>
          </a:p>
          <a:p>
            <a:pPr lvl="1"/>
            <a:r>
              <a:rPr lang="en-US" sz="2400" dirty="0"/>
              <a:t>Schools</a:t>
            </a:r>
          </a:p>
        </p:txBody>
      </p:sp>
    </p:spTree>
    <p:extLst>
      <p:ext uri="{BB962C8B-B14F-4D97-AF65-F5344CB8AC3E}">
        <p14:creationId xmlns:p14="http://schemas.microsoft.com/office/powerpoint/2010/main" val="160930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 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82903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latin typeface="Times New Roman"/>
                <a:cs typeface="Calibri" panose="020F0502020204030204"/>
              </a:rPr>
              <a:t> Using </a:t>
            </a:r>
            <a:r>
              <a:rPr lang="en-US" sz="2800" b="1" dirty="0">
                <a:latin typeface="Times New Roman"/>
                <a:cs typeface="Calibri" panose="020F0502020204030204"/>
              </a:rPr>
              <a:t>Intel Core – i5 </a:t>
            </a:r>
            <a:r>
              <a:rPr lang="en-US" sz="2800" dirty="0">
                <a:latin typeface="Times New Roman"/>
                <a:cs typeface="Calibri" panose="020F0502020204030204"/>
              </a:rPr>
              <a:t>processor and </a:t>
            </a:r>
            <a:r>
              <a:rPr lang="en-US" sz="2800" b="1" dirty="0">
                <a:latin typeface="Times New Roman"/>
                <a:cs typeface="Calibri" panose="020F0502020204030204"/>
              </a:rPr>
              <a:t>8Gb RAM</a:t>
            </a:r>
            <a:endParaRPr lang="en-US" sz="2800" dirty="0">
              <a:latin typeface="Times New Roman"/>
              <a:cs typeface="Times New Roman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 dirty="0">
                <a:latin typeface="Times New Roman"/>
                <a:cs typeface="Calibri"/>
              </a:rPr>
              <a:t> </a:t>
            </a:r>
            <a:r>
              <a:rPr lang="en-US" sz="2600" b="1" dirty="0">
                <a:latin typeface="Times New Roman"/>
                <a:cs typeface="Calibri"/>
              </a:rPr>
              <a:t>Frame rate :</a:t>
            </a:r>
            <a:r>
              <a:rPr lang="en-US" sz="2600" dirty="0">
                <a:latin typeface="Times New Roman"/>
                <a:cs typeface="Calibri"/>
              </a:rPr>
              <a:t> 0.9552977156520088</a:t>
            </a:r>
            <a:endParaRPr lang="en-US" sz="2600" dirty="0">
              <a:latin typeface="Times New Roman"/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latin typeface="Times New Roman"/>
                <a:cs typeface="Calibri"/>
              </a:rPr>
              <a:t> Using </a:t>
            </a:r>
            <a:r>
              <a:rPr lang="en-US" sz="2800" b="1" dirty="0">
                <a:latin typeface="Times New Roman"/>
                <a:cs typeface="Calibri"/>
              </a:rPr>
              <a:t>Intel Core – i5 </a:t>
            </a:r>
            <a:r>
              <a:rPr lang="en-US" sz="2800" dirty="0">
                <a:latin typeface="Times New Roman"/>
                <a:cs typeface="Calibri"/>
              </a:rPr>
              <a:t>processor and</a:t>
            </a:r>
            <a:r>
              <a:rPr lang="en-US" sz="2800" b="1" dirty="0">
                <a:latin typeface="Times New Roman"/>
                <a:cs typeface="Calibri"/>
              </a:rPr>
              <a:t> 8Gb RAM </a:t>
            </a:r>
            <a:r>
              <a:rPr lang="en-US" sz="2800" dirty="0">
                <a:latin typeface="Times New Roman"/>
                <a:cs typeface="Calibri"/>
              </a:rPr>
              <a:t>with</a:t>
            </a:r>
            <a:r>
              <a:rPr lang="en-US" sz="2800" b="1" dirty="0">
                <a:latin typeface="Times New Roman"/>
                <a:cs typeface="Calibri"/>
              </a:rPr>
              <a:t> 4Gb GPU </a:t>
            </a:r>
            <a:r>
              <a:rPr lang="en-US" sz="2800" dirty="0">
                <a:latin typeface="Times New Roman"/>
                <a:cs typeface="Calibri"/>
              </a:rPr>
              <a:t>Support.</a:t>
            </a:r>
            <a:endParaRPr lang="en-US" sz="2800" dirty="0">
              <a:latin typeface="Times New Roman"/>
              <a:cs typeface="Times New Roman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 b="1" dirty="0">
                <a:latin typeface="Times New Roman"/>
                <a:cs typeface="Calibri"/>
              </a:rPr>
              <a:t> Frame rate : </a:t>
            </a:r>
            <a:r>
              <a:rPr lang="en-US" sz="2600" dirty="0">
                <a:latin typeface="Times New Roman"/>
                <a:cs typeface="Calibri"/>
              </a:rPr>
              <a:t>2.4148818087406587</a:t>
            </a:r>
            <a:r>
              <a:rPr lang="en-US" sz="2600" b="1" dirty="0">
                <a:latin typeface="Times New Roman"/>
                <a:cs typeface="Calibri"/>
              </a:rPr>
              <a:t> </a:t>
            </a: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3C49-566E-4737-B0C8-5C84277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15C5-D324-43FB-8BEC-357ECA2E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high traffic on roads.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any unauthorized human entry in a restricted area.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 the number of people in a hall/auditorium.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monitor the flow of the crowd in a protest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05639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Since many of the public places were deployed with the Surveillance cameras we can make use of that feed to alert the gatherings. This approach can be a fruitful one.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432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0900-84D3-4BB2-8641-A17AED07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0022-4F6B-4A8C-89EA-97E00AA8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sz="2400" dirty="0"/>
              <a:t>Object Detection, </a:t>
            </a:r>
          </a:p>
          <a:p>
            <a:pPr lvl="5"/>
            <a:r>
              <a:rPr lang="en-US" sz="2400" dirty="0"/>
              <a:t>https://www.youtube.com/playlist?list=PLKHYJbyeQ1a0oGzgRXy-QwAN1tSV4XZxg</a:t>
            </a:r>
          </a:p>
          <a:p>
            <a:r>
              <a:rPr lang="en-US" dirty="0"/>
              <a:t>2.	</a:t>
            </a:r>
            <a:r>
              <a:rPr lang="en-US" sz="2400" dirty="0"/>
              <a:t>Interface:</a:t>
            </a:r>
          </a:p>
          <a:p>
            <a:pPr lvl="5"/>
            <a:r>
              <a:rPr lang="en-US" sz="2400" dirty="0"/>
              <a:t>https://www.youtube.com/playlist?list=PLzMcBGfZo4-lB8MZfHPLTEHO9zJDDLpYj</a:t>
            </a:r>
          </a:p>
          <a:p>
            <a:r>
              <a:rPr lang="en-US" dirty="0"/>
              <a:t>3.	</a:t>
            </a:r>
            <a:r>
              <a:rPr lang="en-US" sz="2400" dirty="0"/>
              <a:t>ESP32 Camera and FTDI Connections: </a:t>
            </a:r>
          </a:p>
          <a:p>
            <a:pPr lvl="5"/>
            <a:r>
              <a:rPr lang="en-US" sz="2400" dirty="0"/>
              <a:t>https://dronebotworkshop.com/esp32-cam-intro/</a:t>
            </a:r>
          </a:p>
        </p:txBody>
      </p:sp>
    </p:spTree>
    <p:extLst>
      <p:ext uri="{BB962C8B-B14F-4D97-AF65-F5344CB8AC3E}">
        <p14:creationId xmlns:p14="http://schemas.microsoft.com/office/powerpoint/2010/main" val="222158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444D-56A7-4C59-8DF0-D0B588B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302" y="176029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9202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F8067-B9FD-4EE5-A408-104E0998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 New Roman"/>
                <a:cs typeface="Calibri Light"/>
              </a:rPr>
              <a:t>Contents</a:t>
            </a:r>
            <a:endParaRPr lang="en-US" sz="44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Content Placeholder 104">
            <a:extLst>
              <a:ext uri="{FF2B5EF4-FFF2-40B4-BE49-F238E27FC236}">
                <a16:creationId xmlns:a16="http://schemas.microsoft.com/office/drawing/2014/main" id="{321B5ED9-B9FB-4370-9B4D-F058CB12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Introduction</a:t>
            </a:r>
            <a:endParaRPr lang="en-US" dirty="0">
              <a:cs typeface="Calibri" panose="020F0502020204030204"/>
            </a:endParaRPr>
          </a:p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Requirements</a:t>
            </a:r>
          </a:p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Devices</a:t>
            </a:r>
          </a:p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Working Principle</a:t>
            </a:r>
          </a:p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Screenshots</a:t>
            </a:r>
          </a:p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Analysis</a:t>
            </a:r>
          </a:p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Future Scope</a:t>
            </a:r>
          </a:p>
          <a:p>
            <a:pPr marL="182880" indent="-3657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45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87EA-68F2-421F-9CA5-1673740C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99E6-4737-4E68-B3E3-04DD2851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time when COVID-19 is spreading rapidly, it is essential to maintain social distance and avoid large public gatherings at one place to break the chain of corona infection.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authorities need reliable technology that can survey such places to prevent any unnecessary movement.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maintaining this is not easy. Many people, knowingly or unknowingly, gather and roam on the streets.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an eye on all these activities is not an easy job. The authorities need reliable technology that can survey such places to prevent any unnecessary movement. Our COVID-19 Crowd Detection Camera can help in isolating the people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 Functional Requirements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-365760" algn="just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Detecting the Persons in the given frame using YOLOv3.</a:t>
            </a:r>
            <a:endParaRPr lang="en-US" dirty="0">
              <a:cs typeface="Calibri" panose="020F0502020204030204"/>
            </a:endParaRPr>
          </a:p>
          <a:p>
            <a:pPr indent="-365760" algn="just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Calculating the distance between each and every person.</a:t>
            </a:r>
          </a:p>
          <a:p>
            <a:pPr indent="-365760" algn="just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Checking whether the distance between two people is acceptable or not.</a:t>
            </a:r>
          </a:p>
          <a:p>
            <a:pPr indent="-365760" algn="just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If the minimum distance was not met then mark that as Social Distance    Violation. </a:t>
            </a:r>
          </a:p>
        </p:txBody>
      </p:sp>
    </p:spTree>
    <p:extLst>
      <p:ext uri="{BB962C8B-B14F-4D97-AF65-F5344CB8AC3E}">
        <p14:creationId xmlns:p14="http://schemas.microsoft.com/office/powerpoint/2010/main" val="46005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 Hardware Requirements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Processor</a:t>
            </a:r>
            <a:endParaRPr lang="en-US" dirty="0"/>
          </a:p>
          <a:p>
            <a:pPr indent="-365760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RAM – 8Gb</a:t>
            </a:r>
          </a:p>
          <a:p>
            <a:pPr indent="-365760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GPU (Recommended)</a:t>
            </a:r>
          </a:p>
          <a:p>
            <a:pPr indent="-365760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Webcam that supports live Streaming</a:t>
            </a:r>
          </a:p>
          <a:p>
            <a:pPr indent="-365760">
              <a:buFont typeface="Wingdings" panose="020F0502020204030204" pitchFamily="34" charset="0"/>
              <a:buChar char="Ø"/>
            </a:pPr>
            <a:endParaRPr lang="en-US" sz="24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87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 Software Requirements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-365760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Python3</a:t>
            </a:r>
            <a:endParaRPr lang="en-US" dirty="0"/>
          </a:p>
          <a:p>
            <a:pPr indent="-365760">
              <a:buFont typeface="Wingdings" panose="020F0502020204030204" pitchFamily="34" charset="0"/>
              <a:buChar char="Ø"/>
            </a:pPr>
            <a:r>
              <a:rPr lang="en-US" sz="2800" b="1" dirty="0">
                <a:latin typeface="Times New Roman"/>
                <a:cs typeface="Calibri" panose="020F0502020204030204"/>
              </a:rPr>
              <a:t>Libraries Used</a:t>
            </a:r>
          </a:p>
          <a:p>
            <a:pPr marL="457200" lvl="1" indent="-274320">
              <a:buFont typeface="Wingdings" panose="020F0502020204030204" pitchFamily="34" charset="0"/>
              <a:buChar char="Ø"/>
            </a:pPr>
            <a:r>
              <a:rPr lang="en-US" sz="2200" dirty="0">
                <a:latin typeface="Times New Roman"/>
                <a:cs typeface="Calibri" panose="020F0502020204030204"/>
              </a:rPr>
              <a:t>Open CV version 2</a:t>
            </a:r>
            <a:endParaRPr lang="en-US" sz="2200" dirty="0">
              <a:latin typeface="Calibri" panose="020F0502020204030204"/>
              <a:cs typeface="Calibri" panose="020F0502020204030204"/>
            </a:endParaRPr>
          </a:p>
          <a:p>
            <a:pPr marL="457200" lvl="1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NumPy</a:t>
            </a:r>
            <a:endParaRPr lang="en-US" sz="2200" dirty="0">
              <a:latin typeface="Calibri" panose="020F0502020204030204"/>
              <a:cs typeface="Calibri" panose="020F0502020204030204"/>
            </a:endParaRPr>
          </a:p>
          <a:p>
            <a:pPr marL="457200" lvl="1">
              <a:buFont typeface="Wingdings" panose="020F0502020204030204" pitchFamily="34" charset="0"/>
              <a:buChar char="Ø"/>
            </a:pPr>
            <a:r>
              <a:rPr lang="en-US" sz="2400" dirty="0">
                <a:latin typeface="Times New Roman"/>
                <a:cs typeface="Calibri" panose="020F0502020204030204"/>
              </a:rPr>
              <a:t> SciPy</a:t>
            </a:r>
            <a:endParaRPr lang="en-US" sz="2200" dirty="0">
              <a:latin typeface="Calibri" panose="020F0502020204030204"/>
              <a:cs typeface="Calibri" panose="020F0502020204030204"/>
            </a:endParaRPr>
          </a:p>
          <a:p>
            <a:pPr marL="182880" indent="-457200">
              <a:buFont typeface="Wingdings" panose="020F0502020204030204" pitchFamily="34" charset="0"/>
              <a:buChar char="Ø"/>
            </a:pPr>
            <a:endParaRPr lang="en-US" sz="2800" dirty="0">
              <a:latin typeface="Times New Roman"/>
              <a:cs typeface="Calibri" panose="020F0502020204030204"/>
            </a:endParaRPr>
          </a:p>
          <a:p>
            <a:pPr indent="-365760">
              <a:buFont typeface="Wingdings" panose="020F0502020204030204" pitchFamily="34" charset="0"/>
              <a:buChar char="Ø"/>
            </a:pPr>
            <a:endParaRPr lang="en-US" sz="28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169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9138-DB8D-4819-B88F-4A49E56A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Build a Video Camera Using the ESP32-CAM Board | Nuts &amp;amp; Volts Magazine">
            <a:extLst>
              <a:ext uri="{FF2B5EF4-FFF2-40B4-BE49-F238E27FC236}">
                <a16:creationId xmlns:a16="http://schemas.microsoft.com/office/drawing/2014/main" id="{819A79BD-2684-4115-AFB0-5E970E6B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1" y="1541821"/>
            <a:ext cx="5523899" cy="441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SP32-CAM Pinouts">
            <a:extLst>
              <a:ext uri="{FF2B5EF4-FFF2-40B4-BE49-F238E27FC236}">
                <a16:creationId xmlns:a16="http://schemas.microsoft.com/office/drawing/2014/main" id="{89F93B10-11DE-498D-99BE-E9564FACF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8" r="16071" b="16266"/>
          <a:stretch/>
        </p:blipFill>
        <p:spPr bwMode="auto">
          <a:xfrm>
            <a:off x="6212519" y="1702603"/>
            <a:ext cx="5790091" cy="41734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D490A0-93CB-4E8E-803D-12770E66AC97}"/>
              </a:ext>
            </a:extLst>
          </p:cNvPr>
          <p:cNvSpPr/>
          <p:nvPr/>
        </p:nvSpPr>
        <p:spPr>
          <a:xfrm>
            <a:off x="683581" y="150920"/>
            <a:ext cx="10875145" cy="116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5400" dirty="0">
                <a:solidFill>
                  <a:schemeClr val="tx1"/>
                </a:solidFill>
              </a:rPr>
              <a:t>DEVICES: ESP32</a:t>
            </a:r>
          </a:p>
        </p:txBody>
      </p:sp>
    </p:spTree>
    <p:extLst>
      <p:ext uri="{BB962C8B-B14F-4D97-AF65-F5344CB8AC3E}">
        <p14:creationId xmlns:p14="http://schemas.microsoft.com/office/powerpoint/2010/main" val="243689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3130-2975-495D-BEE0-29C8F234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37664" cy="133801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Technology Devices International (FTDI)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3C164C-3ACB-4AC8-8827-0C183F68E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07" y="1852481"/>
            <a:ext cx="9937664" cy="4111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53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82C0-18B7-435F-8A36-3101F92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D08A-18DA-4F86-ACA5-0A49617B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1. Capture the video frame by frame </a:t>
            </a:r>
          </a:p>
          <a:p>
            <a:pPr lvl="1" algn="just"/>
            <a:r>
              <a:rPr lang="en-US" sz="2200" dirty="0"/>
              <a:t>Using the cv2.videoCapture() function we capture the frames.</a:t>
            </a:r>
          </a:p>
          <a:p>
            <a:pPr algn="just"/>
            <a:r>
              <a:rPr lang="en-US" sz="2400" dirty="0"/>
              <a:t>2. Detect the people in the frame.</a:t>
            </a:r>
          </a:p>
          <a:p>
            <a:pPr lvl="1" algn="just"/>
            <a:r>
              <a:rPr lang="en-US" sz="2200" dirty="0"/>
              <a:t>Using the loop we traverse through the frames captured and using the neural network trained using Coco datasets and yoloV3 algorithm we detect the people.</a:t>
            </a:r>
          </a:p>
          <a:p>
            <a:pPr algn="just"/>
            <a:r>
              <a:rPr lang="en-US" sz="2400" dirty="0"/>
              <a:t>3. Calculate the distance between the people.</a:t>
            </a:r>
          </a:p>
          <a:p>
            <a:pPr lvl="1" algn="just"/>
            <a:r>
              <a:rPr lang="en-US" sz="2200" dirty="0"/>
              <a:t>After detecting the people we extract the centroids of the detections. We use </a:t>
            </a:r>
            <a:r>
              <a:rPr lang="en-US" sz="2200" dirty="0" err="1"/>
              <a:t>cdist</a:t>
            </a:r>
            <a:r>
              <a:rPr lang="en-US" sz="2200" dirty="0"/>
              <a:t>() function of SciPy library to calculate the distance between each and every detection. This output will be Stored in a matrix.</a:t>
            </a:r>
          </a:p>
          <a:p>
            <a:pPr algn="just"/>
            <a:r>
              <a:rPr lang="en-US" sz="2400" dirty="0"/>
              <a:t>4. Identifying social distance violations. </a:t>
            </a:r>
          </a:p>
          <a:p>
            <a:pPr lvl="1" algn="just"/>
            <a:r>
              <a:rPr lang="en-US" sz="2200" dirty="0"/>
              <a:t>We will set a certain threshold distance. If that threshold distance was not met in between any two persons then we consider that as a social distance violation and alert them.</a:t>
            </a:r>
          </a:p>
        </p:txBody>
      </p:sp>
    </p:spTree>
    <p:extLst>
      <p:ext uri="{BB962C8B-B14F-4D97-AF65-F5344CB8AC3E}">
        <p14:creationId xmlns:p14="http://schemas.microsoft.com/office/powerpoint/2010/main" val="1022416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655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Crowd detection Camera to Prevent COVID-19</vt:lpstr>
      <vt:lpstr>Contents</vt:lpstr>
      <vt:lpstr>Introduction</vt:lpstr>
      <vt:lpstr> Functional Requirements</vt:lpstr>
      <vt:lpstr> Hardware Requirements</vt:lpstr>
      <vt:lpstr> Software Requirements</vt:lpstr>
      <vt:lpstr>PowerPoint Presentation</vt:lpstr>
      <vt:lpstr>Future Technology Devices International (FTDI)</vt:lpstr>
      <vt:lpstr>Working Principle</vt:lpstr>
      <vt:lpstr>Circuit Diagram</vt:lpstr>
      <vt:lpstr>Screenshots</vt:lpstr>
      <vt:lpstr>PowerPoint Presentation</vt:lpstr>
      <vt:lpstr>Future Scope</vt:lpstr>
      <vt:lpstr>Real Time Usage</vt:lpstr>
      <vt:lpstr> Analysis</vt:lpstr>
      <vt:lpstr>Advantages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Venu Dammalapati</cp:lastModifiedBy>
  <cp:revision>270</cp:revision>
  <dcterms:created xsi:type="dcterms:W3CDTF">2019-10-16T03:03:10Z</dcterms:created>
  <dcterms:modified xsi:type="dcterms:W3CDTF">2022-05-27T05:23:14Z</dcterms:modified>
</cp:coreProperties>
</file>