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00" r:id="rId2"/>
    <p:sldId id="324" r:id="rId3"/>
    <p:sldId id="325" r:id="rId4"/>
  </p:sldIdLst>
  <p:sldSz cx="9144000" cy="5143500" type="screen16x9"/>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9D3"/>
    <a:srgbClr val="A491BB"/>
    <a:srgbClr val="3992DB"/>
    <a:srgbClr val="005DA2"/>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93" d="100"/>
          <a:sy n="93" d="100"/>
        </p:scale>
        <p:origin x="80" y="2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2023/12/26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3484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35974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2023/12/26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88" y="2634"/>
            <a:ext cx="9145588" cy="5139820"/>
          </a:xfrm>
          <a:prstGeom prst="rect">
            <a:avLst/>
          </a:prstGeom>
        </p:spPr>
      </p:pic>
      <p:sp>
        <p:nvSpPr>
          <p:cNvPr id="9" name="矩形 8"/>
          <p:cNvSpPr/>
          <p:nvPr userDrawn="1"/>
        </p:nvSpPr>
        <p:spPr>
          <a:xfrm>
            <a:off x="-1588" y="2634"/>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611560" y="200199"/>
            <a:ext cx="23762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bg1">
                    <a:lumMod val="50000"/>
                  </a:schemeClr>
                </a:solidFill>
                <a:latin typeface="微软雅黑" panose="020B0503020204020204" pitchFamily="34" charset="-122"/>
                <a:ea typeface="微软雅黑" panose="020B0503020204020204" pitchFamily="34" charset="-122"/>
              </a:rPr>
              <a:t>RS</a:t>
            </a:r>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纠删码</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C260E4F-E17F-E66E-F14E-ED232D209E82}"/>
              </a:ext>
            </a:extLst>
          </p:cNvPr>
          <p:cNvSpPr/>
          <p:nvPr/>
        </p:nvSpPr>
        <p:spPr>
          <a:xfrm>
            <a:off x="611560" y="1067590"/>
            <a:ext cx="7704856" cy="35923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9CCDC2D-01CC-533B-5829-57A3696C9D65}"/>
              </a:ext>
            </a:extLst>
          </p:cNvPr>
          <p:cNvSpPr txBox="1"/>
          <p:nvPr/>
        </p:nvSpPr>
        <p:spPr>
          <a:xfrm>
            <a:off x="467544" y="780961"/>
            <a:ext cx="8496944" cy="1938992"/>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码</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n,k</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，原始数据量为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Mbit,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将其分为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 k + m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总数据块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原始数据块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校验块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个数据块经过编码得到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个校验块）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最多允许</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个数据块（数据块或者校验块）出现故障，当出现故障时，任意选取</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个幸存数据块就能计算得到所有的原始数据块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解码原理如图所示：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A82CFA8-4529-B3B5-C7E3-B7B81AD87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40" y="2416320"/>
            <a:ext cx="8568952" cy="2592288"/>
          </a:xfrm>
          <a:prstGeom prst="rect">
            <a:avLst/>
          </a:prstGeom>
        </p:spPr>
      </p:pic>
    </p:spTree>
    <p:extLst>
      <p:ext uri="{BB962C8B-B14F-4D97-AF65-F5344CB8AC3E}">
        <p14:creationId xmlns:p14="http://schemas.microsoft.com/office/powerpoint/2010/main" val="54369817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611560" y="200199"/>
            <a:ext cx="23762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bg1">
                    <a:lumMod val="50000"/>
                  </a:schemeClr>
                </a:solidFill>
                <a:latin typeface="微软雅黑" panose="020B0503020204020204" pitchFamily="34" charset="-122"/>
                <a:ea typeface="微软雅黑" panose="020B0503020204020204" pitchFamily="34" charset="-122"/>
              </a:rPr>
              <a:t>LRC</a:t>
            </a:r>
            <a:r>
              <a:rPr lang="zh-CN" altLang="en-US" sz="1800" b="1" dirty="0">
                <a:solidFill>
                  <a:schemeClr val="bg1">
                    <a:lumMod val="50000"/>
                  </a:schemeClr>
                </a:solidFill>
                <a:latin typeface="微软雅黑" panose="020B0503020204020204" pitchFamily="34" charset="-122"/>
                <a:ea typeface="微软雅黑" panose="020B0503020204020204" pitchFamily="34" charset="-122"/>
              </a:rPr>
              <a:t>局部修复码</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C260E4F-E17F-E66E-F14E-ED232D209E82}"/>
              </a:ext>
            </a:extLst>
          </p:cNvPr>
          <p:cNvSpPr/>
          <p:nvPr/>
        </p:nvSpPr>
        <p:spPr>
          <a:xfrm>
            <a:off x="611560" y="1067590"/>
            <a:ext cx="7704856" cy="35923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F9D9236-70D3-261F-E8F2-9C662107161C}"/>
              </a:ext>
            </a:extLst>
          </p:cNvPr>
          <p:cNvSpPr txBox="1"/>
          <p:nvPr/>
        </p:nvSpPr>
        <p:spPr>
          <a:xfrm>
            <a:off x="395536" y="843558"/>
            <a:ext cx="8496944" cy="1015663"/>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LRC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码</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k,l,g</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个数据块划分为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组，每组生成</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个局部校验块，并通过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个数据块生成</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个全局校验块。同一条带中的</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k+l+g</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个块分别存储在独立的存储设备上。单条带单块故障时，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LRC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启动局部修复算法，仅使用与故障块隶属同一组的其它块进行数据解码修复，故障大于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时，启动全局</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局部校验块进行解码修复。具体原理如图示。</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78E9233-F160-01B5-1E8B-2731FBA4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560821"/>
            <a:ext cx="5507720" cy="2021857"/>
          </a:xfrm>
          <a:prstGeom prst="rect">
            <a:avLst/>
          </a:prstGeom>
        </p:spPr>
      </p:pic>
      <p:sp>
        <p:nvSpPr>
          <p:cNvPr id="7" name="文本框 6">
            <a:extLst>
              <a:ext uri="{FF2B5EF4-FFF2-40B4-BE49-F238E27FC236}">
                <a16:creationId xmlns:a16="http://schemas.microsoft.com/office/drawing/2014/main" id="{563DF285-CCEA-EBE9-1A1A-019FA5B0CB93}"/>
              </a:ext>
            </a:extLst>
          </p:cNvPr>
          <p:cNvSpPr txBox="1"/>
          <p:nvPr/>
        </p:nvSpPr>
        <p:spPr>
          <a:xfrm>
            <a:off x="6156176" y="1707654"/>
            <a:ext cx="2304256" cy="1569660"/>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左侧（</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LRC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局部纠删码：局部校验块</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px</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分别由数据块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编码生成，并各自负责组内数据块的局部修复。全局校验块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则由</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x2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y2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编码生成，保证整个条带多故障的容错性。</a:t>
            </a:r>
          </a:p>
        </p:txBody>
      </p:sp>
      <p:sp>
        <p:nvSpPr>
          <p:cNvPr id="8" name="文本框 7">
            <a:extLst>
              <a:ext uri="{FF2B5EF4-FFF2-40B4-BE49-F238E27FC236}">
                <a16:creationId xmlns:a16="http://schemas.microsoft.com/office/drawing/2014/main" id="{CDC7A000-9487-DFFA-3227-066F2F729C33}"/>
              </a:ext>
            </a:extLst>
          </p:cNvPr>
          <p:cNvSpPr txBox="1"/>
          <p:nvPr/>
        </p:nvSpPr>
        <p:spPr>
          <a:xfrm>
            <a:off x="387550" y="3828865"/>
            <a:ext cx="8216897"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从构造形式可以看出，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LRC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在只有一个数据块丢失时，只需要读取故障块对应组内的其他数据块以及局部校验块即可进行解码。相比于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 k)RS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码需要读取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个块才能完成的修复流程，</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 l, g)LRC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在单块修复时的数据传输开销大约只有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k/l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个数据块；同时，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LRC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在修复时的计算量也随着参与数据量的减少而大大降低，这保证了整个纠删码系统能以较快的速度恢复损坏数据，并继续提供用户服务。</a:t>
            </a:r>
          </a:p>
        </p:txBody>
      </p:sp>
    </p:spTree>
    <p:extLst>
      <p:ext uri="{BB962C8B-B14F-4D97-AF65-F5344CB8AC3E}">
        <p14:creationId xmlns:p14="http://schemas.microsoft.com/office/powerpoint/2010/main" val="422787064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611560" y="200199"/>
            <a:ext cx="237626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bg1">
                    <a:lumMod val="50000"/>
                  </a:schemeClr>
                </a:solidFill>
                <a:latin typeface="微软雅黑" panose="020B0503020204020204" pitchFamily="34" charset="-122"/>
                <a:ea typeface="微软雅黑" panose="020B0503020204020204" pitchFamily="34" charset="-122"/>
              </a:rPr>
              <a:t>MSR</a:t>
            </a:r>
            <a:r>
              <a:rPr lang="zh-CN" altLang="en-US" sz="1800" b="1" dirty="0">
                <a:solidFill>
                  <a:schemeClr val="bg1">
                    <a:lumMod val="50000"/>
                  </a:schemeClr>
                </a:solidFill>
                <a:latin typeface="微软雅黑" panose="020B0503020204020204" pitchFamily="34" charset="-122"/>
                <a:ea typeface="微软雅黑" panose="020B0503020204020204" pitchFamily="34" charset="-122"/>
              </a:rPr>
              <a:t>最小存储再生码</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C260E4F-E17F-E66E-F14E-ED232D209E82}"/>
              </a:ext>
            </a:extLst>
          </p:cNvPr>
          <p:cNvSpPr/>
          <p:nvPr/>
        </p:nvSpPr>
        <p:spPr>
          <a:xfrm>
            <a:off x="611560" y="1067590"/>
            <a:ext cx="7704856" cy="35923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F9D9236-70D3-261F-E8F2-9C662107161C}"/>
              </a:ext>
            </a:extLst>
          </p:cNvPr>
          <p:cNvSpPr txBox="1"/>
          <p:nvPr/>
        </p:nvSpPr>
        <p:spPr>
          <a:xfrm>
            <a:off x="395536" y="843558"/>
            <a:ext cx="8496944" cy="830997"/>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MSR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码用三元组（</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n,k,d</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表示，原始数据编码后存进</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个节点，当修复数据时，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个幸存节点将自身编码数据块现象组合后传输到新节点，新节点通过部分数据块重新编码，即可完成修复。具体修复过程如图示，图中对比纠删码的修复方案展示具体的修复过程。（</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）纠删码存储开销为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4Mb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，带宽开销为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2Mb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）再生码存储开销为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4Mb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，带宽开销为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1.5Mb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69B7C83-AB6D-2826-FA18-71594CCD8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60" y="1632873"/>
            <a:ext cx="3886400" cy="1473276"/>
          </a:xfrm>
          <a:prstGeom prst="rect">
            <a:avLst/>
          </a:prstGeom>
        </p:spPr>
      </p:pic>
      <p:sp>
        <p:nvSpPr>
          <p:cNvPr id="9" name="文本框 8">
            <a:extLst>
              <a:ext uri="{FF2B5EF4-FFF2-40B4-BE49-F238E27FC236}">
                <a16:creationId xmlns:a16="http://schemas.microsoft.com/office/drawing/2014/main" id="{3DB3C89C-EA0A-9CDC-4FA8-DDC5FEC38976}"/>
              </a:ext>
            </a:extLst>
          </p:cNvPr>
          <p:cNvSpPr txBox="1"/>
          <p:nvPr/>
        </p:nvSpPr>
        <p:spPr>
          <a:xfrm>
            <a:off x="5303371" y="2113352"/>
            <a:ext cx="1872208" cy="276999"/>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码修复方案</a:t>
            </a:r>
          </a:p>
        </p:txBody>
      </p:sp>
      <p:pic>
        <p:nvPicPr>
          <p:cNvPr id="11" name="图片 10">
            <a:extLst>
              <a:ext uri="{FF2B5EF4-FFF2-40B4-BE49-F238E27FC236}">
                <a16:creationId xmlns:a16="http://schemas.microsoft.com/office/drawing/2014/main" id="{44977676-1D6B-FD91-4467-6EC0A86EF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60" y="3302782"/>
            <a:ext cx="5200917" cy="1581231"/>
          </a:xfrm>
          <a:prstGeom prst="rect">
            <a:avLst/>
          </a:prstGeom>
        </p:spPr>
      </p:pic>
      <p:sp>
        <p:nvSpPr>
          <p:cNvPr id="12" name="文本框 11">
            <a:extLst>
              <a:ext uri="{FF2B5EF4-FFF2-40B4-BE49-F238E27FC236}">
                <a16:creationId xmlns:a16="http://schemas.microsoft.com/office/drawing/2014/main" id="{C4121216-4EE5-5CC8-ACC7-C7DD5A1050ED}"/>
              </a:ext>
            </a:extLst>
          </p:cNvPr>
          <p:cNvSpPr txBox="1"/>
          <p:nvPr/>
        </p:nvSpPr>
        <p:spPr>
          <a:xfrm>
            <a:off x="6300192" y="3772203"/>
            <a:ext cx="187220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再生码修复方案</a:t>
            </a:r>
          </a:p>
        </p:txBody>
      </p:sp>
    </p:spTree>
    <p:extLst>
      <p:ext uri="{BB962C8B-B14F-4D97-AF65-F5344CB8AC3E}">
        <p14:creationId xmlns:p14="http://schemas.microsoft.com/office/powerpoint/2010/main" val="1284130310"/>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5114</TotalTime>
  <Words>546</Words>
  <Application>Microsoft Office PowerPoint</Application>
  <PresentationFormat>全屏显示(16:9)</PresentationFormat>
  <Paragraphs>19</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微软雅黑</vt:lpstr>
      <vt:lpstr>Arial</vt:lpstr>
      <vt:lpstr>Calibri</vt:lpstr>
      <vt:lpstr>第一PPT，www.1ppt.com</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yue cai</cp:lastModifiedBy>
  <cp:revision>124</cp:revision>
  <dcterms:created xsi:type="dcterms:W3CDTF">2015-12-11T17:46:17Z</dcterms:created>
  <dcterms:modified xsi:type="dcterms:W3CDTF">2023-12-26T15:53:34Z</dcterms:modified>
</cp:coreProperties>
</file>