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5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31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7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63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9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5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 of Melanoma Dataset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solidFill>
                  <a:srgbClr val="000000"/>
                </a:solidFill>
                <a:latin typeface="Times New Roman"/>
              </a:rPr>
              <a:t>Author: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Tee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</a:rPr>
              <a:t>K</a:t>
            </a:r>
            <a:r>
              <a:rPr sz="2400" dirty="0" err="1" smtClean="0">
                <a:solidFill>
                  <a:srgbClr val="000000"/>
                </a:solidFill>
                <a:latin typeface="Times New Roman"/>
              </a:rPr>
              <a:t>hafe</a:t>
            </a:r>
            <a:endParaRPr sz="2400" dirty="0">
              <a:solidFill>
                <a:srgbClr val="000000"/>
              </a:solidFill>
              <a:latin typeface="Times New Roman"/>
            </a:endParaRPr>
          </a:p>
          <a:p>
            <a:r>
              <a:rPr sz="2400" dirty="0" smtClean="0">
                <a:solidFill>
                  <a:srgbClr val="000000"/>
                </a:solidFill>
                <a:latin typeface="Times New Roman"/>
              </a:rPr>
              <a:t>Context: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sz="2400" dirty="0" smtClean="0">
                <a:solidFill>
                  <a:srgbClr val="000000"/>
                </a:solidFill>
                <a:latin typeface="Times New Roman"/>
              </a:rPr>
              <a:t>Statistics </a:t>
            </a:r>
            <a:r>
              <a:rPr sz="2400" dirty="0">
                <a:solidFill>
                  <a:srgbClr val="000000"/>
                </a:solidFill>
                <a:latin typeface="Times New Roman"/>
              </a:rPr>
              <a:t>for AI and Data Science</a:t>
            </a: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Objective: Investigate clinical melanoma data to identify prognostic factors influencing patient survival using 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Clinical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Times New Roman"/>
              </a:rPr>
              <a:t>Surgery improves outcomes (most patients survived)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Older patients and ulcerated tumors linked to worse prognosis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Ulcer presence = fewer survival days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Status &amp; sex have measurable impact on outcomes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400">
                <a:solidFill>
                  <a:srgbClr val="000000"/>
                </a:solidFill>
                <a:latin typeface="Times New Roman"/>
              </a:rPr>
              <a:t>Recommendation: Surgery should be encouraged based on survival gains</a:t>
            </a:r>
          </a:p>
          <a:p>
            <a:endParaRPr sz="2400">
              <a:solidFill>
                <a:srgbClr val="000000"/>
              </a:solidFill>
              <a:latin typeface="Times New Roman"/>
            </a:endParaRP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Limitation: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Small sample size (205 patients over 15 years)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No control group (patients who didn’t undergo surgery)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Uneven distribution over time limits trend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Times New Roman"/>
              </a:rPr>
              <a:t>Tools Used: R, RStudio, Tidyverse, ggplot2</a:t>
            </a:r>
          </a:p>
          <a:p>
            <a:endParaRPr sz="2400">
              <a:solidFill>
                <a:srgbClr val="000000"/>
              </a:solidFill>
              <a:latin typeface="Times New Roman"/>
            </a:endParaRP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Sources: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Canadian Cancer Society (2024)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American Cancer Society (2023)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GBD Study (2016), Wickham et al. (2019), RStudio Team (2020)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solidFill>
                  <a:srgbClr val="000000"/>
                </a:solidFill>
                <a:latin typeface="Times New Roman"/>
              </a:rPr>
              <a:t>Questions welcome!</a:t>
            </a:r>
          </a:p>
          <a:p>
            <a:endParaRPr sz="2400" dirty="0">
              <a:solidFill>
                <a:srgbClr val="000000"/>
              </a:solidFill>
              <a:latin typeface="Times New Roman"/>
            </a:endParaRP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Report &amp; code available on request</a:t>
            </a: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Connect with me to collaborate on health data science projects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sz="2400">
                <a:solidFill>
                  <a:srgbClr val="000000"/>
                </a:solidFill>
                <a:latin typeface="Times New Roman"/>
              </a:rPr>
              <a:t>Source: University of Odense, Denmark (1962–1977)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Sample Size: 205 patients</a:t>
            </a:r>
          </a:p>
          <a:p>
            <a:endParaRPr sz="2400">
              <a:solidFill>
                <a:srgbClr val="000000"/>
              </a:solidFill>
              <a:latin typeface="Times New Roman"/>
            </a:endParaRP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Variables: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Time (survival in days)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Status (alive, died from melanoma, died from other causes)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Sex (Male, Female)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Age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Year of surgery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Tumor Thickness (mm)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Ulceration (present/absent)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400" dirty="0">
                <a:solidFill>
                  <a:srgbClr val="000000"/>
                </a:solidFill>
                <a:latin typeface="Times New Roman"/>
              </a:rPr>
              <a:t>Sex Distribution:</a:t>
            </a: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- Female: 126 (61.5%)</a:t>
            </a: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- Male: 79 (38.5%)</a:t>
            </a:r>
          </a:p>
          <a:p>
            <a:endParaRPr sz="2400" dirty="0">
              <a:solidFill>
                <a:srgbClr val="000000"/>
              </a:solidFill>
              <a:latin typeface="Times New Roman"/>
            </a:endParaRP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Age Range: 4 to 95 years</a:t>
            </a:r>
          </a:p>
          <a:p>
            <a:endParaRPr sz="2400" dirty="0">
              <a:solidFill>
                <a:srgbClr val="000000"/>
              </a:solidFill>
              <a:latin typeface="Times New Roman"/>
            </a:endParaRP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Ulceration:</a:t>
            </a: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- Absent: 115 patients</a:t>
            </a: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- Present: 90 patients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63267"/>
          </a:xfrm>
        </p:spPr>
        <p:txBody>
          <a:bodyPr>
            <a:normAutofit fontScale="90000"/>
          </a:bodyPr>
          <a:lstStyle/>
          <a:p>
            <a:r>
              <a:rPr dirty="0"/>
              <a:t>Key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071990"/>
            <a:ext cx="6798736" cy="924129"/>
          </a:xfrm>
        </p:spPr>
        <p:txBody>
          <a:bodyPr>
            <a:noAutofit/>
          </a:bodyPr>
          <a:lstStyle/>
          <a:p>
            <a:r>
              <a:rPr sz="1200" dirty="0">
                <a:solidFill>
                  <a:srgbClr val="000000"/>
                </a:solidFill>
                <a:latin typeface="Times New Roman"/>
              </a:rPr>
              <a:t>Time (survival):</a:t>
            </a: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- Mean: 2153 days</a:t>
            </a: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- Median: 2005 days</a:t>
            </a: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- Range: 10 to 5565 days</a:t>
            </a:r>
          </a:p>
          <a:p>
            <a:endParaRPr sz="1200" dirty="0">
              <a:solidFill>
                <a:srgbClr val="000000"/>
              </a:solidFill>
              <a:latin typeface="Times New Roman"/>
            </a:endParaRP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Thickness (mm):</a:t>
            </a: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- Mean: 2.92</a:t>
            </a: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- Range: 0.10 to 17.42</a:t>
            </a:r>
          </a:p>
          <a:p>
            <a:endParaRPr sz="1200" dirty="0">
              <a:solidFill>
                <a:srgbClr val="000000"/>
              </a:solidFill>
              <a:latin typeface="Times New Roman"/>
            </a:endParaRP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Status:</a:t>
            </a: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- Alive: 134</a:t>
            </a: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- Died from Melanoma: 57</a:t>
            </a:r>
          </a:p>
          <a:p>
            <a:r>
              <a:rPr sz="1200" dirty="0">
                <a:solidFill>
                  <a:srgbClr val="000000"/>
                </a:solidFill>
                <a:latin typeface="Times New Roman"/>
              </a:rPr>
              <a:t>- Died from other causes: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_img_4_thickness_h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16" y="442608"/>
            <a:ext cx="4007794" cy="2772383"/>
          </a:xfrm>
          <a:prstGeom prst="rect">
            <a:avLst/>
          </a:prstGeom>
        </p:spPr>
      </p:pic>
      <p:pic>
        <p:nvPicPr>
          <p:cNvPr id="5" name="Picture 4" descr="slide_img_3_time_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63" y="457200"/>
            <a:ext cx="4114800" cy="2743200"/>
          </a:xfrm>
          <a:prstGeom prst="rect">
            <a:avLst/>
          </a:prstGeom>
        </p:spPr>
      </p:pic>
      <p:pic>
        <p:nvPicPr>
          <p:cNvPr id="6" name="Picture 5" descr="slide_img_7_stat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10" y="3317132"/>
            <a:ext cx="4114800" cy="2743200"/>
          </a:xfrm>
          <a:prstGeom prst="rect">
            <a:avLst/>
          </a:prstGeom>
        </p:spPr>
      </p:pic>
      <p:pic>
        <p:nvPicPr>
          <p:cNvPr id="7" name="Picture 6" descr="slide_img_5_correl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857" y="3317132"/>
            <a:ext cx="40420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400">
                <a:solidFill>
                  <a:srgbClr val="000000"/>
                </a:solidFill>
                <a:latin typeface="Times New Roman"/>
              </a:rPr>
              <a:t>Time ~ Thickness: -0.235 (weak negative)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Time ~ Age: -0.301 (weak negative)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Thickness ~ Age: +0.212 (weak positive)</a:t>
            </a:r>
          </a:p>
          <a:p>
            <a:endParaRPr sz="2400">
              <a:solidFill>
                <a:srgbClr val="000000"/>
              </a:solidFill>
              <a:latin typeface="Times New Roman"/>
            </a:endParaRP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Interpretation: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Older patients and those with thicker tumors had shorter survival times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Elderly patients tended to present with thicker tumors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2400">
                <a:solidFill>
                  <a:srgbClr val="000000"/>
                </a:solidFill>
                <a:latin typeface="Times New Roman"/>
              </a:rPr>
              <a:t>Time vs Thickness: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Model: Thickness = 4.26 - 0.00062 * Time</a:t>
            </a:r>
          </a:p>
          <a:p>
            <a:endParaRPr sz="2400">
              <a:solidFill>
                <a:srgbClr val="000000"/>
              </a:solidFill>
              <a:latin typeface="Times New Roman"/>
            </a:endParaRP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Time vs Age: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Model: Age = 62.11 - 0.00448 * Time</a:t>
            </a:r>
          </a:p>
          <a:p>
            <a:endParaRPr sz="2400">
              <a:solidFill>
                <a:srgbClr val="000000"/>
              </a:solidFill>
              <a:latin typeface="Times New Roman"/>
            </a:endParaRP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Thickness vs Age: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Model: Age = 48.97 + 1.197 * Thickness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Gender-Based T-Tests and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Times New Roman"/>
              </a:rPr>
              <a:t>Significant Differences (p &lt; 0.05):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Time (p = 0.0386)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Thickness (p = 0.0101)</a:t>
            </a:r>
          </a:p>
          <a:p>
            <a:endParaRPr sz="2400">
              <a:solidFill>
                <a:srgbClr val="000000"/>
              </a:solidFill>
              <a:latin typeface="Times New Roman"/>
            </a:endParaRP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No Significant Difference:</a:t>
            </a:r>
          </a:p>
          <a:p>
            <a:r>
              <a:rPr sz="2400">
                <a:solidFill>
                  <a:srgbClr val="000000"/>
                </a:solidFill>
                <a:latin typeface="Times New Roman"/>
              </a:rPr>
              <a:t>- Age by gender (p = 0.3408)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QQ Plot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solidFill>
                  <a:srgbClr val="000000"/>
                </a:solidFill>
                <a:latin typeface="Times New Roman"/>
              </a:rPr>
              <a:t>Time: Normally distributed across genders</a:t>
            </a: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Age: Normally distributed</a:t>
            </a:r>
          </a:p>
          <a:p>
            <a:r>
              <a:rPr sz="2400" dirty="0">
                <a:solidFill>
                  <a:srgbClr val="000000"/>
                </a:solidFill>
                <a:latin typeface="Times New Roman"/>
              </a:rPr>
              <a:t>Thickness: Not normally distributed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496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Exploratory Data Analysis of Melanoma Dataset in R</vt:lpstr>
      <vt:lpstr>Dataset Description</vt:lpstr>
      <vt:lpstr>Demographics Summary</vt:lpstr>
      <vt:lpstr>Key Descriptive Statistics</vt:lpstr>
      <vt:lpstr>PowerPoint Presentation</vt:lpstr>
      <vt:lpstr>Correlation Analysis</vt:lpstr>
      <vt:lpstr>Regression Summary</vt:lpstr>
      <vt:lpstr>Gender-Based T-Tests and ANOVA</vt:lpstr>
      <vt:lpstr>QQ Plot Observations</vt:lpstr>
      <vt:lpstr>Clinical Insights</vt:lpstr>
      <vt:lpstr>Recommendations &amp; Limitations</vt:lpstr>
      <vt:lpstr>Tools &amp; References</vt:lpstr>
      <vt:lpstr>Thank You / 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Melanoma Dataset in R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2025-07-12T21:20:43Z</dcterms:modified>
  <cp:category/>
</cp:coreProperties>
</file>