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7" r:id="rId5"/>
    <p:sldId id="265" r:id="rId6"/>
    <p:sldId id="266" r:id="rId7"/>
    <p:sldId id="285" r:id="rId8"/>
    <p:sldId id="286" r:id="rId9"/>
    <p:sldId id="287" r:id="rId10"/>
    <p:sldId id="288" r:id="rId11"/>
    <p:sldId id="289" r:id="rId12"/>
    <p:sldId id="291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5" r:id="rId37"/>
    <p:sldId id="316" r:id="rId38"/>
    <p:sldId id="317" r:id="rId39"/>
    <p:sldId id="318" r:id="rId40"/>
    <p:sldId id="320" r:id="rId41"/>
    <p:sldId id="321" r:id="rId42"/>
    <p:sldId id="322" r:id="rId43"/>
    <p:sldId id="31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0503-E0C1-4D74-8382-5B6007D9201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1171B-BE75-4F3B-B669-1DE5A4A2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799-B424-FC18-96E3-F92E5D1E0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2D50C-C179-0FE2-2193-06B495C6E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4B766-F6A9-A546-ADDC-3EC8E772E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57B9-1C82-0F2D-18C7-1FFE6A76C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8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76B46-DB8F-C999-1171-49ED3F448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FB9C61-DA0E-74B6-9C1C-1EE901383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580FC-098F-5887-FA9D-EAD13A6C9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9C8B-251D-E455-49BA-1526102AE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4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9B1B6-352F-55CB-52AA-5DA3AE2F6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BE1D7-F9FF-CC26-B5A5-0AD4021D9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3D0EFE-29B9-CBBC-2BFF-43288F744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E710F-80A9-359F-0290-8AA2AADFD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0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92384-1B18-942C-2FB9-124E48E3F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FDBF4-2168-4707-44C1-2DF196493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4718C-1980-C940-296C-11BAADC49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C4DB-A2E8-E850-C77C-CEA3F79E5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42A9-082F-108A-8357-70454223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4CBFC-1AC6-04C4-523C-0B1AF5F0A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36FCF-A360-06FC-33E9-32B566920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6DF9-378D-4CCF-3AFD-0A299DB4B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5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8246-F03C-4E9F-7496-AD95AA399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41E53-6F91-A16A-920A-63F591DD3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ED79B-B648-EC97-611D-537DB0371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997D2-70DE-EAC4-3F75-C7168224C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3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6D4C-F884-B5A9-E803-89C65287B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B12FB-C7CD-353F-7F9E-ADEF73A97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0A152B-9BC8-331D-2358-45D314A1A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3A280-E5A7-C491-CFA8-828565BF4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7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EA8C8-FCC9-0587-31D2-328585B84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56057-1B6A-355C-5281-E110AE96F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F2048-0101-65EE-5CDF-4F3A5BC4F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121F2-568E-9F30-075A-7A5DF61F4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0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016E-3DB3-B4F7-685D-D0F38C6D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800B6D-977B-EC4B-A3A9-8D1741388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EC714-F243-8F71-22B3-31370C59B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FC9CB-4C5C-BAA1-2EE8-C306FC6DC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2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1C8F3-29EB-F5E7-3B0B-7F898043B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0AE8D-BF85-6E78-CFC9-75EEAB355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C6C02-4FA6-24BF-BA43-55CEACBC4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FA2B0-7A45-6507-C7DD-64ADB9386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596FB-47EC-85EC-F99C-A80DE4CDA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06A0B-5075-FFC7-B809-5DB5C7F04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7B129-358D-A8A7-0E2C-8CDFDE591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7345B-1072-6D8C-9E70-86F0A48AA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3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0DAB6-3125-86B0-EC16-C5A50BF3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2CAC5-AA14-7C01-70E3-C0E9CCED2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EB4170-A26D-ECDD-7283-4E2A0F75E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26228-AD07-360D-DD1F-0E7780D4D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67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B6D0-59D5-F0FB-FD2E-7F855587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5C019-9E63-3FB9-E43D-6D7167AC2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C6475-8C3E-12F8-0724-907DD9D60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235B-38B8-E461-B635-A26FD69D6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4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D092-399D-6C93-24E4-B79E9FFD3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7335B-913E-8514-A091-695147066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97ED35-A0A0-0B44-28F7-28479E48B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8E776-0DDB-0A09-7C47-CC85DF2D8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89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3DDEF-5502-A6C8-1D83-08C88EEA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6C9FA-1F1B-FB16-6A86-68730FA2B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263AFD-EC78-F622-65F4-DF4278D09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51027-0E75-C109-E9F3-90584B758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26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4B513-D95B-44D4-F908-E9C38107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73AA5A-1594-EC9D-7F3C-5AB874223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A746C-86E8-7607-DB98-89FD8698E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86907-D73F-C300-E84F-2CD1A8220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0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A0EE7-577D-3606-01C9-5E90C209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2D3C5-DF05-9E26-6478-97C550A78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FC250-6BF0-1B75-E44A-E7557947E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DD84-630A-98A5-E289-89877AE1A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97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1312-CCED-DAC2-891B-A1533FF1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26E02C-5A8A-A7B4-C044-81FBF1A6D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3FCDF-BFF4-A3FD-CA88-9E9EFDC0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BB9D1-93A1-EE69-DC83-0330E999D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8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9F8E-AF23-5998-F17E-018D7A33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47649-6549-C5E2-0A36-D4B3A2A97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985FC-B71F-83D4-7E1D-C27F7569A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4E76E-C83B-B797-200F-7AB65C2C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9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80DC-5F26-5661-D5A6-69DEE73E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96499-8DA8-D63E-FFA0-9A48995FB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AF223-3534-99FB-5625-0ACA5F840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EEC3-7084-1A10-FA61-C2FA204D2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7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03E2C-B537-B539-0790-50E5F77C7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B8DDC-3FEE-CBB5-6607-70F4A92C4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26F91-5D26-CC8A-7B72-8EA2ADA2F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6AEDD-769D-0AB7-F260-CCB3ACDDD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D681-4050-0609-EB1E-2B250428B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57308-3C82-2AD3-F420-604DF9BE5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A9B1D-C98B-99BF-AEE4-046BE207D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3398-4803-F69D-AB5B-78A1A9031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45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492D-0896-0B89-5505-5D77000C5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5591D-0998-480F-2D57-3740E037D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E2874-6B23-A4F3-8C75-A111E6494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AA7D7-4DE0-2FD2-FF67-D38B8FA1B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81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5E1F5-EC2D-9523-0EF2-44C8A16F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095D5-7F65-6A87-DA9E-AB96213F2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BADD8-C360-4820-1381-72FE3C4D6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9FED6-433F-0307-1B89-4782A807C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8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9437F-3EA9-F995-EAF6-6F4F235F7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8CA33-FF85-2D79-8980-A5A2698F1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DA047-C0B6-DBB3-2DFA-4C2B604FF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9CFDB-AC0A-7C57-F77F-1302121E7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2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54B5-4E13-0697-9BFC-E900E0CD8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83B98-D16E-6B37-1036-7D5CB44DD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80F56-2C7F-AE2C-5234-8743672B0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14C2D-C55B-1393-AC2B-F7B09D5CA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4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B1BF-0501-9FA0-C159-EBAC062F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2745FD-BEED-CF33-2FCB-8AF2223F8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532F8-59B4-3F5A-64B0-F9E8BB471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B8F3E-1BC7-B5AC-EB3E-13FAFD8ED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7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DB63F-67FF-61AE-05B3-50D1E9650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69994-F5E1-7624-B416-E39B0D03C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5F6C9-E52F-80F2-268D-699DCE81B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D65B0-2FBB-627B-D04D-1A6639465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861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A3F4C-6D77-7BD3-7E30-11796F66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A99C-CEFF-D21D-423D-2B0F7F254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BE68B-4727-B12E-01DE-FD90594BC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1B1EA-A586-6BE7-870D-816C33339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2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65B53-DDDD-7B9A-81D7-C977BD2F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9022A-0ED0-6D50-0F89-CD4339514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DB7FF-518F-9621-F6C1-30825CA3A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B516-C86A-4345-77F2-4D806B262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567F1-777F-EAB3-D16B-4DCF33530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03BAE-F94B-0C3B-598C-82E40DFFF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A7EFB-0AB3-5C5E-3684-329856732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D8BDC-FAF5-2FC4-99B6-05B8DABD2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6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60F80-EDD7-6561-F2A8-75BE3AED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1DF69-1A10-9559-95FE-6CFB01093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EC6B2-7F51-2DC5-0645-E1DFE517F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4EDC-67F5-4C31-911A-AA077FE93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39629-56E8-860D-BEEA-27DB83D9A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4D349-7454-DAA4-F10F-7760E5060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37410-3413-6B69-CD89-78C6CEE60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1164F-B4EC-E421-45CD-079FC74A8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6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C4DC-4663-83D0-0AA9-BEB23DD1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641D2-F2F4-7680-51D7-633306863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48C96-B283-0F93-A78D-4A37E5B34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02D9C-06AF-6865-AED5-99EEC6405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5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962F7-3D16-43A3-1DC4-4AFDFBF3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94BE0-525C-46A0-972A-ACD95101F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C4B37-F99B-C089-2F71-662D8E0C5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3FDD3-AF5C-3ECE-B9C3-2B51243A2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2E6F4-6B05-E57C-061A-E4EDC6FE9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3CAB0-781A-E402-B219-C41FD877F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EE087-02DB-8DBE-756B-A46D14E5F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2824-89A7-15D6-4475-26894DF3B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9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FC4-F5E2-23C8-A89E-800286EF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2747E-2262-063C-DB6D-2E366DFC8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34DF0-6A82-3B5C-C639-9E12248E2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07ECB-5581-AFFA-BC49-DE1DB07ED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1171B-BE75-4F3B-B669-1DE5A4A2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EDAF-FC32-BAB3-BFDA-5A8E19E4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6C7F-F4BF-FE2D-650B-E64C524A2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BFF3-9A66-32A4-BD7C-B80DEC3E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034F-B793-9968-AC02-8CE6B362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69A2-DB56-C33F-E355-37716C2D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ADC1-8B4C-9759-8506-08DA6CC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53CF9-0D75-6A59-135C-3337DE41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3177-F59C-9155-DBAF-96C0CE14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E502-A49E-5ED4-C032-B756318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9834-348C-6A76-289B-4A3F9DE7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F37E5-4518-63E1-3DFB-41081F673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ABE87-2DA9-B369-15AC-7C89C3364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A0A1-8B0C-91D1-1B90-88176CB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E4A7-B817-347E-6CAD-D35A28C8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3FC9-5EDE-F032-0116-1F21186E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0FBA-1366-F2F5-F4AE-D5A156AA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02EF-A90E-A08A-F958-BBEDE257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A9BB-BA0F-C157-A4D5-9D8746F1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4056-8624-E08F-7B9B-CBAB896F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2424-7BC8-9D8A-0DCC-4BBEA17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E366-D319-C647-20BA-D85A9950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4D895-91BE-FB3D-4344-688883D2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337-7B00-25DC-647C-12DA5CC5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6E08-7277-41D2-E3BE-F970A071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E8E0-DF12-9932-7849-C0B3E55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256D-8D9F-770D-8D1C-0603F941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1B71-07C4-247F-8EE9-007173165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0C0C4-52C0-D4EA-FDD0-2650203EB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1E12-903E-73B8-713C-656173F0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8726-C647-C51F-E73A-0654A654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BA490-DCE8-7861-33D1-42E12689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0AC1-5EA2-F80C-A42A-F1B32FD8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D867-F8BC-C144-5951-C614E1E2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028C6-56AC-246A-6B6C-5477A3BED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36F1A-899D-6233-22A1-2ABC481E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77751-DB1E-DEF5-2157-69AA5C69F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00452-A344-7491-C7A1-72365F56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40228-6804-EEB2-18AA-D79B1321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1DD92-354F-DCB2-02D0-229CC60F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54E4-FD48-05B7-3C0B-63B23695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0600A-1AF4-43DC-FA5F-3E8EBC8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E5D09-350B-63EA-AA0D-A0328435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9A0A-B90F-6E2E-13B3-7EC517B5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C25D9-4628-CBE2-6801-C169EA91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4182C-38B0-F953-6EBF-1F5F7742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68F28-4C80-658B-7585-9B092EE4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A10-B8E6-D9C8-771C-B388D2DF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0E28-F137-1986-DD88-E4851C75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F9054-BD06-FC94-1C1B-A9D532CC3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7440F-4A7E-C266-192E-EB2EFC8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3A6F-6D6B-AF84-D548-6371622F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9C246-1718-07A0-DBCB-6BFA986F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AF85-C21A-4BA8-1E1B-ACB76AA9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B0E9-60BC-691D-AF0E-856D62D87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57B9F-B05B-ADA8-3401-7E79745C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4D5E-4B8A-25B9-8577-6D539D1D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8862D-E413-1F04-F841-8B2E1B84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0325-F99B-CB92-7020-B0AEFF1F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7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690C0-5451-7A5B-8958-D2873151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0BE8-095B-808D-13D5-93DD03EA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2516-D6A5-B4A1-D58C-DA908B70D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CA11F-F94C-4243-8B35-AA2CB95A92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CD25-AE82-646C-C158-6CD19887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AC4D-A726-FC44-7275-6AF1F534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E6B01-7EB6-41C2-900D-AAD1BCCD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4375BB-699F-988B-257B-DCD25C41220A}"/>
              </a:ext>
            </a:extLst>
          </p:cNvPr>
          <p:cNvSpPr txBox="1"/>
          <p:nvPr/>
        </p:nvSpPr>
        <p:spPr>
          <a:xfrm>
            <a:off x="2032000" y="1898836"/>
            <a:ext cx="7875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BÁO CÁO ĐỒ ÁN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FLIP FLOP USING LATCH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20E132-4704-2878-1500-828407618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96374"/>
              </p:ext>
            </p:extLst>
          </p:nvPr>
        </p:nvGraphicFramePr>
        <p:xfrm>
          <a:off x="2032000" y="4108391"/>
          <a:ext cx="8128000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671477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604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HỌ &amp;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MÃ SỐ SINH VIÊN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4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Đặng</a:t>
                      </a:r>
                      <a:r>
                        <a:rPr lang="en-US" dirty="0"/>
                        <a:t> Gia </a:t>
                      </a:r>
                      <a:r>
                        <a:rPr lang="en-US" dirty="0" err="1"/>
                        <a:t>Bảo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Mai Tiến Dũng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22200009</a:t>
                      </a:r>
                    </a:p>
                    <a:p>
                      <a:pPr algn="ctr"/>
                      <a:r>
                        <a:rPr lang="en-US" dirty="0"/>
                        <a:t>22200037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905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5F72B3-154B-208F-FB7A-C429C5883330}"/>
              </a:ext>
            </a:extLst>
          </p:cNvPr>
          <p:cNvSpPr txBox="1"/>
          <p:nvPr/>
        </p:nvSpPr>
        <p:spPr>
          <a:xfrm>
            <a:off x="2032000" y="3573062"/>
            <a:ext cx="8128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dẫn:ThS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. NGUYỄN THỊ THIÊN TRANG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AF2C4-2E7D-15CC-980C-604E562AAF64}"/>
              </a:ext>
            </a:extLst>
          </p:cNvPr>
          <p:cNvSpPr txBox="1"/>
          <p:nvPr/>
        </p:nvSpPr>
        <p:spPr>
          <a:xfrm>
            <a:off x="2032000" y="5864849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TP Hồ Chí Minh, ngày 04 tháng 06 năm 2025</a:t>
            </a:r>
          </a:p>
        </p:txBody>
      </p:sp>
      <p:pic>
        <p:nvPicPr>
          <p:cNvPr id="2052" name="Picture 4" descr="Khoa Điện tử - Viễn thông, Trường Đại học Khoa học Tự nhiên, ĐHQG-HCM">
            <a:extLst>
              <a:ext uri="{FF2B5EF4-FFF2-40B4-BE49-F238E27FC236}">
                <a16:creationId xmlns:a16="http://schemas.microsoft.com/office/drawing/2014/main" id="{CC84545F-B88A-00E6-18EC-D753BDE0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50" y="332454"/>
            <a:ext cx="5600826" cy="138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ộ môn Điện tử - Khoa Điện tử - Viễn thông, HCMUS">
            <a:extLst>
              <a:ext uri="{FF2B5EF4-FFF2-40B4-BE49-F238E27FC236}">
                <a16:creationId xmlns:a16="http://schemas.microsoft.com/office/drawing/2014/main" id="{EEE7755C-1431-3D98-8724-BEA630582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38" y="143880"/>
            <a:ext cx="2509203" cy="15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7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2295-5E91-2AA0-68E8-9D68E9CC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779A6-91AA-6A2A-0EB3-507F307F90C9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37F62-0C02-9DDC-BD06-F08967A71EF8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1954F6F-07EA-86A2-F0E0-1C48E66B3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9DECE6CB-7E25-B2EB-F46C-2CFD2F2C4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E6E94-EDDE-AB9E-1F4E-8DF55F221DC5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5EC14E-BADA-DFDE-5744-A2F269A5C1E4}"/>
                  </a:ext>
                </a:extLst>
              </p:cNvPr>
              <p:cNvSpPr txBox="1"/>
              <p:nvPr/>
            </p:nvSpPr>
            <p:spPr>
              <a:xfrm>
                <a:off x="274321" y="1469392"/>
                <a:ext cx="11643358" cy="4515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Latch:</a:t>
                </a:r>
              </a:p>
              <a:p>
                <a:pPr algn="just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𝑊</m:t>
                            </m:r>
                          </m:e>
                          <m:sub>
                            <m:r>
                              <a:rPr lang="en-US" sz="2400" i="1"/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𝑊</m:t>
                            </m:r>
                          </m:e>
                          <m:sub>
                            <m:r>
                              <a:rPr lang="en-US" sz="2400" i="1"/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400" i="1"/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/>
                      <m:t> </m:t>
                    </m:r>
                    <m:r>
                      <a:rPr lang="en-US" sz="2400" i="1"/>
                      <m:t>𝑣</m:t>
                    </m:r>
                    <m:r>
                      <a:rPr lang="en-US" sz="2400" i="1"/>
                      <m:t>ớ</m:t>
                    </m:r>
                    <m:r>
                      <a:rPr lang="en-US" sz="2400" i="1"/>
                      <m:t>𝑖</m:t>
                    </m:r>
                    <m:r>
                      <a:rPr lang="en-US" sz="2400" i="1"/>
                      <m:t>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𝑊</m:t>
                        </m:r>
                      </m:e>
                      <m:sub>
                        <m:r>
                          <a:rPr lang="en-US" sz="2400" i="1"/>
                          <m:t>𝑝</m:t>
                        </m:r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𝐼𝑁𝑉</m:t>
                        </m:r>
                      </m:sub>
                    </m:sSub>
                    <m:r>
                      <a:rPr lang="en-US" sz="2400" i="1"/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/>
                      <m:t>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/>
                      <m:t>,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𝑊</m:t>
                        </m:r>
                      </m:e>
                      <m:sub>
                        <m:r>
                          <a:rPr lang="en-US" sz="2400" i="1"/>
                          <m:t>𝑛</m:t>
                        </m:r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𝐼𝑁𝑉</m:t>
                        </m:r>
                      </m:sub>
                    </m:sSub>
                    <m:r>
                      <a:rPr lang="en-US" sz="2400" i="1"/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/>
                      <m:t>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Nguyên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𝐷𝐷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𝑡h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cmos.txt: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PMOS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NMOS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=0.0095,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=0.032</m:t>
                    </m:r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thư</a:t>
                </a:r>
                <a:r>
                  <a:rPr lang="en-US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viện</a:t>
                </a:r>
                <a:r>
                  <a:rPr lang="en-US" sz="2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cmos.txt.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0.032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0.0095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=3.37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 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𝐼𝑁𝑉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hòa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giúp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nạp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Song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nữa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5EC14E-BADA-DFDE-5744-A2F269A5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469392"/>
                <a:ext cx="11643358" cy="4515532"/>
              </a:xfrm>
              <a:prstGeom prst="rect">
                <a:avLst/>
              </a:prstGeom>
              <a:blipFill>
                <a:blip r:embed="rId3"/>
                <a:stretch>
                  <a:fillRect l="-785" t="-1080" r="-785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8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E07A9-BCB4-3046-2454-37675FCB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426CFD-3856-3D60-DBEB-938D3E1DEE38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803CD-1CE0-AE83-9DFE-E2551A11B326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72D1047B-13AB-9EFC-5C6E-0BEFD10092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9D7067DA-2BD3-C632-8694-E5E2971A32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B40A6-05CD-13E4-689C-69EFF0F8B7B9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8ECCF-6E7D-14D0-C69B-4BD40393D4F3}"/>
                  </a:ext>
                </a:extLst>
              </p:cNvPr>
              <p:cNvSpPr txBox="1"/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Inverter: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𝐼𝑁𝑉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𝐼𝑁𝑉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8ECCF-6E7D-14D0-C69B-4BD40393D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blipFill>
                <a:blip r:embed="rId3"/>
                <a:stretch>
                  <a:fillRect l="-785"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CEA14E9-9D6F-9B76-9B8F-DEFF9F447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2140740"/>
            <a:ext cx="3492504" cy="2566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3E0625-335E-9195-4110-195685E20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6" y="4707649"/>
            <a:ext cx="2762636" cy="1600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E89620-F921-5F8F-8D88-B1B01947A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412" y="2140740"/>
            <a:ext cx="7762702" cy="37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1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787B3-07C3-FA7F-AD48-663A25551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1C15D4-5AE6-9501-6998-16BEE4F22810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E8D71-B8DD-580E-1292-21B0E27059C2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2FFE4153-E649-2638-095A-7E5452986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5A90F087-12CE-381F-6BA5-2E13AE945F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15E5B-F9C7-D722-ABA0-0AB634213B37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2A9B3-59A5-9A61-DB79-271EA14DFB5E}"/>
                  </a:ext>
                </a:extLst>
              </p:cNvPr>
              <p:cNvSpPr txBox="1"/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Transmission: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2A9B3-59A5-9A61-DB79-271EA14D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blipFill>
                <a:blip r:embed="rId3"/>
                <a:stretch>
                  <a:fillRect l="-785"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80C0312-EEDF-C158-7878-1E9F006A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07" y="4134527"/>
            <a:ext cx="2145245" cy="2508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105BA-BD89-24FC-BA4D-91D7DD4C7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39" y="1960282"/>
            <a:ext cx="2381582" cy="2391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D284D3-5121-AB8A-2BCD-09D769A70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620" y="2200682"/>
            <a:ext cx="880232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244AB-C203-620E-75A8-6A54813F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601D-4CCD-4313-D9D9-2B168B18C906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A609C-A869-FFB1-8126-C4D50F1F94FD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8F587573-E21F-0B8C-6BC4-B102D1AC5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A97241DB-0023-FC5E-0F97-72D75152E1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320E4-4EB2-D5B1-A2B0-383B26A10893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0D336D-2277-1271-45E5-36E508739712}"/>
                  </a:ext>
                </a:extLst>
              </p:cNvPr>
              <p:cNvSpPr txBox="1"/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 NAND: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𝑁𝐴𝑁𝐷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𝑁𝐴𝑁𝐷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0D336D-2277-1271-45E5-36E50873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blipFill>
                <a:blip r:embed="rId3"/>
                <a:stretch>
                  <a:fillRect l="-785"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17F041D-F915-2001-593D-EFAB3F626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49" y="2300389"/>
            <a:ext cx="7101130" cy="3762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EC6C15-75EA-5520-1612-907387456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77" y="4675463"/>
            <a:ext cx="2766591" cy="1387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4C2438-1D31-A614-D382-22942AAF6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477" y="2257245"/>
            <a:ext cx="2662646" cy="23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4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C2BE-2022-E8D4-B982-53246B960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911807-9C93-9C4A-D29D-51F76A468CBC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49301-E251-AEFC-6C7E-FEF19A92C8AB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4815BD76-9330-B0FE-D44A-767130F4DE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25DE9026-C7C1-7308-34A8-04ED7C477F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42CFB-CEF0-4F2A-11F7-FDD5326F6501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7C3FD-FEA2-54B8-28B8-94672E96B2E5}"/>
                  </a:ext>
                </a:extLst>
              </p:cNvPr>
              <p:cNvSpPr txBox="1"/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 Tri-state NAND: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𝑇𝑁𝐴𝑁𝐷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𝑇𝑁𝐴𝑁𝐷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7C3FD-FEA2-54B8-28B8-94672E96B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469392"/>
                <a:ext cx="11643358" cy="859531"/>
              </a:xfrm>
              <a:prstGeom prst="rect">
                <a:avLst/>
              </a:prstGeom>
              <a:blipFill>
                <a:blip r:embed="rId3"/>
                <a:stretch>
                  <a:fillRect l="-785"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266D055-B13E-BD39-AE4A-56400857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77" y="2387131"/>
            <a:ext cx="3272616" cy="369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9D5EC8-3968-8C5F-4AC4-4FDB3C45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103" y="2135854"/>
            <a:ext cx="5798138" cy="39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5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9233-2BC7-BB37-970F-1B05F2F7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41BD0-8181-4E4F-317E-5D67DC40B1EA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AB7D5-6578-34C2-EFBD-D2A3A88C1F15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F151739-369D-E454-DF0A-DB5A06EBE8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377DA057-B7CA-C8FD-9218-11E3B7B6E0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64C91-2BC5-6690-FCAE-196C56A0AB83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9C8EF-28CA-7A69-DA04-957F0E8EEEBC}"/>
              </a:ext>
            </a:extLst>
          </p:cNvPr>
          <p:cNvSpPr txBox="1"/>
          <p:nvPr/>
        </p:nvSpPr>
        <p:spPr>
          <a:xfrm>
            <a:off x="274321" y="1469392"/>
            <a:ext cx="57118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Tri-state NAND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Gate.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 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Set/Reset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Virtual Labs">
            <a:extLst>
              <a:ext uri="{FF2B5EF4-FFF2-40B4-BE49-F238E27FC236}">
                <a16:creationId xmlns:a16="http://schemas.microsoft.com/office/drawing/2014/main" id="{65F5CF1E-794C-8B7C-1926-94C23E5D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3" y="4516380"/>
            <a:ext cx="2968609" cy="19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6DD67-62C3-824D-9CD0-7549806B5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72" y="1271194"/>
            <a:ext cx="5661852" cy="48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0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0177D-5E82-1F6A-ACFB-09985FDA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E5872-2030-E863-11CD-27DB292C43FD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CBDFC-CE72-BD11-E609-508506979CC2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1E8FA7DA-F1FA-5EF0-CBC9-73BE7A86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C4C622A5-8D93-2349-F658-222C307371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19562-435A-0180-FD31-BBB89B473EDD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7288E-7E3D-2E98-6F1E-EB0B7C6743C5}"/>
                  </a:ext>
                </a:extLst>
              </p:cNvPr>
              <p:cNvSpPr txBox="1"/>
              <p:nvPr/>
            </p:nvSpPr>
            <p:spPr>
              <a:xfrm>
                <a:off x="267437" y="1392554"/>
                <a:ext cx="4935632" cy="5263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đây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D-Latch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CLK = 1,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Khi CLK = 0, Latch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Reset,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còn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Latch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cập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Latch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𝐶𝐿𝐾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TNAND.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87288E-7E3D-2E98-6F1E-EB0B7C67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37" y="1392554"/>
                <a:ext cx="4935632" cy="5263749"/>
              </a:xfrm>
              <a:prstGeom prst="rect">
                <a:avLst/>
              </a:prstGeom>
              <a:blipFill>
                <a:blip r:embed="rId3"/>
                <a:stretch>
                  <a:fillRect l="-1975" t="-926" r="-1728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593FC6E-11F1-79D0-45F7-778E71281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358" y="1090118"/>
            <a:ext cx="6269237" cy="541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3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F07C2-491F-E2F5-3DD8-CED507D2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A08F6-646C-21C9-CFB2-E4D8646D063E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1AE29-E3D6-06B4-1016-3A95D6CCDA80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23127F78-BCDD-C113-C1F2-AE033E797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48B0F171-C5BA-DFF0-FF9D-274A8F7243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FFB3C-8804-F82F-EAB8-F20F910189E8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D-FF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828AD-3E36-3DDC-E9FB-69369E35C8EE}"/>
              </a:ext>
            </a:extLst>
          </p:cNvPr>
          <p:cNvSpPr txBox="1"/>
          <p:nvPr/>
        </p:nvSpPr>
        <p:spPr>
          <a:xfrm>
            <a:off x="274321" y="1469392"/>
            <a:ext cx="115384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Slave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990F9-E54E-BA79-DA82-B3F1F3FE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39" y="2669721"/>
            <a:ext cx="9045520" cy="374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6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0CAAC-C504-B1B6-FE68-DDDF321AF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72D20F-CA8E-ACDC-A302-D3858224CB28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0D8FF-7D50-8AB0-F8B2-2F31B492EE65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BB22AFA1-EE15-23F0-CB2B-6B71A1C622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96A4B0B2-CFC1-F6C3-2484-8598DD4F0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E4801-01DC-2093-75F9-95374F41CF1D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D-FF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FE5A3-BA05-5681-B49E-BDB9679AB118}"/>
              </a:ext>
            </a:extLst>
          </p:cNvPr>
          <p:cNvSpPr txBox="1"/>
          <p:nvPr/>
        </p:nvSpPr>
        <p:spPr>
          <a:xfrm>
            <a:off x="274322" y="1469392"/>
            <a:ext cx="51270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 Flip-flop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Set/Reset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Set/Reset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Set/Reset = 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S/R = 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Inverter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S/R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E5937-BE96-0435-EABB-D8DC9CB2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37" y="1165626"/>
            <a:ext cx="5907274" cy="50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7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CE32-96B7-A809-BB24-1B1D621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B00FBB-A2DF-9FED-09DB-3A08F9BEDCF8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5223C-E108-94BD-D8E5-1EB0E74EDECE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562EF423-04DA-8C12-EBE8-54F89A45D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79BE7E75-3596-7FFE-3FDB-0862D8943D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AF94F-A0B8-67A0-7479-2212F2D69279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3.1.1. Propagation Delay(Clock-to-Q delay):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0FD47-C681-26B0-7CC3-EB24A9D0E040}"/>
                  </a:ext>
                </a:extLst>
              </p:cNvPr>
              <p:cNvSpPr txBox="1"/>
              <p:nvPr/>
            </p:nvSpPr>
            <p:spPr>
              <a:xfrm>
                <a:off x="274322" y="1469392"/>
                <a:ext cx="11464022" cy="3506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𝑐𝑞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50%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50%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𝑐𝑞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càng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Trong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thiệp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trúc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cmos.txt,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𝑐𝑞</m:t>
                        </m:r>
                      </m:sub>
                    </m:sSub>
                    <m:r>
                      <a:rPr lang="en-US" sz="2400" i="1"/>
                      <m:t>/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𝑝𝑑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ngoài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nguồn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𝑉</m:t>
                        </m:r>
                      </m:e>
                      <m:sub>
                        <m:r>
                          <a:rPr lang="en-US" sz="2400" i="1"/>
                          <m:t>𝐷𝐷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CLK, D, SR,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𝐶</m:t>
                        </m:r>
                      </m:e>
                      <m:sub>
                        <m:r>
                          <a:rPr lang="en-US" sz="2400" i="1"/>
                          <m:t>𝑙𝑜𝑎𝑑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phỏng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nhiệt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0FD47-C681-26B0-7CC3-EB24A9D0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2" y="1469392"/>
                <a:ext cx="11464022" cy="3506473"/>
              </a:xfrm>
              <a:prstGeom prst="rect">
                <a:avLst/>
              </a:prstGeom>
              <a:blipFill>
                <a:blip r:embed="rId3"/>
                <a:stretch>
                  <a:fillRect l="-797" t="-1391"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01287-C7A0-1C95-D87D-CD9FCA5CF226}"/>
              </a:ext>
            </a:extLst>
          </p:cNvPr>
          <p:cNvSpPr/>
          <p:nvPr/>
        </p:nvSpPr>
        <p:spPr>
          <a:xfrm>
            <a:off x="0" y="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659E4-465B-409C-7532-83AD3561028A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CCCAA3A7-13C4-76CA-28A3-A8980FD18A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3" y="306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09009441-C737-27C5-D6DD-96940A1138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3" y="30655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B64AD-DE6B-21BF-FBB6-62160EC671E9}"/>
              </a:ext>
            </a:extLst>
          </p:cNvPr>
          <p:cNvSpPr/>
          <p:nvPr/>
        </p:nvSpPr>
        <p:spPr>
          <a:xfrm>
            <a:off x="638536" y="1245952"/>
            <a:ext cx="2570480" cy="105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146A1-17FF-8D28-8A06-7E0BC4A8AE49}"/>
              </a:ext>
            </a:extLst>
          </p:cNvPr>
          <p:cNvSpPr txBox="1"/>
          <p:nvPr/>
        </p:nvSpPr>
        <p:spPr>
          <a:xfrm>
            <a:off x="638536" y="2368254"/>
            <a:ext cx="257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Flip-flop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Set/Reset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DF5C5F-4999-2C78-F8AE-C0D9980DBE34}"/>
              </a:ext>
            </a:extLst>
          </p:cNvPr>
          <p:cNvSpPr txBox="1"/>
          <p:nvPr/>
        </p:nvSpPr>
        <p:spPr>
          <a:xfrm>
            <a:off x="3412216" y="2368254"/>
            <a:ext cx="257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2.2.Thiết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</a:t>
            </a:r>
            <a:endParaRPr lang="vi-V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</a:t>
            </a:r>
            <a:r>
              <a:rPr lang="vi-V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B5C31-3984-E5F9-3EB6-9A507B30CA70}"/>
              </a:ext>
            </a:extLst>
          </p:cNvPr>
          <p:cNvSpPr txBox="1"/>
          <p:nvPr/>
        </p:nvSpPr>
        <p:spPr>
          <a:xfrm>
            <a:off x="6209304" y="2368254"/>
            <a:ext cx="257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Timing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Power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798162-2BA3-ECFD-9D56-1682903DDB9E}"/>
              </a:ext>
            </a:extLst>
          </p:cNvPr>
          <p:cNvSpPr txBox="1"/>
          <p:nvPr/>
        </p:nvSpPr>
        <p:spPr>
          <a:xfrm>
            <a:off x="9006394" y="2368254"/>
            <a:ext cx="257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687F3F-5502-3F67-E84C-964543BEB35B}"/>
              </a:ext>
            </a:extLst>
          </p:cNvPr>
          <p:cNvSpPr/>
          <p:nvPr/>
        </p:nvSpPr>
        <p:spPr>
          <a:xfrm>
            <a:off x="3412216" y="1245952"/>
            <a:ext cx="2570480" cy="105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851FAD-23BC-760D-9949-F2249E83A0DB}"/>
              </a:ext>
            </a:extLst>
          </p:cNvPr>
          <p:cNvSpPr/>
          <p:nvPr/>
        </p:nvSpPr>
        <p:spPr>
          <a:xfrm>
            <a:off x="6209305" y="1245952"/>
            <a:ext cx="2570480" cy="105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E0509-92CD-1B9C-729A-C47AEB855E89}"/>
              </a:ext>
            </a:extLst>
          </p:cNvPr>
          <p:cNvSpPr/>
          <p:nvPr/>
        </p:nvSpPr>
        <p:spPr>
          <a:xfrm>
            <a:off x="9006394" y="1245952"/>
            <a:ext cx="2570480" cy="105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8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95E5F-E4E8-ADBE-1901-F05FE623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CFAFE-F714-43D3-8F5C-09FD9E8C591E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518E9-5E20-E60F-A259-CB17971E643B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C682FC3C-DADE-0C26-BAEF-A9732822B2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830FCB0-7EB5-7AA4-AD32-D7C6BCA20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C0028-9941-23EB-7C79-38434D107F30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3.1.1. Propagation Delay(Clock-to-Q delay):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60AD1-52BF-B1F0-6C1D-AB34BD05A131}"/>
              </a:ext>
            </a:extLst>
          </p:cNvPr>
          <p:cNvSpPr txBox="1"/>
          <p:nvPr/>
        </p:nvSpPr>
        <p:spPr>
          <a:xfrm>
            <a:off x="274322" y="1469392"/>
            <a:ext cx="11262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Propagation Delay.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A890E-FB99-9394-A3E7-C6DA8D1A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43" y="2732879"/>
            <a:ext cx="3897721" cy="3334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4956D-1864-E593-372C-5E4D264FE3A4}"/>
              </a:ext>
            </a:extLst>
          </p:cNvPr>
          <p:cNvSpPr txBox="1"/>
          <p:nvPr/>
        </p:nvSpPr>
        <p:spPr>
          <a:xfrm>
            <a:off x="1150443" y="1899993"/>
            <a:ext cx="1010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TRIG V(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)=0.5 RISE=2 TARG V(q)=0.5 RISE=2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8DBF3-80B3-D0B6-71C4-EA235FECB01B}"/>
              </a:ext>
            </a:extLst>
          </p:cNvPr>
          <p:cNvSpPr txBox="1"/>
          <p:nvPr/>
        </p:nvSpPr>
        <p:spPr>
          <a:xfrm>
            <a:off x="274320" y="2191114"/>
            <a:ext cx="11081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BFC1C2-2AB1-84E2-A5F4-728ACC5BF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368" y="2732879"/>
            <a:ext cx="5925377" cy="3400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9FB9C-BFC9-7526-14F8-4E09F391B7C4}"/>
              </a:ext>
            </a:extLst>
          </p:cNvPr>
          <p:cNvSpPr txBox="1"/>
          <p:nvPr/>
        </p:nvSpPr>
        <p:spPr>
          <a:xfrm>
            <a:off x="1150443" y="6245730"/>
            <a:ext cx="10102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Propagation Delay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106ps.</a:t>
            </a:r>
          </a:p>
        </p:txBody>
      </p:sp>
    </p:spTree>
    <p:extLst>
      <p:ext uri="{BB962C8B-B14F-4D97-AF65-F5344CB8AC3E}">
        <p14:creationId xmlns:p14="http://schemas.microsoft.com/office/powerpoint/2010/main" val="170054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4C1F-2201-0295-3A19-EEE8E7933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303CE5-B2E9-469A-2847-7AD20C716764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C8CF2-1A06-3EEE-BD68-BF8DE10FBF43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3A4EFC54-6D09-25A1-5F87-33A0765476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BEB27E64-30A9-481A-C09B-FA4D8F051A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C512E-5DCE-40D0-BE94-49946ED5C394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3.1.2. Rise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Time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F093D-65F4-022B-7E41-AED389EA695A}"/>
                  </a:ext>
                </a:extLst>
              </p:cNvPr>
              <p:cNvSpPr txBox="1"/>
              <p:nvPr/>
            </p:nvSpPr>
            <p:spPr>
              <a:xfrm>
                <a:off x="274322" y="1469392"/>
                <a:ext cx="11464022" cy="2735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𝑟𝑖𝑠𝑒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𝑓𝑎𝑙𝑙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điểm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10%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90%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DFF,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sắc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Inverter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NMOS,PMOS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cmos.txt.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trọng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𝑟𝑖𝑠𝑒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𝑓𝑎𝑙𝑙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FF093D-65F4-022B-7E41-AED389EA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2" y="1469392"/>
                <a:ext cx="11464022" cy="2735814"/>
              </a:xfrm>
              <a:prstGeom prst="rect">
                <a:avLst/>
              </a:prstGeom>
              <a:blipFill>
                <a:blip r:embed="rId3"/>
                <a:stretch>
                  <a:fillRect l="-797" t="-1782"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16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33E69-32B4-1197-B292-B89424D9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CDB3B7-3373-57E0-523B-691E68BBCB21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57125-543E-AF4E-868F-6DC61F385ACD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44BCC3A8-8FD3-4FDD-D977-3BE03CDA9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0A4E552-CBB7-81B7-7801-31A2D56B1E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97F04-D42D-503D-E8D0-0C52B3E64BB4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3.1.2. Rise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Time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4CD4D-F4A8-170D-6472-1509111FDA8C}"/>
                  </a:ext>
                </a:extLst>
              </p:cNvPr>
              <p:cNvSpPr txBox="1"/>
              <p:nvPr/>
            </p:nvSpPr>
            <p:spPr>
              <a:xfrm>
                <a:off x="274322" y="1469392"/>
                <a:ext cx="11262003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LTSpice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tự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𝑟𝑖𝑠𝑒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𝑓𝑎𝑙𝑙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D4CD4D-F4A8-170D-6472-1509111FD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2" y="1469392"/>
                <a:ext cx="11262003" cy="491288"/>
              </a:xfrm>
              <a:prstGeom prst="rect">
                <a:avLst/>
              </a:prstGeom>
              <a:blipFill>
                <a:blip r:embed="rId3"/>
                <a:stretch>
                  <a:fillRect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6B208C8-B6A3-AE95-A929-B12F74C28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98" y="3312614"/>
            <a:ext cx="2963444" cy="2535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B04C8-B336-2843-01C1-06FB012F634E}"/>
              </a:ext>
            </a:extLst>
          </p:cNvPr>
          <p:cNvSpPr txBox="1"/>
          <p:nvPr/>
        </p:nvSpPr>
        <p:spPr>
          <a:xfrm>
            <a:off x="1150443" y="1899993"/>
            <a:ext cx="10102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TRAN tqrise1 TRIG V(q)=0.1 RISE 2 TARG V(q)=0.9 RISE 2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TRAN tqfall1 TRIG V(q)=0.9 FALL=2 TARG V(q)=0.1 FALL=2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5A3D5-CF89-A76A-2CED-66BC723F2FBF}"/>
              </a:ext>
            </a:extLst>
          </p:cNvPr>
          <p:cNvSpPr txBox="1"/>
          <p:nvPr/>
        </p:nvSpPr>
        <p:spPr>
          <a:xfrm>
            <a:off x="274321" y="2481617"/>
            <a:ext cx="11081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FF2131-01E0-5DF5-CF68-8BB62BD06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442" y="3317285"/>
            <a:ext cx="5024905" cy="2644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53DBA8-2C1C-906A-0029-D9EC1753CA66}"/>
              </a:ext>
            </a:extLst>
          </p:cNvPr>
          <p:cNvSpPr txBox="1"/>
          <p:nvPr/>
        </p:nvSpPr>
        <p:spPr>
          <a:xfrm>
            <a:off x="1150443" y="5961972"/>
            <a:ext cx="101020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41ps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47ps</a:t>
            </a:r>
          </a:p>
        </p:txBody>
      </p:sp>
    </p:spTree>
    <p:extLst>
      <p:ext uri="{BB962C8B-B14F-4D97-AF65-F5344CB8AC3E}">
        <p14:creationId xmlns:p14="http://schemas.microsoft.com/office/powerpoint/2010/main" val="143853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E91A7-D0C8-FA65-632E-8C1B7471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ED5CB-9630-19AC-03D8-32AB673AAE0A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F8CFD-3094-1F1D-35DC-CA94F669AECC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25B0562D-7097-DC72-160F-8BC0D0A7B9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80ED2F6C-F4E3-4EA2-C09D-B92DB6E11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B286B-1A94-8354-1A8E-9DB9FA04A7DA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Setup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Time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A30D7-CFC0-FD0E-747B-5E6450993771}"/>
                  </a:ext>
                </a:extLst>
              </p:cNvPr>
              <p:cNvSpPr txBox="1"/>
              <p:nvPr/>
            </p:nvSpPr>
            <p:spPr>
              <a:xfrm>
                <a:off x="274322" y="1519536"/>
                <a:ext cx="11394438" cy="1228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𝑠𝑒𝑡𝑢𝑝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ổn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A30D7-CFC0-FD0E-747B-5E6450993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2" y="1519536"/>
                <a:ext cx="11394438" cy="1228863"/>
              </a:xfrm>
              <a:prstGeom prst="rect">
                <a:avLst/>
              </a:prstGeom>
              <a:blipFill>
                <a:blip r:embed="rId3"/>
                <a:stretch>
                  <a:fillRect l="-803" t="-3960" r="-803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etup time (t su ), hold time (t h ) and clock-to-q delay (d cq ) of a... |  Download Scientific Diagram">
            <a:extLst>
              <a:ext uri="{FF2B5EF4-FFF2-40B4-BE49-F238E27FC236}">
                <a16:creationId xmlns:a16="http://schemas.microsoft.com/office/drawing/2014/main" id="{1F9AF54D-42EB-F2C3-8155-C5A739733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98" y="2833419"/>
            <a:ext cx="5901262" cy="23012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AEB1E-B66C-784E-60B7-4BDDFBAC10CD}"/>
                  </a:ext>
                </a:extLst>
              </p:cNvPr>
              <p:cNvSpPr txBox="1"/>
              <p:nvPr/>
            </p:nvSpPr>
            <p:spPr>
              <a:xfrm>
                <a:off x="274321" y="2758589"/>
                <a:ext cx="5354319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ổn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AEB1E-B66C-784E-60B7-4BDDFBAC1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2758589"/>
                <a:ext cx="5354319" cy="2677656"/>
              </a:xfrm>
              <a:prstGeom prst="rect">
                <a:avLst/>
              </a:prstGeom>
              <a:blipFill>
                <a:blip r:embed="rId5"/>
                <a:stretch>
                  <a:fillRect l="-1708" t="-1822" r="-1708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E265B295-94B1-2FA1-AB14-A871DCB7C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1" y="5436245"/>
            <a:ext cx="113944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Time/Hold Time: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phỏng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27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0B04C-DCA2-8331-E014-1BDBEF170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82C0A-9E2F-75AA-0F0D-1ABDEE358376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5E38-70FA-A0D1-BC39-FC4368303DC7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B6E1A459-9314-F94E-AC2F-5771EAF5E3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3B7CCB92-0213-ED6B-D00D-463D6275C7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54792-429E-F1C3-6BBF-E819000D1E89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Setup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time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8DCD8-FAB1-52B3-1F59-2FC8EF7B9767}"/>
              </a:ext>
            </a:extLst>
          </p:cNvPr>
          <p:cNvSpPr txBox="1"/>
          <p:nvPr/>
        </p:nvSpPr>
        <p:spPr>
          <a:xfrm>
            <a:off x="274321" y="1444060"/>
            <a:ext cx="11262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Time: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B04ED-70B8-128D-37F2-FCEB903E3989}"/>
              </a:ext>
            </a:extLst>
          </p:cNvPr>
          <p:cNvSpPr txBox="1"/>
          <p:nvPr/>
        </p:nvSpPr>
        <p:spPr>
          <a:xfrm>
            <a:off x="274321" y="5925448"/>
            <a:ext cx="11462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104ps,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93C58-CA87-C56F-90F9-71A3AD34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1" y="2328934"/>
            <a:ext cx="3598540" cy="30850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A851A1-58CB-8ED2-7F6D-833A981B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768" y="2328935"/>
            <a:ext cx="3635762" cy="30850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8D78AC-C10A-63B1-05CD-E502080C1835}"/>
              </a:ext>
            </a:extLst>
          </p:cNvPr>
          <p:cNvSpPr txBox="1"/>
          <p:nvPr/>
        </p:nvSpPr>
        <p:spPr>
          <a:xfrm>
            <a:off x="667860" y="5467816"/>
            <a:ext cx="285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104ps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DE1F8-F4BA-5733-210A-5FB7EAA25058}"/>
              </a:ext>
            </a:extLst>
          </p:cNvPr>
          <p:cNvSpPr txBox="1"/>
          <p:nvPr/>
        </p:nvSpPr>
        <p:spPr>
          <a:xfrm>
            <a:off x="4385227" y="5453107"/>
            <a:ext cx="285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103ps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6C743-8FE0-6BEF-2240-70E708373D5F}"/>
              </a:ext>
            </a:extLst>
          </p:cNvPr>
          <p:cNvSpPr txBox="1"/>
          <p:nvPr/>
        </p:nvSpPr>
        <p:spPr>
          <a:xfrm>
            <a:off x="7846184" y="2297090"/>
            <a:ext cx="3890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103ps, Q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Time.</a:t>
            </a:r>
          </a:p>
        </p:txBody>
      </p:sp>
    </p:spTree>
    <p:extLst>
      <p:ext uri="{BB962C8B-B14F-4D97-AF65-F5344CB8AC3E}">
        <p14:creationId xmlns:p14="http://schemas.microsoft.com/office/powerpoint/2010/main" val="155946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DEA48-2546-DC3A-7065-2EFC669C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BFD1A3-8286-4B19-9CF0-CBF687285162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6582F-82F5-44AE-7D52-3631CDE6E0CF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1C8976D-B99C-E9B1-3BCC-4A6F270DD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9C451343-564C-0EB7-47B3-F41C4E066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E49DB-6701-7B7B-87AE-6B7EB50BA392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Setup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time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0C1A6-28AE-0569-3352-F8593BA5C43E}"/>
              </a:ext>
            </a:extLst>
          </p:cNvPr>
          <p:cNvSpPr txBox="1"/>
          <p:nvPr/>
        </p:nvSpPr>
        <p:spPr>
          <a:xfrm>
            <a:off x="274321" y="1444060"/>
            <a:ext cx="11262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Time: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=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490FF-BCC8-15AA-F57E-F35BFD20B055}"/>
              </a:ext>
            </a:extLst>
          </p:cNvPr>
          <p:cNvSpPr txBox="1"/>
          <p:nvPr/>
        </p:nvSpPr>
        <p:spPr>
          <a:xfrm>
            <a:off x="274320" y="5925448"/>
            <a:ext cx="116823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-8ps.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Time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Hold Time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99C00-C318-CA3E-858E-3A0224AC2E89}"/>
              </a:ext>
            </a:extLst>
          </p:cNvPr>
          <p:cNvSpPr txBox="1"/>
          <p:nvPr/>
        </p:nvSpPr>
        <p:spPr>
          <a:xfrm>
            <a:off x="667860" y="5467816"/>
            <a:ext cx="285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97ps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0AE60-25FF-66FC-3C7D-9203B96BAD8A}"/>
              </a:ext>
            </a:extLst>
          </p:cNvPr>
          <p:cNvSpPr txBox="1"/>
          <p:nvPr/>
        </p:nvSpPr>
        <p:spPr>
          <a:xfrm>
            <a:off x="4385227" y="5453107"/>
            <a:ext cx="2850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AAC04D-378F-09FC-7F68-697C751FDAD3}"/>
                  </a:ext>
                </a:extLst>
              </p:cNvPr>
              <p:cNvSpPr txBox="1"/>
              <p:nvPr/>
            </p:nvSpPr>
            <p:spPr>
              <a:xfrm>
                <a:off x="7846184" y="2297090"/>
                <a:ext cx="3925269" cy="3461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ổn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96ps, Q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nằm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CLK 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phạm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 Time.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=97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𝑝𝑠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𝑠𝑒𝑡𝑢𝑝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96=104+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h𝑜𝑙𝑑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-8ps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AAC04D-378F-09FC-7F68-697C751FD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184" y="2297090"/>
                <a:ext cx="3925269" cy="3461076"/>
              </a:xfrm>
              <a:prstGeom prst="rect">
                <a:avLst/>
              </a:prstGeom>
              <a:blipFill>
                <a:blip r:embed="rId3"/>
                <a:stretch>
                  <a:fillRect l="-2484" t="-1408" r="-2484" b="-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84D06CB-765A-BAE2-8C58-9628D1D28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1" y="2353832"/>
            <a:ext cx="3635762" cy="3099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EACFD8-5A93-430A-0EF5-AF2BF09FF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860" y="2363357"/>
            <a:ext cx="3551424" cy="30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02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1C2F4-4208-2FDF-C55D-A9514F3D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7E01CF-179D-9657-4527-55B9E38E1DA8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5DF05-B31F-A09E-47C1-336C54A0D655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B3AE91F8-933E-FC42-A135-4E5348F92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1EE78197-0196-8875-A6AC-3D4C377E3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86B75-FB7F-6014-BE9D-697D33BA3DFC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Removal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Time.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13CD5F-4255-195E-0910-ABA63F75CFC3}"/>
                  </a:ext>
                </a:extLst>
              </p:cNvPr>
              <p:cNvSpPr txBox="1"/>
              <p:nvPr/>
            </p:nvSpPr>
            <p:spPr>
              <a:xfrm>
                <a:off x="274322" y="1519536"/>
                <a:ext cx="1139443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khiển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gây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13CD5F-4255-195E-0910-ABA63F75C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2" y="1519536"/>
                <a:ext cx="11394438" cy="1200329"/>
              </a:xfrm>
              <a:prstGeom prst="rect">
                <a:avLst/>
              </a:prstGeom>
              <a:blipFill>
                <a:blip r:embed="rId3"/>
                <a:stretch>
                  <a:fillRect l="-8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3E426C-0BF8-0436-2838-57E1451267C8}"/>
                  </a:ext>
                </a:extLst>
              </p:cNvPr>
              <p:cNvSpPr txBox="1"/>
              <p:nvPr/>
            </p:nvSpPr>
            <p:spPr>
              <a:xfrm>
                <a:off x="274321" y="2826335"/>
                <a:ext cx="425138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𝑟𝑒𝑚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khiển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lỗi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3E426C-0BF8-0436-2838-57E145126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2826335"/>
                <a:ext cx="4251380" cy="2308324"/>
              </a:xfrm>
              <a:prstGeom prst="rect">
                <a:avLst/>
              </a:prstGeom>
              <a:blipFill>
                <a:blip r:embed="rId4"/>
                <a:stretch>
                  <a:fillRect l="-2152" t="-2116" r="-2152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89CE87B5-1A6A-1D77-64F7-02AF9495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1" y="5338464"/>
            <a:ext cx="113944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Time/Removal Time: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Time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Time,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phỏng.</a:t>
            </a:r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93D766A0-1C78-78DE-DC42-8EE928C95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3585"/>
          <a:stretch>
            <a:fillRect/>
          </a:stretch>
        </p:blipFill>
        <p:spPr>
          <a:xfrm>
            <a:off x="4662088" y="2546430"/>
            <a:ext cx="7009111" cy="22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5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F2F1F-AD07-E2D1-50E9-06C770A5B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23392-2884-5AB5-91CC-D64BE17B9464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2967D-2666-157A-A0BB-EF01B36D34E1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1317B25-AEC7-B24B-C426-1705BBCA2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51261CA9-F236-A824-E823-5105D87CD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D58D0-D9F7-914A-C96B-6703DF2DB29D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Recovery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Time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2C524-AB3A-E43D-AD28-E785D848AB16}"/>
              </a:ext>
            </a:extLst>
          </p:cNvPr>
          <p:cNvSpPr txBox="1"/>
          <p:nvPr/>
        </p:nvSpPr>
        <p:spPr>
          <a:xfrm>
            <a:off x="274321" y="1444060"/>
            <a:ext cx="11262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Time: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B50E64-D42C-C266-EB73-63EDBA0A75DC}"/>
                  </a:ext>
                </a:extLst>
              </p:cNvPr>
              <p:cNvSpPr txBox="1"/>
              <p:nvPr/>
            </p:nvSpPr>
            <p:spPr>
              <a:xfrm>
                <a:off x="3910084" y="3497419"/>
                <a:ext cx="7826644" cy="1216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𝑟𝑒𝑠𝑒𝑡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Reset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thúc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ngay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CLK.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B50E64-D42C-C266-EB73-63EDBA0A7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84" y="3497419"/>
                <a:ext cx="7826644" cy="1216551"/>
              </a:xfrm>
              <a:prstGeom prst="rect">
                <a:avLst/>
              </a:prstGeom>
              <a:blipFill>
                <a:blip r:embed="rId3"/>
                <a:stretch>
                  <a:fillRect l="-1168" t="-4020" r="-1246" b="-1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0CC9768-C215-6491-1D86-CC96F10AFF7B}"/>
              </a:ext>
            </a:extLst>
          </p:cNvPr>
          <p:cNvSpPr txBox="1"/>
          <p:nvPr/>
        </p:nvSpPr>
        <p:spPr>
          <a:xfrm>
            <a:off x="667860" y="5467816"/>
            <a:ext cx="2850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9C3336-5B60-757A-F26E-7A497F4E8814}"/>
              </a:ext>
            </a:extLst>
          </p:cNvPr>
          <p:cNvSpPr txBox="1"/>
          <p:nvPr/>
        </p:nvSpPr>
        <p:spPr>
          <a:xfrm>
            <a:off x="3910084" y="2297090"/>
            <a:ext cx="7826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F5673-BB5A-A9D1-BA7C-FEE8BEEA8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1" y="2328936"/>
            <a:ext cx="3635763" cy="31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CBB9-7666-E5F6-E6C1-26B342BD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7AAC16-09B0-BACB-B656-4808F2373C3B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549FD-078B-48BD-7FFA-A25320B048A2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010CCE25-61B3-20BE-6494-9DF2E3087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E2547EF-5506-E208-1D4E-E1185C3034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BD549-E894-C446-FF65-00FD96BEB6F4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Recovery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Time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5C266-EFDA-D7C8-80E2-3E60FD2CC387}"/>
              </a:ext>
            </a:extLst>
          </p:cNvPr>
          <p:cNvSpPr txBox="1"/>
          <p:nvPr/>
        </p:nvSpPr>
        <p:spPr>
          <a:xfrm>
            <a:off x="274321" y="1444060"/>
            <a:ext cx="112620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Time: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5740B0-579B-BDF0-9F53-7E6FF80532ED}"/>
                  </a:ext>
                </a:extLst>
              </p:cNvPr>
              <p:cNvSpPr txBox="1"/>
              <p:nvPr/>
            </p:nvSpPr>
            <p:spPr>
              <a:xfrm>
                <a:off x="274319" y="6040012"/>
                <a:ext cx="11643359" cy="84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𝑟𝑒𝑠𝑒𝑡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=39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ngừng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CLK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39ps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lực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5740B0-579B-BDF0-9F53-7E6FF8053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" y="6040012"/>
                <a:ext cx="11643359" cy="847220"/>
              </a:xfrm>
              <a:prstGeom prst="rect">
                <a:avLst/>
              </a:prstGeom>
              <a:blipFill>
                <a:blip r:embed="rId3"/>
                <a:stretch>
                  <a:fillRect l="-785" t="-5755" r="-785" b="-15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400DCD8-19C8-CE88-8794-B4C7C078B280}"/>
              </a:ext>
            </a:extLst>
          </p:cNvPr>
          <p:cNvSpPr txBox="1"/>
          <p:nvPr/>
        </p:nvSpPr>
        <p:spPr>
          <a:xfrm>
            <a:off x="274321" y="5459135"/>
            <a:ext cx="367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39ps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4E2BF-8B08-DBDC-7D22-AEF8388B44B1}"/>
              </a:ext>
            </a:extLst>
          </p:cNvPr>
          <p:cNvSpPr txBox="1"/>
          <p:nvPr/>
        </p:nvSpPr>
        <p:spPr>
          <a:xfrm>
            <a:off x="7945174" y="2275057"/>
            <a:ext cx="39725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38ps,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7B056C-880E-2A6A-2A85-A2206FDE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1" y="2349792"/>
            <a:ext cx="3674675" cy="3118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809161-73DD-815B-552C-5B4FF5A30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748" y="2334779"/>
            <a:ext cx="3674674" cy="31480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8A7C8D-3CD8-A99E-E50B-17FF14BA2253}"/>
              </a:ext>
            </a:extLst>
          </p:cNvPr>
          <p:cNvSpPr txBox="1"/>
          <p:nvPr/>
        </p:nvSpPr>
        <p:spPr>
          <a:xfrm>
            <a:off x="4067985" y="5459134"/>
            <a:ext cx="367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38ps</a:t>
            </a:r>
          </a:p>
        </p:txBody>
      </p:sp>
    </p:spTree>
    <p:extLst>
      <p:ext uri="{BB962C8B-B14F-4D97-AF65-F5344CB8AC3E}">
        <p14:creationId xmlns:p14="http://schemas.microsoft.com/office/powerpoint/2010/main" val="120882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5D7A2-C80A-43D3-0263-97799622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27322-763C-188F-5F95-FE3ACBC526D4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F2BC1-234E-A31F-60D6-17D00A84BD80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D26BD682-0DC9-F625-33EA-056EB8B93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9273FF84-6F72-D95B-65C8-96E069B6E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629FD-D870-9AC1-05C1-308E85FDF02D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Recovery Time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Time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49B29-4A83-BAB7-B6B1-96F7FA112733}"/>
              </a:ext>
            </a:extLst>
          </p:cNvPr>
          <p:cNvSpPr txBox="1"/>
          <p:nvPr/>
        </p:nvSpPr>
        <p:spPr>
          <a:xfrm>
            <a:off x="274321" y="1444060"/>
            <a:ext cx="11262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0095DB-E890-71A2-3951-26B7746FF362}"/>
              </a:ext>
            </a:extLst>
          </p:cNvPr>
          <p:cNvSpPr txBox="1"/>
          <p:nvPr/>
        </p:nvSpPr>
        <p:spPr>
          <a:xfrm>
            <a:off x="274321" y="2537811"/>
            <a:ext cx="110706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40ps,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CLK. Song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7CAB03-6E1E-A6BC-226A-1B3CBCF546F1}"/>
                  </a:ext>
                </a:extLst>
              </p:cNvPr>
              <p:cNvSpPr txBox="1"/>
              <p:nvPr/>
            </p:nvSpPr>
            <p:spPr>
              <a:xfrm>
                <a:off x="274321" y="1982824"/>
                <a:ext cx="4063763" cy="477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7CAB03-6E1E-A6BC-226A-1B3CBCF5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982824"/>
                <a:ext cx="4063763" cy="477888"/>
              </a:xfrm>
              <a:prstGeom prst="rect">
                <a:avLst/>
              </a:prstGeom>
              <a:blipFill>
                <a:blip r:embed="rId3"/>
                <a:stretch>
                  <a:fillRect r="-900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1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101287-C7A0-1C95-D87D-CD9FCA5CF226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659E4-465B-409C-7532-83AD3561028A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quan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CCCAA3A7-13C4-76CA-28A3-A8980FD18A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09009441-C737-27C5-D6DD-96940A1138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C6502-90A1-FF43-7532-B8D25D0D54D9}"/>
              </a:ext>
            </a:extLst>
          </p:cNvPr>
          <p:cNvSpPr txBox="1"/>
          <p:nvPr/>
        </p:nvSpPr>
        <p:spPr>
          <a:xfrm>
            <a:off x="274321" y="983225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Latch</a:t>
            </a:r>
            <a:r>
              <a:rPr lang="vi-V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5A0B4-025C-F572-F815-C838AA0EE989}"/>
              </a:ext>
            </a:extLst>
          </p:cNvPr>
          <p:cNvSpPr txBox="1"/>
          <p:nvPr/>
        </p:nvSpPr>
        <p:spPr>
          <a:xfrm>
            <a:off x="274321" y="1469392"/>
            <a:ext cx="50419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Latch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mạch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số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1 bit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tin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giữ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giá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nhật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tín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đầu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mới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. Latch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trữ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mức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logic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B128E-9D1D-0131-9196-22B2D3D58AB5}"/>
              </a:ext>
            </a:extLst>
          </p:cNvPr>
          <p:cNvSpPr txBox="1"/>
          <p:nvPr/>
        </p:nvSpPr>
        <p:spPr>
          <a:xfrm>
            <a:off x="274321" y="3535652"/>
            <a:ext cx="50419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Flip-flop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Latch,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chu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kì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Clock, Flip-flop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Clock(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lênhoặc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xuống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8E6C22-AD3B-2C6B-E969-F4AFF73D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66" y="885455"/>
            <a:ext cx="2614530" cy="26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106F76-BFB8-FAB6-B9CB-A10757387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469" y="3408384"/>
            <a:ext cx="2614530" cy="313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ip-flop circuits">
            <a:extLst>
              <a:ext uri="{FF2B5EF4-FFF2-40B4-BE49-F238E27FC236}">
                <a16:creationId xmlns:a16="http://schemas.microsoft.com/office/drawing/2014/main" id="{286C4B8D-AF3F-2CBD-3787-C5EA870E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999" y="4100802"/>
            <a:ext cx="382042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B658F2-1C52-13FC-A1E9-C846C7F76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606" y="1186580"/>
            <a:ext cx="3359214" cy="21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068ED-E88C-BED5-F8EE-FB272802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3EF921-DE6A-E68C-BA57-88BC9A1F5AD5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9A095-4875-A52B-2673-D872E500DEDF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72641BA-0F3E-4E4F-05A4-0CE9C6B55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B60C723D-7F17-B75A-B1AA-160CA407B1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A5380-E14F-C69B-5C92-DA394B575726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Maximun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Frequency/Minimum Clock Period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4C459-7CB3-9A96-2735-04DDBE1BF54E}"/>
                  </a:ext>
                </a:extLst>
              </p:cNvPr>
              <p:cNvSpPr txBox="1"/>
              <p:nvPr/>
            </p:nvSpPr>
            <p:spPr>
              <a:xfrm>
                <a:off x="274322" y="1519536"/>
                <a:ext cx="11394438" cy="1233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hưởng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2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𝑚𝑖𝑛</m:t>
                        </m:r>
                      </m:sub>
                    </m:sSub>
                    <m:r>
                      <a:rPr lang="en-US" sz="2400" i="1"/>
                      <m:t>≥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𝑝𝑑</m:t>
                        </m:r>
                      </m:sub>
                    </m:sSub>
                    <m:r>
                      <a:rPr lang="en-US" sz="2400" i="1"/>
                      <m:t>+ 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𝑠𝑒𝑡𝑢𝑝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4C459-7CB3-9A96-2735-04DDBE1B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2" y="1519536"/>
                <a:ext cx="11394438" cy="1233415"/>
              </a:xfrm>
              <a:prstGeom prst="rect">
                <a:avLst/>
              </a:prstGeom>
              <a:blipFill>
                <a:blip r:embed="rId3"/>
                <a:stretch>
                  <a:fillRect l="-803" t="-3941" b="-7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EBB81-863F-4A0F-9FC4-7DCA04A5CAB9}"/>
                  </a:ext>
                </a:extLst>
              </p:cNvPr>
              <p:cNvSpPr txBox="1"/>
              <p:nvPr/>
            </p:nvSpPr>
            <p:spPr>
              <a:xfrm>
                <a:off x="274321" y="2826335"/>
                <a:ext cx="10978200" cy="1233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800" dirty="0">
                    <a:cs typeface="Times New Roman" panose="02020603050405020304" pitchFamily="18" charset="0"/>
                  </a:rPr>
                  <a:t> 	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20%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/>
                  <a:t>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/>
                          </m:ctrlPr>
                        </m:sSubPr>
                        <m:e>
                          <m:r>
                            <a:rPr lang="en-US" sz="2400" i="1" smtClean="0"/>
                            <m:t>𝑡</m:t>
                          </m:r>
                        </m:e>
                        <m:sub>
                          <m:r>
                            <a:rPr lang="en-US" sz="2400" i="1"/>
                            <m:t>𝑚𝑖𝑛</m:t>
                          </m:r>
                        </m:sub>
                      </m:sSub>
                      <m:r>
                        <a:rPr lang="en-US" sz="2400" i="1"/>
                        <m:t>≥ 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/>
                            <m:t>𝑡</m:t>
                          </m:r>
                        </m:e>
                        <m:sub>
                          <m:r>
                            <a:rPr lang="en-US" sz="2400" i="1"/>
                            <m:t>𝑝𝑑</m:t>
                          </m:r>
                        </m:sub>
                      </m:sSub>
                      <m:r>
                        <a:rPr lang="en-US" sz="2400" i="1"/>
                        <m:t>+ 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𝑡</m:t>
                          </m:r>
                        </m:e>
                        <m:sub>
                          <m:r>
                            <a:rPr lang="en-US" sz="2400" i="1"/>
                            <m:t>𝑠𝑒𝑡𝑢𝑝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)≥1.2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×(106+104)≥252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FEBB81-863F-4A0F-9FC4-7DCA04A5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2826335"/>
                <a:ext cx="10978200" cy="1233415"/>
              </a:xfrm>
              <a:prstGeom prst="rect">
                <a:avLst/>
              </a:prstGeom>
              <a:blipFill>
                <a:blip r:embed="rId4"/>
                <a:stretch>
                  <a:fillRect l="-833" t="-3960" r="-833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ECC0FA29-A0B1-64A1-8188-D8CE8B60B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20" y="4053144"/>
                <a:ext cx="1139443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phỏng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sóng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𝑚𝑖𝑛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kumimoji="0" lang="en-US" altLang="en-US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ECC0FA29-A0B1-64A1-8188-D8CE8B60B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" y="4053144"/>
                <a:ext cx="11394438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483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2353-937D-0294-D88C-9CE9B193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05059-0310-82D8-732F-849E6165C1E2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2C658-FA59-9DD2-4DCA-E45EAA0937B4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3.1.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Timing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B2F0E267-E522-13A0-661A-AA4C78733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2FE78CF0-41F5-8596-6FD5-821407FC87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9A674-CBA4-D533-C633-B660DA12312D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Maximun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Frequency/Minimum Clock Period 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A503C-4D43-4D9C-F593-7917F5728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626780"/>
            <a:ext cx="3617196" cy="3104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72CA82-5D4A-D99B-960C-821A030E4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34" y="1626780"/>
            <a:ext cx="3621058" cy="3104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1B66EA-5C72-5F32-CD89-8069B5861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640" y="1626780"/>
            <a:ext cx="3641642" cy="3104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3C9C3-E46C-3EF5-48FA-299631534740}"/>
                  </a:ext>
                </a:extLst>
              </p:cNvPr>
              <p:cNvSpPr txBox="1"/>
              <p:nvPr/>
            </p:nvSpPr>
            <p:spPr>
              <a:xfrm>
                <a:off x="274320" y="4731637"/>
                <a:ext cx="367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𝑝𝑠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3C9C3-E46C-3EF5-48FA-299631534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4731637"/>
                <a:ext cx="367467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150BDA-24BC-22B6-CA1B-AC028089906E}"/>
                  </a:ext>
                </a:extLst>
              </p:cNvPr>
              <p:cNvSpPr txBox="1"/>
              <p:nvPr/>
            </p:nvSpPr>
            <p:spPr>
              <a:xfrm>
                <a:off x="4032034" y="4731637"/>
                <a:ext cx="367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𝑝𝑠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150BDA-24BC-22B6-CA1B-AC028089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034" y="4731637"/>
                <a:ext cx="367467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B98938-C5ED-2920-3734-AA766740E6A3}"/>
                  </a:ext>
                </a:extLst>
              </p:cNvPr>
              <p:cNvSpPr txBox="1"/>
              <p:nvPr/>
            </p:nvSpPr>
            <p:spPr>
              <a:xfrm>
                <a:off x="7840640" y="4731637"/>
                <a:ext cx="367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𝑝𝑠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B98938-C5ED-2920-3734-AA766740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640" y="4731637"/>
                <a:ext cx="3674674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FB8E18-0F57-629C-A6E3-CD0CC90AA4C7}"/>
                  </a:ext>
                </a:extLst>
              </p:cNvPr>
              <p:cNvSpPr txBox="1"/>
              <p:nvPr/>
            </p:nvSpPr>
            <p:spPr>
              <a:xfrm>
                <a:off x="216842" y="5231220"/>
                <a:ext cx="112654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logic, song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=150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thiểu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200ps,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tưởng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thuyết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𝐺𝐻𝑧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FB8E18-0F57-629C-A6E3-CD0CC90A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2" y="5231220"/>
                <a:ext cx="11265440" cy="1200329"/>
              </a:xfrm>
              <a:prstGeom prst="rect">
                <a:avLst/>
              </a:prstGeom>
              <a:blipFill>
                <a:blip r:embed="rId9"/>
                <a:stretch>
                  <a:fillRect l="-86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98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C1F9D-0932-C10B-1DA3-10387D23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6DE1F2-CE5C-5E05-7DB5-8461D37C74EF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C74E2-685A-F650-0DA8-8924118CE4F2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3.2.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Power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40DF45A5-7EEC-6B41-EEB1-51F52FEA35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750761DA-CE66-7294-9A3F-8A08079086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0BAC6E-DD6D-1DB1-020D-F966BDE25DDA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3BC17-6238-1D6A-E366-D7807D403F7A}"/>
                  </a:ext>
                </a:extLst>
              </p:cNvPr>
              <p:cNvSpPr txBox="1"/>
              <p:nvPr/>
            </p:nvSpPr>
            <p:spPr>
              <a:xfrm>
                <a:off x="284955" y="1519536"/>
                <a:ext cx="11394438" cy="424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𝑠𝑡𝑎𝑡𝑖𝑐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nghỉ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LTSpice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/>
                        </m:ctrlPr>
                      </m:sSubPr>
                      <m:e>
                        <m:r>
                          <a:rPr lang="en-US" sz="2400" i="1"/>
                          <m:t>𝑃</m:t>
                        </m:r>
                      </m:e>
                      <m:sub>
                        <m:r>
                          <a:rPr lang="en-US" sz="2400" i="1"/>
                          <m:t>𝑠𝑡𝑎𝑡𝑖𝑐</m:t>
                        </m:r>
                      </m:sub>
                    </m:sSub>
                    <m:r>
                      <a:rPr lang="en-US" sz="2400" i="1"/>
                      <m:t>=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𝐼</m:t>
                        </m:r>
                      </m:e>
                      <m:sub>
                        <m:r>
                          <a:rPr lang="en-US" sz="2400" i="1"/>
                          <m:t>𝑙𝑒𝑎𝑘</m:t>
                        </m:r>
                      </m:sub>
                    </m:sSub>
                    <m:r>
                      <a:rPr lang="en-US" sz="2400" i="1"/>
                      <m:t>×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𝑉</m:t>
                        </m:r>
                      </m:e>
                      <m:sub>
                        <m:r>
                          <a:rPr lang="en-US" sz="2400" i="1"/>
                          <m:t>𝐷𝐷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𝑑𝑦𝑛𝑎𝑚𝑖𝑐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Flip-flop. Công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nhiều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 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LTSpice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𝑃</m:t>
                        </m:r>
                      </m:e>
                      <m:sub>
                        <m:r>
                          <a:rPr lang="en-US" sz="2400" i="1"/>
                          <m:t>𝑑𝑦𝑛𝑎𝑚𝑖𝑐</m:t>
                        </m:r>
                      </m:sub>
                    </m:sSub>
                    <m:r>
                      <a:rPr lang="en-US" sz="2400" i="1"/>
                      <m:t>=</m:t>
                    </m:r>
                    <m:r>
                      <a:rPr lang="en-US" sz="2400" i="1"/>
                      <m:t>𝛼</m:t>
                    </m:r>
                    <m:r>
                      <a:rPr lang="en-US" sz="2400" i="1"/>
                      <m:t>×</m:t>
                    </m:r>
                    <m:r>
                      <a:rPr lang="en-US" sz="2400" i="1"/>
                      <m:t>𝐶</m:t>
                    </m:r>
                    <m:r>
                      <a:rPr lang="en-US" sz="2400" i="1"/>
                      <m:t>×</m:t>
                    </m:r>
                    <m:sSubSup>
                      <m:sSubSupPr>
                        <m:ctrlPr>
                          <a:rPr lang="en-US" sz="2400" i="1"/>
                        </m:ctrlPr>
                      </m:sSubSupPr>
                      <m:e>
                        <m:r>
                          <a:rPr lang="en-US" sz="2400" i="1"/>
                          <m:t>𝑉</m:t>
                        </m:r>
                      </m:e>
                      <m:sub>
                        <m:r>
                          <a:rPr lang="en-US" sz="2400" i="1"/>
                          <m:t>𝐷𝐷</m:t>
                        </m:r>
                      </m:sub>
                      <m:sup>
                        <m:r>
                          <a:rPr lang="en-US" sz="2400" i="1"/>
                          <m:t>2</m:t>
                        </m:r>
                      </m:sup>
                    </m:sSubSup>
                    <m:r>
                      <a:rPr lang="en-US" sz="2400" i="1"/>
                      <m:t>×</m:t>
                    </m:r>
                    <m:r>
                      <a:rPr lang="en-US" sz="2400" i="1"/>
                      <m:t>𝑓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tĩnh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LTSpice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𝑠𝑡𝑎𝑡𝑖𝑐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𝑑𝑦𝑛𝑎𝑚𝑖𝑐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3BC17-6238-1D6A-E366-D7807D403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5" y="1519536"/>
                <a:ext cx="11394438" cy="4244432"/>
              </a:xfrm>
              <a:prstGeom prst="rect">
                <a:avLst/>
              </a:prstGeom>
              <a:blipFill>
                <a:blip r:embed="rId3"/>
                <a:stretch>
                  <a:fillRect l="-856" t="-1148" r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52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B410-ACC2-268E-1BD2-864591A5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21443A-65D6-BCA6-C5D1-40D0B47D096D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D6651-7EB8-83F6-BD91-123FDF920170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3.2.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Power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7E9C7428-E5B1-FECA-29BC-84F721328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3D2B65F2-2C8A-18FB-1CA1-23F217357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A020C-EDBF-C9F4-49AF-F9A7EB914F82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D99694-9065-C823-A344-ADA2483B5D94}"/>
                  </a:ext>
                </a:extLst>
              </p:cNvPr>
              <p:cNvSpPr txBox="1"/>
              <p:nvPr/>
            </p:nvSpPr>
            <p:spPr>
              <a:xfrm>
                <a:off x="284955" y="1519536"/>
                <a:ext cx="11394438" cy="1141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f = 5GHz,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𝑀𝐻𝑧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𝑟𝑒𝑠𝑒𝑡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𝑀𝐻𝑧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80ns,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lệnh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meas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TRAN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P_total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AVG V(VDD)*-I(VDD) FROM 0 TO 80ns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D99694-9065-C823-A344-ADA2483B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5" y="1519536"/>
                <a:ext cx="11394438" cy="1141146"/>
              </a:xfrm>
              <a:prstGeom prst="rect">
                <a:avLst/>
              </a:prstGeom>
              <a:blipFill>
                <a:blip r:embed="rId3"/>
                <a:stretch>
                  <a:fillRect l="-856" t="-4278" r="-803" b="-8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40A9525-98D4-F3D1-D3BC-553084097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63" y="2776087"/>
            <a:ext cx="3037655" cy="2604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C39BB-D64A-9F2E-B6F0-33664A444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418" y="2741497"/>
            <a:ext cx="5039038" cy="27291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A83AB-8F38-1C4D-76A8-DA71D933D152}"/>
                  </a:ext>
                </a:extLst>
              </p:cNvPr>
              <p:cNvSpPr txBox="1"/>
              <p:nvPr/>
            </p:nvSpPr>
            <p:spPr>
              <a:xfrm>
                <a:off x="8474149" y="2674064"/>
                <a:ext cx="341608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Công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169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6A83AB-8F38-1C4D-76A8-DA71D93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149" y="2674064"/>
                <a:ext cx="3416088" cy="1200329"/>
              </a:xfrm>
              <a:prstGeom prst="rect">
                <a:avLst/>
              </a:prstGeom>
              <a:blipFill>
                <a:blip r:embed="rId6"/>
                <a:stretch>
                  <a:fillRect l="-2679" t="-4061" r="-285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149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FA85-73B2-54D4-89C7-593BED5E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9537F-49C1-EA97-2AAF-FD4ABF5121EF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4591C-E386-7357-031F-6168780B0E5A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3.2.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Power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3A5C22B-7CB1-4B48-D33A-369B1C195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04E2052-DBEC-5CD5-A4ED-9296D77151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172B0-16EC-83FA-E495-8AF087F26D58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95BA2-E3FE-2B5A-6C08-71C9439D9B75}"/>
              </a:ext>
            </a:extLst>
          </p:cNvPr>
          <p:cNvSpPr txBox="1"/>
          <p:nvPr/>
        </p:nvSpPr>
        <p:spPr>
          <a:xfrm>
            <a:off x="284955" y="1519536"/>
            <a:ext cx="1139443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80ns,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(D=0,Set/Reset=1,CLK=0),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P_static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AVG V(VDD)*-I(VDD) FROM 0 TO 80ns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58CF94-E05A-A819-BBF2-11F7A4879DAF}"/>
                  </a:ext>
                </a:extLst>
              </p:cNvPr>
              <p:cNvSpPr txBox="1"/>
              <p:nvPr/>
            </p:nvSpPr>
            <p:spPr>
              <a:xfrm>
                <a:off x="8474149" y="2674064"/>
                <a:ext cx="341608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Công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tĩnh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1.07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58CF94-E05A-A819-BBF2-11F7A4879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149" y="2674064"/>
                <a:ext cx="3416088" cy="1200329"/>
              </a:xfrm>
              <a:prstGeom prst="rect">
                <a:avLst/>
              </a:prstGeom>
              <a:blipFill>
                <a:blip r:embed="rId3"/>
                <a:stretch>
                  <a:fillRect l="-2679" t="-4061" r="-285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0EECAB0-F14B-7BFE-BF1C-0B81BE2C9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0" y="2807593"/>
            <a:ext cx="3024968" cy="2596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81279-830D-DD88-9AD1-CC631533F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02" y="2807593"/>
            <a:ext cx="4821964" cy="26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27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CE8F-117F-2E46-7573-F1B1675A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2E30E5-8624-EF13-3ED0-CA300A21A651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805D2-F76C-3170-82F9-6ECD94330454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3.2. </a:t>
            </a:r>
            <a:r>
              <a:rPr lang="en-US" sz="4400" b="1" dirty="0" err="1">
                <a:solidFill>
                  <a:schemeClr val="bg1"/>
                </a:solidFill>
              </a:rPr>
              <a:t>Khảo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sát</a:t>
            </a:r>
            <a:r>
              <a:rPr lang="en-US" sz="4400" b="1" dirty="0">
                <a:solidFill>
                  <a:schemeClr val="bg1"/>
                </a:solidFill>
              </a:rPr>
              <a:t> Power</a:t>
            </a: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06B9CA0B-7D59-312D-4EFC-07FEAEEA94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E0695FE2-5F15-25BB-8C98-C965996E3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7B0DD-3042-8D16-1C96-949159BB88AD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/Công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582F53-7A1C-2B58-FDD2-73A3D2A244E2}"/>
                  </a:ext>
                </a:extLst>
              </p:cNvPr>
              <p:cNvSpPr txBox="1"/>
              <p:nvPr/>
            </p:nvSpPr>
            <p:spPr>
              <a:xfrm>
                <a:off x="274320" y="1519536"/>
                <a:ext cx="11394438" cy="3906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𝑑𝑦𝑛𝑎𝑚𝑖𝑐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𝑑𝑦𝑛𝑎𝑚𝑖𝑐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𝑠𝑡𝑎𝑡𝑖𝑐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=169−1.07=167.93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Suy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𝑑𝑦𝑛𝑎𝑚𝑖𝑐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chiếm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99%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chiếm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𝑠𝑡𝑎𝑡𝑖𝑐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phù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𝑑𝑦𝑛𝑎𝑚𝑖𝑐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DFF bao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giữa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transistor(24 trans),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trước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=0.84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𝑝𝐹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= 5GHz,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𝑀𝐻𝑧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𝑟𝑒𝑠𝑒𝑡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𝑀𝐻𝑧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Các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hoàn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DFF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5GHz.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582F53-7A1C-2B58-FDD2-73A3D2A24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1519536"/>
                <a:ext cx="11394438" cy="3906326"/>
              </a:xfrm>
              <a:prstGeom prst="rect">
                <a:avLst/>
              </a:prstGeom>
              <a:blipFill>
                <a:blip r:embed="rId3"/>
                <a:stretch>
                  <a:fillRect l="-803" t="-1248" r="-54" b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831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0B3F-5732-B727-16A0-6D4A409C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35B42-8D6C-1EFA-E9E7-C1528982B43C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5334A-47A9-E73B-ABBB-EBC386B6C7DC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4.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66FEBE8-21D4-8138-1ED8-D6FD7B94E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40E9096-2EE9-EA81-C03F-472BF6E16F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4603A-43E8-4D82-B913-121EA78CE5E7}"/>
              </a:ext>
            </a:extLst>
          </p:cNvPr>
          <p:cNvSpPr txBox="1"/>
          <p:nvPr/>
        </p:nvSpPr>
        <p:spPr>
          <a:xfrm>
            <a:off x="180753" y="6287325"/>
            <a:ext cx="11732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(45-65nm)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GPT, Grok)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61625C-3053-9FB5-4E4A-3ADAED4416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26228"/>
                  </p:ext>
                </p:extLst>
              </p:nvPr>
            </p:nvGraphicFramePr>
            <p:xfrm>
              <a:off x="229840" y="1664331"/>
              <a:ext cx="11634144" cy="437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7557">
                      <a:extLst>
                        <a:ext uri="{9D8B030D-6E8A-4147-A177-3AD203B41FA5}">
                          <a16:colId xmlns:a16="http://schemas.microsoft.com/office/drawing/2014/main" val="2666517199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772924689"/>
                        </a:ext>
                      </a:extLst>
                    </a:gridCol>
                    <a:gridCol w="1467293">
                      <a:extLst>
                        <a:ext uri="{9D8B030D-6E8A-4147-A177-3AD203B41FA5}">
                          <a16:colId xmlns:a16="http://schemas.microsoft.com/office/drawing/2014/main" val="2052222495"/>
                        </a:ext>
                      </a:extLst>
                    </a:gridCol>
                    <a:gridCol w="1495114">
                      <a:extLst>
                        <a:ext uri="{9D8B030D-6E8A-4147-A177-3AD203B41FA5}">
                          <a16:colId xmlns:a16="http://schemas.microsoft.com/office/drawing/2014/main" val="1826119326"/>
                        </a:ext>
                      </a:extLst>
                    </a:gridCol>
                    <a:gridCol w="4463724">
                      <a:extLst>
                        <a:ext uri="{9D8B030D-6E8A-4147-A177-3AD203B41FA5}">
                          <a16:colId xmlns:a16="http://schemas.microsoft.com/office/drawing/2014/main" val="3116661614"/>
                        </a:ext>
                      </a:extLst>
                    </a:gridCol>
                  </a:tblGrid>
                  <a:tr h="6038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Thông </a:t>
                          </a:r>
                          <a:r>
                            <a:rPr lang="en-US" dirty="0" err="1"/>
                            <a:t>số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Thiết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kế</a:t>
                          </a:r>
                          <a:r>
                            <a:rPr lang="en-US" dirty="0"/>
                            <a:t> file 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Giá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trị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đo</a:t>
                          </a:r>
                          <a:r>
                            <a:rPr lang="en-US" dirty="0"/>
                            <a:t> / </a:t>
                          </a:r>
                          <a:r>
                            <a:rPr lang="en-US" dirty="0" err="1"/>
                            <a:t>tính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được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Giá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trị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tham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chiếu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Nguồn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tham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chiếu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425113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Propagation 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106ps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80-150ps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45nm, IEEE JSSC papers (2018–2022)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932294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Rise/Fall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121ps/102ps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41ps/47ps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30-80ps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, MOSIS OSU libraries, </a:t>
                          </a:r>
                          <a:r>
                            <a:rPr lang="en-US" dirty="0" err="1"/>
                            <a:t>sách</a:t>
                          </a:r>
                          <a:r>
                            <a:rPr lang="en-US" dirty="0"/>
                            <a:t> Weste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953709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Setup/Hold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50ps/9ps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104ps/-9ps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50-90ps</a:t>
                          </a:r>
                        </a:p>
                        <a:p>
                          <a:r>
                            <a:rPr lang="en-US" dirty="0"/>
                            <a:t>-20-20ps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.lib, Synopsys .lib, IEEE papers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Synopsys Liberty cells, IEEE designs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884888"/>
                      </a:ext>
                    </a:extLst>
                  </a:tr>
                  <a:tr h="3962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Recovery/Removal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27ps/75ps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40ps/39ps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60-100ps</a:t>
                          </a:r>
                        </a:p>
                        <a:p>
                          <a:r>
                            <a:rPr lang="en-US" dirty="0"/>
                            <a:t>0-50ps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, IEEE flip-flop metastability papers</a:t>
                          </a:r>
                        </a:p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45nm .lib, </a:t>
                          </a:r>
                          <a:r>
                            <a:rPr lang="en-US" dirty="0" err="1"/>
                            <a:t>thực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nghiệm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trong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bài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báo</a:t>
                          </a:r>
                          <a:r>
                            <a:rPr lang="en-US" dirty="0"/>
                            <a:t> IEEE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7390217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Maximun</a:t>
                          </a:r>
                          <a:r>
                            <a:rPr lang="en-US" dirty="0"/>
                            <a:t>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2.6GHz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2.5-3.5GHz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simulation @ 1V, 25°C, 50nm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190650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Static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0.37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  <a:ea typeface="+mn-ea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0.1-5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MOSIS, IEEE "Low Power DFF" papers, Synopsys Design Compiler reports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0575782"/>
                      </a:ext>
                    </a:extLst>
                  </a:tr>
                  <a:tr h="3934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Dynamic Power(5GHz)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  <a:ea typeface="+mn-ea"/>
                            </a:rPr>
                            <a:t>97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  <a:ea typeface="+mn-ea"/>
                            </a:rPr>
                            <a:t>168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50-200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951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61625C-3053-9FB5-4E4A-3ADAED4416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26228"/>
                  </p:ext>
                </p:extLst>
              </p:nvPr>
            </p:nvGraphicFramePr>
            <p:xfrm>
              <a:off x="229840" y="1664331"/>
              <a:ext cx="11634144" cy="4376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7557">
                      <a:extLst>
                        <a:ext uri="{9D8B030D-6E8A-4147-A177-3AD203B41FA5}">
                          <a16:colId xmlns:a16="http://schemas.microsoft.com/office/drawing/2014/main" val="2666517199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772924689"/>
                        </a:ext>
                      </a:extLst>
                    </a:gridCol>
                    <a:gridCol w="1467293">
                      <a:extLst>
                        <a:ext uri="{9D8B030D-6E8A-4147-A177-3AD203B41FA5}">
                          <a16:colId xmlns:a16="http://schemas.microsoft.com/office/drawing/2014/main" val="2052222495"/>
                        </a:ext>
                      </a:extLst>
                    </a:gridCol>
                    <a:gridCol w="1495114">
                      <a:extLst>
                        <a:ext uri="{9D8B030D-6E8A-4147-A177-3AD203B41FA5}">
                          <a16:colId xmlns:a16="http://schemas.microsoft.com/office/drawing/2014/main" val="1826119326"/>
                        </a:ext>
                      </a:extLst>
                    </a:gridCol>
                    <a:gridCol w="4463724">
                      <a:extLst>
                        <a:ext uri="{9D8B030D-6E8A-4147-A177-3AD203B41FA5}">
                          <a16:colId xmlns:a16="http://schemas.microsoft.com/office/drawing/2014/main" val="31166616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Thông </a:t>
                          </a:r>
                          <a:r>
                            <a:rPr lang="en-US" dirty="0" err="1"/>
                            <a:t>số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Thiết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kế</a:t>
                          </a:r>
                          <a:r>
                            <a:rPr lang="en-US" dirty="0"/>
                            <a:t> file Word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Giá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trị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đo</a:t>
                          </a:r>
                          <a:r>
                            <a:rPr lang="en-US" dirty="0"/>
                            <a:t> / </a:t>
                          </a:r>
                          <a:r>
                            <a:rPr lang="en-US" dirty="0" err="1"/>
                            <a:t>tính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được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Giá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trị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tham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chiếu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Nguồn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tham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chiếu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54251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Propagation 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106ps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80-150ps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45nm, IEEE JSSC papers (2018–2022)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932294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Rise/Fall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121ps/102ps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41ps/47ps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30-80ps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, MOSIS OSU libraries, </a:t>
                          </a:r>
                          <a:r>
                            <a:rPr lang="en-US" dirty="0" err="1"/>
                            <a:t>sách</a:t>
                          </a:r>
                          <a:r>
                            <a:rPr lang="en-US" dirty="0"/>
                            <a:t> Weste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39537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Setup/Hold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50ps/9ps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104ps/-9ps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50-90ps</a:t>
                          </a:r>
                        </a:p>
                        <a:p>
                          <a:r>
                            <a:rPr lang="en-US" dirty="0"/>
                            <a:t>-20-20ps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.lib, Synopsys .lib, IEEE papers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Synopsys Liberty cells, IEEE designs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88488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Recovery/Removal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27ps/75ps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40ps/39ps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60-100ps</a:t>
                          </a:r>
                        </a:p>
                        <a:p>
                          <a:r>
                            <a:rPr lang="en-US" dirty="0"/>
                            <a:t>0-50ps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, IEEE flip-flop metastability papers</a:t>
                          </a:r>
                        </a:p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45nm .lib, </a:t>
                          </a:r>
                          <a:r>
                            <a:rPr lang="en-US" dirty="0" err="1"/>
                            <a:t>thực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nghiệm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trong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bài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báo</a:t>
                          </a:r>
                          <a:r>
                            <a:rPr lang="en-US" dirty="0"/>
                            <a:t> IEEE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7390217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Maximun</a:t>
                          </a:r>
                          <a:r>
                            <a:rPr lang="en-US" dirty="0"/>
                            <a:t> 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2.6GHz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2.5-3.5GHz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Nangate</a:t>
                          </a:r>
                          <a:r>
                            <a:rPr lang="en-US" dirty="0"/>
                            <a:t> simulation @ 1V, 25°C, 50nm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0190650"/>
                      </a:ext>
                    </a:extLst>
                  </a:tr>
                  <a:tr h="38275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Static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6800" t="-959677" r="-489200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7137" t="-959677" r="-407469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816" t="-959677" r="-300816" b="-12419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MOSIS, IEEE "Low Power DFF" papers, Synopsys Design Compiler reports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0575782"/>
                      </a:ext>
                    </a:extLst>
                  </a:tr>
                  <a:tr h="39343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Dynamic Power(5GHz)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6800" t="-1010769" r="-489200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7137" t="-1010769" r="-407469" b="-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816" t="-1010769" r="-300816" b="-1846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951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503A2A-5A88-B0DB-4C03-9748EB8A8E9C}"/>
              </a:ext>
            </a:extLst>
          </p:cNvPr>
          <p:cNvSpPr txBox="1"/>
          <p:nvPr/>
        </p:nvSpPr>
        <p:spPr>
          <a:xfrm>
            <a:off x="180753" y="1150965"/>
            <a:ext cx="11732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22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D366-2982-559F-7F30-567628D9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73BE0C-0B9B-98D8-A140-A2842DEA1A99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43D39-EF62-7F84-D1F4-B409509A4DD8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4.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EE7021DB-F8F5-9330-F808-838AB4073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21F5A02A-94A7-68A8-EA16-1983A9BBAC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BEF7D-BD14-5F25-02B6-0AE2440A5BC5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8F444-0250-BB96-B4EC-C9C82102F03E}"/>
              </a:ext>
            </a:extLst>
          </p:cNvPr>
          <p:cNvSpPr txBox="1"/>
          <p:nvPr/>
        </p:nvSpPr>
        <p:spPr>
          <a:xfrm>
            <a:off x="274320" y="1519536"/>
            <a:ext cx="113944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Gate,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Logic-based Latch, Sense Amplifier Latch, Dual-rail Latch, Static Latch, Dynamic Latch, Pulse Latch, Mux Latch,…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Logic-based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F3BFBA0E-6B11-BC09-CE2C-5638AD4C34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65" y="3429000"/>
            <a:ext cx="8433162" cy="30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95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05E0E-B789-9EF7-C7ED-A805DE18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F9FB-E311-FC7C-7DFC-133E992CD304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E344-BA6B-9DC1-15CF-784C8FB85D07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4.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799FFE7-EACF-BFFD-6893-D119EAB416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ECBAC7AF-03BF-AE12-762D-DBA30F777E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5730F-97CE-48FA-4223-65463723C224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98284-998A-0E8F-A91A-001B9B2A94EC}"/>
              </a:ext>
            </a:extLst>
          </p:cNvPr>
          <p:cNvSpPr txBox="1"/>
          <p:nvPr/>
        </p:nvSpPr>
        <p:spPr>
          <a:xfrm>
            <a:off x="274320" y="1519536"/>
            <a:ext cx="11394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Propagation Delay, Rise Time, Fall Time, Maximum Frequency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37740E-9D5E-B3F5-7DF4-CC1F1A081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72862"/>
              </p:ext>
            </p:extLst>
          </p:nvPr>
        </p:nvGraphicFramePr>
        <p:xfrm>
          <a:off x="274319" y="2674365"/>
          <a:ext cx="4552861" cy="277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5307">
                  <a:extLst>
                    <a:ext uri="{9D8B030D-6E8A-4147-A177-3AD203B41FA5}">
                      <a16:colId xmlns:a16="http://schemas.microsoft.com/office/drawing/2014/main" val="3820479244"/>
                    </a:ext>
                  </a:extLst>
                </a:gridCol>
                <a:gridCol w="1377554">
                  <a:extLst>
                    <a:ext uri="{9D8B030D-6E8A-4147-A177-3AD203B41FA5}">
                      <a16:colId xmlns:a16="http://schemas.microsoft.com/office/drawing/2014/main" val="3423529205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</a:t>
                      </a:r>
                      <a:r>
                        <a:rPr lang="en-US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</a:t>
                      </a:r>
                      <a:endParaRPr lang="en-US" sz="2400" kern="10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192927"/>
                  </a:ext>
                </a:extLst>
              </a:tr>
              <a:tr h="4797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222ps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917088"/>
                  </a:ext>
                </a:extLst>
              </a:tr>
              <a:tr h="47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Rise Time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40ps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841724"/>
                  </a:ext>
                </a:extLst>
              </a:tr>
              <a:tr h="47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Fall Time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50ps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394643"/>
                  </a:ext>
                </a:extLst>
              </a:tr>
              <a:tr h="47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Frequency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3GHz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457604"/>
                  </a:ext>
                </a:extLst>
              </a:tr>
              <a:tr h="47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Transistor</a:t>
                      </a:r>
                      <a:endParaRPr lang="en-US" sz="2400" kern="100" dirty="0">
                        <a:solidFill>
                          <a:srgbClr val="24292E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00" dirty="0">
                          <a:solidFill>
                            <a:srgbClr val="24292E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10698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D3D0221-FC5B-58EF-D8BF-79D1FC822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39" y="2117147"/>
            <a:ext cx="4597454" cy="391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36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1807-5D36-0ADA-9A13-B8A588FC7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D828E3-1A4F-87A2-7B3A-41299B5428A5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44F94-FF8A-8977-CE67-4B510D7BB81B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4.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48CFC6D8-9737-D94C-3FA1-EAF6DE2C2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2AA5304-E0DD-EBA8-1643-9DF312C7D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F2485-4F93-C9BB-2FFD-0B362FC3176A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42517-CEBD-2D25-ECE5-DE5879D885A3}"/>
              </a:ext>
            </a:extLst>
          </p:cNvPr>
          <p:cNvSpPr txBox="1"/>
          <p:nvPr/>
        </p:nvSpPr>
        <p:spPr>
          <a:xfrm>
            <a:off x="274320" y="1519536"/>
            <a:ext cx="1139443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metastable: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NAND2/NAND3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TG),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Gate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gate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→ delay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CLK_bar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93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236D0-A8AA-78EF-663E-173DAAE7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A1A411-D32B-8F0D-6713-86453216899D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4386B-1A5B-BBF1-F957-1E3E29604A0E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quan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D6BE5A6-E050-9D49-D75A-8E5B234520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F36C68AD-E9D1-1439-01A1-D530CAFA2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D34E9-13F4-E834-1478-FFA7EBE83541}"/>
              </a:ext>
            </a:extLst>
          </p:cNvPr>
          <p:cNvSpPr txBox="1"/>
          <p:nvPr/>
        </p:nvSpPr>
        <p:spPr>
          <a:xfrm>
            <a:off x="274321" y="983225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Latch</a:t>
            </a:r>
            <a:r>
              <a:rPr lang="vi-V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35DF-9B57-A214-D2C8-62D11C92201A}"/>
              </a:ext>
            </a:extLst>
          </p:cNvPr>
          <p:cNvSpPr txBox="1"/>
          <p:nvPr/>
        </p:nvSpPr>
        <p:spPr>
          <a:xfrm>
            <a:off x="274321" y="1469392"/>
            <a:ext cx="50419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Latch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Flip-flop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SR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Latch/Flip-flop, </a:t>
            </a:r>
            <a:r>
              <a:rPr lang="en-US" sz="2400" b="1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JK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 Latch/Flip-flop, </a:t>
            </a:r>
            <a:r>
              <a:rPr lang="en-US" sz="2400" b="1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Latch/Flip-flop.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Các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ít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Flip-flop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cực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, Flip-flop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xung</a:t>
            </a:r>
            <a:r>
              <a:rPr lang="en-US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pulse,…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FE40C-3CE8-4A5E-993A-44F231C3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48" y="1469392"/>
            <a:ext cx="5982467" cy="1812708"/>
          </a:xfrm>
          <a:prstGeom prst="rect">
            <a:avLst/>
          </a:prstGeom>
        </p:spPr>
      </p:pic>
      <p:pic>
        <p:nvPicPr>
          <p:cNvPr id="2052" name="Picture 4" descr="Flip-flop circuits">
            <a:extLst>
              <a:ext uri="{FF2B5EF4-FFF2-40B4-BE49-F238E27FC236}">
                <a16:creationId xmlns:a16="http://schemas.microsoft.com/office/drawing/2014/main" id="{6B2A10A2-25A3-C00F-D2A8-3ED125590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48" y="3575901"/>
            <a:ext cx="5914712" cy="215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74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57A7D-FE05-AA5E-3084-69A235BE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C59D96-7F67-F869-7DAB-D6179FB2CA61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58690-F64D-B00D-DA67-CD0181387EC7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4.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64834B7-A587-69B1-80E2-B1B74B68B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B0E56BC9-B178-3DFD-80F7-F493DB229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51258-6082-0818-44A9-D10924F88700}"/>
              </a:ext>
            </a:extLst>
          </p:cNvPr>
          <p:cNvSpPr txBox="1"/>
          <p:nvPr/>
        </p:nvSpPr>
        <p:spPr>
          <a:xfrm>
            <a:off x="274320" y="977056"/>
            <a:ext cx="832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FB17B-38D3-FFE4-5690-898DC5974209}"/>
              </a:ext>
            </a:extLst>
          </p:cNvPr>
          <p:cNvSpPr txBox="1"/>
          <p:nvPr/>
        </p:nvSpPr>
        <p:spPr>
          <a:xfrm>
            <a:off x="274320" y="1519536"/>
            <a:ext cx="1139443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dẫn,v.v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8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1607-78CA-7D08-DD45-A3255967D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689054-E56E-383E-E5F3-43D122916298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43217-0362-58FF-85B7-BAC7A9543A96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quan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014F92CE-EBE8-A690-EC9D-F4E146F534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130F9CA9-3DC7-7B06-806B-005FDC515E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73A06-62EC-3B3B-69AC-1C2F6508C5C3}"/>
              </a:ext>
            </a:extLst>
          </p:cNvPr>
          <p:cNvSpPr txBox="1"/>
          <p:nvPr/>
        </p:nvSpPr>
        <p:spPr>
          <a:xfrm>
            <a:off x="274321" y="983225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Vai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77A2C-7745-403D-6C88-208328CDBC55}"/>
              </a:ext>
            </a:extLst>
          </p:cNvPr>
          <p:cNvSpPr txBox="1"/>
          <p:nvPr/>
        </p:nvSpPr>
        <p:spPr>
          <a:xfrm>
            <a:off x="274320" y="1658402"/>
            <a:ext cx="11643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Vai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(clock),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106A-2D11-7CF1-7B67-B5BA83B8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BF95B6-61F4-3389-3FFB-52E9E23AA452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425CA-FD93-0213-0E33-F2A35CEEFE98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quan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6EA38B1C-7EDE-C61D-BBFB-7D5662DF7A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4FA53D22-EA02-B2C9-D7C3-61CB17D382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29255-B9B0-E58F-0A02-A9968FEBC04D}"/>
              </a:ext>
            </a:extLst>
          </p:cNvPr>
          <p:cNvSpPr txBox="1"/>
          <p:nvPr/>
        </p:nvSpPr>
        <p:spPr>
          <a:xfrm>
            <a:off x="274321" y="983225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Vai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46B4F-ED23-0292-1BA3-A78F5CBA499F}"/>
              </a:ext>
            </a:extLst>
          </p:cNvPr>
          <p:cNvSpPr txBox="1"/>
          <p:nvPr/>
        </p:nvSpPr>
        <p:spPr>
          <a:xfrm>
            <a:off x="274321" y="1469392"/>
            <a:ext cx="116433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2400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ụng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 bao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(FSM),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3" name="Graphic 1">
            <a:extLst>
              <a:ext uri="{FF2B5EF4-FFF2-40B4-BE49-F238E27FC236}">
                <a16:creationId xmlns:a16="http://schemas.microsoft.com/office/drawing/2014/main" id="{FEF478F6-6407-A10B-87B4-7A146FA8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1" y="2532771"/>
            <a:ext cx="4729591" cy="3166279"/>
          </a:xfrm>
          <a:prstGeom prst="rect">
            <a:avLst/>
          </a:prstGeom>
        </p:spPr>
      </p:pic>
      <p:pic>
        <p:nvPicPr>
          <p:cNvPr id="6" name="Picture 5" descr="A diagram of a circuit&#10;&#10;AI-generated content may be incorrect.">
            <a:extLst>
              <a:ext uri="{FF2B5EF4-FFF2-40B4-BE49-F238E27FC236}">
                <a16:creationId xmlns:a16="http://schemas.microsoft.com/office/drawing/2014/main" id="{99697FAC-F5E9-6B31-5EFA-736FE3582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180" y="2636430"/>
            <a:ext cx="6583499" cy="27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9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9357-9547-71E8-BDCA-CD87EF8F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C7862D-4EBC-55D7-71E0-B2F15FFE0CF4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1BE3B-D584-3969-1E7F-628F3858F64E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quan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196DBAC8-A812-D1DA-ECFF-FFB8F0E3D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7C02EAAD-F2EC-4B3D-1F80-488C45983E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410A0-3C00-9FE0-F173-487C6A7E3378}"/>
              </a:ext>
            </a:extLst>
          </p:cNvPr>
          <p:cNvSpPr txBox="1"/>
          <p:nvPr/>
        </p:nvSpPr>
        <p:spPr>
          <a:xfrm>
            <a:off x="274321" y="983225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Flip-flop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Set/Reset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C7738-F37A-D9B6-BC22-67A71A75B831}"/>
              </a:ext>
            </a:extLst>
          </p:cNvPr>
          <p:cNvSpPr txBox="1"/>
          <p:nvPr/>
        </p:nvSpPr>
        <p:spPr>
          <a:xfrm>
            <a:off x="274321" y="1469392"/>
            <a:ext cx="11643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(clock)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Flip-flop,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100" name="Picture 4" descr="f-alpha.net: Experiment 23 - Asynchronous Inputs">
            <a:extLst>
              <a:ext uri="{FF2B5EF4-FFF2-40B4-BE49-F238E27FC236}">
                <a16:creationId xmlns:a16="http://schemas.microsoft.com/office/drawing/2014/main" id="{C6819BC7-0258-D270-3EE9-AAC70598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144" y="2997230"/>
            <a:ext cx="4794370" cy="31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8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15CA9-7AE4-9523-234F-2D45DCDA0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C1C8B-BC5E-8AAA-C31B-45344A2B4E72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CAAE7-A688-18AA-E2D2-19AF9FFE9A67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1. </a:t>
            </a:r>
            <a:r>
              <a:rPr lang="en-US" sz="4400" b="1" dirty="0" err="1">
                <a:solidFill>
                  <a:schemeClr val="bg1"/>
                </a:solidFill>
              </a:rPr>
              <a:t>Tổng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quan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98EB39E2-DC21-E689-36F7-64D865EFB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59CBE318-A767-6458-58AC-AB0E9C39C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783D6-D895-9FA1-12EF-9B385F6F9624}"/>
              </a:ext>
            </a:extLst>
          </p:cNvPr>
          <p:cNvSpPr txBox="1"/>
          <p:nvPr/>
        </p:nvSpPr>
        <p:spPr>
          <a:xfrm>
            <a:off x="274321" y="983225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39CDF3-35C0-10E0-EC99-1570E0A93482}"/>
                  </a:ext>
                </a:extLst>
              </p:cNvPr>
              <p:cNvSpPr txBox="1"/>
              <p:nvPr/>
            </p:nvSpPr>
            <p:spPr>
              <a:xfrm>
                <a:off x="274321" y="1469392"/>
                <a:ext cx="11643358" cy="4188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Courier New" panose="02070309020205020404" pitchFamily="49" charset="0"/>
                  </a:rPr>
                  <a:t>	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nhằm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đạt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Set/Reset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𝑓</m:t>
                        </m:r>
                      </m:e>
                      <m:sub>
                        <m:r>
                          <a:rPr lang="en-US" sz="2400" i="1"/>
                          <m:t>𝑚𝑎𝑥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trễ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𝑡</m:t>
                            </m:r>
                          </m:e>
                          <m:sub>
                            <m:r>
                              <a:rPr lang="en-US" sz="2400" i="1"/>
                              <m:t>𝑝𝑑</m:t>
                            </m:r>
                          </m:sub>
                        </m:sSub>
                        <m:r>
                          <a:rPr lang="en-US" sz="2400" i="1"/>
                          <m:t>,</m:t>
                        </m:r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𝑠𝑒𝑡𝑢𝑝</m:t>
                        </m:r>
                      </m:sub>
                    </m:sSub>
                    <m:r>
                      <a:rPr lang="en-US" sz="2400" i="1"/>
                      <m:t>,</m:t>
                    </m:r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𝑡</m:t>
                        </m:r>
                      </m:e>
                      <m:sub>
                        <m:r>
                          <a:rPr lang="en-US" sz="2400" i="1"/>
                          <m:t>h𝑜𝑙𝑑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Phạm vi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Xây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(schematic)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CMOS,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 NMOS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PMOS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cmos.txt.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phỏng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LTspice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phỏng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thuyết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39CDF3-35C0-10E0-EC99-1570E0A93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469392"/>
                <a:ext cx="11643358" cy="4188070"/>
              </a:xfrm>
              <a:prstGeom prst="rect">
                <a:avLst/>
              </a:prstGeom>
              <a:blipFill>
                <a:blip r:embed="rId3"/>
                <a:stretch>
                  <a:fillRect l="-681" t="-1164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8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FB3F6-C14F-BE93-DF11-7C6853480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D03B7C-FE69-A82B-BF4C-B49C02929209}"/>
              </a:ext>
            </a:extLst>
          </p:cNvPr>
          <p:cNvSpPr/>
          <p:nvPr/>
        </p:nvSpPr>
        <p:spPr>
          <a:xfrm>
            <a:off x="0" y="-6170"/>
            <a:ext cx="12192000" cy="9832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57D36-263E-D108-6A8C-80F75C84531C}"/>
              </a:ext>
            </a:extLst>
          </p:cNvPr>
          <p:cNvSpPr txBox="1"/>
          <p:nvPr/>
        </p:nvSpPr>
        <p:spPr>
          <a:xfrm>
            <a:off x="939477" y="106892"/>
            <a:ext cx="10313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2. </a:t>
            </a:r>
            <a:r>
              <a:rPr lang="en-US" sz="4400" b="1" dirty="0" err="1">
                <a:solidFill>
                  <a:schemeClr val="bg1"/>
                </a:solidFill>
              </a:rPr>
              <a:t>Thiết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kế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E64FCDA5-A6C6-034E-D694-E8B4BF2EE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5152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Hướng dẫn cách đọc chỉ số máy đo spo2 và nhịp tim cho những ai chưa biết -  Nhà thuốc FPT Long Châu">
            <a:extLst>
              <a:ext uri="{FF2B5EF4-FFF2-40B4-BE49-F238E27FC236}">
                <a16:creationId xmlns:a16="http://schemas.microsoft.com/office/drawing/2014/main" id="{2C3E0C78-8C62-F640-1E93-6BF905B09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8884" y="28448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EB978-BC21-26E7-F5D7-40E8737499BC}"/>
              </a:ext>
            </a:extLst>
          </p:cNvPr>
          <p:cNvSpPr txBox="1"/>
          <p:nvPr/>
        </p:nvSpPr>
        <p:spPr>
          <a:xfrm>
            <a:off x="274321" y="977056"/>
            <a:ext cx="607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53CD18-2202-E95A-43CD-80D1D2A4CBF9}"/>
                  </a:ext>
                </a:extLst>
              </p:cNvPr>
              <p:cNvSpPr txBox="1"/>
              <p:nvPr/>
            </p:nvSpPr>
            <p:spPr>
              <a:xfrm>
                <a:off x="274321" y="1469392"/>
                <a:ext cx="11643358" cy="421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chuẩn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thường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dựa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PPA(Power, Performance, Area).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Performance: Thường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𝑠𝑒𝑡𝑢𝑝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h𝑜𝑙𝑑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𝑟𝑖𝑠𝑒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𝑓𝑎𝑙𝑙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trễ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thấp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vẫn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logic.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phát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tĩnh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nghỉ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thụ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thiệt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nhúng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diện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silicon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cell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chiếm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mục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 Flip-flop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Set/Reset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cao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chí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Performance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tiên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53CD18-2202-E95A-43CD-80D1D2A4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1" y="1469392"/>
                <a:ext cx="11643358" cy="4213141"/>
              </a:xfrm>
              <a:prstGeom prst="rect">
                <a:avLst/>
              </a:prstGeom>
              <a:blipFill>
                <a:blip r:embed="rId3"/>
                <a:stretch>
                  <a:fillRect l="-785" t="-1158" r="-785" b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8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1C697862BC5E40A1558EFFD2E56BC8" ma:contentTypeVersion="8" ma:contentTypeDescription="Create a new document." ma:contentTypeScope="" ma:versionID="e13f3f982268eb7a470af702ac19b844">
  <xsd:schema xmlns:xsd="http://www.w3.org/2001/XMLSchema" xmlns:xs="http://www.w3.org/2001/XMLSchema" xmlns:p="http://schemas.microsoft.com/office/2006/metadata/properties" xmlns:ns3="9845fe17-0817-4ef9-96bc-9199a3d73abc" xmlns:ns4="b9b855bf-7959-4fd5-b596-e8b826bf4994" targetNamespace="http://schemas.microsoft.com/office/2006/metadata/properties" ma:root="true" ma:fieldsID="7c7259c6955bd28144b8a0f51b969284" ns3:_="" ns4:_="">
    <xsd:import namespace="9845fe17-0817-4ef9-96bc-9199a3d73abc"/>
    <xsd:import namespace="b9b855bf-7959-4fd5-b596-e8b826bf49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5fe17-0817-4ef9-96bc-9199a3d73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855bf-7959-4fd5-b596-e8b826bf499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45fe17-0817-4ef9-96bc-9199a3d73abc" xsi:nil="true"/>
  </documentManagement>
</p:properties>
</file>

<file path=customXml/itemProps1.xml><?xml version="1.0" encoding="utf-8"?>
<ds:datastoreItem xmlns:ds="http://schemas.openxmlformats.org/officeDocument/2006/customXml" ds:itemID="{D4E69351-4757-4AFF-B7FE-A2F45F3D9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45fe17-0817-4ef9-96bc-9199a3d73abc"/>
    <ds:schemaRef ds:uri="b9b855bf-7959-4fd5-b596-e8b826bf49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E34A22-9091-4D67-91E0-FDB21E4D53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EC37E-51F3-4956-B2A1-31CBB03172BE}">
  <ds:schemaRefs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b9b855bf-7959-4fd5-b596-e8b826bf4994"/>
    <ds:schemaRef ds:uri="9845fe17-0817-4ef9-96bc-9199a3d73abc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4407</Words>
  <Application>Microsoft Office PowerPoint</Application>
  <PresentationFormat>Widescreen</PresentationFormat>
  <Paragraphs>338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TRỌNG HOÀNG</dc:creator>
  <cp:lastModifiedBy>ĐẶNG GIA BẢO</cp:lastModifiedBy>
  <cp:revision>86</cp:revision>
  <dcterms:created xsi:type="dcterms:W3CDTF">2025-04-10T08:51:01Z</dcterms:created>
  <dcterms:modified xsi:type="dcterms:W3CDTF">2025-06-13T15:43:13Z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0x010100171C697862BC5E40A1558EFFD2E56BC8</vt:lpwstr>
  </property>
</Properties>
</file>