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9" r:id="rId1"/>
  </p:sldMasterIdLst>
  <p:notesMasterIdLst>
    <p:notesMasterId r:id="rId26"/>
  </p:notesMasterIdLst>
  <p:sldIdLst>
    <p:sldId id="256" r:id="rId2"/>
    <p:sldId id="297" r:id="rId3"/>
    <p:sldId id="298" r:id="rId4"/>
    <p:sldId id="299" r:id="rId5"/>
    <p:sldId id="300" r:id="rId6"/>
    <p:sldId id="313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1" r:id="rId17"/>
    <p:sldId id="312" r:id="rId18"/>
    <p:sldId id="314" r:id="rId19"/>
    <p:sldId id="315" r:id="rId20"/>
    <p:sldId id="316" r:id="rId21"/>
    <p:sldId id="296" r:id="rId22"/>
    <p:sldId id="295" r:id="rId23"/>
    <p:sldId id="258" r:id="rId24"/>
    <p:sldId id="259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614AF-D275-404C-988F-DC0B01B8F4CE}" type="datetimeFigureOut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C870D-7806-4C6B-8462-9EDF3980F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61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7B0EE9-80CD-4BB9-A424-8318BC370257}" type="datetime1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8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F9E3-563C-4A3E-9B34-E7C0BB970754}" type="datetime1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98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B05-7743-48B1-8B7A-BA1B2EA00562}" type="datetime1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6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B1D3-6AE2-44F2-8BAE-160D481AFD14}" type="datetime1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659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F689-DB37-4D4F-9B13-A60F4669EE22}" type="datetime1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0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D1EF-A1E0-4FF6-837E-5CE5745E42D3}" type="datetime1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1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0388-A7FB-4CF7-8446-658EB3BFDDB8}" type="datetime1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23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FC-225F-43CA-A37A-2BAA250B740B}" type="datetime1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8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889-1FFF-46AE-AE93-225D61DE8605}" type="datetime1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77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7AF9-5FBF-4D92-8954-A16A12934791}" type="datetime1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31A3-9189-4A3D-B792-5A1DF10EE978}" type="datetime1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98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6C5FD1-8BC0-4B69-B12F-543FE19001A7}" type="datetime1">
              <a:rPr lang="zh-TW" altLang="en-US" smtClean="0"/>
              <a:t>2025/9/23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05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Lab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 smtClean="0">
                <a:latin typeface="Arial Black" panose="020B0A04020102020204" pitchFamily="34" charset="0"/>
              </a:rPr>
              <a:t>2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KEYPAD &amp;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自建專案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02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新增檔案至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43000" y="2057400"/>
            <a:ext cx="5773189" cy="4038600"/>
          </a:xfrm>
        </p:spPr>
        <p:txBody>
          <a:bodyPr/>
          <a:lstStyle/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gpio.c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Library\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StdDriver</a:t>
            </a:r>
            <a:r>
              <a:rPr lang="en-US" altLang="zh-TW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en-US" altLang="zh-TW" dirty="0" err="1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clk.c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Library\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StdDriver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src</a:t>
            </a:r>
            <a:endParaRPr lang="en-US" altLang="zh-TW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D935E1D-4081-4EED-B189-6200B662B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74417B-0C2B-4777-BC61-89E2E4585F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474" y="3732564"/>
            <a:ext cx="2857500" cy="224790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37" y="698375"/>
            <a:ext cx="4124325" cy="279082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7724775" y="4991100"/>
            <a:ext cx="1704975" cy="733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390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新增檔案至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43000" y="2057400"/>
            <a:ext cx="5773189" cy="4038600"/>
          </a:xfrm>
        </p:spPr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SYS_init.c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Library\Nu-LB-NUC140\Source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376" y="977191"/>
            <a:ext cx="3817251" cy="26899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0597" y="4132139"/>
            <a:ext cx="4275686" cy="581493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ECD95F-E6CE-4548-BA59-E6948699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74417B-0C2B-4777-BC61-89E2E4585F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5232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4362" y="3374185"/>
            <a:ext cx="2900363" cy="3020825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 </a:t>
            </a:r>
            <a:r>
              <a:rPr lang="en-US" altLang="zh-TW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main.c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089784" y="1780352"/>
            <a:ext cx="5773189" cy="40386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KEIL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520" y="331303"/>
            <a:ext cx="3811928" cy="2987124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28A10CE-70D0-4A26-8E3B-D7984DA57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74417B-0C2B-4777-BC61-89E2E4585F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8762" y="2244257"/>
            <a:ext cx="6486863" cy="4110053"/>
          </a:xfrm>
          <a:prstGeom prst="rect">
            <a:avLst/>
          </a:prstGeom>
        </p:spPr>
      </p:pic>
      <p:sp>
        <p:nvSpPr>
          <p:cNvPr id="13" name="圓角矩形 12"/>
          <p:cNvSpPr/>
          <p:nvPr/>
        </p:nvSpPr>
        <p:spPr>
          <a:xfrm>
            <a:off x="1299355" y="2647950"/>
            <a:ext cx="1481946" cy="3102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4" name="圓角矩形 13"/>
          <p:cNvSpPr/>
          <p:nvPr/>
        </p:nvSpPr>
        <p:spPr>
          <a:xfrm>
            <a:off x="2185180" y="5476874"/>
            <a:ext cx="386570" cy="23607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116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main.c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112E29C-3100-4401-9BDC-073F2ABAE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74417B-0C2B-4777-BC61-89E2E4585F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499" y="627269"/>
            <a:ext cx="7134225" cy="5779121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4171950" y="3314700"/>
            <a:ext cx="5943600" cy="4953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214811" y="4724401"/>
            <a:ext cx="5943600" cy="54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1813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MCU_init.h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52500" y="2800349"/>
            <a:ext cx="8582025" cy="33528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//Define Clock source</a:t>
            </a:r>
          </a:p>
          <a:p>
            <a:pPr marL="4572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#define MCU_CLOCK_SOURCE      </a:t>
            </a:r>
          </a:p>
          <a:p>
            <a:pPr marL="4572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#define MCU_CLOCK_SOURCE_HXT  // HXT, LXT, HIRC, LIRC</a:t>
            </a:r>
          </a:p>
          <a:p>
            <a:pPr marL="4572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#define MCU_CLOCK_FREQUENCY   50000000  //Hz</a:t>
            </a:r>
          </a:p>
          <a:p>
            <a:pPr marL="45720" indent="0"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//Define MCU Interfaces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767F3CC3-F9AC-4C13-8721-C60D4A696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74417B-0C2B-4777-BC61-89E2E4585F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713" y="865296"/>
            <a:ext cx="7286418" cy="193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699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Project Configuration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BDC50D0-E51C-4582-B30F-EFB17D1B0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74417B-0C2B-4777-BC61-89E2E4585F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內容版面配置區 1"/>
          <p:cNvSpPr txBox="1">
            <a:spLocks/>
          </p:cNvSpPr>
          <p:nvPr/>
        </p:nvSpPr>
        <p:spPr>
          <a:xfrm>
            <a:off x="808701" y="1965960"/>
            <a:ext cx="10734369" cy="980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18288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The following are some important settings that you need to do.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buClr>
                <a:srgbClr val="4F81BD"/>
              </a:buClr>
              <a:buFont typeface="Wingdings" panose="05000000000000000000" pitchFamily="2" charset="2"/>
              <a:buChar char="l"/>
            </a:pP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You can also </a:t>
            </a: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refer </a:t>
            </a: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to“2_SDK_Keil_MDK.ppt”for </a:t>
            </a: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more details.</a:t>
            </a:r>
          </a:p>
          <a:p>
            <a:pPr marL="228600" marR="0" lvl="0" indent="-18288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83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809625" y="370236"/>
            <a:ext cx="10203426" cy="1356360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Configure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-&gt;C/C++ -&gt;Include Paths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內容版面配置區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625" y="1965960"/>
            <a:ext cx="5348188" cy="4038600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560349" y="4414059"/>
            <a:ext cx="382386" cy="40732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5B4FAE0-3FD8-4D7E-8FE8-7A99ED20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74417B-0C2B-4777-BC61-89E2E4585F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938" y="2254188"/>
            <a:ext cx="5393310" cy="368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54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41668" y="259653"/>
            <a:ext cx="9875520" cy="1356360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Configure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-&gt;Debug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E964A5-6DB1-4686-9E46-99D82EC4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74417B-0C2B-4777-BC61-89E2E4585F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6097588" y="1793813"/>
            <a:ext cx="503237" cy="2889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pic>
        <p:nvPicPr>
          <p:cNvPr id="9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25" y="1476313"/>
            <a:ext cx="6896100" cy="5141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le 6"/>
          <p:cNvSpPr>
            <a:spLocks noChangeArrowheads="1"/>
          </p:cNvSpPr>
          <p:nvPr/>
        </p:nvSpPr>
        <p:spPr bwMode="auto">
          <a:xfrm>
            <a:off x="6007100" y="2089088"/>
            <a:ext cx="2420938" cy="2873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" name="Rounded Rectangular Callout 6"/>
          <p:cNvSpPr>
            <a:spLocks noChangeArrowheads="1"/>
          </p:cNvSpPr>
          <p:nvPr/>
        </p:nvSpPr>
        <p:spPr bwMode="auto">
          <a:xfrm>
            <a:off x="6700838" y="2585975"/>
            <a:ext cx="3028950" cy="377825"/>
          </a:xfrm>
          <a:prstGeom prst="wedgeRoundRectCallout">
            <a:avLst>
              <a:gd name="adj1" fmla="val -41426"/>
              <a:gd name="adj2" fmla="val -103389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must use Nu-Link Debugger</a:t>
            </a:r>
            <a:endParaRPr lang="zh-TW" altLang="en-US" sz="1600" b="1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Rounded Rectangular Callout 6"/>
          <p:cNvSpPr>
            <a:spLocks noChangeArrowheads="1"/>
          </p:cNvSpPr>
          <p:nvPr/>
        </p:nvSpPr>
        <p:spPr bwMode="auto">
          <a:xfrm>
            <a:off x="6727825" y="3262250"/>
            <a:ext cx="3789363" cy="920750"/>
          </a:xfrm>
          <a:prstGeom prst="wedgeRoundRectCallout">
            <a:avLst>
              <a:gd name="adj1" fmla="val -30315"/>
              <a:gd name="adj2" fmla="val -73472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If you see no Nu-Link Debugger here, then you need to reinstall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Nu-Link ICE driver</a:t>
            </a:r>
            <a:endParaRPr lang="zh-TW" altLang="en-US" sz="1600" b="1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Oval 8"/>
          <p:cNvSpPr>
            <a:spLocks noChangeArrowheads="1"/>
          </p:cNvSpPr>
          <p:nvPr/>
        </p:nvSpPr>
        <p:spPr bwMode="auto">
          <a:xfrm>
            <a:off x="6384925" y="1776350"/>
            <a:ext cx="503238" cy="2889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04066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41668" y="259653"/>
            <a:ext cx="9875520" cy="1356360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Configure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-&gt;Debug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E964A5-6DB1-4686-9E46-99D82EC4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0930" y="6223828"/>
            <a:ext cx="170621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74417B-0C2B-4777-BC61-89E2E4585F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14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1225550"/>
            <a:ext cx="7171772" cy="545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Oval 8"/>
          <p:cNvSpPr>
            <a:spLocks noChangeArrowheads="1"/>
          </p:cNvSpPr>
          <p:nvPr/>
        </p:nvSpPr>
        <p:spPr bwMode="auto">
          <a:xfrm>
            <a:off x="8916434" y="1882775"/>
            <a:ext cx="503238" cy="287337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6" name="Rounded Rectangle 6"/>
          <p:cNvSpPr>
            <a:spLocks noChangeArrowheads="1"/>
          </p:cNvSpPr>
          <p:nvPr/>
        </p:nvSpPr>
        <p:spPr bwMode="auto">
          <a:xfrm>
            <a:off x="5925584" y="3167062"/>
            <a:ext cx="1050925" cy="320675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" name="Rounded Rectangular Callout 6"/>
          <p:cNvSpPr>
            <a:spLocks noChangeArrowheads="1"/>
          </p:cNvSpPr>
          <p:nvPr/>
        </p:nvSpPr>
        <p:spPr bwMode="auto">
          <a:xfrm>
            <a:off x="7122559" y="3757612"/>
            <a:ext cx="3684588" cy="1193800"/>
          </a:xfrm>
          <a:prstGeom prst="wedgeRoundRectCallout">
            <a:avLst>
              <a:gd name="adj1" fmla="val -54398"/>
              <a:gd name="adj2" fmla="val -76319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must select correct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device series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NUC100 is for NUC140, 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Nano100 is for Nano102, 112</a:t>
            </a:r>
            <a:endParaRPr lang="zh-TW" altLang="en-US" sz="1600" b="1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" name="Oval 10"/>
          <p:cNvSpPr>
            <a:spLocks noChangeArrowheads="1"/>
          </p:cNvSpPr>
          <p:nvPr/>
        </p:nvSpPr>
        <p:spPr bwMode="auto">
          <a:xfrm>
            <a:off x="7308297" y="1562100"/>
            <a:ext cx="504825" cy="288925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9" name="Straight Arrow Connector 13"/>
          <p:cNvCxnSpPr>
            <a:cxnSpLocks noChangeShapeType="1"/>
          </p:cNvCxnSpPr>
          <p:nvPr/>
        </p:nvCxnSpPr>
        <p:spPr bwMode="auto">
          <a:xfrm flipH="1">
            <a:off x="6976509" y="2170112"/>
            <a:ext cx="2124421" cy="99695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0777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41668" y="259653"/>
            <a:ext cx="9875520" cy="1356360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Configure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-&gt;Utilities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E964A5-6DB1-4686-9E46-99D82EC4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0930" y="6223828"/>
            <a:ext cx="170621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74417B-0C2B-4777-BC61-89E2E4585F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956" y="1292653"/>
            <a:ext cx="7067550" cy="5296300"/>
          </a:xfrm>
          <a:prstGeom prst="rect">
            <a:avLst/>
          </a:prstGeom>
        </p:spPr>
      </p:pic>
      <p:sp>
        <p:nvSpPr>
          <p:cNvPr id="10" name="Rounded Rectangle 6"/>
          <p:cNvSpPr>
            <a:spLocks noChangeArrowheads="1"/>
          </p:cNvSpPr>
          <p:nvPr/>
        </p:nvSpPr>
        <p:spPr bwMode="auto">
          <a:xfrm>
            <a:off x="6594475" y="2620438"/>
            <a:ext cx="2035175" cy="246587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7181850" y="1671638"/>
            <a:ext cx="503238" cy="288925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3" name="Straight Arrow Connector 4"/>
          <p:cNvCxnSpPr>
            <a:cxnSpLocks noChangeShapeType="1"/>
          </p:cNvCxnSpPr>
          <p:nvPr/>
        </p:nvCxnSpPr>
        <p:spPr bwMode="auto">
          <a:xfrm flipH="1">
            <a:off x="7433469" y="2023456"/>
            <a:ext cx="2" cy="57793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63120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建立一個類似           </a:t>
            </a:r>
            <a:r>
              <a:rPr lang="en-US" altLang="zh-TW" sz="6000" b="1" dirty="0" smtClean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Sample Code </a:t>
            </a:r>
            <a:r>
              <a:rPr lang="zh-TW" altLang="en-US" sz="6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的新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專案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56A99D42-968A-4C58-9D46-F006F8BE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74417B-0C2B-4777-BC61-89E2E4585F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717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641668" y="259653"/>
            <a:ext cx="9875520" cy="1356360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Configure 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-&gt;Utilities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F7E964A5-6DB1-4686-9E46-99D82EC40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0930" y="6223828"/>
            <a:ext cx="170621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74417B-0C2B-4777-BC61-89E2E4585F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13" y="1262583"/>
            <a:ext cx="10245726" cy="5143807"/>
          </a:xfrm>
          <a:prstGeom prst="rect">
            <a:avLst/>
          </a:prstGeom>
        </p:spPr>
      </p:pic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5802313" y="1584201"/>
            <a:ext cx="436562" cy="332461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4313236" y="2474481"/>
            <a:ext cx="534989" cy="287770"/>
          </a:xfrm>
          <a:prstGeom prst="ellipse">
            <a:avLst/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Rounded Rectangle 2"/>
          <p:cNvSpPr>
            <a:spLocks noChangeArrowheads="1"/>
          </p:cNvSpPr>
          <p:nvPr/>
        </p:nvSpPr>
        <p:spPr bwMode="auto">
          <a:xfrm>
            <a:off x="9745663" y="4061544"/>
            <a:ext cx="1141412" cy="319955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TW" altLang="en-US" sz="200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3" name="Straight Arrow Connector 4"/>
          <p:cNvCxnSpPr>
            <a:cxnSpLocks noChangeShapeType="1"/>
            <a:stCxn id="8" idx="3"/>
            <a:endCxn id="9" idx="0"/>
          </p:cNvCxnSpPr>
          <p:nvPr/>
        </p:nvCxnSpPr>
        <p:spPr bwMode="auto">
          <a:xfrm flipH="1">
            <a:off x="4580731" y="1867974"/>
            <a:ext cx="1285515" cy="606507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cxnSpLocks noChangeShapeType="1"/>
          </p:cNvCxnSpPr>
          <p:nvPr/>
        </p:nvCxnSpPr>
        <p:spPr bwMode="auto">
          <a:xfrm>
            <a:off x="4848225" y="2678314"/>
            <a:ext cx="4791075" cy="1509925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Rounded Rectangular Callout 6"/>
          <p:cNvSpPr>
            <a:spLocks noChangeArrowheads="1"/>
          </p:cNvSpPr>
          <p:nvPr/>
        </p:nvSpPr>
        <p:spPr bwMode="auto">
          <a:xfrm>
            <a:off x="9160157" y="2144425"/>
            <a:ext cx="2796102" cy="921814"/>
          </a:xfrm>
          <a:prstGeom prst="wedgeRoundRectCallout">
            <a:avLst>
              <a:gd name="adj1" fmla="val 6581"/>
              <a:gd name="adj2" fmla="val 149893"/>
              <a:gd name="adj3" fmla="val 16667"/>
            </a:avLst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80000"/>
              <a:buFont typeface="Times New Roman" panose="02020603050405020304" pitchFamily="18" charset="0"/>
              <a:buChar char="►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600" b="1" dirty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must </a:t>
            </a:r>
            <a:r>
              <a:rPr lang="en-US" altLang="zh-TW" sz="1600" b="1" dirty="0" smtClean="0">
                <a:solidFill>
                  <a:srgbClr val="FF0000"/>
                </a:solidFill>
                <a:latin typeface="Arial" panose="020B0604020202020204" pitchFamily="34" charset="0"/>
                <a:ea typeface="新細明體" panose="02020500000000000000" pitchFamily="18" charset="-120"/>
              </a:rPr>
              <a:t>be set, otherwise you won’t see the program running</a:t>
            </a:r>
            <a:endParaRPr lang="en-US" altLang="zh-TW" sz="1600" b="1" dirty="0">
              <a:solidFill>
                <a:srgbClr val="FF0000"/>
              </a:solidFill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60398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連接開發板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935" y="1835583"/>
            <a:ext cx="6131650" cy="4593932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4773336" y="1518407"/>
            <a:ext cx="1468073" cy="147646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6097538" y="4337108"/>
            <a:ext cx="689156" cy="733238"/>
          </a:xfrm>
          <a:prstGeom prst="ellips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45C254A1-FE1F-482D-B9FD-21E3BAFE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74417B-0C2B-4777-BC61-89E2E4585F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530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D91DD5-7F18-4C75-A97E-31EB9806A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3" name="文字方塊 2"/>
          <p:cNvSpPr txBox="1"/>
          <p:nvPr/>
        </p:nvSpPr>
        <p:spPr>
          <a:xfrm>
            <a:off x="626324" y="4334181"/>
            <a:ext cx="10927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 smtClean="0">
                <a:solidFill>
                  <a:srgbClr val="C00000"/>
                </a:solidFill>
              </a:rPr>
              <a:t>Hint: Yon </a:t>
            </a:r>
            <a:r>
              <a:rPr lang="en-US" altLang="zh-TW" sz="2400" dirty="0">
                <a:solidFill>
                  <a:srgbClr val="C00000"/>
                </a:solidFill>
              </a:rPr>
              <a:t>can </a:t>
            </a:r>
            <a:r>
              <a:rPr lang="en-US" altLang="zh-TW" sz="2400" dirty="0" smtClean="0">
                <a:solidFill>
                  <a:srgbClr val="C00000"/>
                </a:solidFill>
              </a:rPr>
              <a:t>also make use of projects </a:t>
            </a:r>
            <a:r>
              <a:rPr lang="en-US" altLang="zh-TW" sz="2400" dirty="0" smtClean="0">
                <a:solidFill>
                  <a:srgbClr val="C00000"/>
                </a:solidFill>
              </a:rPr>
              <a:t>“GPIO_LED</a:t>
            </a:r>
            <a:r>
              <a:rPr lang="en-US" altLang="zh-TW" sz="2400" dirty="0">
                <a:solidFill>
                  <a:srgbClr val="C00000"/>
                </a:solidFill>
              </a:rPr>
              <a:t>” and </a:t>
            </a:r>
            <a:r>
              <a:rPr lang="en-US" altLang="zh-TW" sz="2400" dirty="0" smtClean="0">
                <a:solidFill>
                  <a:srgbClr val="C00000"/>
                </a:solidFill>
              </a:rPr>
              <a:t>“</a:t>
            </a:r>
            <a:r>
              <a:rPr lang="en-US" altLang="zh-TW" sz="2400" dirty="0" err="1" smtClean="0">
                <a:solidFill>
                  <a:srgbClr val="C00000"/>
                </a:solidFill>
              </a:rPr>
              <a:t>GPIO_Keypad</a:t>
            </a:r>
            <a:r>
              <a:rPr lang="en-US" altLang="zh-TW" sz="2400" dirty="0" smtClean="0">
                <a:solidFill>
                  <a:srgbClr val="C00000"/>
                </a:solidFill>
              </a:rPr>
              <a:t>” for this lab. </a:t>
            </a:r>
            <a:endParaRPr lang="zh-TW" alt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859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Lab2.1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搭配按鍵分別顯示每個學號的二進位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Ex:D0987654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按鍵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顯示第一個學號數字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,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LED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亮代替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45720" indent="0">
              <a:buNone/>
            </a:pP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顯示第二個學號數字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1001</a:t>
            </a:r>
            <a:r>
              <a:rPr lang="en-US" altLang="zh-TW" baseline="-25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</a:t>
            </a:r>
            <a:r>
              <a:rPr lang="en-US" altLang="zh-TW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5720" indent="0">
              <a:buNone/>
            </a:pP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 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第三個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學號數字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en-US" altLang="zh-TW" dirty="0"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=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en-US" altLang="zh-TW" baseline="-25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endParaRPr lang="en-US" altLang="zh-TW" dirty="0" smtClean="0">
              <a:latin typeface="PMingLiU" panose="02020500000000000000" pitchFamily="18" charset="-120"/>
              <a:ea typeface="PMingLiU" panose="02020500000000000000" pitchFamily="18" charset="-120"/>
            </a:endParaRPr>
          </a:p>
          <a:p>
            <a:pPr marL="45720" indent="0">
              <a:buNone/>
            </a:pPr>
            <a:r>
              <a:rPr lang="zh-TW" altLang="en-US" dirty="0">
                <a:latin typeface="PMingLiU" panose="02020500000000000000" pitchFamily="18" charset="-120"/>
                <a:ea typeface="PMingLiU" panose="02020500000000000000" pitchFamily="18" charset="-120"/>
              </a:rPr>
              <a:t> </a:t>
            </a:r>
            <a:r>
              <a:rPr lang="zh-TW" altLang="en-US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                </a:t>
            </a:r>
            <a:r>
              <a:rPr lang="en-US" altLang="zh-TW" dirty="0" smtClean="0">
                <a:latin typeface="PMingLiU" panose="02020500000000000000" pitchFamily="18" charset="-120"/>
                <a:ea typeface="PMingLiU" panose="02020500000000000000" pitchFamily="18" charset="-120"/>
              </a:rPr>
              <a:t>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2B27E-1264-485F-A035-759D933D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22</a:t>
            </a:fld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1F07DCB-4656-4DEE-8E8E-F8741AEA82E6}"/>
              </a:ext>
            </a:extLst>
          </p:cNvPr>
          <p:cNvGrpSpPr/>
          <p:nvPr/>
        </p:nvGrpSpPr>
        <p:grpSpPr>
          <a:xfrm>
            <a:off x="8667246" y="3055802"/>
            <a:ext cx="1105593" cy="1039091"/>
            <a:chOff x="1557975" y="3092335"/>
            <a:chExt cx="1105593" cy="1039091"/>
          </a:xfrm>
        </p:grpSpPr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FB531501-46C3-4502-A4FE-CE659FE52A8B}"/>
                </a:ext>
              </a:extLst>
            </p:cNvPr>
            <p:cNvSpPr/>
            <p:nvPr/>
          </p:nvSpPr>
          <p:spPr>
            <a:xfrm>
              <a:off x="1557975" y="3840481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7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4EB14C6E-6799-4F43-A1D7-BFFB8C23EAB7}"/>
                </a:ext>
              </a:extLst>
            </p:cNvPr>
            <p:cNvSpPr/>
            <p:nvPr/>
          </p:nvSpPr>
          <p:spPr>
            <a:xfrm>
              <a:off x="1965299" y="3840481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597023A8-6FAE-42EA-9D27-0F4B1A0608B1}"/>
                </a:ext>
              </a:extLst>
            </p:cNvPr>
            <p:cNvSpPr/>
            <p:nvPr/>
          </p:nvSpPr>
          <p:spPr>
            <a:xfrm>
              <a:off x="2372623" y="3840481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5EB0CC73-CB7B-4956-91E5-D7D66A09CE29}"/>
                </a:ext>
              </a:extLst>
            </p:cNvPr>
            <p:cNvSpPr/>
            <p:nvPr/>
          </p:nvSpPr>
          <p:spPr>
            <a:xfrm>
              <a:off x="1557975" y="3466408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4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6AF01DAA-F6AC-4E83-9696-6549771A678F}"/>
                </a:ext>
              </a:extLst>
            </p:cNvPr>
            <p:cNvSpPr/>
            <p:nvPr/>
          </p:nvSpPr>
          <p:spPr>
            <a:xfrm>
              <a:off x="1965299" y="3466408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5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B15D8C2F-63FB-47F2-9EB9-3D854D68EA37}"/>
                </a:ext>
              </a:extLst>
            </p:cNvPr>
            <p:cNvSpPr/>
            <p:nvPr/>
          </p:nvSpPr>
          <p:spPr>
            <a:xfrm>
              <a:off x="2372623" y="3466408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6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2" name="橢圓 11">
              <a:extLst>
                <a:ext uri="{FF2B5EF4-FFF2-40B4-BE49-F238E27FC236}">
                  <a16:creationId xmlns:a16="http://schemas.microsoft.com/office/drawing/2014/main" id="{909FAF31-2F88-49F3-8804-6BEC7F75BCF2}"/>
                </a:ext>
              </a:extLst>
            </p:cNvPr>
            <p:cNvSpPr/>
            <p:nvPr/>
          </p:nvSpPr>
          <p:spPr>
            <a:xfrm>
              <a:off x="1557975" y="30923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1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5B3A13F0-3939-4F74-B044-90E3B9ED63BF}"/>
                </a:ext>
              </a:extLst>
            </p:cNvPr>
            <p:cNvSpPr/>
            <p:nvPr/>
          </p:nvSpPr>
          <p:spPr>
            <a:xfrm>
              <a:off x="1965299" y="30923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2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  <p:sp>
          <p:nvSpPr>
            <p:cNvPr id="14" name="橢圓 13">
              <a:extLst>
                <a:ext uri="{FF2B5EF4-FFF2-40B4-BE49-F238E27FC236}">
                  <a16:creationId xmlns:a16="http://schemas.microsoft.com/office/drawing/2014/main" id="{7D6A1B2C-0FD6-4117-BB30-F43987D76554}"/>
                </a:ext>
              </a:extLst>
            </p:cNvPr>
            <p:cNvSpPr/>
            <p:nvPr/>
          </p:nvSpPr>
          <p:spPr>
            <a:xfrm>
              <a:off x="2372623" y="3092335"/>
              <a:ext cx="290945" cy="29094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>
                  <a:latin typeface="Arial Black" panose="020B0A04020102020204" pitchFamily="34" charset="0"/>
                </a:rPr>
                <a:t>3</a:t>
              </a:r>
              <a:endParaRPr lang="zh-TW" altLang="en-US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15" name="文字方塊 14"/>
          <p:cNvSpPr txBox="1"/>
          <p:nvPr/>
        </p:nvSpPr>
        <p:spPr>
          <a:xfrm>
            <a:off x="1347019" y="5341133"/>
            <a:ext cx="6758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按住按鍵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執行上述動作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放開按鍵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停止動作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537558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latin typeface="Arial" panose="020B0604020202020204" pitchFamily="34" charset="0"/>
                <a:cs typeface="Arial" panose="020B0604020202020204" pitchFamily="34" charset="0"/>
              </a:rPr>
              <a:t>Lab2.2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左向右跑的旋轉跑馬燈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2=flash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右向左跑的旋轉跑馬燈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03C06F-FAFC-488F-8B30-931F2FE0B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3FD1B072-11A8-4C3B-82A2-F421ED796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005" y="3717348"/>
            <a:ext cx="1362075" cy="1238250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276" y="2057400"/>
            <a:ext cx="1066802" cy="475489"/>
          </a:xfrm>
          <a:prstGeom prst="rect">
            <a:avLst/>
          </a:prstGeom>
        </p:spPr>
      </p:pic>
      <p:pic>
        <p:nvPicPr>
          <p:cNvPr id="23" name="圖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5694484" y="3034282"/>
            <a:ext cx="1066802" cy="475489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1347019" y="5341133"/>
            <a:ext cx="67585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備註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按住按鍵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執行上述動作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放開按鍵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停止動作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25771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新增資料夾</a:t>
            </a: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43001" y="2057400"/>
            <a:ext cx="9239250" cy="4038600"/>
          </a:xfrm>
        </p:spPr>
        <p:txBody>
          <a:bodyPr>
            <a:normAutofit/>
          </a:bodyPr>
          <a:lstStyle/>
          <a:p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 </a:t>
            </a:r>
            <a:r>
              <a:rPr lang="en-US" altLang="zh-TW" sz="24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SampleCode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目錄裡新增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Lab2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裡面再新增一個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資料夾 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KEIL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6D001FCC-4FAD-48A6-BD39-47F00834B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74417B-0C2B-4777-BC61-89E2E4585F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3085670"/>
            <a:ext cx="75438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96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244" y="1530103"/>
            <a:ext cx="8080912" cy="5058850"/>
          </a:xfrm>
          <a:prstGeom prst="rect">
            <a:avLst/>
          </a:prstGeom>
        </p:spPr>
      </p:pic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36E3C20-3E92-4DC7-A12C-B2368310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74417B-0C2B-4777-BC61-89E2E4585F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橢圓 5"/>
          <p:cNvSpPr/>
          <p:nvPr/>
        </p:nvSpPr>
        <p:spPr>
          <a:xfrm>
            <a:off x="4879259" y="1890866"/>
            <a:ext cx="363793" cy="2949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8" name="橢圓 7"/>
          <p:cNvSpPr/>
          <p:nvPr/>
        </p:nvSpPr>
        <p:spPr>
          <a:xfrm>
            <a:off x="3112243" y="5476875"/>
            <a:ext cx="402482" cy="26239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10" name="內容版面配置區 1"/>
          <p:cNvSpPr txBox="1">
            <a:spLocks/>
          </p:cNvSpPr>
          <p:nvPr/>
        </p:nvSpPr>
        <p:spPr>
          <a:xfrm>
            <a:off x="690715" y="556444"/>
            <a:ext cx="10345032" cy="9807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18288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開啟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uVision5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&gt;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Project  &gt; New 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uVision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Project</a:t>
            </a:r>
          </a:p>
          <a:p>
            <a:pPr marL="228600" marR="0" lvl="0" indent="-18288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選擇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剛建立的資料夾 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KEIL, 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並給予新專案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名稱 </a:t>
            </a:r>
            <a:r>
              <a:rPr kumimoji="0" lang="en-US" altLang="zh-TW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proj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.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228600" marR="0" lvl="0" indent="-182880" algn="l" defTabSz="914400" rtl="0" eaLnBrk="1" fontAlgn="auto" latinLnBrk="0" hangingPunct="1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4F81BD"/>
              </a:buClr>
              <a:buSzPct val="80000"/>
              <a:buFont typeface="Wingdings" panose="05000000000000000000" pitchFamily="2" charset="2"/>
              <a:buChar char="l"/>
              <a:tabLst/>
              <a:defRPr/>
            </a:pP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1730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Device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NuMicro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Cortex-M Database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NUC140VE3CN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382" y="1650970"/>
            <a:ext cx="6039693" cy="4553585"/>
          </a:xfrm>
          <a:prstGeom prst="rect">
            <a:avLst/>
          </a:prstGeom>
        </p:spPr>
      </p:pic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40FACB2-B8B0-4822-869C-39A1E9FA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74417B-0C2B-4777-BC61-89E2E4585F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248400" y="2362200"/>
            <a:ext cx="1428750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6248400" y="3228975"/>
            <a:ext cx="257175" cy="1809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09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5</a:t>
            </a:fld>
            <a:endParaRPr lang="zh-TW" altLang="en-US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578966"/>
            <a:ext cx="8934450" cy="4016971"/>
          </a:xfrm>
          <a:prstGeom prst="rect">
            <a:avLst/>
          </a:prstGeom>
        </p:spPr>
      </p:pic>
      <p:sp>
        <p:nvSpPr>
          <p:cNvPr id="4" name="內容版面配置區 1"/>
          <p:cNvSpPr txBox="1">
            <a:spLocks/>
          </p:cNvSpPr>
          <p:nvPr/>
        </p:nvSpPr>
        <p:spPr>
          <a:xfrm>
            <a:off x="690715" y="775519"/>
            <a:ext cx="10345032" cy="548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rgbClr val="4F81BD"/>
              </a:buClr>
              <a:buFont typeface="Wingdings" panose="05000000000000000000" pitchFamily="2" charset="2"/>
              <a:buChar char="l"/>
            </a:pP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 選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“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否</a:t>
            </a:r>
            <a:r>
              <a:rPr kumimoji="0" lang="en-US" altLang="zh-TW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(N)”, </a:t>
            </a:r>
            <a:r>
              <a:rPr kumimoji="0" lang="zh-TW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因為後面會自行加入 </a:t>
            </a:r>
            <a:r>
              <a:rPr lang="en-US" altLang="zh-TW" sz="2400" dirty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400" dirty="0" smtClean="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startup_NUC100Series.s</a:t>
            </a:r>
            <a:endParaRPr kumimoji="0" lang="en-US" altLang="zh-TW" sz="2400" b="0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620125" y="4867275"/>
            <a:ext cx="962025" cy="2571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5967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5356" y="2558098"/>
            <a:ext cx="4928062" cy="3782538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右鍵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 1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Manage Project Item…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328" y="2558098"/>
            <a:ext cx="3686689" cy="2057687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7DEF31-7A1A-42E9-8D02-67D59AD09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74417B-0C2B-4777-BC61-89E2E4585F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047875" y="2990850"/>
            <a:ext cx="466725" cy="152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08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042" y="1579270"/>
            <a:ext cx="5968873" cy="4516730"/>
          </a:xfrm>
          <a:prstGeom prst="rect">
            <a:avLst/>
          </a:prstGeom>
        </p:spPr>
      </p:pic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43000" y="2057400"/>
            <a:ext cx="3819525" cy="4038600"/>
          </a:xfrm>
        </p:spPr>
        <p:txBody>
          <a:bodyPr/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Target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按兩下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將名稱改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proj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三個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Groups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31520" lvl="1" indent="-457200">
              <a:spcBef>
                <a:spcPts val="600"/>
              </a:spcBef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CMSIS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</a:t>
            </a:r>
          </a:p>
          <a:p>
            <a:pPr marL="731520" lvl="1" indent="-457200">
              <a:buFont typeface="+mj-lt"/>
              <a:buAutoNum type="arabicPeriod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User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182BC7-0293-426B-B8E6-71693509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74417B-0C2B-4777-BC61-89E2E4585F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8266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新增檔案至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CMSIS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907029" y="2057400"/>
            <a:ext cx="5531872" cy="4038600"/>
          </a:xfrm>
        </p:spPr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system_NUC100Series.c</a:t>
            </a:r>
          </a:p>
          <a:p>
            <a:pPr marL="4572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Library\Device\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Nuvoton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\NUC100Series\Source</a:t>
            </a: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startup_NUC100Series.s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Library\Device\</a:t>
            </a:r>
            <a:r>
              <a:rPr lang="en-US" altLang="zh-TW" dirty="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Nuvoton</a:t>
            </a:r>
            <a:r>
              <a:rPr lang="en-US" altLang="zh-TW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\NUC100Series\Source\ARM</a:t>
            </a: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0806" y="845574"/>
            <a:ext cx="4605436" cy="3230855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6189" y="4361962"/>
            <a:ext cx="4998625" cy="1825478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434DA3-3C25-4B99-A4E2-9B1420DD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474417B-0C2B-4777-BC61-89E2E4585F3B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10450" y="4914900"/>
            <a:ext cx="2390775" cy="723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213507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1410</TotalTime>
  <Words>430</Words>
  <Application>Microsoft Office PowerPoint</Application>
  <PresentationFormat>寬螢幕</PresentationFormat>
  <Paragraphs>106</Paragraphs>
  <Slides>24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5" baseType="lpstr">
      <vt:lpstr>微軟正黑體</vt:lpstr>
      <vt:lpstr>新細明體</vt:lpstr>
      <vt:lpstr>新細明體</vt:lpstr>
      <vt:lpstr>標楷體</vt:lpstr>
      <vt:lpstr>Arial</vt:lpstr>
      <vt:lpstr>Arial Black</vt:lpstr>
      <vt:lpstr>Calibri</vt:lpstr>
      <vt:lpstr>Corbel</vt:lpstr>
      <vt:lpstr>Times New Roman</vt:lpstr>
      <vt:lpstr>Wingdings</vt:lpstr>
      <vt:lpstr>基礎</vt:lpstr>
      <vt:lpstr>Lab 2</vt:lpstr>
      <vt:lpstr>建立一個類似           Sample Code 的新專案</vt:lpstr>
      <vt:lpstr>新增資料夾</vt:lpstr>
      <vt:lpstr>PowerPoint 簡報</vt:lpstr>
      <vt:lpstr>選擇Device</vt:lpstr>
      <vt:lpstr>PowerPoint 簡報</vt:lpstr>
      <vt:lpstr>新增Group</vt:lpstr>
      <vt:lpstr>新增Group</vt:lpstr>
      <vt:lpstr>新增檔案至CMSIS</vt:lpstr>
      <vt:lpstr>新增檔案至Library</vt:lpstr>
      <vt:lpstr>新增檔案至User</vt:lpstr>
      <vt:lpstr>新增 main.c 至User</vt:lpstr>
      <vt:lpstr>main.c</vt:lpstr>
      <vt:lpstr>MCU_init.h</vt:lpstr>
      <vt:lpstr>Project Configuration</vt:lpstr>
      <vt:lpstr>Configure -&gt;C/C++ -&gt;Include Paths</vt:lpstr>
      <vt:lpstr>Configure -&gt;Debug</vt:lpstr>
      <vt:lpstr>Configure -&gt;Debug</vt:lpstr>
      <vt:lpstr>Configure -&gt;Utilities</vt:lpstr>
      <vt:lpstr>Configure -&gt;Utilities</vt:lpstr>
      <vt:lpstr>連接開發板</vt:lpstr>
      <vt:lpstr>實驗</vt:lpstr>
      <vt:lpstr>Lab2.1</vt:lpstr>
      <vt:lpstr>Lab2.2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Lab_1</dc:title>
  <dc:creator>chiu kai</dc:creator>
  <cp:lastModifiedBy>陳德生</cp:lastModifiedBy>
  <cp:revision>73</cp:revision>
  <dcterms:created xsi:type="dcterms:W3CDTF">2020-09-21T08:00:06Z</dcterms:created>
  <dcterms:modified xsi:type="dcterms:W3CDTF">2025-09-23T07:30:18Z</dcterms:modified>
</cp:coreProperties>
</file>