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9" r:id="rId1"/>
  </p:sldMasterIdLst>
  <p:notesMasterIdLst>
    <p:notesMasterId r:id="rId9"/>
  </p:notesMasterIdLst>
  <p:sldIdLst>
    <p:sldId id="256" r:id="rId2"/>
    <p:sldId id="281" r:id="rId3"/>
    <p:sldId id="282" r:id="rId4"/>
    <p:sldId id="258" r:id="rId5"/>
    <p:sldId id="278" r:id="rId6"/>
    <p:sldId id="279" r:id="rId7"/>
    <p:sldId id="28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2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5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614AF-D275-404C-988F-DC0B01B8F4CE}" type="datetimeFigureOut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C870D-7806-4C6B-8462-9EDF3980F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1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7B0EE9-80CD-4BB9-A424-8318BC370257}" type="datetime1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F9E3-563C-4A3E-9B34-E7C0BB970754}" type="datetime1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8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B05-7743-48B1-8B7A-BA1B2EA00562}" type="datetime1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6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B1D3-6AE2-44F2-8BAE-160D481AFD14}" type="datetime1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F689-DB37-4D4F-9B13-A60F4669EE22}" type="datetime1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D1EF-A1E0-4FF6-837E-5CE5745E42D3}" type="datetime1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0388-A7FB-4CF7-8446-658EB3BFDDB8}" type="datetime1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FC-225F-43CA-A37A-2BAA250B740B}" type="datetime1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8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889-1FFF-46AE-AE93-225D61DE8605}" type="datetime1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AF9-5FBF-4D92-8954-A16A12934791}" type="datetime1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31A3-9189-4A3D-B792-5A1DF10EE978}" type="datetime1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8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6C5FD1-8BC0-4B69-B12F-543FE19001A7}" type="datetime1">
              <a:rPr lang="zh-TW" altLang="en-US" smtClean="0"/>
              <a:t>2025/10/20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05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Lab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>
                <a:latin typeface="Arial Black" panose="020B0A04020102020204" pitchFamily="34" charset="0"/>
              </a:rPr>
              <a:t>6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LCD &amp; bitmap (1)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02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6288" y="609600"/>
            <a:ext cx="9875520" cy="1356360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Lab6.1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數字累加器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68915" y="1813135"/>
            <a:ext cx="9418060" cy="4273340"/>
          </a:xfrm>
        </p:spPr>
        <p:txBody>
          <a:bodyPr>
            <a:noAutofit/>
          </a:bodyPr>
          <a:lstStyle/>
          <a:p>
            <a:pPr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一開始按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鍵隨機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產生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四組兩位數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數字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並以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滾動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顯示”方式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分別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顯示在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後三個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上， 此時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“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符號指向第一個兩位數數字，按↓鍵或 ↑鍵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“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可移至其下或上的數字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鍵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可選定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所指定的數字</a:t>
            </a: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的第一個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顯示所有被選擇到數字的累加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結果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每選擇一個數字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可重複選擇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，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嗶一聲並亮一個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由左至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，最多可選擇四次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亮四個燈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(backspace)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鍵，消除最新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選擇的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數字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並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回到前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一個累加結果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LED)</a:t>
            </a:r>
          </a:p>
          <a:p>
            <a:pPr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C(clear) 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鍵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全暗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清除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累加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結果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原四組數字保留，此時可按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鍵重新產生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四組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亂數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Font typeface="Wingdings" panose="05000000000000000000" pitchFamily="2" charset="2"/>
              <a:buChar char="l"/>
            </a:pP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Font typeface="Wingdings" panose="05000000000000000000" pitchFamily="2" charset="2"/>
              <a:buChar char="l"/>
            </a:pP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Font typeface="Wingdings" panose="05000000000000000000" pitchFamily="2" charset="2"/>
              <a:buChar char="l"/>
            </a:pP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0574554" y="2394779"/>
            <a:ext cx="1105593" cy="994409"/>
            <a:chOff x="2069207" y="2812935"/>
            <a:chExt cx="1105593" cy="994409"/>
          </a:xfrm>
        </p:grpSpPr>
        <p:sp>
          <p:nvSpPr>
            <p:cNvPr id="8" name="橢圓 7"/>
            <p:cNvSpPr/>
            <p:nvPr/>
          </p:nvSpPr>
          <p:spPr>
            <a:xfrm>
              <a:off x="2069207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Arial Black" panose="020B0A04020102020204" pitchFamily="34" charset="0"/>
                </a:rPr>
                <a:t> 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橢圓 8"/>
            <p:cNvSpPr/>
            <p:nvPr/>
          </p:nvSpPr>
          <p:spPr>
            <a:xfrm>
              <a:off x="2476531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Arial Black" panose="020B0A04020102020204" pitchFamily="34" charset="0"/>
                </a:rPr>
                <a:t> 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橢圓 9"/>
            <p:cNvSpPr/>
            <p:nvPr/>
          </p:nvSpPr>
          <p:spPr>
            <a:xfrm>
              <a:off x="2883855" y="28129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>
                  <a:latin typeface="Arial Black" panose="020B0A04020102020204" pitchFamily="34" charset="0"/>
                </a:rPr>
                <a:t> 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橢圓 10"/>
            <p:cNvSpPr/>
            <p:nvPr/>
          </p:nvSpPr>
          <p:spPr>
            <a:xfrm>
              <a:off x="2069207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↑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橢圓 11"/>
            <p:cNvSpPr/>
            <p:nvPr/>
          </p:nvSpPr>
          <p:spPr>
            <a:xfrm>
              <a:off x="2476531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Arial Black" panose="020B0A04020102020204" pitchFamily="34" charset="0"/>
                </a:rPr>
                <a:t>S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橢圓 12"/>
            <p:cNvSpPr/>
            <p:nvPr/>
          </p:nvSpPr>
          <p:spPr>
            <a:xfrm>
              <a:off x="2883855" y="3170382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↓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橢圓 13"/>
            <p:cNvSpPr/>
            <p:nvPr/>
          </p:nvSpPr>
          <p:spPr>
            <a:xfrm>
              <a:off x="2069207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Arial Black" panose="020B0A04020102020204" pitchFamily="34" charset="0"/>
                  <a:ea typeface="微軟正黑體" panose="020B0604030504040204" pitchFamily="34" charset="-120"/>
                </a:rPr>
                <a:t>R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5" name="橢圓 14"/>
            <p:cNvSpPr/>
            <p:nvPr/>
          </p:nvSpPr>
          <p:spPr>
            <a:xfrm>
              <a:off x="2476531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Arial Black" panose="020B0A04020102020204" pitchFamily="34" charset="0"/>
                </a:rPr>
                <a:t>B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6" name="橢圓 15"/>
            <p:cNvSpPr/>
            <p:nvPr/>
          </p:nvSpPr>
          <p:spPr>
            <a:xfrm>
              <a:off x="2883855" y="3516399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atin typeface="Arial Black" panose="020B0A04020102020204" pitchFamily="34" charset="0"/>
                  <a:ea typeface="微軟正黑體" panose="020B0604030504040204" pitchFamily="34" charset="-120"/>
                </a:rPr>
                <a:t>C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70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92293A-8F23-436D-8541-13DBBF40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546859" y="2048610"/>
            <a:ext cx="11031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SUM = 0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40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6859" y="2048610"/>
            <a:ext cx="1485900" cy="10287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897341" y="2025160"/>
            <a:ext cx="11031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SUM = 0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10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40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97341" y="2042745"/>
            <a:ext cx="1485900" cy="102577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3111378" y="2227108"/>
            <a:ext cx="681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‘↓’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>
            <a:off x="3172922" y="2681656"/>
            <a:ext cx="545636" cy="87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6247823" y="1998783"/>
            <a:ext cx="12057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SUM = 20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10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40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47823" y="2042744"/>
            <a:ext cx="1485900" cy="98181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5470652" y="2200731"/>
            <a:ext cx="692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‘S’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5532196" y="2655279"/>
            <a:ext cx="545636" cy="87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8586580" y="2000655"/>
            <a:ext cx="12057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SUM = 20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30</a:t>
            </a:r>
          </a:p>
          <a:p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8586580" y="2018240"/>
            <a:ext cx="1485900" cy="102577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7879745" y="2648359"/>
            <a:ext cx="545636" cy="87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856051" y="4320096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‘B’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7917595" y="4774644"/>
            <a:ext cx="545636" cy="87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7906192" y="217622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….</a:t>
            </a:r>
            <a:endParaRPr lang="zh-TW" altLang="en-US" b="1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8586580" y="4199224"/>
            <a:ext cx="12057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SUM = 60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30</a:t>
            </a:r>
          </a:p>
          <a:p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586580" y="4216809"/>
            <a:ext cx="1485900" cy="10257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1810628" y="1584594"/>
            <a:ext cx="928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zh-TW" altLang="en-US" sz="1600" b="1" dirty="0" smtClean="0">
                <a:solidFill>
                  <a:srgbClr val="C00000"/>
                </a:solidFill>
                <a:latin typeface="+mn-ea"/>
              </a:rPr>
              <a:t>一開始</a:t>
            </a:r>
            <a:r>
              <a:rPr lang="en-US" altLang="zh-TW" sz="1600" b="1" dirty="0" smtClean="0">
                <a:solidFill>
                  <a:srgbClr val="C00000"/>
                </a:solidFill>
                <a:latin typeface="+mn-ea"/>
              </a:rPr>
              <a:t>)</a:t>
            </a:r>
            <a:endParaRPr lang="zh-TW" altLang="en-US" sz="1600" b="1" dirty="0">
              <a:solidFill>
                <a:srgbClr val="C00000"/>
              </a:solidFill>
              <a:latin typeface="+mn-ea"/>
            </a:endParaRPr>
          </a:p>
        </p:txBody>
      </p:sp>
      <p:cxnSp>
        <p:nvCxnSpPr>
          <p:cNvPr id="40" name="直線單箭頭接點 39"/>
          <p:cNvCxnSpPr/>
          <p:nvPr/>
        </p:nvCxnSpPr>
        <p:spPr>
          <a:xfrm flipH="1">
            <a:off x="3174089" y="4796497"/>
            <a:ext cx="545636" cy="87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5498195" y="4333156"/>
            <a:ext cx="726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‘C’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5559739" y="4787704"/>
            <a:ext cx="545636" cy="87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 flipH="1">
            <a:off x="9270608" y="3461103"/>
            <a:ext cx="4396" cy="412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9283593" y="3462828"/>
            <a:ext cx="71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‘S’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3877991" y="4199224"/>
            <a:ext cx="11031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SUM = 0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40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3877991" y="4199224"/>
            <a:ext cx="1485900" cy="10287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3053726" y="4333156"/>
            <a:ext cx="726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 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‘R’</a:t>
            </a:r>
            <a:endParaRPr lang="zh-TW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1530083" y="4200581"/>
            <a:ext cx="11031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SUM = 0</a:t>
            </a:r>
          </a:p>
          <a:p>
            <a:r>
              <a:rPr lang="en-US" altLang="zh-TW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55</a:t>
            </a:r>
          </a:p>
          <a:p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33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99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530083" y="4200581"/>
            <a:ext cx="1485900" cy="10287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標題 1">
            <a:extLst>
              <a:ext uri="{FF2B5EF4-FFF2-40B4-BE49-F238E27FC236}">
                <a16:creationId xmlns:a16="http://schemas.microsoft.com/office/drawing/2014/main" id="{71E08CC0-A5D3-4AB6-AE2E-717A3E23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95" y="285589"/>
            <a:ext cx="9875520" cy="1356360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Lab6-1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範例</a:t>
            </a:r>
            <a:endParaRPr lang="zh-TW" altLang="en-US" sz="4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285929" y="4192868"/>
            <a:ext cx="12057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SUM = </a:t>
            </a:r>
            <a:r>
              <a:rPr lang="en-US" altLang="zh-TW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20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30</a:t>
            </a:r>
          </a:p>
          <a:p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</a:t>
            </a: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285929" y="4210453"/>
            <a:ext cx="1485900" cy="102577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17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6288" y="390525"/>
            <a:ext cx="9875520" cy="1356360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Lab6.2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十字路口車輛與行人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號誌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燈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8028" y="1813135"/>
            <a:ext cx="7637298" cy="347324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延續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4.2 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的實驗，這次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路口除了有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一個車輛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號誌燈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，還有一個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行人號誌燈。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代表車輛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號誌燈，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呈現的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影像代表行人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號誌燈。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張尺寸為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 x 32 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BMP 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用於行人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號誌燈：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buFontTx/>
              <a:buChar char="-"/>
            </a:pPr>
            <a:r>
              <a:rPr lang="en-US" altLang="zh-TW" dirty="0">
                <a:latin typeface="Consolas" panose="020B0609020204030204" pitchFamily="49" charset="0"/>
              </a:rPr>
              <a:t>kirby-traffic-light-stop.bmp</a:t>
            </a:r>
            <a:r>
              <a:rPr lang="zh-TW" altLang="en-US" dirty="0" smtClean="0"/>
              <a:t>：代表</a:t>
            </a:r>
            <a:r>
              <a:rPr lang="zh-TW" altLang="en-US" b="1" dirty="0" smtClean="0">
                <a:solidFill>
                  <a:srgbClr val="FF0000"/>
                </a:solidFill>
              </a:rPr>
              <a:t>停止</a:t>
            </a:r>
            <a:r>
              <a:rPr lang="en-US" altLang="zh-TW" b="1" dirty="0" smtClean="0">
                <a:solidFill>
                  <a:srgbClr val="FF0000"/>
                </a:solidFill>
              </a:rPr>
              <a:t>(</a:t>
            </a:r>
            <a:r>
              <a:rPr lang="zh-TW" altLang="en-US" b="1" dirty="0" smtClean="0">
                <a:solidFill>
                  <a:srgbClr val="FF0000"/>
                </a:solidFill>
              </a:rPr>
              <a:t>紅色</a:t>
            </a:r>
            <a:r>
              <a:rPr lang="en-US" altLang="zh-TW" b="1" dirty="0" smtClean="0">
                <a:solidFill>
                  <a:srgbClr val="FF0000"/>
                </a:solidFill>
              </a:rPr>
              <a:t>)</a:t>
            </a:r>
            <a:r>
              <a:rPr lang="zh-TW" altLang="en-US" dirty="0" smtClean="0"/>
              <a:t>燈</a:t>
            </a:r>
            <a:r>
              <a:rPr lang="zh-TW" altLang="en-US" dirty="0"/>
              <a:t>號</a:t>
            </a:r>
            <a:endParaRPr lang="en-US" altLang="zh-TW" dirty="0"/>
          </a:p>
          <a:p>
            <a:pPr lvl="1">
              <a:buFontTx/>
              <a:buChar char="-"/>
            </a:pPr>
            <a:r>
              <a:rPr lang="en-US" altLang="zh-TW" dirty="0">
                <a:latin typeface="Consolas" panose="020B0609020204030204" pitchFamily="49" charset="0"/>
              </a:rPr>
              <a:t>kirby-traffic-light-go.bmp</a:t>
            </a:r>
            <a:r>
              <a:rPr lang="zh-TW" altLang="en-US" dirty="0" smtClean="0"/>
              <a:t>：</a:t>
            </a:r>
            <a:r>
              <a:rPr lang="zh-TW" altLang="en-US" dirty="0"/>
              <a:t>代表</a:t>
            </a:r>
            <a:r>
              <a:rPr lang="zh-TW" altLang="en-US" b="1" dirty="0" smtClean="0">
                <a:solidFill>
                  <a:srgbClr val="00B050"/>
                </a:solidFill>
              </a:rPr>
              <a:t>通行</a:t>
            </a:r>
            <a:r>
              <a:rPr lang="en-US" altLang="zh-TW" b="1" dirty="0" smtClean="0">
                <a:solidFill>
                  <a:srgbClr val="00B050"/>
                </a:solidFill>
              </a:rPr>
              <a:t>(</a:t>
            </a:r>
            <a:r>
              <a:rPr lang="zh-TW" altLang="en-US" b="1" dirty="0" smtClean="0">
                <a:solidFill>
                  <a:srgbClr val="00B050"/>
                </a:solidFill>
              </a:rPr>
              <a:t>綠色</a:t>
            </a:r>
            <a:r>
              <a:rPr lang="en-US" altLang="zh-TW" b="1" dirty="0" smtClean="0">
                <a:solidFill>
                  <a:srgbClr val="00B050"/>
                </a:solidFill>
              </a:rPr>
              <a:t>)</a:t>
            </a:r>
            <a:r>
              <a:rPr lang="zh-TW" altLang="en-US" dirty="0" smtClean="0"/>
              <a:t>燈</a:t>
            </a:r>
            <a:r>
              <a:rPr lang="zh-TW" altLang="en-US" dirty="0"/>
              <a:t>號。</a:t>
            </a:r>
            <a:endParaRPr lang="zh-TW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 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畫面配置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停止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燈號在通行燈號的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上面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200"/>
              </a:spcBef>
              <a:buSzPct val="100000"/>
              <a:buFontTx/>
              <a:buChar char="-"/>
            </a:pPr>
            <a:r>
              <a:rPr lang="zh-TW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圖一為</a:t>
            </a:r>
            <a:r>
              <a:rPr lang="en-US" altLang="zh-TW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zh-TW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顯示 行人</a:t>
            </a:r>
            <a:r>
              <a:rPr lang="zh-TW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號</a:t>
            </a:r>
            <a:r>
              <a:rPr lang="zh-TW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誌為紅燈時的狀態</a:t>
            </a:r>
            <a:endParaRPr lang="en-US" altLang="zh-TW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SzPct val="100000"/>
              <a:buFontTx/>
              <a:buChar char="-"/>
            </a:pPr>
            <a:r>
              <a:rPr lang="zh-TW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圖二為</a:t>
            </a:r>
            <a:r>
              <a:rPr lang="en-US" altLang="zh-TW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lang="zh-TW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顯示 </a:t>
            </a:r>
            <a:r>
              <a:rPr lang="zh-TW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行人號誌為綠燈</a:t>
            </a:r>
            <a:r>
              <a:rPr lang="zh-TW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時的狀態</a:t>
            </a:r>
            <a:endParaRPr lang="en-US" altLang="zh-TW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SzPct val="100000"/>
              <a:buFontTx/>
              <a:buChar char="-"/>
            </a:pPr>
            <a:endParaRPr lang="zh-TW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zh-TW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3</a:t>
            </a:fld>
            <a:endParaRPr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24E80348-131D-46CD-9A8B-342ACCB95EEA}"/>
              </a:ext>
            </a:extLst>
          </p:cNvPr>
          <p:cNvGrpSpPr/>
          <p:nvPr/>
        </p:nvGrpSpPr>
        <p:grpSpPr>
          <a:xfrm>
            <a:off x="8582025" y="1647004"/>
            <a:ext cx="2708041" cy="1972496"/>
            <a:chOff x="5875867" y="1066800"/>
            <a:chExt cx="2929466" cy="2488691"/>
          </a:xfrm>
        </p:grpSpPr>
        <p:pic>
          <p:nvPicPr>
            <p:cNvPr id="18" name="Picture 2" descr="https://upload.wikimedia.org/wikipedia/commons/3/31/Pelican_crossing_on_Cuffley_Hill_%28geograph_2443957%29.jpg">
              <a:extLst>
                <a:ext uri="{FF2B5EF4-FFF2-40B4-BE49-F238E27FC236}">
                  <a16:creationId xmlns:a16="http://schemas.microsoft.com/office/drawing/2014/main" id="{999EA1BC-6906-44CE-93C8-876B9130DF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0101" y="1066800"/>
              <a:ext cx="2907886" cy="2180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2CCB4A8-73F2-4FDA-A2A4-23C567163096}"/>
                </a:ext>
              </a:extLst>
            </p:cNvPr>
            <p:cNvSpPr txBox="1"/>
            <p:nvPr/>
          </p:nvSpPr>
          <p:spPr>
            <a:xfrm>
              <a:off x="5875867" y="3247714"/>
              <a:ext cx="29294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00" dirty="0"/>
                <a:t>https://zh.wikipedia.org/wiki/File:Zebra_crossing,_Rochdale_Road,_Greetland_-_geograph.org.uk_-_2640706.jpg</a:t>
              </a:r>
              <a:endParaRPr lang="zh-TW" altLang="en-US" sz="700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A0B9E46-D872-49F1-9259-F835770F8CE3}"/>
              </a:ext>
            </a:extLst>
          </p:cNvPr>
          <p:cNvGrpSpPr/>
          <p:nvPr/>
        </p:nvGrpSpPr>
        <p:grpSpPr>
          <a:xfrm>
            <a:off x="7896470" y="3884595"/>
            <a:ext cx="3123189" cy="2595892"/>
            <a:chOff x="8419222" y="3513847"/>
            <a:chExt cx="2918511" cy="2595892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FE9506C4-008D-47F4-B43F-E0154AF97C19}"/>
                </a:ext>
              </a:extLst>
            </p:cNvPr>
            <p:cNvGrpSpPr/>
            <p:nvPr/>
          </p:nvGrpSpPr>
          <p:grpSpPr>
            <a:xfrm>
              <a:off x="8419222" y="3582885"/>
              <a:ext cx="2918511" cy="2526854"/>
              <a:chOff x="8297302" y="3567467"/>
              <a:chExt cx="2918511" cy="2526854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CB0925D6-BA50-48BC-93D2-5A019BA69AC3}"/>
                  </a:ext>
                </a:extLst>
              </p:cNvPr>
              <p:cNvGrpSpPr/>
              <p:nvPr/>
            </p:nvGrpSpPr>
            <p:grpSpPr>
              <a:xfrm>
                <a:off x="8394046" y="3567467"/>
                <a:ext cx="2821767" cy="2267600"/>
                <a:chOff x="7123619" y="2345388"/>
                <a:chExt cx="2649583" cy="2129233"/>
              </a:xfrm>
            </p:grpSpPr>
            <p:pic>
              <p:nvPicPr>
                <p:cNvPr id="27" name="圖片 26">
                  <a:extLst>
                    <a:ext uri="{FF2B5EF4-FFF2-40B4-BE49-F238E27FC236}">
                      <a16:creationId xmlns:a16="http://schemas.microsoft.com/office/drawing/2014/main" id="{AF395622-29B8-4525-8495-56C24CC40C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23619" y="2345388"/>
                  <a:ext cx="965032" cy="963704"/>
                </a:xfrm>
                <a:prstGeom prst="rect">
                  <a:avLst/>
                </a:prstGeom>
              </p:spPr>
            </p:pic>
            <p:pic>
              <p:nvPicPr>
                <p:cNvPr id="28" name="圖片 27">
                  <a:extLst>
                    <a:ext uri="{FF2B5EF4-FFF2-40B4-BE49-F238E27FC236}">
                      <a16:creationId xmlns:a16="http://schemas.microsoft.com/office/drawing/2014/main" id="{80E2F8A6-350F-4471-8F03-63E0C80BEE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705591" y="3419635"/>
                  <a:ext cx="1067611" cy="1054986"/>
                </a:xfrm>
                <a:prstGeom prst="rect">
                  <a:avLst/>
                </a:prstGeom>
              </p:spPr>
            </p:pic>
          </p:grp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EDBA6F1-5780-4B38-96B1-FF71640B7F66}"/>
                  </a:ext>
                </a:extLst>
              </p:cNvPr>
              <p:cNvSpPr txBox="1"/>
              <p:nvPr/>
            </p:nvSpPr>
            <p:spPr>
              <a:xfrm>
                <a:off x="8297302" y="5817322"/>
                <a:ext cx="13436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zh-TW" altLang="en-US" sz="1200" dirty="0"/>
              </a:p>
            </p:txBody>
          </p:sp>
        </p:grp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8B917C52-45E5-4B30-A9E7-279470D909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49424"/>
            <a:stretch/>
          </p:blipFill>
          <p:spPr>
            <a:xfrm>
              <a:off x="10181395" y="3513847"/>
              <a:ext cx="1131896" cy="1119642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圓角矩形 4"/>
          <p:cNvSpPr/>
          <p:nvPr/>
        </p:nvSpPr>
        <p:spPr>
          <a:xfrm>
            <a:off x="8763001" y="1965960"/>
            <a:ext cx="285750" cy="45581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圓角矩形 28"/>
          <p:cNvSpPr/>
          <p:nvPr/>
        </p:nvSpPr>
        <p:spPr>
          <a:xfrm>
            <a:off x="10726035" y="2133599"/>
            <a:ext cx="309711" cy="37768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364702" y="165790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車輛號誌燈</a:t>
            </a:r>
            <a:endParaRPr lang="zh-TW" altLang="en-US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10339716" y="1428636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行人號誌燈</a:t>
            </a:r>
            <a:endParaRPr lang="zh-TW" altLang="en-US" sz="14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1" name="圖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9985" y="5059688"/>
            <a:ext cx="1118228" cy="1100618"/>
          </a:xfrm>
          <a:prstGeom prst="rect">
            <a:avLst/>
          </a:prstGeom>
        </p:spPr>
      </p:pic>
      <p:sp>
        <p:nvSpPr>
          <p:cNvPr id="32" name="文字方塊 31"/>
          <p:cNvSpPr txBox="1"/>
          <p:nvPr/>
        </p:nvSpPr>
        <p:spPr>
          <a:xfrm>
            <a:off x="8273215" y="611115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0150570" y="613369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755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92293A-8F23-436D-8541-13DBBF407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58" name="標題 1">
            <a:extLst>
              <a:ext uri="{FF2B5EF4-FFF2-40B4-BE49-F238E27FC236}">
                <a16:creationId xmlns:a16="http://schemas.microsoft.com/office/drawing/2014/main" id="{71E08CC0-A5D3-4AB6-AE2E-717A3E23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95" y="285589"/>
            <a:ext cx="9875520" cy="1356360"/>
          </a:xfrm>
        </p:spPr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Lab6-2</a:t>
            </a:r>
            <a:endParaRPr lang="zh-TW" altLang="en-US" sz="4000" dirty="0"/>
          </a:p>
        </p:txBody>
      </p: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2872B8B3-C6CE-430D-BE08-1E2E6A772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64889"/>
              </p:ext>
            </p:extLst>
          </p:nvPr>
        </p:nvGraphicFramePr>
        <p:xfrm>
          <a:off x="8926844" y="1356659"/>
          <a:ext cx="2011680" cy="201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146386199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16422958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24906452"/>
                    </a:ext>
                  </a:extLst>
                </a:gridCol>
              </a:tblGrid>
              <a:tr h="672793"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872633"/>
                  </a:ext>
                </a:extLst>
              </a:tr>
              <a:tr h="672793"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bg1"/>
                          </a:solidFill>
                          <a:latin typeface="Droid Sans Mono" panose="020B0609030804020204" pitchFamily="49" charset="0"/>
                          <a:ea typeface="微軟正黑體" panose="020B0604030504040204" pitchFamily="34" charset="-120"/>
                          <a:cs typeface="Droid Sans Mono" panose="020B0609030804020204" pitchFamily="49" charset="0"/>
                        </a:rPr>
                        <a:t>GO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335038"/>
                  </a:ext>
                </a:extLst>
              </a:tr>
              <a:tr h="672793"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412838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CCFE0E91-7CB4-4AC8-9F14-6346A6423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55563"/>
              </p:ext>
            </p:extLst>
          </p:nvPr>
        </p:nvGraphicFramePr>
        <p:xfrm>
          <a:off x="1032524" y="3661249"/>
          <a:ext cx="990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182">
                  <a:extLst>
                    <a:ext uri="{9D8B030D-6E8A-4147-A177-3AD203B41FA5}">
                      <a16:colId xmlns:a16="http://schemas.microsoft.com/office/drawing/2014/main" val="497284041"/>
                    </a:ext>
                  </a:extLst>
                </a:gridCol>
                <a:gridCol w="1634103">
                  <a:extLst>
                    <a:ext uri="{9D8B030D-6E8A-4147-A177-3AD203B41FA5}">
                      <a16:colId xmlns:a16="http://schemas.microsoft.com/office/drawing/2014/main" val="711231122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3928703289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1880467512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2116144023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1235511317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1484196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狀態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0(</a:t>
                      </a:r>
                      <a:r>
                        <a:rPr lang="zh-TW" altLang="en-US" sz="1800" b="1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初始</a:t>
                      </a:r>
                      <a:r>
                        <a:rPr lang="en-US" altLang="zh-TW" sz="1800" b="1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sz="1800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zh-TW" altLang="en-US" sz="1800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800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zh-TW" altLang="en-US" sz="1800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800" b="1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02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車輛燈號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r>
                        <a:rPr lang="zh-TW" altLang="en-US" sz="1800" dirty="0">
                          <a:solidFill>
                            <a:srgbClr val="FFC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r>
                        <a:rPr lang="zh-TW" altLang="en-US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閃</a:t>
                      </a:r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○○</a:t>
                      </a:r>
                      <a:r>
                        <a:rPr lang="zh-TW" altLang="en-US" sz="1800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r>
                        <a:rPr lang="zh-TW" altLang="en-US" sz="1800" dirty="0">
                          <a:solidFill>
                            <a:srgbClr val="FFC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r>
                        <a:rPr lang="zh-TW" altLang="en-US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endParaRPr lang="zh-TW" altLang="en-US" sz="1800" dirty="0">
                        <a:solidFill>
                          <a:srgbClr val="FFC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r>
                        <a:rPr lang="zh-TW" altLang="en-US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r>
                        <a:rPr lang="zh-TW" altLang="en-US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○○</a:t>
                      </a:r>
                      <a:endParaRPr lang="zh-TW" altLang="en-US" sz="1800" dirty="0">
                        <a:solidFill>
                          <a:schemeClr val="accent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r>
                        <a:rPr lang="zh-TW" altLang="en-US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○○</a:t>
                      </a:r>
                      <a:endParaRPr lang="zh-TW" altLang="en-US" sz="1800" dirty="0">
                        <a:solidFill>
                          <a:schemeClr val="accent3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47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行人燈號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r>
                        <a:rPr lang="zh-TW" altLang="en-US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閃</a:t>
                      </a:r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800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r>
                        <a:rPr lang="zh-TW" altLang="en-US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r>
                        <a:rPr lang="zh-TW" altLang="en-US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r>
                        <a:rPr lang="zh-TW" altLang="en-US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  <a:r>
                        <a:rPr lang="zh-TW" altLang="en-US" sz="1800" dirty="0">
                          <a:solidFill>
                            <a:schemeClr val="accent3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endParaRPr lang="zh-TW" altLang="en-US" sz="1800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rgbClr val="C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●</a:t>
                      </a:r>
                      <a:r>
                        <a:rPr lang="zh-TW" altLang="en-US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7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時間</a:t>
                      </a:r>
                      <a:r>
                        <a:rPr lang="en-US" altLang="zh-TW" sz="1600" b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秒</a:t>
                      </a:r>
                      <a:r>
                        <a:rPr lang="en-US" altLang="zh-TW" sz="1600" b="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直到</a:t>
                      </a:r>
                      <a:r>
                        <a:rPr lang="zh-TW" altLang="en-US" sz="1800" dirty="0" smtClean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按下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「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</a:t>
                      </a:r>
                      <a:r>
                        <a:rPr lang="zh-TW" alt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」</a:t>
                      </a:r>
                      <a:endParaRPr lang="zh-TW" altLang="en-US" sz="1400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800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800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800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sz="1800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ysClr val="windowText" lastClr="00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zh-TW" altLang="en-US" sz="1800" dirty="0">
                        <a:solidFill>
                          <a:sysClr val="windowText" lastClr="00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61271"/>
                  </a:ext>
                </a:extLst>
              </a:tr>
            </a:tbl>
          </a:graphicData>
        </a:graphic>
      </p:graphicFrame>
      <p:sp>
        <p:nvSpPr>
          <p:cNvPr id="43" name="內容版面配置區 2"/>
          <p:cNvSpPr txBox="1">
            <a:spLocks/>
          </p:cNvSpPr>
          <p:nvPr/>
        </p:nvSpPr>
        <p:spPr>
          <a:xfrm>
            <a:off x="801571" y="1438163"/>
            <a:ext cx="8061664" cy="2987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始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狀態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TW" altLang="en-US" sz="20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車輛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黃燈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行人</a:t>
            </a:r>
            <a:r>
              <a:rPr lang="zh-TW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紅燈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以週期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秒互相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閃爍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此時行人綠燈號誌固定不亮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暗色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。</a:t>
            </a:r>
          </a:p>
          <a:p>
            <a:pPr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在初始狀態下按「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」，車輛 </a:t>
            </a:r>
            <a:r>
              <a:rPr lang="en-US" altLang="zh-TW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TW" alt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行人燈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號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以下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表順序變換，變換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結束後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回到初始狀態；其餘時間按下無反應。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七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段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顯示器同時顯示不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帶前綴 </a:t>
            </a:r>
            <a:r>
              <a:rPr lang="en-US" altLang="zh-TW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的剩餘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秒數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，在初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始狀態時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顯示 </a:t>
            </a:r>
            <a:r>
              <a:rPr lang="en-US" altLang="zh-TW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TW" altLang="en-US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0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87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9D803FB0-FB76-4C12-BB07-F0F5E0746239}"/>
              </a:ext>
            </a:extLst>
          </p:cNvPr>
          <p:cNvGrpSpPr/>
          <p:nvPr/>
        </p:nvGrpSpPr>
        <p:grpSpPr>
          <a:xfrm>
            <a:off x="1879600" y="356756"/>
            <a:ext cx="8432800" cy="6144487"/>
            <a:chOff x="1879600" y="356756"/>
            <a:chExt cx="8432800" cy="614448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DA382E7-928F-4309-A3F0-1F37D25F9A41}"/>
                </a:ext>
              </a:extLst>
            </p:cNvPr>
            <p:cNvSpPr/>
            <p:nvPr/>
          </p:nvSpPr>
          <p:spPr>
            <a:xfrm>
              <a:off x="1879600" y="356756"/>
              <a:ext cx="8432800" cy="6144487"/>
            </a:xfrm>
            <a:prstGeom prst="rect">
              <a:avLst/>
            </a:prstGeom>
            <a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3AB1B34-3037-4BC4-84B8-B12AC13CD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898" y="883850"/>
              <a:ext cx="6812203" cy="50902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08307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9527FA40-F12E-41A0-9289-D0FA786C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7E9430F-D2FD-47BF-9E6B-17D941B53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74" y="590605"/>
            <a:ext cx="7569051" cy="567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80792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TotalTime>1385</TotalTime>
  <Words>612</Words>
  <Application>Microsoft Office PowerPoint</Application>
  <PresentationFormat>寬螢幕</PresentationFormat>
  <Paragraphs>121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Droid Sans Mono</vt:lpstr>
      <vt:lpstr>微軟正黑體</vt:lpstr>
      <vt:lpstr>新細明體</vt:lpstr>
      <vt:lpstr>標楷體</vt:lpstr>
      <vt:lpstr>Arial</vt:lpstr>
      <vt:lpstr>Arial Black</vt:lpstr>
      <vt:lpstr>Calibri</vt:lpstr>
      <vt:lpstr>Consolas</vt:lpstr>
      <vt:lpstr>Corbel</vt:lpstr>
      <vt:lpstr>Times New Roman</vt:lpstr>
      <vt:lpstr>Wingdings</vt:lpstr>
      <vt:lpstr>基礎</vt:lpstr>
      <vt:lpstr>Lab 6</vt:lpstr>
      <vt:lpstr>Lab6.1 數字累加器</vt:lpstr>
      <vt:lpstr>Lab6-1 範例</vt:lpstr>
      <vt:lpstr>Lab6.2 十字路口車輛與行人號誌燈</vt:lpstr>
      <vt:lpstr>Lab6-2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</dc:title>
  <dc:creator>chiu kai</dc:creator>
  <cp:lastModifiedBy>陳德生</cp:lastModifiedBy>
  <cp:revision>109</cp:revision>
  <dcterms:created xsi:type="dcterms:W3CDTF">2020-09-21T08:00:06Z</dcterms:created>
  <dcterms:modified xsi:type="dcterms:W3CDTF">2025-10-20T05:07:26Z</dcterms:modified>
</cp:coreProperties>
</file>