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8" r:id="rId3"/>
    <p:sldId id="257" r:id="rId4"/>
    <p:sldId id="258" r:id="rId5"/>
    <p:sldId id="259" r:id="rId6"/>
    <p:sldId id="271" r:id="rId7"/>
    <p:sldId id="260" r:id="rId8"/>
    <p:sldId id="261" r:id="rId9"/>
    <p:sldId id="267" r:id="rId10"/>
    <p:sldId id="273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0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34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93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77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147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54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71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972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928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7791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342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3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849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167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6692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66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54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84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5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19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556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6530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3B9AF3A-0BC5-4B47-B30C-E761C337135E}" type="datetimeFigureOut">
              <a:rPr lang="zh-TW" altLang="en-US" smtClean="0"/>
              <a:pPr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2263DC3-DCEB-4505-815C-C3584BD0EC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86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59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3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 &amp;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006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19A16-4581-437A-8E1E-F68BDB12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微處理機 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main</a:t>
            </a:r>
            <a:r>
              <a:rPr lang="en-US" altLang="zh-TW" dirty="0"/>
              <a:t> function </a:t>
            </a:r>
            <a:r>
              <a:rPr lang="zh-TW" altLang="en-US" dirty="0"/>
              <a:t>常用結構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30892D-32B1-4481-966E-068D8D9A2EE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45720" indent="0">
              <a:buNone/>
            </a:pP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Droid Sans Mono" panose="020B0609030804020204" pitchFamily="49" charset="0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(){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//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初始化系統設定</a:t>
            </a:r>
            <a:endParaRPr lang="zh-TW" altLang="en-US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AF00DB"/>
                </a:solidFill>
                <a:latin typeface="Droid Sans Mon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){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//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接收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input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的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data</a:t>
            </a:r>
            <a:endParaRPr lang="en-US" altLang="zh-TW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//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處理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data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取得某種結果</a:t>
            </a:r>
            <a:endParaRPr lang="zh-TW" altLang="en-US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// </a:t>
            </a:r>
            <a:r>
              <a:rPr lang="zh-TW" altLang="en-US" dirty="0">
                <a:solidFill>
                  <a:srgbClr val="008000"/>
                </a:solidFill>
                <a:latin typeface="Droid Sans Mono" panose="020B0609030804020204" pitchFamily="49" charset="0"/>
              </a:rPr>
              <a:t>將結果 </a:t>
            </a:r>
            <a:r>
              <a:rPr lang="en-US" altLang="zh-TW" dirty="0">
                <a:solidFill>
                  <a:srgbClr val="008000"/>
                </a:solidFill>
                <a:latin typeface="Droid Sans Mono" panose="020B0609030804020204" pitchFamily="49" charset="0"/>
              </a:rPr>
              <a:t>output</a:t>
            </a:r>
            <a:endParaRPr lang="en-US" altLang="zh-TW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}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}</a:t>
            </a:r>
          </a:p>
          <a:p>
            <a:pPr marL="4572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147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8250896-6F9C-4D97-9504-0809EF66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/>
          <a:lstStyle/>
          <a:p>
            <a:r>
              <a:rPr lang="zh-TW" altLang="en-US" dirty="0"/>
              <a:t>範例：向左推入數字（</a:t>
            </a:r>
            <a:r>
              <a:rPr lang="en-US" altLang="zh-TW" dirty="0"/>
              <a:t>Key &amp; 7-segs</a:t>
            </a:r>
            <a:r>
              <a:rPr lang="zh-TW" altLang="en-US" dirty="0"/>
              <a:t>）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285C6E-BC5E-4E0A-9246-5A6B57FE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057400"/>
            <a:ext cx="7548772" cy="4038600"/>
          </a:xfrm>
          <a:solidFill>
            <a:schemeClr val="bg1">
              <a:lumMod val="85000"/>
            </a:schemeClr>
          </a:solidFill>
        </p:spPr>
        <p:txBody>
          <a:bodyPr>
            <a:normAutofit fontScale="70000" lnSpcReduction="20000"/>
          </a:bodyPr>
          <a:lstStyle/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795E26"/>
                </a:solidFill>
                <a:latin typeface="Droid Sans Mono" panose="020B0609030804020204" pitchFamily="49" charset="0"/>
              </a:rPr>
              <a:t>main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(){</a:t>
            </a:r>
            <a:endParaRPr lang="zh-TW" altLang="en-US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lnSpc>
                <a:spcPct val="50000"/>
              </a:lnSpc>
              <a:buNone/>
            </a:pPr>
            <a:r>
              <a:rPr lang="zh-TW" altLang="en-US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,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k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SYS_Init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OpenSevenSegment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OpenKeyPad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/>
            </a:r>
            <a:b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</a:b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dirty="0">
                <a:solidFill>
                  <a:srgbClr val="AF00DB"/>
                </a:solidFill>
                <a:latin typeface="Droid Sans Mono" panose="020B0609030804020204" pitchFamily="49" charset="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){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k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ScanKey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zh-TW" altLang="en-US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= (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&lt;&lt;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+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k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 &amp;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0x0000FFFF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dirty="0">
                <a:solidFill>
                  <a:srgbClr val="AF00DB"/>
                </a:solidFill>
                <a:latin typeface="Droid Sans Mono" panose="020B0609030804020204" pitchFamily="49" charset="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&lt;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++){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CloseSevenSegment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ShowSevenSegment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, (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&gt;&gt; 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*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 &amp; 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0x0000000F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CLK_SysTickDelay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1000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}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    }</a:t>
            </a:r>
          </a:p>
          <a:p>
            <a:pPr marL="45720" indent="0">
              <a:lnSpc>
                <a:spcPct val="50000"/>
              </a:lnSpc>
              <a:buNone/>
            </a:pP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}</a:t>
            </a:r>
            <a:b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</a:br>
            <a:endParaRPr lang="en-US" altLang="zh-TW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lnSpc>
                <a:spcPct val="50000"/>
              </a:lnSpc>
              <a:buNone/>
            </a:pPr>
            <a:endParaRPr lang="en-US" altLang="zh-TW" dirty="0">
              <a:solidFill>
                <a:srgbClr val="000000"/>
              </a:solidFill>
              <a:latin typeface="Droid Sans Mono" panose="020B0609030804020204" pitchFamily="49" charset="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81C7394-A168-46AC-9236-98EDA109C8E4}"/>
              </a:ext>
            </a:extLst>
          </p:cNvPr>
          <p:cNvGrpSpPr/>
          <p:nvPr/>
        </p:nvGrpSpPr>
        <p:grpSpPr>
          <a:xfrm>
            <a:off x="472801" y="2264569"/>
            <a:ext cx="2960315" cy="3028950"/>
            <a:chOff x="1303381" y="2264569"/>
            <a:chExt cx="2960315" cy="3028950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B9FA634-CA8A-4747-A7ED-D725BE0044F4}"/>
                </a:ext>
              </a:extLst>
            </p:cNvPr>
            <p:cNvGrpSpPr/>
            <p:nvPr/>
          </p:nvGrpSpPr>
          <p:grpSpPr>
            <a:xfrm>
              <a:off x="4085896" y="2264569"/>
              <a:ext cx="177800" cy="3028950"/>
              <a:chOff x="2624667" y="2264569"/>
              <a:chExt cx="177800" cy="3028950"/>
            </a:xfrm>
          </p:grpSpPr>
          <p:sp>
            <p:nvSpPr>
              <p:cNvPr id="9" name="左大括弧 8">
                <a:extLst>
                  <a:ext uri="{FF2B5EF4-FFF2-40B4-BE49-F238E27FC236}">
                    <a16:creationId xmlns:a16="http://schemas.microsoft.com/office/drawing/2014/main" id="{52C35347-4F60-4344-81D3-68D47FE91E8B}"/>
                  </a:ext>
                </a:extLst>
              </p:cNvPr>
              <p:cNvSpPr/>
              <p:nvPr/>
            </p:nvSpPr>
            <p:spPr>
              <a:xfrm>
                <a:off x="2654300" y="3808730"/>
                <a:ext cx="148167" cy="234950"/>
              </a:xfrm>
              <a:prstGeom prst="leftBrac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左大括弧 9">
                <a:extLst>
                  <a:ext uri="{FF2B5EF4-FFF2-40B4-BE49-F238E27FC236}">
                    <a16:creationId xmlns:a16="http://schemas.microsoft.com/office/drawing/2014/main" id="{5DF0DDF7-0D75-4CD0-B5CD-9C9597958438}"/>
                  </a:ext>
                </a:extLst>
              </p:cNvPr>
              <p:cNvSpPr/>
              <p:nvPr/>
            </p:nvSpPr>
            <p:spPr>
              <a:xfrm>
                <a:off x="2624667" y="2264569"/>
                <a:ext cx="177800" cy="1316831"/>
              </a:xfrm>
              <a:prstGeom prst="leftBrace">
                <a:avLst/>
              </a:prstGeom>
              <a:ln w="381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左大括弧 10">
                <a:extLst>
                  <a:ext uri="{FF2B5EF4-FFF2-40B4-BE49-F238E27FC236}">
                    <a16:creationId xmlns:a16="http://schemas.microsoft.com/office/drawing/2014/main" id="{581B50DB-223B-4790-807E-B12C4C899564}"/>
                  </a:ext>
                </a:extLst>
              </p:cNvPr>
              <p:cNvSpPr/>
              <p:nvPr/>
            </p:nvSpPr>
            <p:spPr>
              <a:xfrm>
                <a:off x="2654300" y="4076700"/>
                <a:ext cx="148167" cy="234950"/>
              </a:xfrm>
              <a:prstGeom prst="leftBrac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左大括弧 11">
                <a:extLst>
                  <a:ext uri="{FF2B5EF4-FFF2-40B4-BE49-F238E27FC236}">
                    <a16:creationId xmlns:a16="http://schemas.microsoft.com/office/drawing/2014/main" id="{6DBD4E84-5623-4FA4-BB6C-4988403114AC}"/>
                  </a:ext>
                </a:extLst>
              </p:cNvPr>
              <p:cNvSpPr/>
              <p:nvPr/>
            </p:nvSpPr>
            <p:spPr>
              <a:xfrm>
                <a:off x="2654300" y="4371499"/>
                <a:ext cx="148167" cy="922020"/>
              </a:xfrm>
              <a:prstGeom prst="leftBrac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20BCBD5-79FB-4C49-AD9E-4CD50837B4DF}"/>
                </a:ext>
              </a:extLst>
            </p:cNvPr>
            <p:cNvSpPr/>
            <p:nvPr/>
          </p:nvSpPr>
          <p:spPr>
            <a:xfrm>
              <a:off x="2361363" y="2738318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初始化系統設定</a:t>
              </a:r>
              <a:endParaRPr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EE482B-45D5-478C-AFC4-B5165FCD1D7A}"/>
                </a:ext>
              </a:extLst>
            </p:cNvPr>
            <p:cNvSpPr/>
            <p:nvPr/>
          </p:nvSpPr>
          <p:spPr>
            <a:xfrm>
              <a:off x="1584067" y="3741539"/>
              <a:ext cx="25314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接收 </a:t>
              </a:r>
              <a:r>
                <a:rPr lang="en-US" altLang="zh-TW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input </a:t>
              </a:r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的 </a:t>
              </a:r>
              <a:r>
                <a:rPr lang="en-US" altLang="zh-TW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data</a:t>
              </a:r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59A5B58-CD5C-47FC-97A5-04E559CCDA02}"/>
                </a:ext>
              </a:extLst>
            </p:cNvPr>
            <p:cNvSpPr/>
            <p:nvPr/>
          </p:nvSpPr>
          <p:spPr>
            <a:xfrm>
              <a:off x="1303381" y="4026595"/>
              <a:ext cx="2858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處理 </a:t>
              </a:r>
              <a:r>
                <a:rPr lang="en-US" altLang="zh-TW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data </a:t>
              </a:r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取得某種結果</a:t>
              </a:r>
              <a:endParaRPr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0C7616C-F2B2-4BF2-B55B-7A68D296B394}"/>
                </a:ext>
              </a:extLst>
            </p:cNvPr>
            <p:cNvSpPr/>
            <p:nvPr/>
          </p:nvSpPr>
          <p:spPr>
            <a:xfrm>
              <a:off x="2193208" y="4644818"/>
              <a:ext cx="18883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" indent="0">
                <a:buNone/>
              </a:pPr>
              <a:r>
                <a:rPr lang="zh-TW" altLang="en-US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將結果 </a:t>
              </a:r>
              <a:r>
                <a:rPr lang="en-US" altLang="zh-TW" dirty="0">
                  <a:solidFill>
                    <a:srgbClr val="008000"/>
                  </a:solidFill>
                  <a:latin typeface="Droid Sans Mono" panose="020B0609030804020204" pitchFamily="49" charset="0"/>
                </a:rPr>
                <a:t>output</a:t>
              </a:r>
              <a:endPara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16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E5BF-B3BF-4722-99B9-2B2CF8D2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將特定功能 </a:t>
            </a:r>
            <a:r>
              <a:rPr lang="en-US" altLang="zh-TW" dirty="0"/>
              <a:t>(</a:t>
            </a:r>
            <a:r>
              <a:rPr lang="zh-TW" altLang="en-US" dirty="0"/>
              <a:t>顯示數字</a:t>
            </a:r>
            <a:r>
              <a:rPr lang="en-US" altLang="zh-TW" dirty="0"/>
              <a:t>)</a:t>
            </a:r>
            <a:r>
              <a:rPr lang="zh-TW" altLang="en-US" dirty="0"/>
              <a:t> 包裝成 </a:t>
            </a:r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E09A98-636A-4777-8169-7732A228A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057398"/>
            <a:ext cx="4754880" cy="4267199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795E26"/>
                </a:solidFill>
                <a:latin typeface="Droid Sans Mono" panose="020B0609030804020204" pitchFamily="49" charset="0"/>
              </a:rPr>
              <a:t>main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(){</a:t>
            </a:r>
            <a:endParaRPr lang="zh-TW" altLang="en-US" sz="1000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lnSpc>
                <a:spcPct val="70000"/>
              </a:lnSpc>
              <a:buNone/>
            </a:pPr>
            <a:r>
              <a:rPr lang="zh-TW" altLang="en-US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, 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k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795E26"/>
                </a:solidFill>
                <a:latin typeface="Droid Sans Mono" panose="020B0609030804020204" pitchFamily="49" charset="0"/>
              </a:rPr>
              <a:t>...</a:t>
            </a:r>
            <a:endParaRPr lang="en-US" altLang="zh-TW" sz="1000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/>
            </a:r>
            <a:b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</a:b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AF00DB"/>
                </a:solidFill>
                <a:latin typeface="Droid Sans Mono" panose="020B0609030804020204" pitchFamily="49" charset="0"/>
              </a:rPr>
              <a:t>while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true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</a:t>
            </a:r>
            <a:r>
              <a:rPr lang="zh-TW" altLang="en-US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...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sz="1000" dirty="0">
                <a:solidFill>
                  <a:srgbClr val="AF00DB"/>
                </a:solidFill>
                <a:latin typeface="Droid Sans Mono" panose="020B06090308040202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&lt;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++){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CloseSevenSegment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ShowSevenSegment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, (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n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&gt;&gt;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*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 &amp;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0x0000000F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CLK_SysTickDelay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1000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}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}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}</a:t>
            </a:r>
            <a:b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</a:br>
            <a:endParaRPr lang="en-US" altLang="zh-TW" sz="1000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 marL="45720" indent="0">
              <a:lnSpc>
                <a:spcPct val="70000"/>
              </a:lnSpc>
              <a:buNone/>
            </a:pPr>
            <a:endParaRPr lang="en-US" altLang="zh-TW" sz="1000" dirty="0">
              <a:solidFill>
                <a:srgbClr val="000000"/>
              </a:solidFill>
              <a:latin typeface="Droid Sans Mono" panose="020B0609030804020204" pitchFamily="49" charset="0"/>
            </a:endParaRPr>
          </a:p>
          <a:p>
            <a:pPr>
              <a:lnSpc>
                <a:spcPct val="70000"/>
              </a:lnSpc>
            </a:pPr>
            <a:endParaRPr lang="zh-TW" altLang="en-US" sz="1000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250CB68C-E1EB-43DC-BCAA-6D5EC4B0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26720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void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795E26"/>
                </a:solidFill>
                <a:latin typeface="Droid Sans Mono" panose="020B0609030804020204" pitchFamily="49" charset="0"/>
              </a:rPr>
              <a:t>show4DigitNumber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n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AF00DB"/>
                </a:solidFill>
                <a:latin typeface="Droid Sans Mono" panose="020B0609030804020204" pitchFamily="49" charset="0"/>
              </a:rPr>
              <a:t>for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=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&lt;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++){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CloseSevenSegment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ShowSevenSegment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, (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n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&gt;&gt; </a:t>
            </a:r>
            <a:r>
              <a:rPr lang="en-US" altLang="zh-TW" sz="1000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*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4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 &amp; 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0x0000000F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sz="1000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CLK_SysTickDelay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98658"/>
                </a:solidFill>
                <a:latin typeface="Droid Sans Mono" panose="020B0609030804020204" pitchFamily="49" charset="0"/>
              </a:rPr>
              <a:t>1000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}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}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/>
            </a:r>
            <a:b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</a:b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000" dirty="0">
                <a:solidFill>
                  <a:srgbClr val="795E26"/>
                </a:solidFill>
                <a:latin typeface="Droid Sans Mono" panose="020B0609030804020204" pitchFamily="49" charset="0"/>
              </a:rPr>
              <a:t>main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...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</a:t>
            </a:r>
            <a:r>
              <a:rPr lang="en-US" altLang="zh-TW" sz="1000" dirty="0">
                <a:solidFill>
                  <a:srgbClr val="AF00DB"/>
                </a:solidFill>
                <a:latin typeface="Droid Sans Mono" panose="020B0609030804020204" pitchFamily="49" charset="0"/>
              </a:rPr>
              <a:t>while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000FF"/>
                </a:solidFill>
                <a:latin typeface="Droid Sans Mono" panose="020B0609030804020204" pitchFamily="49" charset="0"/>
              </a:rPr>
              <a:t>true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){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...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    </a:t>
            </a:r>
            <a:r>
              <a:rPr lang="en-US" altLang="zh-TW" sz="1000" dirty="0">
                <a:solidFill>
                  <a:srgbClr val="795E26"/>
                </a:solidFill>
                <a:latin typeface="Droid Sans Mono" panose="020B0609030804020204" pitchFamily="49" charset="0"/>
              </a:rPr>
              <a:t>show4DigitNumber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sz="1000" dirty="0">
                <a:solidFill>
                  <a:srgbClr val="001080"/>
                </a:solidFill>
                <a:latin typeface="Droid Sans Mono" panose="020B0609030804020204" pitchFamily="49" charset="0"/>
              </a:rPr>
              <a:t>x</a:t>
            </a: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    }</a:t>
            </a:r>
          </a:p>
          <a:p>
            <a:pPr marL="45720" indent="0">
              <a:lnSpc>
                <a:spcPct val="70000"/>
              </a:lnSpc>
              <a:buNone/>
            </a:pPr>
            <a:r>
              <a:rPr lang="en-US" altLang="zh-TW" sz="1000" dirty="0">
                <a:solidFill>
                  <a:srgbClr val="000000"/>
                </a:solidFill>
                <a:latin typeface="Droid Sans Mono" panose="020B0609030804020204" pitchFamily="49" charset="0"/>
              </a:rPr>
              <a:t>}</a:t>
            </a:r>
          </a:p>
          <a:p>
            <a:pPr marL="45720" indent="0">
              <a:lnSpc>
                <a:spcPct val="70000"/>
              </a:lnSpc>
              <a:buNone/>
            </a:pPr>
            <a:endParaRPr lang="zh-TW" altLang="en-US" sz="1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812FD-0CFD-4BBD-A77E-B2C0BD79AF3E}"/>
              </a:ext>
            </a:extLst>
          </p:cNvPr>
          <p:cNvSpPr/>
          <p:nvPr/>
        </p:nvSpPr>
        <p:spPr>
          <a:xfrm>
            <a:off x="1798319" y="3848100"/>
            <a:ext cx="3857413" cy="14097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CE69F1-F628-4ED1-852A-798708CFFFA7}"/>
              </a:ext>
            </a:extLst>
          </p:cNvPr>
          <p:cNvSpPr/>
          <p:nvPr/>
        </p:nvSpPr>
        <p:spPr>
          <a:xfrm>
            <a:off x="6294122" y="2057398"/>
            <a:ext cx="4251958" cy="219456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6AF4F0-2146-439A-A439-3115CC488154}"/>
              </a:ext>
            </a:extLst>
          </p:cNvPr>
          <p:cNvCxnSpPr>
            <a:cxnSpLocks/>
          </p:cNvCxnSpPr>
          <p:nvPr/>
        </p:nvCxnSpPr>
        <p:spPr>
          <a:xfrm flipV="1">
            <a:off x="4885267" y="3257550"/>
            <a:ext cx="1250819" cy="51011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7785401-07E0-4309-A3CE-B0CEE46235EB}"/>
              </a:ext>
            </a:extLst>
          </p:cNvPr>
          <p:cNvSpPr/>
          <p:nvPr/>
        </p:nvSpPr>
        <p:spPr>
          <a:xfrm>
            <a:off x="6964680" y="5532118"/>
            <a:ext cx="1943095" cy="27432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18EF356-5259-43AD-9271-F0D5EF3008A7}"/>
              </a:ext>
            </a:extLst>
          </p:cNvPr>
          <p:cNvCxnSpPr>
            <a:cxnSpLocks/>
          </p:cNvCxnSpPr>
          <p:nvPr/>
        </p:nvCxnSpPr>
        <p:spPr>
          <a:xfrm flipV="1">
            <a:off x="8519160" y="4251960"/>
            <a:ext cx="0" cy="1280158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A05C646-B1EE-4287-883A-9675FAB371A1}"/>
              </a:ext>
            </a:extLst>
          </p:cNvPr>
          <p:cNvSpPr/>
          <p:nvPr/>
        </p:nvSpPr>
        <p:spPr>
          <a:xfrm>
            <a:off x="3335867" y="3204831"/>
            <a:ext cx="245533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8000"/>
                </a:solidFill>
                <a:latin typeface="Droid Sans Mono" panose="020B0609030804020204" pitchFamily="49" charset="0"/>
              </a:rPr>
              <a:t>Abstract to function</a:t>
            </a:r>
            <a:endParaRPr lang="zh-TW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5339F6-8F74-4C8D-BB55-D3BB58F9458A}"/>
              </a:ext>
            </a:extLst>
          </p:cNvPr>
          <p:cNvSpPr/>
          <p:nvPr/>
        </p:nvSpPr>
        <p:spPr>
          <a:xfrm>
            <a:off x="8497108" y="4826614"/>
            <a:ext cx="25214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>
                <a:solidFill>
                  <a:srgbClr val="008000"/>
                </a:solidFill>
                <a:latin typeface="Droid Sans Mono" panose="020B0609030804020204" pitchFamily="49" charset="0"/>
              </a:rPr>
              <a:t>Make a function</a:t>
            </a:r>
            <a:r>
              <a:rPr lang="zh-TW" altLang="en-US" sz="1400" dirty="0">
                <a:solidFill>
                  <a:srgbClr val="008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Droid Sans Mono" panose="020B0609030804020204" pitchFamily="49" charset="0"/>
              </a:rPr>
              <a:t>call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42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Lab3.1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Buzzer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根據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輸入的數字做對應次數的鳴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叫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這個數字的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binary form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會顯示在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</a:t>
            </a:r>
            <a:r>
              <a:rPr lang="zh-TW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523203" y="3350016"/>
            <a:ext cx="1105593" cy="994409"/>
            <a:chOff x="2069207" y="2812935"/>
            <a:chExt cx="1105593" cy="994409"/>
          </a:xfrm>
        </p:grpSpPr>
        <p:sp>
          <p:nvSpPr>
            <p:cNvPr id="7" name="橢圓 6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橢圓 7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pitchFamily="34" charset="0"/>
                  <a:ea typeface="新細明體" panose="02020500000000000000" pitchFamily="18" charset="-120"/>
                  <a:cs typeface="+mn-cs"/>
                </a:rPr>
                <a:t>6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6" name="文字方塊 15"/>
          <p:cNvSpPr txBox="1"/>
          <p:nvPr/>
        </p:nvSpPr>
        <p:spPr>
          <a:xfrm>
            <a:off x="1347019" y="5341133"/>
            <a:ext cx="6869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 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備註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按一次按鍵後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-&gt;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放開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-&gt;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執行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鳴叫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動作和顯示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  <a:endParaRPr kumimoji="0" lang="zh-TW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4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59FE6-5BB1-436D-810F-9B83CD1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Lab3.2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C2BC11-23D0-4DD4-82E9-236A2C4EC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TW" altLang="en-US" dirty="0"/>
              <a:t>請設計下列的 </a:t>
            </a:r>
            <a:r>
              <a:rPr lang="en-US" altLang="zh-TW" dirty="0"/>
              <a:t>function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在指定的七段顯示器上顯示指定的外觀。</a:t>
            </a:r>
            <a:endParaRPr lang="en-US" altLang="zh-TW" dirty="0"/>
          </a:p>
          <a:p>
            <a:r>
              <a:rPr lang="en-US" altLang="zh-TW" sz="1800" dirty="0">
                <a:solidFill>
                  <a:srgbClr val="0000FF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rgbClr val="001080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七段顯示器的編號，</a:t>
            </a:r>
            <a:r>
              <a:rPr lang="en-US" altLang="zh-TW" dirty="0"/>
              <a:t>0</a:t>
            </a:r>
            <a:r>
              <a:rPr lang="zh-TW" altLang="en-US" dirty="0"/>
              <a:t> 表示最右邊、</a:t>
            </a:r>
            <a:r>
              <a:rPr lang="en-US" altLang="zh-TW" dirty="0"/>
              <a:t>3</a:t>
            </a:r>
            <a:r>
              <a:rPr lang="zh-TW" altLang="en-US" dirty="0"/>
              <a:t> 為最左邊。</a:t>
            </a:r>
            <a:endParaRPr lang="en-US" altLang="zh-TW" dirty="0"/>
          </a:p>
          <a:p>
            <a:r>
              <a:rPr lang="en-US" altLang="zh-TW" sz="1800" dirty="0">
                <a:solidFill>
                  <a:srgbClr val="0000FF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unsigned</a:t>
            </a:r>
            <a:r>
              <a:rPr lang="en-US" altLang="zh-TW" sz="1800" dirty="0">
                <a:solidFill>
                  <a:srgbClr val="000000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char</a:t>
            </a:r>
            <a:r>
              <a:rPr lang="en-US" altLang="zh-TW" sz="1800" dirty="0">
                <a:solidFill>
                  <a:srgbClr val="000000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solidFill>
                  <a:srgbClr val="001080"/>
                </a:solidFill>
                <a:latin typeface="Droid Sans Mono" panose="020B0609030804020204" pitchFamily="49" charset="0"/>
                <a:ea typeface="新細明體" panose="02020500000000000000" pitchFamily="18" charset="-120"/>
              </a:rPr>
              <a:t>pattern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設定顯示的</a:t>
            </a:r>
            <a:r>
              <a:rPr lang="zh-TW" altLang="en-US" dirty="0" smtClean="0"/>
              <a:t>字型。</a:t>
            </a:r>
            <a:endParaRPr lang="en-US" altLang="zh-TW" dirty="0"/>
          </a:p>
          <a:p>
            <a:r>
              <a:rPr lang="zh-TW" altLang="en-US" dirty="0"/>
              <a:t>例：顯示</a:t>
            </a:r>
            <a:r>
              <a:rPr lang="en-US" altLang="zh-TW" dirty="0"/>
              <a:t>‘H’</a:t>
            </a:r>
            <a:r>
              <a:rPr lang="zh-TW" altLang="en-US" dirty="0"/>
              <a:t>在 </a:t>
            </a:r>
            <a:r>
              <a:rPr lang="en-US" altLang="zh-TW" dirty="0"/>
              <a:t>1 </a:t>
            </a:r>
            <a:r>
              <a:rPr lang="zh-TW" altLang="en-US" dirty="0"/>
              <a:t>號顯示器上 </a:t>
            </a:r>
            <a:r>
              <a:rPr lang="en-US" altLang="zh-TW" dirty="0"/>
              <a:t>(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0b00101010</a:t>
            </a:r>
            <a:r>
              <a:rPr lang="zh-TW" altLang="en-US" dirty="0" smtClean="0">
                <a:latin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=</a:t>
            </a:r>
            <a:r>
              <a:rPr lang="zh-TW" altLang="en-US" dirty="0">
                <a:latin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lang="en-US" altLang="zh-TW" dirty="0" smtClean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0x</a:t>
            </a:r>
            <a:r>
              <a:rPr lang="en-US" altLang="zh-TW" dirty="0" smtClean="0">
                <a:latin typeface="Arial" panose="020B0604020202020204" pitchFamily="34" charset="0"/>
                <a:ea typeface="Droid Sans Mono" panose="020B0609030804020204" pitchFamily="49" charset="0"/>
                <a:cs typeface="Arial" panose="020B0604020202020204" pitchFamily="34" charset="0"/>
              </a:rPr>
              <a:t>2A</a:t>
            </a:r>
            <a:r>
              <a:rPr lang="en-US" altLang="zh-TW" dirty="0" smtClean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650988-535A-487B-840B-B242C7C7A9C1}"/>
              </a:ext>
            </a:extLst>
          </p:cNvPr>
          <p:cNvSpPr/>
          <p:nvPr/>
        </p:nvSpPr>
        <p:spPr>
          <a:xfrm>
            <a:off x="1237089" y="2473375"/>
            <a:ext cx="7894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Segment_showPattern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 err="1">
                <a:solidFill>
                  <a:srgbClr val="001080"/>
                </a:solidFill>
                <a:latin typeface="Droid Sans Mono" panose="020B0609030804020204" pitchFamily="49" charset="0"/>
              </a:rPr>
              <a:t>i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, 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Droid Sans Mono" panose="020B0609030804020204" pitchFamily="49" charset="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 </a:t>
            </a:r>
            <a:r>
              <a:rPr lang="en-US" altLang="zh-TW" dirty="0">
                <a:solidFill>
                  <a:srgbClr val="001080"/>
                </a:solidFill>
                <a:latin typeface="Droid Sans Mono" panose="020B0609030804020204" pitchFamily="49" charset="0"/>
              </a:rPr>
              <a:t>pattern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ffectLst/>
              <a:latin typeface="Droid Sans Mono" panose="020B0609030804020204" pitchFamily="49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52173F8-9F39-4127-B4AF-07D46B813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09" y="609600"/>
            <a:ext cx="2926298" cy="292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CD0F4CD-709B-4909-BB16-ABFFEDA1F705}"/>
              </a:ext>
            </a:extLst>
          </p:cNvPr>
          <p:cNvSpPr/>
          <p:nvPr/>
        </p:nvSpPr>
        <p:spPr>
          <a:xfrm>
            <a:off x="1485889" y="5184755"/>
            <a:ext cx="42290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 err="1">
                <a:solidFill>
                  <a:srgbClr val="795E26"/>
                </a:solidFill>
                <a:latin typeface="Droid Sans Mono" panose="020B0609030804020204" pitchFamily="49" charset="0"/>
              </a:rPr>
              <a:t>Segment_showPattern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(</a:t>
            </a:r>
            <a:r>
              <a:rPr lang="en-US" altLang="zh-TW" dirty="0">
                <a:solidFill>
                  <a:srgbClr val="098658"/>
                </a:solidFill>
                <a:latin typeface="Droid Sans Mono" panose="020B0609030804020204" pitchFamily="49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Droid Sans Mono" panose="020B0609030804020204" pitchFamily="49" charset="0"/>
              </a:rPr>
              <a:t>, </a:t>
            </a:r>
            <a:r>
              <a:rPr lang="en-US" altLang="zh-TW" dirty="0" smtClean="0">
                <a:solidFill>
                  <a:srgbClr val="098658"/>
                </a:solidFill>
                <a:latin typeface="Droid Sans Mono" panose="020B0609030804020204" pitchFamily="49" charset="0"/>
              </a:rPr>
              <a:t>0x</a:t>
            </a:r>
            <a:r>
              <a:rPr lang="en-US" altLang="zh-TW" dirty="0" smtClean="0">
                <a:solidFill>
                  <a:srgbClr val="0986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2A</a:t>
            </a:r>
            <a:r>
              <a:rPr lang="en-US" altLang="zh-TW" dirty="0" smtClean="0">
                <a:solidFill>
                  <a:srgbClr val="000000"/>
                </a:solidFill>
                <a:latin typeface="Droid Sans Mono" panose="020B0609030804020204" pitchFamily="49" charset="0"/>
              </a:rPr>
              <a:t>);</a:t>
            </a:r>
            <a:endParaRPr lang="en-US" altLang="zh-TW" b="0" dirty="0">
              <a:solidFill>
                <a:srgbClr val="000000"/>
              </a:solidFill>
              <a:effectLst/>
              <a:latin typeface="Droid Sans Mono" panose="020B0609030804020204" pitchFamily="49" charset="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6ED1D3D-31A4-4754-AB5C-759A0CF9BA1E}"/>
              </a:ext>
            </a:extLst>
          </p:cNvPr>
          <p:cNvGrpSpPr/>
          <p:nvPr/>
        </p:nvGrpSpPr>
        <p:grpSpPr>
          <a:xfrm>
            <a:off x="8468562" y="5022334"/>
            <a:ext cx="2347616" cy="1073666"/>
            <a:chOff x="9044821" y="5174734"/>
            <a:chExt cx="2347616" cy="1073666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0EC7D564-1D77-426B-B47D-6AB6BDBE5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75904" y="5174734"/>
              <a:ext cx="640274" cy="106350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6613DE4-E574-4FC6-B71A-F23E172C4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30468" y="5174734"/>
              <a:ext cx="561969" cy="107366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221F7357-88D7-46F1-BFF9-7FEA62DEC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13935" y="5174734"/>
              <a:ext cx="561969" cy="107366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6288BF1-8154-412B-AB94-727284810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44821" y="5174734"/>
              <a:ext cx="561969" cy="107366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86175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7F59FE6-5BB1-436D-810F-9B83CD1D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Lab3.2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FC2BC11-23D0-4DD4-82E9-236A2C4EC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814733" cy="4038600"/>
          </a:xfrm>
        </p:spPr>
        <p:txBody>
          <a:bodyPr/>
          <a:lstStyle/>
          <a:p>
            <a:pPr marL="45720" indent="0">
              <a:buNone/>
            </a:pPr>
            <a:r>
              <a:rPr lang="zh-TW" altLang="en-US" dirty="0"/>
              <a:t>製作</a:t>
            </a:r>
            <a:r>
              <a:rPr lang="en-US" altLang="zh-TW" dirty="0"/>
              <a:t>“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HOLA</a:t>
            </a:r>
            <a:r>
              <a:rPr lang="en-US" altLang="zh-TW" dirty="0"/>
              <a:t>”</a:t>
            </a:r>
            <a:r>
              <a:rPr lang="zh-TW" altLang="en-US" b="1" dirty="0">
                <a:solidFill>
                  <a:srgbClr val="FF0000"/>
                </a:solidFill>
              </a:rPr>
              <a:t>循環</a:t>
            </a:r>
            <a:r>
              <a:rPr lang="zh-TW" altLang="en-US" dirty="0"/>
              <a:t>雙向跑馬燈。</a:t>
            </a:r>
            <a:endParaRPr lang="en-US" altLang="zh-TW" dirty="0"/>
          </a:p>
          <a:p>
            <a:r>
              <a:rPr lang="zh-TW" altLang="en-US" dirty="0"/>
              <a:t>初始狀態下顯示字串</a:t>
            </a:r>
            <a:r>
              <a:rPr lang="en-US" altLang="zh-TW" dirty="0"/>
              <a:t>“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HOLA</a:t>
            </a:r>
            <a:r>
              <a:rPr lang="en-US" altLang="zh-TW" dirty="0"/>
              <a:t>”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&lt;- </a:t>
            </a:r>
            <a:r>
              <a:rPr lang="zh-TW" altLang="en-US" dirty="0"/>
              <a:t>後，字串以當前的狀態開始往左跑；</a:t>
            </a:r>
            <a:r>
              <a:rPr lang="en-US" altLang="zh-TW" dirty="0"/>
              <a:t>-&gt;</a:t>
            </a:r>
            <a:r>
              <a:rPr lang="zh-TW" altLang="en-US" dirty="0"/>
              <a:t> 往右跑。</a:t>
            </a:r>
            <a:endParaRPr lang="en-US" altLang="zh-TW" dirty="0"/>
          </a:p>
          <a:p>
            <a:r>
              <a:rPr lang="zh-TW" altLang="en-US" dirty="0"/>
              <a:t>字元每秒移動一格。</a:t>
            </a:r>
            <a:endParaRPr lang="en-US" altLang="zh-TW" dirty="0"/>
          </a:p>
          <a:p>
            <a:r>
              <a:rPr lang="zh-TW" altLang="en-US" dirty="0"/>
              <a:t>按下 </a:t>
            </a:r>
            <a:r>
              <a:rPr lang="en-US" altLang="zh-TW" dirty="0"/>
              <a:t>P</a:t>
            </a:r>
            <a:r>
              <a:rPr lang="zh-TW" altLang="en-US" dirty="0"/>
              <a:t> 暫停在目前的狀態；</a:t>
            </a:r>
            <a:r>
              <a:rPr lang="en-US" altLang="zh-TW" dirty="0"/>
              <a:t>R</a:t>
            </a:r>
            <a:r>
              <a:rPr lang="zh-TW" altLang="en-US" dirty="0"/>
              <a:t> 回到</a:t>
            </a:r>
            <a:r>
              <a:rPr lang="en-US" altLang="zh-TW" dirty="0"/>
              <a:t>“</a:t>
            </a:r>
            <a:r>
              <a:rPr lang="en-US" altLang="zh-TW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HOLA</a:t>
            </a:r>
            <a:r>
              <a:rPr lang="en-US" altLang="zh-TW" dirty="0"/>
              <a:t>”</a:t>
            </a:r>
            <a:r>
              <a:rPr lang="zh-TW" altLang="en-US" dirty="0"/>
              <a:t> 並停止移動。</a:t>
            </a:r>
            <a:endParaRPr lang="en-US" altLang="zh-TW" dirty="0"/>
          </a:p>
          <a:p>
            <a:r>
              <a:rPr lang="zh-TW" altLang="en-US" dirty="0"/>
              <a:t>七段顯示器不能有肉眼可見的閃爍。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F81D3AD-C9B2-468A-B98E-4F06F7F22B47}"/>
              </a:ext>
            </a:extLst>
          </p:cNvPr>
          <p:cNvGrpSpPr/>
          <p:nvPr/>
        </p:nvGrpSpPr>
        <p:grpSpPr>
          <a:xfrm>
            <a:off x="8114074" y="1580731"/>
            <a:ext cx="3002474" cy="1292469"/>
            <a:chOff x="8755857" y="1038225"/>
            <a:chExt cx="3002474" cy="129246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8A0C199-AF5F-4183-A8F8-9AFCE7024300}"/>
                </a:ext>
              </a:extLst>
            </p:cNvPr>
            <p:cNvGrpSpPr/>
            <p:nvPr/>
          </p:nvGrpSpPr>
          <p:grpSpPr>
            <a:xfrm>
              <a:off x="8797509" y="1069624"/>
              <a:ext cx="2894039" cy="1169631"/>
              <a:chOff x="3879294" y="4801139"/>
              <a:chExt cx="2216706" cy="895886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0EC7D564-1D77-426B-B47D-6AB6BDBE58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79294" y="4801549"/>
                <a:ext cx="539114" cy="895476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" name="圖片 1">
                <a:extLst>
                  <a:ext uri="{FF2B5EF4-FFF2-40B4-BE49-F238E27FC236}">
                    <a16:creationId xmlns:a16="http://schemas.microsoft.com/office/drawing/2014/main" id="{41FC9C78-1115-4C6B-9776-AF6078D10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7294" y="4801549"/>
                <a:ext cx="485843" cy="8954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7DB11341-93BF-407A-8DF4-89780BCD8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39337" y="4801549"/>
                <a:ext cx="485843" cy="895475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圖片 3">
                <a:extLst>
                  <a:ext uri="{FF2B5EF4-FFF2-40B4-BE49-F238E27FC236}">
                    <a16:creationId xmlns:a16="http://schemas.microsoft.com/office/drawing/2014/main" id="{1BCD7DCD-1F4E-4404-ABAF-4F2D35675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066" y="4801139"/>
                <a:ext cx="511934" cy="89588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6ECBDBF-AA0C-4CE8-B083-43009A9C34AA}"/>
                </a:ext>
              </a:extLst>
            </p:cNvPr>
            <p:cNvSpPr/>
            <p:nvPr/>
          </p:nvSpPr>
          <p:spPr>
            <a:xfrm>
              <a:off x="8755857" y="1038225"/>
              <a:ext cx="3002474" cy="129246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952E4373-F12F-4FF6-850D-73E3680E2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61418"/>
              </p:ext>
            </p:extLst>
          </p:nvPr>
        </p:nvGraphicFramePr>
        <p:xfrm>
          <a:off x="9239083" y="3844331"/>
          <a:ext cx="1938864" cy="201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88">
                  <a:extLst>
                    <a:ext uri="{9D8B030D-6E8A-4147-A177-3AD203B41FA5}">
                      <a16:colId xmlns:a16="http://schemas.microsoft.com/office/drawing/2014/main" val="1463861997"/>
                    </a:ext>
                  </a:extLst>
                </a:gridCol>
                <a:gridCol w="646288">
                  <a:extLst>
                    <a:ext uri="{9D8B030D-6E8A-4147-A177-3AD203B41FA5}">
                      <a16:colId xmlns:a16="http://schemas.microsoft.com/office/drawing/2014/main" val="1164229582"/>
                    </a:ext>
                  </a:extLst>
                </a:gridCol>
                <a:gridCol w="646288">
                  <a:extLst>
                    <a:ext uri="{9D8B030D-6E8A-4147-A177-3AD203B41FA5}">
                      <a16:colId xmlns:a16="http://schemas.microsoft.com/office/drawing/2014/main" val="424906452"/>
                    </a:ext>
                  </a:extLst>
                </a:gridCol>
              </a:tblGrid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872633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&lt;-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P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-&gt;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5038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R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1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11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9D803FB0-FB76-4C12-BB07-F0F5E0746239}"/>
              </a:ext>
            </a:extLst>
          </p:cNvPr>
          <p:cNvGrpSpPr/>
          <p:nvPr/>
        </p:nvGrpSpPr>
        <p:grpSpPr>
          <a:xfrm>
            <a:off x="1879600" y="356756"/>
            <a:ext cx="8432800" cy="6144487"/>
            <a:chOff x="1879600" y="356756"/>
            <a:chExt cx="8432800" cy="61444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A382E7-928F-4309-A3F0-1F37D25F9A41}"/>
                </a:ext>
              </a:extLst>
            </p:cNvPr>
            <p:cNvSpPr/>
            <p:nvPr/>
          </p:nvSpPr>
          <p:spPr>
            <a:xfrm>
              <a:off x="1879600" y="356756"/>
              <a:ext cx="8432800" cy="6144487"/>
            </a:xfrm>
            <a:prstGeom prst="rect">
              <a:avLst/>
            </a:prstGeom>
            <a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3AB1B34-3037-4BC4-84B8-B12AC13C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898" y="883850"/>
              <a:ext cx="6812203" cy="5090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8429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7B36A13-C669-464C-9D52-D953335C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提示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0B488F5-CE32-4C30-890A-D1E6AD45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zh-TW" altLang="en-US" dirty="0"/>
              <a:t>不寫 </a:t>
            </a:r>
            <a:r>
              <a:rPr lang="en-US" altLang="zh-TW" dirty="0"/>
              <a:t>function </a:t>
            </a:r>
            <a:r>
              <a:rPr lang="zh-TW" altLang="en-US" dirty="0"/>
              <a:t>也能檢查通過，但</a:t>
            </a:r>
            <a:r>
              <a:rPr lang="zh-TW" altLang="en-US" b="1" dirty="0">
                <a:solidFill>
                  <a:srgbClr val="FF0000"/>
                </a:solidFill>
              </a:rPr>
              <a:t>寫出好的 </a:t>
            </a:r>
            <a:r>
              <a:rPr lang="en-US" altLang="zh-TW" b="1" dirty="0">
                <a:solidFill>
                  <a:srgbClr val="FF0000"/>
                </a:solidFill>
              </a:rPr>
              <a:t>function </a:t>
            </a:r>
            <a:r>
              <a:rPr lang="zh-TW" altLang="en-US" b="1" dirty="0">
                <a:solidFill>
                  <a:srgbClr val="FF0000"/>
                </a:solidFill>
              </a:rPr>
              <a:t>未來你會感謝現在的自己！</a:t>
            </a:r>
            <a:endParaRPr lang="en-US" altLang="zh-TW" b="1" dirty="0">
              <a:solidFill>
                <a:srgbClr val="FF0000"/>
              </a:solidFill>
              <a:latin typeface="Droid Sans Mono" panose="020B0609030804020204" pitchFamily="49" charset="0"/>
            </a:endParaRPr>
          </a:p>
          <a:p>
            <a:pPr marL="45720" indent="0">
              <a:buNone/>
            </a:pPr>
            <a:r>
              <a:rPr lang="zh-TW" altLang="en-US" b="1" dirty="0" smtClean="0">
                <a:solidFill>
                  <a:srgbClr val="795E26"/>
                </a:solidFill>
                <a:latin typeface="Droid Sans Mono" panose="020B0609030804020204" pitchFamily="49" charset="0"/>
              </a:rPr>
              <a:t>實驗</a:t>
            </a:r>
            <a:r>
              <a:rPr lang="en-US" altLang="zh-TW" b="1" dirty="0" smtClean="0">
                <a:solidFill>
                  <a:srgbClr val="795E26"/>
                </a:solidFill>
                <a:latin typeface="Droid Sans Mono" panose="020B0609030804020204" pitchFamily="49" charset="0"/>
              </a:rPr>
              <a:t>3.2</a:t>
            </a:r>
            <a:endParaRPr lang="en-US" altLang="zh-TW" b="1" dirty="0">
              <a:solidFill>
                <a:srgbClr val="795E26"/>
              </a:solidFill>
              <a:latin typeface="Droid Sans Mono" panose="020B0609030804020204" pitchFamily="49" charset="0"/>
            </a:endParaRPr>
          </a:p>
          <a:p>
            <a:r>
              <a:rPr lang="en-US" altLang="zh-TW" dirty="0" err="1" smtClean="0">
                <a:solidFill>
                  <a:srgbClr val="795E26"/>
                </a:solidFill>
                <a:latin typeface="Droid Sans Mono" panose="020B0609030804020204" pitchFamily="49" charset="0"/>
              </a:rPr>
              <a:t>Segment_showPattern</a:t>
            </a:r>
            <a:r>
              <a:rPr lang="zh-TW" altLang="en-US" dirty="0" smtClean="0">
                <a:solidFill>
                  <a:srgbClr val="795E26"/>
                </a:solidFill>
                <a:latin typeface="Droid Sans Mono" panose="020B0609030804020204" pitchFamily="49" charset="0"/>
              </a:rPr>
              <a:t> </a:t>
            </a:r>
            <a:r>
              <a:rPr lang="zh-TW" altLang="en-US" dirty="0" smtClean="0"/>
              <a:t>請</a:t>
            </a:r>
            <a:r>
              <a:rPr lang="zh-TW" altLang="en-US" dirty="0"/>
              <a:t>參考上課</a:t>
            </a:r>
            <a:r>
              <a:rPr lang="zh-TW" altLang="en-US" dirty="0" smtClean="0"/>
              <a:t>講義</a:t>
            </a:r>
            <a:r>
              <a:rPr lang="en-US" altLang="zh-TW" dirty="0" smtClean="0"/>
              <a:t>, </a:t>
            </a:r>
            <a:r>
              <a:rPr lang="zh-TW" altLang="en-US" dirty="0" smtClean="0"/>
              <a:t>找出七</a:t>
            </a:r>
            <a:r>
              <a:rPr lang="zh-TW" altLang="en-US" dirty="0"/>
              <a:t>段</a:t>
            </a:r>
            <a:r>
              <a:rPr lang="zh-TW" altLang="en-US" dirty="0" smtClean="0"/>
              <a:t>顯示器燈</a:t>
            </a:r>
            <a:r>
              <a:rPr lang="zh-TW" altLang="en-US" dirty="0"/>
              <a:t>條與 </a:t>
            </a:r>
            <a:r>
              <a:rPr lang="en-US" altLang="zh-TW" dirty="0"/>
              <a:t>GPIO </a:t>
            </a:r>
            <a:r>
              <a:rPr lang="zh-TW" altLang="en-US" dirty="0"/>
              <a:t>的對應關係。</a:t>
            </a:r>
            <a:endParaRPr lang="en-US" altLang="zh-TW" dirty="0"/>
          </a:p>
          <a:p>
            <a:r>
              <a:rPr lang="zh-TW" altLang="en-US" dirty="0" smtClean="0"/>
              <a:t>畫 </a:t>
            </a:r>
            <a:r>
              <a:rPr lang="en-US" altLang="zh-TW" dirty="0"/>
              <a:t>State Diagram</a:t>
            </a:r>
            <a:r>
              <a:rPr lang="zh-TW" altLang="en-US" dirty="0"/>
              <a:t> 幫助規劃程式邏輯。</a:t>
            </a:r>
            <a:endParaRPr lang="en-US" altLang="zh-TW" dirty="0"/>
          </a:p>
          <a:p>
            <a:r>
              <a:rPr lang="zh-TW" altLang="en-US" dirty="0"/>
              <a:t>善用 </a:t>
            </a:r>
            <a:r>
              <a:rPr lang="en-US" altLang="zh-TW" dirty="0"/>
              <a:t>function</a:t>
            </a:r>
            <a:r>
              <a:rPr lang="zh-TW" altLang="en-US" dirty="0"/>
              <a:t>。</a:t>
            </a:r>
            <a:endParaRPr lang="en-US" altLang="zh-TW" dirty="0"/>
          </a:p>
          <a:p>
            <a:pPr marL="4572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283345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Lab0 (1)</Template>
  <TotalTime>374</TotalTime>
  <Words>774</Words>
  <Application>Microsoft Office PowerPoint</Application>
  <PresentationFormat>寬螢幕</PresentationFormat>
  <Paragraphs>100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Droid Sans Mono</vt:lpstr>
      <vt:lpstr>微軟正黑體</vt:lpstr>
      <vt:lpstr>新細明體</vt:lpstr>
      <vt:lpstr>Arial</vt:lpstr>
      <vt:lpstr>Arial Black</vt:lpstr>
      <vt:lpstr>Corbel</vt:lpstr>
      <vt:lpstr>基礎</vt:lpstr>
      <vt:lpstr>1_基礎</vt:lpstr>
      <vt:lpstr>Lab 3</vt:lpstr>
      <vt:lpstr>微處理機 main function 常用結構</vt:lpstr>
      <vt:lpstr>範例：向左推入數字（Key &amp; 7-segs）</vt:lpstr>
      <vt:lpstr>將特定功能 (顯示數字) 包裝成 function</vt:lpstr>
      <vt:lpstr>Lab3.1 </vt:lpstr>
      <vt:lpstr>Lab3.2</vt:lpstr>
      <vt:lpstr>Lab3.2</vt:lpstr>
      <vt:lpstr>PowerPoint 簡報</vt:lpstr>
      <vt:lpstr>提示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宋家齊</dc:creator>
  <cp:lastModifiedBy>陳德生</cp:lastModifiedBy>
  <cp:revision>36</cp:revision>
  <dcterms:created xsi:type="dcterms:W3CDTF">2025-09-24T13:27:01Z</dcterms:created>
  <dcterms:modified xsi:type="dcterms:W3CDTF">2025-09-30T23:40:08Z</dcterms:modified>
</cp:coreProperties>
</file>