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779" r:id="rId1"/>
    <p:sldMasterId id="2147483791" r:id="rId2"/>
  </p:sldMasterIdLst>
  <p:notesMasterIdLst>
    <p:notesMasterId r:id="rId13"/>
  </p:notesMasterIdLst>
  <p:sldIdLst>
    <p:sldId id="256" r:id="rId3"/>
    <p:sldId id="258" r:id="rId4"/>
    <p:sldId id="257" r:id="rId5"/>
    <p:sldId id="260" r:id="rId6"/>
    <p:sldId id="259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61" autoAdjust="0"/>
    <p:restoredTop sz="94660"/>
  </p:normalViewPr>
  <p:slideViewPr>
    <p:cSldViewPr snapToGrid="0">
      <p:cViewPr varScale="1">
        <p:scale>
          <a:sx n="77" d="100"/>
          <a:sy n="77" d="100"/>
        </p:scale>
        <p:origin x="74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9614AF-D275-404C-988F-DC0B01B8F4CE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CC870D-7806-4C6B-8462-9EDF3980F3C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9614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67B0EE9-80CD-4BB9-A424-8318BC370257}" type="datetime1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9182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71F9E3-563C-4A3E-9B34-E7C0BB970754}" type="datetime1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598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E5B05-7743-48B1-8B7A-BA1B2EA00562}" type="datetime1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0563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B9AF3A-0BC5-4B47-B30C-E761C337135E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39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9217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6096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01981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04605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903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1971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5913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AB1D3-6AE2-44F2-8BAE-160D481AFD14}" type="datetime1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6596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79829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57660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9AF3A-0BC5-4B47-B30C-E761C337135E}" type="datetimeFigureOut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263DC3-DCEB-4505-815C-C3584BD0EC9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89462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3F689-DB37-4D4F-9B13-A60F4669EE22}" type="datetime1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9403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DD1EF-A1E0-4FF6-837E-5CE5745E42D3}" type="datetime1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1815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E0388-A7FB-4CF7-8446-658EB3BFDDB8}" type="datetime1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4236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54EFC-225F-43CA-A37A-2BAA250B740B}" type="datetime1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58639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9C889-1FFF-46AE-AE93-225D61DE8605}" type="datetime1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5778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F7AF9-5FBF-4D92-8954-A16A12934791}" type="datetime1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521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BF31A3-9189-4A3D-B792-5A1DF10EE978}" type="datetime1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0986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C76C5FD1-8BC0-4B69-B12F-543FE19001A7}" type="datetime1">
              <a:rPr lang="zh-TW" altLang="en-US" smtClean="0"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4474417B-0C2B-4777-BC61-89E2E4585F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4059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13B9AF3A-0BC5-4B47-B30C-E761C337135E}" type="datetimeFigureOut">
              <a:rPr lang="zh-TW" altLang="en-US" smtClean="0"/>
              <a:pPr/>
              <a:t>2025/10/8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fld id="{82263DC3-DCEB-4505-815C-C3584BD0EC94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18808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 baseline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 baseline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 baseline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 baseline="0">
          <a:solidFill>
            <a:schemeClr val="accent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>
                <a:latin typeface="Arial Black" panose="020B0A04020102020204" pitchFamily="34" charset="0"/>
              </a:rPr>
              <a:t>Lab</a:t>
            </a:r>
            <a:r>
              <a:rPr lang="zh-TW" altLang="en-US" dirty="0">
                <a:latin typeface="Arial Black" panose="020B0A04020102020204" pitchFamily="34" charset="0"/>
              </a:rPr>
              <a:t> </a:t>
            </a:r>
            <a:r>
              <a:rPr lang="en-US" altLang="zh-TW" dirty="0" smtClean="0">
                <a:latin typeface="Arial Black" panose="020B0A04020102020204" pitchFamily="34" charset="0"/>
              </a:rPr>
              <a:t>4</a:t>
            </a:r>
            <a:endParaRPr lang="zh-TW" altLang="en-US" dirty="0">
              <a:latin typeface="Arial Black" panose="020B0A04020102020204" pitchFamily="34" charset="0"/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RGB LED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&amp;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KEYPAD &amp; 7-Segment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63026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6BD1F74-FA89-4F0B-B187-99361500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紅綠燈 </a:t>
            </a:r>
            <a:r>
              <a:rPr lang="en-US" altLang="zh-TW" dirty="0"/>
              <a:t>ver. 2</a:t>
            </a:r>
            <a:endParaRPr lang="zh-TW" alt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12959AA9-DBA0-4662-B619-D8FB09EE1466}"/>
              </a:ext>
            </a:extLst>
          </p:cNvPr>
          <p:cNvSpPr/>
          <p:nvPr/>
        </p:nvSpPr>
        <p:spPr>
          <a:xfrm>
            <a:off x="1173480" y="1782395"/>
            <a:ext cx="9875520" cy="403187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main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struct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TrafficSignal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step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  <a:b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</a:b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roid Sans Mono" panose="020B06090308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TrafficSignal_initialize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(&amp;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8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5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13</a:t>
            </a:r>
            <a:r>
              <a:rPr kumimoji="0" lang="en-US" altLang="zh-TW" sz="16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);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/>
            </a:r>
            <a:b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</a:b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roid Sans Mono" panose="020B06090308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while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true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// Assume that the following function costs about 1ms during runtime.</a:t>
            </a:r>
            <a:endParaRPr kumimoji="0" lang="en-US" altLang="zh-TW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roid Sans Mono" panose="020B06090308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Segment_show4DigitNumber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.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/>
            </a:r>
            <a:b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step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(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step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+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 %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1000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step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== 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    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TrafficSignal_countDown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(&amp;</a:t>
            </a:r>
            <a:r>
              <a:rPr kumimoji="0" lang="en-US" altLang="zh-TW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}       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2929123-347F-4267-85BD-CAEA23A8B26E}"/>
              </a:ext>
            </a:extLst>
          </p:cNvPr>
          <p:cNvSpPr/>
          <p:nvPr/>
        </p:nvSpPr>
        <p:spPr>
          <a:xfrm>
            <a:off x="3802737" y="0"/>
            <a:ext cx="4235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5585BF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never</a:t>
            </a: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CDBE3C8D-F74F-4DD9-AEBE-D2C72752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4474417B-0C2B-4777-BC61-89E2E4585F3B}" type="slidenum">
              <a:rPr lang="zh-TW" altLang="en-US" smtClean="0"/>
              <a:t>9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651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Lab4.1</a:t>
            </a:r>
            <a:r>
              <a:rPr lang="zh-TW" alt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3D2B27E-1264-485F-A035-759D933DB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1</a:t>
            </a:fld>
            <a:endParaRPr lang="zh-TW" altLang="en-US" dirty="0"/>
          </a:p>
        </p:txBody>
      </p:sp>
      <p:sp>
        <p:nvSpPr>
          <p:cNvPr id="16" name="內容版面配置區 2"/>
          <p:cNvSpPr>
            <a:spLocks noGrp="1"/>
          </p:cNvSpPr>
          <p:nvPr>
            <p:ph idx="1"/>
          </p:nvPr>
        </p:nvSpPr>
        <p:spPr>
          <a:xfrm>
            <a:off x="707310" y="1758052"/>
            <a:ext cx="10586882" cy="3560017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,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random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產生一個二位數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N(00~99),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並顯示在 右邊兩個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 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按鍵對應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的模數運算如右下表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所示，按下一次只會執行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一次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     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餘數會顯示在最左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邊的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7-segment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上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pPr marL="45720" indent="0">
              <a:buNone/>
            </a:pP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e.g.,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右圖為產生的亂數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17,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“%2”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鍵後的顯示結果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r>
              <a:rPr lang="zh-TW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按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下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C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鍵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=&gt;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7-segment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全暗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,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重新開始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.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9F1F68AA-321A-4B55-AF5B-7076072B4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8970986"/>
              </p:ext>
            </p:extLst>
          </p:nvPr>
        </p:nvGraphicFramePr>
        <p:xfrm>
          <a:off x="9196345" y="4205449"/>
          <a:ext cx="1938864" cy="201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288">
                  <a:extLst>
                    <a:ext uri="{9D8B030D-6E8A-4147-A177-3AD203B41FA5}">
                      <a16:colId xmlns:a16="http://schemas.microsoft.com/office/drawing/2014/main" val="1463861997"/>
                    </a:ext>
                  </a:extLst>
                </a:gridCol>
                <a:gridCol w="646288">
                  <a:extLst>
                    <a:ext uri="{9D8B030D-6E8A-4147-A177-3AD203B41FA5}">
                      <a16:colId xmlns:a16="http://schemas.microsoft.com/office/drawing/2014/main" val="1164229582"/>
                    </a:ext>
                  </a:extLst>
                </a:gridCol>
                <a:gridCol w="646288">
                  <a:extLst>
                    <a:ext uri="{9D8B030D-6E8A-4147-A177-3AD203B41FA5}">
                      <a16:colId xmlns:a16="http://schemas.microsoft.com/office/drawing/2014/main" val="424906452"/>
                    </a:ext>
                  </a:extLst>
                </a:gridCol>
              </a:tblGrid>
              <a:tr h="6727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%2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微軟正黑體" panose="020B0604030504040204" pitchFamily="34" charset="-120"/>
                          <a:cs typeface="Droid Sans Mono" panose="020B0609030804020204" pitchFamily="49" charset="0"/>
                        </a:rPr>
                        <a:t>R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872633"/>
                  </a:ext>
                </a:extLst>
              </a:tr>
              <a:tr h="6727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%3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335038"/>
                  </a:ext>
                </a:extLst>
              </a:tr>
              <a:tr h="6727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 smtClean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%5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Droid Sans Mono" panose="020B0609030804020204" pitchFamily="49" charset="0"/>
                          <a:cs typeface="Droid Sans Mono" panose="020B0609030804020204" pitchFamily="49" charset="0"/>
                        </a:rPr>
                        <a:t>C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12838"/>
                  </a:ext>
                </a:extLst>
              </a:tr>
            </a:tbl>
          </a:graphicData>
        </a:graphic>
      </p:graphicFrame>
      <p:grpSp>
        <p:nvGrpSpPr>
          <p:cNvPr id="5" name="群組 4"/>
          <p:cNvGrpSpPr/>
          <p:nvPr/>
        </p:nvGrpSpPr>
        <p:grpSpPr>
          <a:xfrm>
            <a:off x="8703982" y="2667000"/>
            <a:ext cx="2773643" cy="1125592"/>
            <a:chOff x="8078435" y="1287779"/>
            <a:chExt cx="2957311" cy="1356361"/>
          </a:xfrm>
        </p:grpSpPr>
        <p:grpSp>
          <p:nvGrpSpPr>
            <p:cNvPr id="18" name="群組 17">
              <a:extLst>
                <a:ext uri="{FF2B5EF4-FFF2-40B4-BE49-F238E27FC236}">
                  <a16:creationId xmlns:a16="http://schemas.microsoft.com/office/drawing/2014/main" id="{5162CE88-8AD1-4DD3-BD81-7BE3A6B1DDEE}"/>
                </a:ext>
              </a:extLst>
            </p:cNvPr>
            <p:cNvGrpSpPr/>
            <p:nvPr/>
          </p:nvGrpSpPr>
          <p:grpSpPr>
            <a:xfrm>
              <a:off x="8078435" y="1287779"/>
              <a:ext cx="2957311" cy="1356361"/>
              <a:chOff x="7763933" y="821267"/>
              <a:chExt cx="3378199" cy="1549401"/>
            </a:xfrm>
          </p:grpSpPr>
          <p:sp>
            <p:nvSpPr>
              <p:cNvPr id="20" name="矩形 19">
                <a:extLst>
                  <a:ext uri="{FF2B5EF4-FFF2-40B4-BE49-F238E27FC236}">
                    <a16:creationId xmlns:a16="http://schemas.microsoft.com/office/drawing/2014/main" id="{92E339F8-264F-4017-BDD2-03D20088134C}"/>
                  </a:ext>
                </a:extLst>
              </p:cNvPr>
              <p:cNvSpPr/>
              <p:nvPr/>
            </p:nvSpPr>
            <p:spPr>
              <a:xfrm>
                <a:off x="7763933" y="821267"/>
                <a:ext cx="3378199" cy="1549401"/>
              </a:xfrm>
              <a:prstGeom prst="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21" name="群組 20">
                <a:extLst>
                  <a:ext uri="{FF2B5EF4-FFF2-40B4-BE49-F238E27FC236}">
                    <a16:creationId xmlns:a16="http://schemas.microsoft.com/office/drawing/2014/main" id="{7E850EE0-7AED-47FE-B0F8-7C11B347C097}"/>
                  </a:ext>
                </a:extLst>
              </p:cNvPr>
              <p:cNvGrpSpPr/>
              <p:nvPr/>
            </p:nvGrpSpPr>
            <p:grpSpPr>
              <a:xfrm>
                <a:off x="7879552" y="975637"/>
                <a:ext cx="3136319" cy="1314634"/>
                <a:chOff x="6096002" y="1171482"/>
                <a:chExt cx="3136317" cy="1314634"/>
              </a:xfrm>
            </p:grpSpPr>
            <p:pic>
              <p:nvPicPr>
                <p:cNvPr id="22" name="圖片 21">
                  <a:extLst>
                    <a:ext uri="{FF2B5EF4-FFF2-40B4-BE49-F238E27FC236}">
                      <a16:creationId xmlns:a16="http://schemas.microsoft.com/office/drawing/2014/main" id="{F14CE793-85E4-4A8F-9146-511D425A49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6878587" y="1171482"/>
                  <a:ext cx="771634" cy="1314633"/>
                </a:xfrm>
                <a:prstGeom prst="rect">
                  <a:avLst/>
                </a:prstGeom>
              </p:spPr>
            </p:pic>
            <p:pic>
              <p:nvPicPr>
                <p:cNvPr id="23" name="圖片 22">
                  <a:extLst>
                    <a:ext uri="{FF2B5EF4-FFF2-40B4-BE49-F238E27FC236}">
                      <a16:creationId xmlns:a16="http://schemas.microsoft.com/office/drawing/2014/main" id="{322E69D6-DA5D-4C5E-94A8-0E0F7C1E13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096002" y="1171483"/>
                  <a:ext cx="714474" cy="1314633"/>
                </a:xfrm>
                <a:prstGeom prst="rect">
                  <a:avLst/>
                </a:prstGeom>
              </p:spPr>
            </p:pic>
            <p:pic>
              <p:nvPicPr>
                <p:cNvPr id="24" name="圖片 23">
                  <a:extLst>
                    <a:ext uri="{FF2B5EF4-FFF2-40B4-BE49-F238E27FC236}">
                      <a16:creationId xmlns:a16="http://schemas.microsoft.com/office/drawing/2014/main" id="{4FD5DB72-9D53-4E74-9CE5-5A46101E0C5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718325" y="1171482"/>
                  <a:ext cx="714475" cy="1314633"/>
                </a:xfrm>
                <a:prstGeom prst="rect">
                  <a:avLst/>
                </a:prstGeom>
              </p:spPr>
            </p:pic>
            <p:pic>
              <p:nvPicPr>
                <p:cNvPr id="25" name="圖片 24">
                  <a:extLst>
                    <a:ext uri="{FF2B5EF4-FFF2-40B4-BE49-F238E27FC236}">
                      <a16:creationId xmlns:a16="http://schemas.microsoft.com/office/drawing/2014/main" id="{C8B578FC-D679-4183-8FC2-6B6F6FEFC7C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17844" y="1171482"/>
                  <a:ext cx="714475" cy="1314633"/>
                </a:xfrm>
                <a:prstGeom prst="rect">
                  <a:avLst/>
                </a:prstGeom>
              </p:spPr>
            </p:pic>
          </p:grpSp>
        </p:grpSp>
        <p:pic>
          <p:nvPicPr>
            <p:cNvPr id="26" name="圖片 25">
              <a:extLst>
                <a:ext uri="{FF2B5EF4-FFF2-40B4-BE49-F238E27FC236}">
                  <a16:creationId xmlns:a16="http://schemas.microsoft.com/office/drawing/2014/main" id="{4FD5DB72-9D53-4E74-9CE5-5A46101E0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88262" y="1437731"/>
              <a:ext cx="625459" cy="1150843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322E69D6-DA5D-4C5E-94A8-0E0F7C1E13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914771" y="1422916"/>
              <a:ext cx="625459" cy="115084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3755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>
                <a:latin typeface="Arial" panose="020B0604020202020204" pitchFamily="34" charset="0"/>
                <a:cs typeface="Arial" panose="020B0604020202020204" pitchFamily="34" charset="0"/>
              </a:rPr>
              <a:t>Lab4.2</a:t>
            </a:r>
            <a:endParaRPr lang="zh-TW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748272" y="1700285"/>
            <a:ext cx="10881753" cy="4038600"/>
          </a:xfrm>
        </p:spPr>
        <p:txBody>
          <a:bodyPr>
            <a:normAutofit/>
          </a:bodyPr>
          <a:lstStyle/>
          <a:p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模擬路口紅綠燈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動作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一般情況下，以「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(G)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「黃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(Y)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秒」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-&gt;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「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紅燈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(R)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秒」進行循環。</a:t>
            </a: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G/Y/R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立即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切換 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綠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黃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紅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燈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並在七段顯示器上顯示該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燈號的初始秒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spcBef>
                <a:spcPts val="1800"/>
              </a:spcBef>
            </a:pP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以每一秒遞減方式顯示，當數字遞減至</a:t>
            </a: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時，下一秒顯示下一個燈號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的初始秒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數。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按下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+ 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，當下剩餘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秒數增加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 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zh-TW" altLang="en-US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" indent="0">
              <a:buNone/>
            </a:pPr>
            <a:r>
              <a:rPr lang="en-US" altLang="zh-TW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  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0B5F2-FF03-4F2C-A1FB-59890262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2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00C0731C-310E-44F7-813D-FD4BE7673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7246022"/>
              </p:ext>
            </p:extLst>
          </p:nvPr>
        </p:nvGraphicFramePr>
        <p:xfrm>
          <a:off x="9499600" y="4344321"/>
          <a:ext cx="2011680" cy="20183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560">
                  <a:extLst>
                    <a:ext uri="{9D8B030D-6E8A-4147-A177-3AD203B41FA5}">
                      <a16:colId xmlns:a16="http://schemas.microsoft.com/office/drawing/2014/main" val="1463861997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1164229582"/>
                    </a:ext>
                  </a:extLst>
                </a:gridCol>
                <a:gridCol w="670560">
                  <a:extLst>
                    <a:ext uri="{9D8B030D-6E8A-4147-A177-3AD203B41FA5}">
                      <a16:colId xmlns:a16="http://schemas.microsoft.com/office/drawing/2014/main" val="424906452"/>
                    </a:ext>
                  </a:extLst>
                </a:gridCol>
              </a:tblGrid>
              <a:tr h="67279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微軟正黑體" panose="020B0604030504040204" pitchFamily="34" charset="-120"/>
                          <a:cs typeface="Droid Sans Mono" panose="020B0609030804020204" pitchFamily="49" charset="0"/>
                        </a:rPr>
                        <a:t>G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微軟正黑體" panose="020B0604030504040204" pitchFamily="34" charset="-120"/>
                          <a:cs typeface="Droid Sans Mono" panose="020B0609030804020204" pitchFamily="49" charset="0"/>
                        </a:rPr>
                        <a:t>Y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微軟正黑體" panose="020B0604030504040204" pitchFamily="34" charset="-120"/>
                          <a:cs typeface="Droid Sans Mono" panose="020B0609030804020204" pitchFamily="49" charset="0"/>
                        </a:rPr>
                        <a:t>R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0872633"/>
                  </a:ext>
                </a:extLst>
              </a:tr>
              <a:tr h="672793"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9335038"/>
                  </a:ext>
                </a:extLst>
              </a:tr>
              <a:tr h="672793"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800" b="1" dirty="0">
                          <a:solidFill>
                            <a:schemeClr val="bg1"/>
                          </a:solidFill>
                          <a:latin typeface="Droid Sans Mono" panose="020B0609030804020204" pitchFamily="49" charset="0"/>
                          <a:ea typeface="微軟正黑體" panose="020B0604030504040204" pitchFamily="34" charset="-120"/>
                          <a:cs typeface="Droid Sans Mono" panose="020B0609030804020204" pitchFamily="49" charset="0"/>
                        </a:rPr>
                        <a:t>+</a:t>
                      </a:r>
                      <a:endParaRPr lang="zh-TW" altLang="en-US" sz="1800" b="1" dirty="0">
                        <a:solidFill>
                          <a:schemeClr val="bg1"/>
                        </a:solidFill>
                        <a:latin typeface="Droid Sans Mono" panose="020B0609030804020204" pitchFamily="49" charset="0"/>
                        <a:ea typeface="微軟正黑體" panose="020B0604030504040204" pitchFamily="34" charset="-120"/>
                        <a:cs typeface="Droid Sans Mono" panose="020B0609030804020204" pitchFamily="49" charset="0"/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1412838"/>
                  </a:ext>
                </a:extLst>
              </a:tr>
            </a:tbl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725" y="4421674"/>
            <a:ext cx="108585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376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群組 9">
            <a:extLst>
              <a:ext uri="{FF2B5EF4-FFF2-40B4-BE49-F238E27FC236}">
                <a16:creationId xmlns:a16="http://schemas.microsoft.com/office/drawing/2014/main" id="{9D803FB0-FB76-4C12-BB07-F0F5E0746239}"/>
              </a:ext>
            </a:extLst>
          </p:cNvPr>
          <p:cNvGrpSpPr/>
          <p:nvPr/>
        </p:nvGrpSpPr>
        <p:grpSpPr>
          <a:xfrm>
            <a:off x="1879600" y="356756"/>
            <a:ext cx="8432800" cy="6144487"/>
            <a:chOff x="1879600" y="356756"/>
            <a:chExt cx="8432800" cy="6144487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7DA382E7-928F-4309-A3F0-1F37D25F9A41}"/>
                </a:ext>
              </a:extLst>
            </p:cNvPr>
            <p:cNvSpPr/>
            <p:nvPr/>
          </p:nvSpPr>
          <p:spPr>
            <a:xfrm>
              <a:off x="1879600" y="356756"/>
              <a:ext cx="8432800" cy="6144487"/>
            </a:xfrm>
            <a:prstGeom prst="rect">
              <a:avLst/>
            </a:prstGeom>
            <a:blipFill>
              <a:blip r:embed="rId2">
                <a:duotone>
                  <a:prstClr val="black"/>
                  <a:schemeClr val="tx2">
                    <a:tint val="45000"/>
                    <a:satMod val="400000"/>
                  </a:schemeClr>
                </a:duotone>
              </a:blip>
              <a:tile tx="0" ty="0" sx="100000" sy="100000" flip="none" algn="tl"/>
            </a:blip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63AB1B34-3037-4BC4-84B8-B12AC13CD6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89898" y="883850"/>
              <a:ext cx="6812203" cy="5090299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5" name="矩形 4">
            <a:extLst>
              <a:ext uri="{FF2B5EF4-FFF2-40B4-BE49-F238E27FC236}">
                <a16:creationId xmlns:a16="http://schemas.microsoft.com/office/drawing/2014/main" id="{968352B4-10F9-4991-B2E2-EAC92F541955}"/>
              </a:ext>
            </a:extLst>
          </p:cNvPr>
          <p:cNvSpPr/>
          <p:nvPr/>
        </p:nvSpPr>
        <p:spPr>
          <a:xfrm>
            <a:off x="1938867" y="6108700"/>
            <a:ext cx="34336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800" dirty="0">
                <a:solidFill>
                  <a:srgbClr val="5585BF"/>
                </a:solidFill>
              </a:rPr>
              <a:t>and</a:t>
            </a:r>
          </a:p>
        </p:txBody>
      </p:sp>
    </p:spTree>
    <p:extLst>
      <p:ext uri="{BB962C8B-B14F-4D97-AF65-F5344CB8AC3E}">
        <p14:creationId xmlns:p14="http://schemas.microsoft.com/office/powerpoint/2010/main" val="7642365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8E45E6-3AD8-468A-A3E2-214D86379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參考資料</a:t>
            </a:r>
            <a:r>
              <a:rPr lang="en-US" altLang="zh-TW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dirty="0" smtClean="0">
                <a:latin typeface="標楷體" panose="03000509000000000000" pitchFamily="65" charset="-120"/>
                <a:ea typeface="標楷體" panose="03000509000000000000" pitchFamily="65" charset="-120"/>
              </a:rPr>
              <a:t>產生亂數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7FD3AB-2165-40DA-8C86-34988022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chemeClr val="accent1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main()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count = 0;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zh-TW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altLang="zh-TW" b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onsolas" panose="020B0609020204030204" pitchFamily="49" charset="0"/>
              </a:rPr>
              <a:t>(1)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count++;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</a:p>
          <a:p>
            <a:r>
              <a:rPr lang="en-US" altLang="zh-TW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       // when key=7</a:t>
            </a:r>
            <a:endParaRPr lang="en-US" altLang="zh-TW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altLang="zh-TW" b="0" dirty="0" err="1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srand</a:t>
            </a:r>
            <a:r>
              <a:rPr lang="en-US" altLang="zh-TW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(count);</a:t>
            </a:r>
          </a:p>
          <a:p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/>
            </a:r>
            <a:b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en-US" altLang="zh-TW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}</a:t>
            </a:r>
          </a:p>
          <a:p>
            <a:r>
              <a:rPr lang="en-US" altLang="zh-TW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BE3C8D-F74F-4DD9-AEBE-D2C72752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74417B-0C2B-4777-BC61-89E2E4585F3B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7574173-E6C1-44AB-8755-5A2FB13C715A}"/>
              </a:ext>
            </a:extLst>
          </p:cNvPr>
          <p:cNvSpPr txBox="1"/>
          <p:nvPr/>
        </p:nvSpPr>
        <p:spPr>
          <a:xfrm>
            <a:off x="6425967" y="1904301"/>
            <a:ext cx="36911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Why  </a:t>
            </a:r>
            <a:r>
              <a:rPr lang="en-US" altLang="zh-TW" dirty="0" err="1"/>
              <a:t>srand</a:t>
            </a:r>
            <a:r>
              <a:rPr lang="en-US" altLang="zh-TW" dirty="0"/>
              <a:t>(time(NULL))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不能用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?</a:t>
            </a: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→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time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Undefined</a:t>
            </a:r>
          </a:p>
          <a:p>
            <a:r>
              <a:rPr lang="zh-TW" altLang="en-US" dirty="0">
                <a:latin typeface="Arial" panose="020B0604020202020204" pitchFamily="34" charset="0"/>
                <a:ea typeface="標楷體" panose="03000509000000000000" pitchFamily="65" charset="-120"/>
                <a:cs typeface="Arial" panose="020B0604020202020204" pitchFamily="34" charset="0"/>
              </a:rPr>
              <a:t>→ 自己產生種子</a:t>
            </a:r>
          </a:p>
        </p:txBody>
      </p:sp>
    </p:spTree>
    <p:extLst>
      <p:ext uri="{BB962C8B-B14F-4D97-AF65-F5344CB8AC3E}">
        <p14:creationId xmlns:p14="http://schemas.microsoft.com/office/powerpoint/2010/main" val="2762598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3516A0D-3544-43BE-81D7-D67D34E2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紅綠燈 </a:t>
            </a:r>
            <a:r>
              <a:rPr lang="en-US" altLang="zh-TW" dirty="0"/>
              <a:t>ver. 1</a:t>
            </a:r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4168C2-8E46-47CE-BA51-C12744E6B537}"/>
              </a:ext>
            </a:extLst>
          </p:cNvPr>
          <p:cNvSpPr/>
          <p:nvPr/>
        </p:nvSpPr>
        <p:spPr>
          <a:xfrm>
            <a:off x="1143000" y="1727349"/>
            <a:ext cx="9906000" cy="43396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main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greenDuration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8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yellowDuration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5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redDuration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13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roid Sans Mono" panose="020B06090308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greenDuration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int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step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/>
            </a:r>
            <a:b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while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true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// Assume that the following function </a:t>
            </a:r>
            <a:r>
              <a:rPr kumimoji="0" lang="en-US" altLang="zh-TW" sz="1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takes 1ms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during runtime.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roid Sans Mono" panose="020B06090308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Segment_show4DigitNumber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);</a:t>
            </a:r>
            <a:b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// Decrease 1 per approximate 1 second.</a:t>
            </a:r>
            <a:endParaRPr kumimoji="0" lang="en-US" altLang="zh-TW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Droid Sans Mono" panose="020B0609030804020204" pitchFamily="49" charset="0"/>
              <a:ea typeface="新細明體" panose="02020500000000000000" pitchFamily="18" charset="-120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step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step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+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 %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1000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step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-=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&lt;=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switch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    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case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yellowDuration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break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    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case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redDuration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break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    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case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2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default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greenDuration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break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    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}       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}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A43DF7-D6B6-4D4A-8581-D159320478FF}"/>
              </a:ext>
            </a:extLst>
          </p:cNvPr>
          <p:cNvSpPr/>
          <p:nvPr/>
        </p:nvSpPr>
        <p:spPr>
          <a:xfrm>
            <a:off x="1610717" y="0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5585BF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gonna</a:t>
            </a:r>
            <a:endParaRPr kumimoji="0" lang="en-US" altLang="zh-TW" sz="800" b="0" i="0" u="none" strike="noStrike" kern="1200" cap="none" spc="0" normalizeH="0" baseline="0" noProof="0" dirty="0">
              <a:ln>
                <a:noFill/>
              </a:ln>
              <a:solidFill>
                <a:srgbClr val="5585BF"/>
              </a:solidFill>
              <a:effectLst/>
              <a:uLnTx/>
              <a:uFillTx/>
              <a:latin typeface="Corbel" panose="020B0503020204020204"/>
              <a:ea typeface="新細明體" panose="02020500000000000000" pitchFamily="18" charset="-120"/>
              <a:cs typeface="+mn-cs"/>
            </a:endParaRPr>
          </a:p>
        </p:txBody>
      </p:sp>
      <p:sp>
        <p:nvSpPr>
          <p:cNvPr id="6" name="投影片編號版面配置區 3">
            <a:extLst>
              <a:ext uri="{FF2B5EF4-FFF2-40B4-BE49-F238E27FC236}">
                <a16:creationId xmlns:a16="http://schemas.microsoft.com/office/drawing/2014/main" id="{CDBE3C8D-F74F-4DD9-AEBE-D2C72752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4474417B-0C2B-4777-BC61-89E2E4585F3B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5542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773BAD-F43F-4727-B362-0404CE865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紅綠燈 </a:t>
            </a:r>
            <a:r>
              <a:rPr lang="en-US" altLang="zh-TW" dirty="0"/>
              <a:t>–</a:t>
            </a:r>
            <a:r>
              <a:rPr lang="zh-TW" altLang="en-US" dirty="0"/>
              <a:t> 改進方式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D01943-730B-42B8-A22E-A2F451EA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2400" dirty="0"/>
              <a:t>狀態不容易追蹤 </a:t>
            </a:r>
            <a:r>
              <a:rPr lang="en-US" altLang="zh-TW" sz="2400" dirty="0"/>
              <a:t>-&gt; </a:t>
            </a:r>
            <a:r>
              <a:rPr lang="zh-TW" altLang="en-US" sz="2400" dirty="0"/>
              <a:t>使用 </a:t>
            </a:r>
            <a:r>
              <a:rPr lang="en-US" altLang="zh-TW" sz="2400" dirty="0" err="1"/>
              <a:t>enum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有關聯的變數零散 </a:t>
            </a:r>
            <a:r>
              <a:rPr lang="en-US" altLang="zh-TW" sz="2400" dirty="0"/>
              <a:t>-&gt; </a:t>
            </a:r>
            <a:r>
              <a:rPr lang="zh-TW" altLang="en-US" sz="2400" dirty="0"/>
              <a:t>使用 </a:t>
            </a:r>
            <a:r>
              <a:rPr lang="en-US" altLang="zh-TW" sz="2400" dirty="0"/>
              <a:t>struct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r>
              <a:rPr lang="zh-TW" altLang="en-US" sz="2400" dirty="0"/>
              <a:t>讓 </a:t>
            </a:r>
            <a:r>
              <a:rPr lang="en-US" altLang="zh-TW" sz="2400" dirty="0"/>
              <a:t>main </a:t>
            </a:r>
            <a:r>
              <a:rPr lang="zh-TW" altLang="en-US" sz="2400" dirty="0"/>
              <a:t>結構清晰 </a:t>
            </a:r>
            <a:r>
              <a:rPr lang="en-US" altLang="zh-TW" sz="2400" dirty="0"/>
              <a:t>-&gt;</a:t>
            </a:r>
            <a:r>
              <a:rPr lang="zh-TW" altLang="en-US" sz="2400" dirty="0"/>
              <a:t> 使用 </a:t>
            </a:r>
            <a:r>
              <a:rPr lang="en-US" altLang="zh-TW" sz="2400" dirty="0"/>
              <a:t>function &amp; pointer to struct </a:t>
            </a:r>
            <a:r>
              <a:rPr lang="zh-TW" altLang="en-US" sz="2400" dirty="0"/>
              <a:t>。</a:t>
            </a:r>
            <a:endParaRPr lang="en-US" altLang="zh-TW" sz="2400" dirty="0"/>
          </a:p>
          <a:p>
            <a:endParaRPr lang="en-US" altLang="zh-TW" sz="2400" dirty="0"/>
          </a:p>
          <a:p>
            <a:pPr marL="45720" indent="0">
              <a:buNone/>
            </a:pPr>
            <a:r>
              <a:rPr lang="zh-TW" altLang="en-US" sz="2400" b="1" dirty="0">
                <a:solidFill>
                  <a:schemeClr val="accent6"/>
                </a:solidFill>
              </a:rPr>
              <a:t>目的</a:t>
            </a:r>
            <a:r>
              <a:rPr lang="zh-TW" altLang="en-US" sz="2400" dirty="0"/>
              <a:t>：增加程式碼的</a:t>
            </a:r>
            <a:r>
              <a:rPr lang="zh-TW" altLang="en-US" sz="2400" b="1" dirty="0">
                <a:solidFill>
                  <a:srgbClr val="FF0000"/>
                </a:solidFill>
              </a:rPr>
              <a:t>可讀性</a:t>
            </a:r>
            <a:r>
              <a:rPr lang="zh-TW" altLang="en-US" sz="2400" dirty="0"/>
              <a:t>與</a:t>
            </a:r>
            <a:r>
              <a:rPr lang="zh-TW" altLang="en-US" sz="2400" b="1" dirty="0">
                <a:solidFill>
                  <a:srgbClr val="FF0000"/>
                </a:solidFill>
              </a:rPr>
              <a:t>可維護性</a:t>
            </a:r>
            <a:r>
              <a:rPr lang="zh-TW" altLang="en-US" sz="2400" dirty="0"/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E485910F-4D70-4F29-A1B3-584C019223B4}"/>
              </a:ext>
            </a:extLst>
          </p:cNvPr>
          <p:cNvSpPr/>
          <p:nvPr/>
        </p:nvSpPr>
        <p:spPr>
          <a:xfrm rot="5400000">
            <a:off x="11902978" y="3867606"/>
            <a:ext cx="362600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5585BF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give</a:t>
            </a:r>
          </a:p>
        </p:txBody>
      </p:sp>
      <p:sp>
        <p:nvSpPr>
          <p:cNvPr id="5" name="投影片編號版面配置區 3">
            <a:extLst>
              <a:ext uri="{FF2B5EF4-FFF2-40B4-BE49-F238E27FC236}">
                <a16:creationId xmlns:a16="http://schemas.microsoft.com/office/drawing/2014/main" id="{CDBE3C8D-F74F-4DD9-AEBE-D2C72752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4474417B-0C2B-4777-BC61-89E2E4585F3B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3835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3516A0D-3544-43BE-81D7-D67D34E29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紅綠燈 </a:t>
            </a:r>
            <a:r>
              <a:rPr lang="en-US" altLang="zh-TW" dirty="0"/>
              <a:t>ver. 1</a:t>
            </a:r>
            <a:r>
              <a:rPr lang="zh-TW" altLang="en-US" dirty="0"/>
              <a:t> 改動處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5899E5BD-35EE-493D-8BDF-D81AFA950959}"/>
              </a:ext>
            </a:extLst>
          </p:cNvPr>
          <p:cNvGrpSpPr/>
          <p:nvPr/>
        </p:nvGrpSpPr>
        <p:grpSpPr>
          <a:xfrm>
            <a:off x="380998" y="1727349"/>
            <a:ext cx="11811002" cy="4339650"/>
            <a:chOff x="380998" y="1727349"/>
            <a:chExt cx="11811002" cy="4339650"/>
          </a:xfrm>
        </p:grpSpPr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D0D00C9D-DBD5-4F20-A6E6-E524F3B44EDE}"/>
                </a:ext>
              </a:extLst>
            </p:cNvPr>
            <p:cNvGrpSpPr/>
            <p:nvPr/>
          </p:nvGrpSpPr>
          <p:grpSpPr>
            <a:xfrm>
              <a:off x="380998" y="1727349"/>
              <a:ext cx="11811002" cy="4339650"/>
              <a:chOff x="380998" y="1727349"/>
              <a:chExt cx="11811002" cy="433965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BD4168C2-8E46-47CE-BA51-C12744E6B537}"/>
                  </a:ext>
                </a:extLst>
              </p:cNvPr>
              <p:cNvSpPr/>
              <p:nvPr/>
            </p:nvSpPr>
            <p:spPr>
              <a:xfrm>
                <a:off x="1143000" y="1727349"/>
                <a:ext cx="9906000" cy="433965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int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95E26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main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(){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int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greenDuration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 </a:t>
                </a:r>
                <a:r>
                  <a:rPr kumimoji="0" lang="en-US" altLang="zh-TW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98658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8</a:t>
                </a:r>
                <a:r>
                  <a:rPr kumimoji="0" lang="en-US" altLang="zh-TW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, </a:t>
                </a:r>
                <a:r>
                  <a:rPr kumimoji="0" lang="en-US" altLang="zh-TW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yellowDuration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 </a:t>
                </a:r>
                <a:r>
                  <a:rPr kumimoji="0" lang="en-US" altLang="zh-TW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98658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5</a:t>
                </a:r>
                <a:r>
                  <a:rPr kumimoji="0" lang="en-US" altLang="zh-TW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, </a:t>
                </a:r>
                <a:r>
                  <a:rPr kumimoji="0" lang="en-US" altLang="zh-TW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redDuration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 </a:t>
                </a:r>
                <a:r>
                  <a:rPr kumimoji="0" lang="en-US" altLang="zh-TW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98658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13</a:t>
                </a:r>
                <a:r>
                  <a:rPr kumimoji="0" lang="en-US" altLang="zh-TW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</a:t>
                </a:r>
                <a:endPara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int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timer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 </a:t>
                </a:r>
                <a:r>
                  <a:rPr kumimoji="0" lang="en-US" altLang="zh-TW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greenDuration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  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int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step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8658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0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int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state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1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0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/>
                </a:r>
                <a:b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</a:b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F00DB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while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(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FF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true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){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// Assume that the following function costs about 1ms during runtime.</a:t>
                </a:r>
                <a:endPara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95E26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Segment_show4DigitNumber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(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timer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);</a:t>
                </a:r>
                <a:b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</a:b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// Decrease 1 per approximate 1 second.</a:t>
                </a:r>
                <a:endParaRPr kumimoji="0" lang="en-US" altLang="zh-TW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新細明體" panose="02020500000000000000" pitchFamily="18" charset="-120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step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 (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step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+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8658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1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) %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8658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1000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F00DB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if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(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step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==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8658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0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){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timer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-=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8658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1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F00DB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if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(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timer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&lt;=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98658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0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){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    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F00DB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switch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(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state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){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        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F00DB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case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1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0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: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timer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 </a:t>
                </a:r>
                <a:r>
                  <a:rPr kumimoji="0" lang="en-US" altLang="zh-TW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yellowDuration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state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1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1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F00DB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break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        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F00DB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case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1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1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: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timer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 </a:t>
                </a:r>
                <a:r>
                  <a:rPr kumimoji="0" lang="en-US" altLang="zh-TW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redDuration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state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1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2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F00DB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break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           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F00DB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case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1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2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: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F00DB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default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: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timer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 </a:t>
                </a:r>
                <a:r>
                  <a:rPr kumimoji="0" lang="en-US" altLang="zh-TW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greenDuration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108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state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 =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1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0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 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AF00DB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break</a:t>
                </a: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;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       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   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    }        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    }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新細明體" panose="02020500000000000000" pitchFamily="18" charset="-120"/>
                    <a:cs typeface="+mn-cs"/>
                  </a:rPr>
                  <a:t>}</a:t>
                </a:r>
              </a:p>
            </p:txBody>
          </p:sp>
          <p:sp>
            <p:nvSpPr>
              <p:cNvPr id="9" name="矩形 8">
                <a:extLst>
                  <a:ext uri="{FF2B5EF4-FFF2-40B4-BE49-F238E27FC236}">
                    <a16:creationId xmlns:a16="http://schemas.microsoft.com/office/drawing/2014/main" id="{C2BA1B62-01F1-4ACD-BFA1-4CD567C0801D}"/>
                  </a:ext>
                </a:extLst>
              </p:cNvPr>
              <p:cNvSpPr/>
              <p:nvPr/>
            </p:nvSpPr>
            <p:spPr>
              <a:xfrm>
                <a:off x="3471333" y="4529667"/>
                <a:ext cx="228600" cy="540174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576EF09F-CD95-4EA5-A079-F619EAD3F74F}"/>
                  </a:ext>
                </a:extLst>
              </p:cNvPr>
              <p:cNvSpPr txBox="1"/>
              <p:nvPr/>
            </p:nvSpPr>
            <p:spPr>
              <a:xfrm>
                <a:off x="380998" y="3756236"/>
                <a:ext cx="159173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Using `</a:t>
                </a:r>
                <a:r>
                  <a:rPr kumimoji="0" lang="en-US" altLang="zh-TW" sz="14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enum</a:t>
                </a: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` is better.</a:t>
                </a:r>
                <a:endPara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新細明體" panose="02020500000000000000" pitchFamily="18" charset="-120"/>
                  <a:cs typeface="Droid Sans Mono" panose="020B0609030804020204" pitchFamily="49" charset="0"/>
                </a:endParaRPr>
              </a:p>
            </p:txBody>
          </p:sp>
          <p:sp>
            <p:nvSpPr>
              <p:cNvPr id="14" name="矩形 13">
                <a:extLst>
                  <a:ext uri="{FF2B5EF4-FFF2-40B4-BE49-F238E27FC236}">
                    <a16:creationId xmlns:a16="http://schemas.microsoft.com/office/drawing/2014/main" id="{8AF12B5E-2562-4F4A-96B0-6B141BBC28CF}"/>
                  </a:ext>
                </a:extLst>
              </p:cNvPr>
              <p:cNvSpPr/>
              <p:nvPr/>
            </p:nvSpPr>
            <p:spPr>
              <a:xfrm>
                <a:off x="2302932" y="3939396"/>
                <a:ext cx="6206067" cy="1532243"/>
              </a:xfrm>
              <a:prstGeom prst="rect">
                <a:avLst/>
              </a:prstGeom>
              <a:noFill/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02044819-CC76-4618-A579-1D996FD9D556}"/>
                  </a:ext>
                </a:extLst>
              </p:cNvPr>
              <p:cNvSpPr txBox="1"/>
              <p:nvPr/>
            </p:nvSpPr>
            <p:spPr>
              <a:xfrm>
                <a:off x="6815667" y="3356587"/>
                <a:ext cx="417745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4F81BD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Make a function to countdown and change to next state.</a:t>
                </a:r>
                <a:endPara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4F81BD"/>
                  </a:solidFill>
                  <a:effectLst/>
                  <a:uLnTx/>
                  <a:uFillTx/>
                  <a:latin typeface="Droid Sans Mono" panose="020B0609030804020204" pitchFamily="49" charset="0"/>
                  <a:ea typeface="新細明體" panose="02020500000000000000" pitchFamily="18" charset="-120"/>
                  <a:cs typeface="Droid Sans Mono" panose="020B0609030804020204" pitchFamily="49" charset="0"/>
                </a:endParaRPr>
              </a:p>
            </p:txBody>
          </p:sp>
          <p:cxnSp>
            <p:nvCxnSpPr>
              <p:cNvPr id="18" name="直線單箭頭接點 17">
                <a:extLst>
                  <a:ext uri="{FF2B5EF4-FFF2-40B4-BE49-F238E27FC236}">
                    <a16:creationId xmlns:a16="http://schemas.microsoft.com/office/drawing/2014/main" id="{A1B61C38-664D-47E1-BC5B-7F3BA9DF29E9}"/>
                  </a:ext>
                </a:extLst>
              </p:cNvPr>
              <p:cNvCxnSpPr/>
              <p:nvPr/>
            </p:nvCxnSpPr>
            <p:spPr>
              <a:xfrm flipH="1">
                <a:off x="6316133" y="3612461"/>
                <a:ext cx="499534" cy="281286"/>
              </a:xfrm>
              <a:prstGeom prst="straightConnector1">
                <a:avLst/>
              </a:prstGeom>
              <a:ln w="38100"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8A35E485-55F7-4295-BEC0-8149FF1AF9B2}"/>
                  </a:ext>
                </a:extLst>
              </p:cNvPr>
              <p:cNvSpPr/>
              <p:nvPr/>
            </p:nvSpPr>
            <p:spPr>
              <a:xfrm>
                <a:off x="1532467" y="1965960"/>
                <a:ext cx="5613401" cy="379254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rbel" panose="020B0503020204020204"/>
                  <a:ea typeface="新細明體" panose="02020500000000000000" pitchFamily="18" charset="-120"/>
                  <a:cs typeface="+mn-cs"/>
                </a:endParaRPr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B48A375-A996-46C1-9B8C-C43589C71934}"/>
                  </a:ext>
                </a:extLst>
              </p:cNvPr>
              <p:cNvSpPr txBox="1"/>
              <p:nvPr/>
            </p:nvSpPr>
            <p:spPr>
              <a:xfrm>
                <a:off x="8449732" y="2478045"/>
                <a:ext cx="374226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Droid Sans Mono" panose="020B0609030804020204" pitchFamily="49" charset="0"/>
                    <a:ea typeface="Droid Sans Mono" panose="020B0609030804020204" pitchFamily="49" charset="0"/>
                    <a:cs typeface="Droid Sans Mono" panose="020B0609030804020204" pitchFamily="49" charset="0"/>
                  </a:rPr>
                  <a:t>Using `struct` is better.</a:t>
                </a:r>
                <a:endParaRPr kumimoji="0" lang="zh-TW" alt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Droid Sans Mono" panose="020B0609030804020204" pitchFamily="49" charset="0"/>
                  <a:ea typeface="新細明體" panose="02020500000000000000" pitchFamily="18" charset="-120"/>
                  <a:cs typeface="Droid Sans Mono" panose="020B0609030804020204" pitchFamily="49" charset="0"/>
                </a:endParaRPr>
              </a:p>
            </p:txBody>
          </p:sp>
          <p:cxnSp>
            <p:nvCxnSpPr>
              <p:cNvPr id="22" name="直線單箭頭接點 21">
                <a:extLst>
                  <a:ext uri="{FF2B5EF4-FFF2-40B4-BE49-F238E27FC236}">
                    <a16:creationId xmlns:a16="http://schemas.microsoft.com/office/drawing/2014/main" id="{240FD9BE-723B-40CF-B7A8-0155F05980B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7237941" y="2147586"/>
                <a:ext cx="305859" cy="527034"/>
              </a:xfrm>
              <a:prstGeom prst="straightConnector1">
                <a:avLst/>
              </a:prstGeom>
              <a:ln w="381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6110E6B-923B-4E53-970D-DDF8BB9B4A86}"/>
                </a:ext>
              </a:extLst>
            </p:cNvPr>
            <p:cNvSpPr/>
            <p:nvPr/>
          </p:nvSpPr>
          <p:spPr>
            <a:xfrm>
              <a:off x="1532466" y="2519123"/>
              <a:ext cx="1439333" cy="22562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endParaRPr>
            </a:p>
          </p:txBody>
        </p:sp>
        <p:cxnSp>
          <p:nvCxnSpPr>
            <p:cNvPr id="26" name="直線單箭頭接點 25">
              <a:extLst>
                <a:ext uri="{FF2B5EF4-FFF2-40B4-BE49-F238E27FC236}">
                  <a16:creationId xmlns:a16="http://schemas.microsoft.com/office/drawing/2014/main" id="{68842972-5AD6-4FD2-9BD8-5E659E5A565D}"/>
                </a:ext>
              </a:extLst>
            </p:cNvPr>
            <p:cNvCxnSpPr>
              <a:cxnSpLocks/>
              <a:stCxn id="10" idx="0"/>
            </p:cNvCxnSpPr>
            <p:nvPr/>
          </p:nvCxnSpPr>
          <p:spPr>
            <a:xfrm flipV="1">
              <a:off x="1176865" y="2860042"/>
              <a:ext cx="256118" cy="89619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4624C744-CEC9-4F55-B663-5CA5489D8259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>
              <a:off x="1176865" y="4279456"/>
              <a:ext cx="2042585" cy="52029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243DE1FD-F2D7-4CA4-91BA-B04E2114735A}"/>
              </a:ext>
            </a:extLst>
          </p:cNvPr>
          <p:cNvCxnSpPr>
            <a:cxnSpLocks/>
          </p:cNvCxnSpPr>
          <p:nvPr/>
        </p:nvCxnSpPr>
        <p:spPr>
          <a:xfrm flipH="1">
            <a:off x="3116582" y="2674620"/>
            <a:ext cx="5189220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投影片編號版面配置區 3">
            <a:extLst>
              <a:ext uri="{FF2B5EF4-FFF2-40B4-BE49-F238E27FC236}">
                <a16:creationId xmlns:a16="http://schemas.microsoft.com/office/drawing/2014/main" id="{CDBE3C8D-F74F-4DD9-AEBE-D2C72752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4474417B-0C2B-4777-BC61-89E2E4585F3B}" type="slidenum">
              <a:rPr lang="zh-TW" altLang="en-US" smtClean="0"/>
              <a:t>7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18479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66BD1F74-FA89-4F0B-B187-99361500E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紅綠燈 </a:t>
            </a:r>
            <a:r>
              <a:rPr lang="en-US" altLang="zh-TW" dirty="0"/>
              <a:t>ver. 2</a:t>
            </a:r>
            <a:endParaRPr lang="zh-TW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A2E9E7-0BCA-4769-A5BF-C8FFD5532B1B}"/>
              </a:ext>
            </a:extLst>
          </p:cNvPr>
          <p:cNvSpPr/>
          <p:nvPr/>
        </p:nvSpPr>
        <p:spPr>
          <a:xfrm>
            <a:off x="1143000" y="1724085"/>
            <a:ext cx="9875520" cy="452431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enum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{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GREEN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YELLOW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RED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struct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TrafficSignal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enum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greenDuration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yellowDuration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redDuration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};</a:t>
            </a:r>
            <a:b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void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TrafficSignal_initialize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struct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TrafficSignal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*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greenDuration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, </a:t>
            </a:r>
            <a:b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                            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yellowDuration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,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int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redDuration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GREEN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greenDuration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greenDuration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greenDuration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yellowDuration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yellowDuration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redDuration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redDuration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}</a:t>
            </a:r>
            <a:b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</a:b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void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795E26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TrafficSignal_countDown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struct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267F99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TrafficSignal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*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-=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1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if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98658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0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switch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(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){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case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GREEN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YELLOW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yellowDuration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break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case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YELLOW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RED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redDuration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break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   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case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RED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AF00DB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default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: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state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70C1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GREEN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timer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 = 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ts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-&gt;</a:t>
            </a:r>
            <a:r>
              <a:rPr kumimoji="0" lang="en-US" altLang="zh-TW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108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greenDuration</a:t>
            </a: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   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Droid Sans Mono" panose="020B0609030804020204" pitchFamily="49" charset="0"/>
                <a:ea typeface="新細明體" panose="02020500000000000000" pitchFamily="18" charset="-120"/>
                <a:cs typeface="+mn-cs"/>
              </a:rPr>
              <a:t>}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6573821-BE54-4997-8075-20C6B418095E}"/>
              </a:ext>
            </a:extLst>
          </p:cNvPr>
          <p:cNvSpPr/>
          <p:nvPr/>
        </p:nvSpPr>
        <p:spPr>
          <a:xfrm rot="5400000">
            <a:off x="-38312" y="2004272"/>
            <a:ext cx="2920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800" b="0" i="0" u="none" strike="noStrike" kern="1200" cap="none" spc="0" normalizeH="0" baseline="0" noProof="0" dirty="0">
                <a:ln>
                  <a:noFill/>
                </a:ln>
                <a:solidFill>
                  <a:srgbClr val="5585BF"/>
                </a:solidFill>
                <a:effectLst/>
                <a:uLnTx/>
                <a:uFillTx/>
                <a:latin typeface="Corbel" panose="020B0503020204020204"/>
                <a:ea typeface="新細明體" panose="02020500000000000000" pitchFamily="18" charset="-120"/>
                <a:cs typeface="+mn-cs"/>
              </a:rPr>
              <a:t>up</a:t>
            </a:r>
          </a:p>
        </p:txBody>
      </p:sp>
      <p:sp>
        <p:nvSpPr>
          <p:cNvPr id="7" name="投影片編號版面配置區 3">
            <a:extLst>
              <a:ext uri="{FF2B5EF4-FFF2-40B4-BE49-F238E27FC236}">
                <a16:creationId xmlns:a16="http://schemas.microsoft.com/office/drawing/2014/main" id="{CDBE3C8D-F74F-4DD9-AEBE-D2C72752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9530" y="6223828"/>
            <a:ext cx="1706217" cy="365125"/>
          </a:xfrm>
        </p:spPr>
        <p:txBody>
          <a:bodyPr/>
          <a:lstStyle/>
          <a:p>
            <a:fld id="{4474417B-0C2B-4777-BC61-89E2E4585F3B}" type="slidenum">
              <a:rPr lang="zh-TW" altLang="en-US" smtClean="0"/>
              <a:t>8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2132574"/>
      </p:ext>
    </p:extLst>
  </p:cSld>
  <p:clrMapOvr>
    <a:masterClrMapping/>
  </p:clrMapOvr>
</p:sld>
</file>

<file path=ppt/theme/theme1.xml><?xml version="1.0" encoding="utf-8"?>
<a:theme xmlns:a="http://schemas.openxmlformats.org/drawingml/2006/main" name="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2.xml><?xml version="1.0" encoding="utf-8"?>
<a:theme xmlns:a="http://schemas.openxmlformats.org/drawingml/2006/main" name="1_基礎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基礎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基礎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D9D01AC2-EE7D-4E49-99EE-8E62E4E7E8A7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TM03457444[[fn=基礎]]</Template>
  <TotalTime>1613</TotalTime>
  <Words>1465</Words>
  <Application>Microsoft Office PowerPoint</Application>
  <PresentationFormat>寬螢幕</PresentationFormat>
  <Paragraphs>141</Paragraphs>
  <Slides>10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10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10</vt:i4>
      </vt:variant>
    </vt:vector>
  </HeadingPairs>
  <TitlesOfParts>
    <vt:vector size="22" baseType="lpstr">
      <vt:lpstr>Droid Sans Mono</vt:lpstr>
      <vt:lpstr>微軟正黑體</vt:lpstr>
      <vt:lpstr>新細明體</vt:lpstr>
      <vt:lpstr>標楷體</vt:lpstr>
      <vt:lpstr>Arial</vt:lpstr>
      <vt:lpstr>Arial Black</vt:lpstr>
      <vt:lpstr>Calibri</vt:lpstr>
      <vt:lpstr>Consolas</vt:lpstr>
      <vt:lpstr>Corbel</vt:lpstr>
      <vt:lpstr>Times New Roman</vt:lpstr>
      <vt:lpstr>基礎</vt:lpstr>
      <vt:lpstr>1_基礎</vt:lpstr>
      <vt:lpstr>Lab 4</vt:lpstr>
      <vt:lpstr>Lab4.1 </vt:lpstr>
      <vt:lpstr>Lab4.2</vt:lpstr>
      <vt:lpstr>PowerPoint 簡報</vt:lpstr>
      <vt:lpstr>參考資料:產生亂數</vt:lpstr>
      <vt:lpstr>紅綠燈 ver. 1</vt:lpstr>
      <vt:lpstr>紅綠燈 – 改進方式</vt:lpstr>
      <vt:lpstr>紅綠燈 ver. 1 改動處</vt:lpstr>
      <vt:lpstr>紅綠燈 ver. 2</vt:lpstr>
      <vt:lpstr>紅綠燈 ver.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Lab_1</dc:title>
  <dc:creator>chiu kai</dc:creator>
  <cp:lastModifiedBy>陳德生</cp:lastModifiedBy>
  <cp:revision>102</cp:revision>
  <dcterms:created xsi:type="dcterms:W3CDTF">2020-09-21T08:00:06Z</dcterms:created>
  <dcterms:modified xsi:type="dcterms:W3CDTF">2025-10-08T02:28:47Z</dcterms:modified>
</cp:coreProperties>
</file>