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457" r:id="rId2"/>
    <p:sldId id="502" r:id="rId3"/>
    <p:sldId id="471" r:id="rId4"/>
    <p:sldId id="494" r:id="rId5"/>
    <p:sldId id="501" r:id="rId6"/>
    <p:sldId id="499" r:id="rId7"/>
    <p:sldId id="497" r:id="rId8"/>
    <p:sldId id="500" r:id="rId9"/>
  </p:sldIdLst>
  <p:sldSz cx="9144000" cy="6858000" type="screen4x3"/>
  <p:notesSz cx="9229725" cy="1340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952" userDrawn="1">
          <p15:clr>
            <a:srgbClr val="A4A3A4"/>
          </p15:clr>
        </p15:guide>
        <p15:guide id="3" orient="horz" pos="1080">
          <p15:clr>
            <a:srgbClr val="A4A3A4"/>
          </p15:clr>
        </p15:guide>
        <p15:guide id="4">
          <p15:clr>
            <a:srgbClr val="A4A3A4"/>
          </p15:clr>
        </p15:guide>
        <p15:guide id="5" pos="3756" userDrawn="1">
          <p15:clr>
            <a:srgbClr val="A4A3A4"/>
          </p15:clr>
        </p15:guide>
        <p15:guide id="6" pos="1824" userDrawn="1">
          <p15:clr>
            <a:srgbClr val="A4A3A4"/>
          </p15:clr>
        </p15:guide>
        <p15:guide id="7" pos="2789" userDrawn="1">
          <p15:clr>
            <a:srgbClr val="A4A3A4"/>
          </p15:clr>
        </p15:guide>
        <p15:guide id="8" pos="47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마스터 PC" initials="마스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B85"/>
    <a:srgbClr val="1B3666"/>
    <a:srgbClr val="114A5F"/>
    <a:srgbClr val="F2F2F2"/>
    <a:srgbClr val="172C5B"/>
    <a:srgbClr val="F8C45B"/>
    <a:srgbClr val="D13B36"/>
    <a:srgbClr val="FFDB55"/>
    <a:srgbClr val="162B52"/>
    <a:srgbClr val="E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6362" autoAdjust="0"/>
  </p:normalViewPr>
  <p:slideViewPr>
    <p:cSldViewPr snapToGrid="0" showGuides="1">
      <p:cViewPr varScale="1">
        <p:scale>
          <a:sx n="82" d="100"/>
          <a:sy n="82" d="100"/>
        </p:scale>
        <p:origin x="102" y="696"/>
      </p:cViewPr>
      <p:guideLst>
        <p:guide orient="horz" pos="2137"/>
        <p:guide pos="952"/>
        <p:guide orient="horz" pos="1080"/>
        <p:guide/>
        <p:guide pos="3756"/>
        <p:guide pos="1824"/>
        <p:guide pos="2789"/>
        <p:guide pos="4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98913" cy="669924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27638" y="2"/>
            <a:ext cx="4000500" cy="669924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09595650-B9A6-400D-8050-E5DD3F034134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12731752"/>
            <a:ext cx="3998913" cy="671513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27638" y="12731752"/>
            <a:ext cx="4000500" cy="671513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D17DFE73-3D4B-4108-8CBF-9599FE8C4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2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 rtlCol="0"/>
          <a:lstStyle>
            <a:lvl1pPr algn="l">
              <a:defRPr sz="16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2804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 rtlCol="0"/>
          <a:lstStyle>
            <a:lvl1pPr algn="r">
              <a:defRPr sz="1600"/>
            </a:lvl1pPr>
          </a:lstStyle>
          <a:p>
            <a:fld id="{0F25E981-C60C-4B61-BE7E-B8AE6AEC9663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98613" y="1676400"/>
            <a:ext cx="6032500" cy="4524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561" tIns="61781" rIns="123561" bIns="6178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2973" y="6451085"/>
            <a:ext cx="7383780" cy="5278159"/>
          </a:xfrm>
          <a:prstGeom prst="rect">
            <a:avLst/>
          </a:prstGeom>
        </p:spPr>
        <p:txBody>
          <a:bodyPr vert="horz" lIns="123561" tIns="61781" rIns="123561" bIns="6178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rtlCol="0" anchor="b"/>
          <a:lstStyle>
            <a:lvl1pPr algn="l">
              <a:defRPr sz="16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2804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rtlCol="0" anchor="b"/>
          <a:lstStyle>
            <a:lvl1pPr algn="r">
              <a:defRPr sz="1600"/>
            </a:lvl1pPr>
          </a:lstStyle>
          <a:p>
            <a:fld id="{5454601E-D6FC-492E-BF7D-69E1548882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4601E-D6FC-492E-BF7D-69E15488823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4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39"/>
            <a:ext cx="9144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spc="-150" dirty="0">
                <a:ea typeface="맑은 고딕" panose="020B0503020000020004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1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848657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spc="-150"/>
                  <a:t>3</a:t>
                </a:r>
                <a:endParaRPr lang="ko-KR" altLang="en-US" sz="3000" spc="-150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046455" y="3304083"/>
            <a:ext cx="1511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ker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3D3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lang="ko-KR" altLang="en-US" sz="25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3D3D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81849" y="271581"/>
            <a:ext cx="7964252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637650" y="2855197"/>
            <a:ext cx="3680816" cy="766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아두이노와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파이썬을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이용한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손목터널증후군 개선 보호대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F50A78-6D6F-42E0-9361-0085AE4B0A03}"/>
              </a:ext>
            </a:extLst>
          </p:cNvPr>
          <p:cNvGrpSpPr/>
          <p:nvPr/>
        </p:nvGrpSpPr>
        <p:grpSpPr>
          <a:xfrm>
            <a:off x="3367893" y="3703394"/>
            <a:ext cx="2220330" cy="550297"/>
            <a:chOff x="3437341" y="3633946"/>
            <a:chExt cx="2220330" cy="55029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437341" y="3881269"/>
              <a:ext cx="2220330" cy="293622"/>
            </a:xfrm>
            <a:prstGeom prst="roundRect">
              <a:avLst>
                <a:gd name="adj" fmla="val 11629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41019" y="3870311"/>
              <a:ext cx="1821332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20185119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이재헌</a:t>
              </a:r>
            </a:p>
          </p:txBody>
        </p:sp>
        <p:sp>
          <p:nvSpPr>
            <p:cNvPr id="7" name="모서리가 둥근 직사각형 27">
              <a:extLst>
                <a:ext uri="{FF2B5EF4-FFF2-40B4-BE49-F238E27FC236}">
                  <a16:creationId xmlns:a16="http://schemas.microsoft.com/office/drawing/2014/main" id="{9B434133-023C-4F8D-9BF6-2C6A2DAAFBE7}"/>
                </a:ext>
              </a:extLst>
            </p:cNvPr>
            <p:cNvSpPr/>
            <p:nvPr/>
          </p:nvSpPr>
          <p:spPr>
            <a:xfrm>
              <a:off x="3437341" y="3633946"/>
              <a:ext cx="2220330" cy="293622"/>
            </a:xfrm>
            <a:prstGeom prst="roundRect">
              <a:avLst>
                <a:gd name="adj" fmla="val 11629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순천향대학교 의료</a:t>
              </a:r>
              <a:r>
                <a: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</a:t>
              </a:r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공학과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03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6EEE-A919-455B-BAD5-2E881A6556FA}"/>
              </a:ext>
            </a:extLst>
          </p:cNvPr>
          <p:cNvSpPr txBox="1">
            <a:spLocks/>
          </p:cNvSpPr>
          <p:nvPr/>
        </p:nvSpPr>
        <p:spPr>
          <a:xfrm>
            <a:off x="1734637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 이란</a:t>
            </a:r>
            <a:r>
              <a:rPr lang="en-US" altLang="ko-KR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9C77E44-9A72-4ABD-A027-727BCDE6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8" y="1438173"/>
            <a:ext cx="6992326" cy="2600688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35C9392-87E7-4A86-ADA6-AB87A12D5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3" y="3171437"/>
            <a:ext cx="6296298" cy="34514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7C0337-1290-46D5-84EF-D26FFD51F6E3}"/>
              </a:ext>
            </a:extLst>
          </p:cNvPr>
          <p:cNvSpPr/>
          <p:nvPr/>
        </p:nvSpPr>
        <p:spPr>
          <a:xfrm>
            <a:off x="833838" y="536738"/>
            <a:ext cx="527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01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4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02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1734637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 </a:t>
            </a:r>
            <a:r>
              <a:rPr lang="en-US" altLang="ko-KR" sz="30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Carpal tunnel syndrome)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C787E-2244-4066-9A58-BDFDFC6A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10" y="1458215"/>
            <a:ext cx="6420180" cy="4508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AE10C-D109-426D-87B2-6C2529755956}"/>
              </a:ext>
            </a:extLst>
          </p:cNvPr>
          <p:cNvSpPr txBox="1"/>
          <p:nvPr/>
        </p:nvSpPr>
        <p:spPr>
          <a:xfrm>
            <a:off x="283579" y="6052448"/>
            <a:ext cx="857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정중신경 압박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(Median nerve compression)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 관절에서 발생한 정중신경 포착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(Median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nerve entrapment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r"/>
            <a:r>
              <a:rPr lang="en-US" altLang="ko-KR" sz="105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손목터널증후군의 주요 발생 요인</a:t>
            </a:r>
            <a:r>
              <a:rPr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1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03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F96F8C6-CE38-4750-87B8-6D3AB62A34CB}"/>
              </a:ext>
            </a:extLst>
          </p:cNvPr>
          <p:cNvSpPr txBox="1">
            <a:spLocks/>
          </p:cNvSpPr>
          <p:nvPr/>
        </p:nvSpPr>
        <p:spPr>
          <a:xfrm>
            <a:off x="1734637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 dirty="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 자가진단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83DF73-5CE9-45B4-9462-727572C3F332}"/>
              </a:ext>
            </a:extLst>
          </p:cNvPr>
          <p:cNvSpPr/>
          <p:nvPr/>
        </p:nvSpPr>
        <p:spPr>
          <a:xfrm>
            <a:off x="742472" y="3790135"/>
            <a:ext cx="1577545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힘빠짐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6860EE-26EB-44CA-B55D-6D9AED780A7E}"/>
              </a:ext>
            </a:extLst>
          </p:cNvPr>
          <p:cNvSpPr/>
          <p:nvPr/>
        </p:nvSpPr>
        <p:spPr>
          <a:xfrm>
            <a:off x="2282701" y="3790135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장시간 사용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5AEF1-9802-4E6B-8B33-58B109761AFB}"/>
              </a:ext>
            </a:extLst>
          </p:cNvPr>
          <p:cNvSpPr/>
          <p:nvPr/>
        </p:nvSpPr>
        <p:spPr>
          <a:xfrm>
            <a:off x="3822928" y="3790135"/>
            <a:ext cx="1577545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통증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4B791B-EC5C-4D52-AA29-E76510CBD745}"/>
              </a:ext>
            </a:extLst>
          </p:cNvPr>
          <p:cNvSpPr/>
          <p:nvPr/>
        </p:nvSpPr>
        <p:spPr>
          <a:xfrm>
            <a:off x="5363158" y="3790135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감각저하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444435-169A-42A7-9460-BC6D6962C0FF}"/>
              </a:ext>
            </a:extLst>
          </p:cNvPr>
          <p:cNvSpPr/>
          <p:nvPr/>
        </p:nvSpPr>
        <p:spPr>
          <a:xfrm>
            <a:off x="6903387" y="3790135"/>
            <a:ext cx="1540227" cy="392752"/>
          </a:xfrm>
          <a:prstGeom prst="rect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둔해짐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226547E-DE2F-4D44-ABB8-C8BCE98B20AC}"/>
              </a:ext>
            </a:extLst>
          </p:cNvPr>
          <p:cNvSpPr/>
          <p:nvPr/>
        </p:nvSpPr>
        <p:spPr>
          <a:xfrm>
            <a:off x="1417065" y="3621753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424EB0E-801C-4CC2-BF6D-21B83C890B15}"/>
              </a:ext>
            </a:extLst>
          </p:cNvPr>
          <p:cNvSpPr/>
          <p:nvPr/>
        </p:nvSpPr>
        <p:spPr>
          <a:xfrm>
            <a:off x="4504489" y="3621753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1430E8D-8838-4A5F-B543-1A78482E400E}"/>
              </a:ext>
            </a:extLst>
          </p:cNvPr>
          <p:cNvSpPr/>
          <p:nvPr/>
        </p:nvSpPr>
        <p:spPr>
          <a:xfrm>
            <a:off x="7586225" y="3621753"/>
            <a:ext cx="191045" cy="181147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F96C2D57-549E-474B-83DA-05DF625467D5}"/>
              </a:ext>
            </a:extLst>
          </p:cNvPr>
          <p:cNvSpPr/>
          <p:nvPr/>
        </p:nvSpPr>
        <p:spPr>
          <a:xfrm rot="10800000">
            <a:off x="6154470" y="4160372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A75CDB39-9F41-460E-AF15-B96FEF61F36D}"/>
              </a:ext>
            </a:extLst>
          </p:cNvPr>
          <p:cNvSpPr/>
          <p:nvPr/>
        </p:nvSpPr>
        <p:spPr>
          <a:xfrm rot="10800000">
            <a:off x="2955659" y="4160372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84462C-8748-434A-9E70-8B968CFE82AB}"/>
              </a:ext>
            </a:extLst>
          </p:cNvPr>
          <p:cNvSpPr/>
          <p:nvPr/>
        </p:nvSpPr>
        <p:spPr>
          <a:xfrm>
            <a:off x="521201" y="2230483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9DABB7-9AEA-439C-8DA5-FF3A26741EAF}"/>
              </a:ext>
            </a:extLst>
          </p:cNvPr>
          <p:cNvSpPr/>
          <p:nvPr/>
        </p:nvSpPr>
        <p:spPr>
          <a:xfrm>
            <a:off x="3390718" y="2230483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9B83-7342-4E97-AC10-34C42E8DBEC4}"/>
              </a:ext>
            </a:extLst>
          </p:cNvPr>
          <p:cNvSpPr/>
          <p:nvPr/>
        </p:nvSpPr>
        <p:spPr>
          <a:xfrm>
            <a:off x="5921145" y="2230483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90641-DE16-4C64-B1AF-6CE1091509F5}"/>
              </a:ext>
            </a:extLst>
          </p:cNvPr>
          <p:cNvSpPr/>
          <p:nvPr/>
        </p:nvSpPr>
        <p:spPr>
          <a:xfrm>
            <a:off x="1602889" y="4481495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FF367-6E56-4F10-96A1-420489A107B9}"/>
              </a:ext>
            </a:extLst>
          </p:cNvPr>
          <p:cNvSpPr/>
          <p:nvPr/>
        </p:nvSpPr>
        <p:spPr>
          <a:xfrm>
            <a:off x="4901378" y="4481495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37B8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6817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37B8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F34A9-3EDB-47EA-96A7-A0563853C534}"/>
              </a:ext>
            </a:extLst>
          </p:cNvPr>
          <p:cNvSpPr txBox="1"/>
          <p:nvPr/>
        </p:nvSpPr>
        <p:spPr>
          <a:xfrm>
            <a:off x="1004338" y="2553551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손목에 </a:t>
            </a:r>
            <a:r>
              <a:rPr lang="ko-KR" altLang="en-US" sz="160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힘빠짐으로</a:t>
            </a:r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인해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병뚜껑을 따거나 열쇠를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돌리기 힘들다</a:t>
            </a:r>
            <a:r>
              <a:rPr lang="en-US" altLang="ko-KR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03D73E-2668-497C-BC31-5E0839B63385}"/>
              </a:ext>
            </a:extLst>
          </p:cNvPr>
          <p:cNvSpPr txBox="1"/>
          <p:nvPr/>
        </p:nvSpPr>
        <p:spPr>
          <a:xfrm>
            <a:off x="3985614" y="2529620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때때로 타는 듯한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통증을 느낀다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D1719-1337-4B20-83E2-AF89E2F57974}"/>
              </a:ext>
            </a:extLst>
          </p:cNvPr>
          <p:cNvSpPr txBox="1"/>
          <p:nvPr/>
        </p:nvSpPr>
        <p:spPr>
          <a:xfrm>
            <a:off x="6532832" y="252961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바느질처럼 정교한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동작을 하기 어려움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86C2E5-CAF6-4E20-A52F-AF0B251CD9E8}"/>
              </a:ext>
            </a:extLst>
          </p:cNvPr>
          <p:cNvSpPr txBox="1"/>
          <p:nvPr/>
        </p:nvSpPr>
        <p:spPr>
          <a:xfrm>
            <a:off x="2214576" y="4679890"/>
            <a:ext cx="2577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손을 반복적으로 사용할 때나</a:t>
            </a:r>
            <a:r>
              <a:rPr lang="en-US" altLang="ko-KR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 관절을 장시간 굽히거나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 상태로 유지할 경우 통증과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감각장애가 심해진다</a:t>
            </a:r>
            <a:r>
              <a:rPr lang="en-US" altLang="ko-KR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77830-6B00-4AE2-8D8D-2F9C02992303}"/>
              </a:ext>
            </a:extLst>
          </p:cNvPr>
          <p:cNvSpPr txBox="1"/>
          <p:nvPr/>
        </p:nvSpPr>
        <p:spPr>
          <a:xfrm>
            <a:off x="5563205" y="4679890"/>
            <a:ext cx="2287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물건을 세게 잡지 못해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떨어뜨리기도 하며 증세가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심해지면 손의 감각이</a:t>
            </a:r>
            <a:endParaRPr lang="en-US" altLang="ko-KR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느껴지지 않는다</a:t>
            </a:r>
            <a:r>
              <a:rPr lang="en-US" altLang="ko-KR" sz="16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1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1A781A-A2AB-4E9F-B292-3DFD16949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t="2125" r="4591" b="8277"/>
          <a:stretch/>
        </p:blipFill>
        <p:spPr>
          <a:xfrm>
            <a:off x="500380" y="1375952"/>
            <a:ext cx="3797300" cy="5392281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C4DA41B-C77B-49D0-8962-FD8BD1B0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8982" r="4381" b="8148"/>
          <a:stretch/>
        </p:blipFill>
        <p:spPr>
          <a:xfrm>
            <a:off x="4484914" y="1084983"/>
            <a:ext cx="4254500" cy="56832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8DFC8F7-214B-49B0-BE5D-CE33605EA61B}"/>
              </a:ext>
            </a:extLst>
          </p:cNvPr>
          <p:cNvSpPr txBox="1">
            <a:spLocks/>
          </p:cNvSpPr>
          <p:nvPr/>
        </p:nvSpPr>
        <p:spPr>
          <a:xfrm>
            <a:off x="1786891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손목터널증후군과  테이핑에 관한 논문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3A7D3-7822-4F6A-B165-D8ADB84C0D8E}"/>
              </a:ext>
            </a:extLst>
          </p:cNvPr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04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2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05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B175CE6-6D63-4738-87FD-A1845C1BCECC}"/>
              </a:ext>
            </a:extLst>
          </p:cNvPr>
          <p:cNvGrpSpPr/>
          <p:nvPr/>
        </p:nvGrpSpPr>
        <p:grpSpPr>
          <a:xfrm>
            <a:off x="730790" y="1706881"/>
            <a:ext cx="7992746" cy="3978644"/>
            <a:chOff x="833838" y="1766459"/>
            <a:chExt cx="7698108" cy="3831979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3838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35724" y="1766459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453007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453007" y="1766459"/>
              <a:ext cx="1792686" cy="797797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076891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076892" y="1766459"/>
              <a:ext cx="1790799" cy="797797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096942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717997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4334060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77843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299369" y="2598205"/>
              <a:ext cx="124479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914961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9929" y="2745931"/>
              <a:ext cx="1141260" cy="489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기기 작동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Uno Board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소자에 대한 관리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79826" y="2745931"/>
              <a:ext cx="1363582" cy="355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조건에서 소리를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내기 위한 피에조 부저 사용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19401" y="2745931"/>
              <a:ext cx="1116557" cy="355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신호를 입력 받았음을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알려주는 용도로 사용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5984" y="2268412"/>
              <a:ext cx="709150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Arduino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2637" y="2268412"/>
              <a:ext cx="637945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Buzzer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10" y="2268412"/>
              <a:ext cx="451131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B3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LED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9272FE3-B5B2-49C4-AE93-91A22BB5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060" y="2828302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CB776C7-6445-413B-97EF-23457D9D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946" y="1766459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CB545F7F-9016-4B76-8057-A32F8F43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164" y="2063511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ECA738B1-2E22-4F78-9B61-D5F8E971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065" y="2598205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46EFC0-C57F-4846-9E71-0007613C3364}"/>
                </a:ext>
              </a:extLst>
            </p:cNvPr>
            <p:cNvSpPr txBox="1"/>
            <p:nvPr/>
          </p:nvSpPr>
          <p:spPr>
            <a:xfrm>
              <a:off x="5931806" y="2745931"/>
              <a:ext cx="1341967" cy="355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Force Sensing Registor</a:t>
              </a: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압력감지센서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43E51A-5F2E-4562-91B0-3B0DD8D4B365}"/>
                </a:ext>
              </a:extLst>
            </p:cNvPr>
            <p:cNvSpPr txBox="1"/>
            <p:nvPr/>
          </p:nvSpPr>
          <p:spPr>
            <a:xfrm>
              <a:off x="6383387" y="2268412"/>
              <a:ext cx="438780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FSR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6E003EE-E836-4BCC-915B-172F468FF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581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E09DF79D-2261-41AC-A72A-5AAB146E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582" y="3731254"/>
              <a:ext cx="1790799" cy="797797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5B1F81F8-4543-4BAF-AFFB-E39F1D54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750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E9D9B14F-F54E-4537-9FC9-53605CF6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651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31418-B334-4B14-9D02-603E7CA40353}"/>
                </a:ext>
              </a:extLst>
            </p:cNvPr>
            <p:cNvSpPr txBox="1"/>
            <p:nvPr/>
          </p:nvSpPr>
          <p:spPr>
            <a:xfrm>
              <a:off x="2175680" y="4710726"/>
              <a:ext cx="1215368" cy="355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시리얼 통신 수신부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센서값을 그래프로 표현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CAB5C1-2D3A-4B90-9091-C4B17279E991}"/>
                </a:ext>
              </a:extLst>
            </p:cNvPr>
            <p:cNvSpPr txBox="1"/>
            <p:nvPr/>
          </p:nvSpPr>
          <p:spPr>
            <a:xfrm>
              <a:off x="2455128" y="4233207"/>
              <a:ext cx="656471" cy="469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5E402D-8B39-41BC-AC9B-5F30D74E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750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13E6E1C-EC70-44B8-86C2-812A72D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36" y="3731254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BE22F8BA-E800-4A6B-BBA4-C92A2EF4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854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5DE098D4-2A79-437E-BF07-B4B95570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755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3098E6-4EBC-4C7C-BB54-02AA4DEE6F6E}"/>
                </a:ext>
              </a:extLst>
            </p:cNvPr>
            <p:cNvSpPr txBox="1"/>
            <p:nvPr/>
          </p:nvSpPr>
          <p:spPr>
            <a:xfrm>
              <a:off x="3768366" y="4710726"/>
              <a:ext cx="1280212" cy="489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 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내에서 그래프를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쉽게 그리게 도와주는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15ABDA5-B10D-4495-B9EA-CC6EE0A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6093" y="4610151"/>
              <a:ext cx="75442" cy="127308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BA435C7-D322-4521-8A94-A4758DB89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0091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250F737-2487-4DF9-AEEF-C4D105DF3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977" y="3731254"/>
              <a:ext cx="1790799" cy="797797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636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544D34-50C6-400E-861A-3F43BAE61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260" y="4793097"/>
              <a:ext cx="1792686" cy="805341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F255EE9-0D7D-47AA-984F-854B07485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260" y="3731254"/>
              <a:ext cx="1792686" cy="797797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30461D51-ED33-4094-9C1C-A7B7C7DC5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195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81B5A016-DD2D-4697-BFD9-97171281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50" y="4028306"/>
              <a:ext cx="1287225" cy="12909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END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319794B7-F1A5-41E1-BC6D-A004948ED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096" y="4563000"/>
              <a:ext cx="125422" cy="1791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4A91F7-FE93-4065-9681-40AA918699B9}"/>
                </a:ext>
              </a:extLst>
            </p:cNvPr>
            <p:cNvSpPr txBox="1"/>
            <p:nvPr/>
          </p:nvSpPr>
          <p:spPr>
            <a:xfrm>
              <a:off x="5295617" y="4710726"/>
              <a:ext cx="1462392" cy="489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대규모 수학 및 과학 연산을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쉽게 사용할 수 있게 도와주는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358F79-B73A-4ABA-92C5-63E4D3ED3E44}"/>
                </a:ext>
              </a:extLst>
            </p:cNvPr>
            <p:cNvSpPr txBox="1"/>
            <p:nvPr/>
          </p:nvSpPr>
          <p:spPr>
            <a:xfrm>
              <a:off x="5692397" y="4233207"/>
              <a:ext cx="668822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Numpy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A35C74F1-AE2D-4938-AA50-6BF7B05B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82" y="2627439"/>
              <a:ext cx="75442" cy="127308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95CCD2-244F-4478-812C-E5F10A9ECFE6}"/>
                </a:ext>
              </a:extLst>
            </p:cNvPr>
            <p:cNvSpPr txBox="1"/>
            <p:nvPr/>
          </p:nvSpPr>
          <p:spPr>
            <a:xfrm>
              <a:off x="3926831" y="4233207"/>
              <a:ext cx="942528" cy="26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Mathplotlib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제목 1">
            <a:extLst>
              <a:ext uri="{FF2B5EF4-FFF2-40B4-BE49-F238E27FC236}">
                <a16:creationId xmlns:a16="http://schemas.microsoft.com/office/drawing/2014/main" id="{3FECB22D-6827-4A75-B2A4-73589B0C837F}"/>
              </a:ext>
            </a:extLst>
          </p:cNvPr>
          <p:cNvSpPr txBox="1">
            <a:spLocks/>
          </p:cNvSpPr>
          <p:nvPr/>
        </p:nvSpPr>
        <p:spPr>
          <a:xfrm>
            <a:off x="1786891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작품에 사용된 주요 키워드 안내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02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06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2441" y="3178238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5V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공급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85622" y="2589593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공급</a:t>
            </a: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498283" y="2589593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아두이노 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10944" y="2589593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시리얼 통신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23606" y="2589593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278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36268" y="2589593"/>
            <a:ext cx="1177292" cy="1177291"/>
          </a:xfrm>
          <a:prstGeom prst="ellips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2272998" y="3122871"/>
            <a:ext cx="128460" cy="110739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3790992" y="3122871"/>
            <a:ext cx="128460" cy="110739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5308988" y="3122871"/>
            <a:ext cx="128460" cy="110739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6826984" y="3122871"/>
            <a:ext cx="128460" cy="110739"/>
          </a:xfrm>
          <a:prstGeom prst="triangle">
            <a:avLst/>
          </a:prstGeom>
          <a:solidFill>
            <a:srgbClr val="13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0898" y="3536173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센서 정의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눌리는 시간에 대한 이벤트 트리거 정의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7468" y="376688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 </a:t>
            </a: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간 시리얼 통신 시작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FSRReading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전달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2072" y="3614599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Matplotlib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FSRReading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대한 함수 호출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6676" y="3766883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호출된 함수에 대한 그래프 출력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종료된 내용에 한하여 이미지 저장 가능</a:t>
            </a:r>
            <a:endParaRPr lang="en-US" altLang="ko-KR" sz="1400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2689" y="1380358"/>
            <a:ext cx="4512484" cy="42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40829" y="1784886"/>
            <a:ext cx="5175153" cy="490323"/>
          </a:xfrm>
          <a:prstGeom prst="rect">
            <a:avLst/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작품의 작동 순서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754B081-1496-4FA8-BE78-202D8A474E94}"/>
              </a:ext>
            </a:extLst>
          </p:cNvPr>
          <p:cNvSpPr txBox="1">
            <a:spLocks/>
          </p:cNvSpPr>
          <p:nvPr/>
        </p:nvSpPr>
        <p:spPr>
          <a:xfrm>
            <a:off x="1786891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 </a:t>
            </a:r>
            <a:r>
              <a:rPr lang="en-US" altLang="ko-KR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작품의 작동 순서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38225B-2B22-4322-A437-49D19CAE9973}"/>
              </a:ext>
            </a:extLst>
          </p:cNvPr>
          <p:cNvSpPr/>
          <p:nvPr/>
        </p:nvSpPr>
        <p:spPr>
          <a:xfrm>
            <a:off x="5535940" y="2589593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64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838" y="536738"/>
            <a:ext cx="52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</a:pPr>
            <a:r>
              <a:rPr lang="en-US" altLang="ko-KR" sz="2800" b="1" kern="0" spc="-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07</a:t>
            </a:r>
            <a:endParaRPr lang="ko-KR" altLang="en-US" sz="2800" b="1" kern="0" spc="-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0027F2-D4F4-41E3-AD46-E402212B0FD7}"/>
              </a:ext>
            </a:extLst>
          </p:cNvPr>
          <p:cNvSpPr txBox="1">
            <a:spLocks/>
          </p:cNvSpPr>
          <p:nvPr/>
        </p:nvSpPr>
        <p:spPr>
          <a:xfrm>
            <a:off x="1786891" y="451609"/>
            <a:ext cx="6865353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spc="-150">
                <a:ln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실행 결과 및 분석</a:t>
            </a:r>
            <a:endParaRPr lang="ko-KR" altLang="en-US" sz="3000" spc="-150" dirty="0">
              <a:ln>
                <a:solidFill>
                  <a:srgbClr val="1B3666">
                    <a:alpha val="0"/>
                  </a:srgb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4D6D5C-B0BA-478D-BCDD-6C53E93FF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1401027"/>
            <a:ext cx="8516983" cy="2997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5B34F-4596-4040-931F-925BD708091B}"/>
              </a:ext>
            </a:extLst>
          </p:cNvPr>
          <p:cNvSpPr txBox="1"/>
          <p:nvPr/>
        </p:nvSpPr>
        <p:spPr>
          <a:xfrm>
            <a:off x="313508" y="4493623"/>
            <a:ext cx="8516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시간에 대한 압력 센서 수신 값을 기준으로 한 그래프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120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초의  총 시간을 나타냄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압력 센서의 값을 나타냄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500~700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값을 가장 많이 나타내고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 ~ 900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이상의 값은 과도한 수신 값으로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손목터널증후군 고위험을 뜻함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0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</TotalTime>
  <Words>294</Words>
  <Application>Microsoft Office PowerPoint</Application>
  <PresentationFormat>화면 슬라이드 쇼(4:3)</PresentationFormat>
  <Paragraphs>96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나눔바른고딕</vt:lpstr>
      <vt:lpstr>맑은 고딕</vt:lpstr>
      <vt:lpstr>Arial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Il Hwan</dc:creator>
  <cp:lastModifiedBy>이재헌</cp:lastModifiedBy>
  <cp:revision>392</cp:revision>
  <dcterms:created xsi:type="dcterms:W3CDTF">2017-07-27T05:54:20Z</dcterms:created>
  <dcterms:modified xsi:type="dcterms:W3CDTF">2019-11-13T22:03:30Z</dcterms:modified>
</cp:coreProperties>
</file>