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8" r:id="rId6"/>
    <p:sldId id="257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A4530-3863-4FD6-8540-DBB2ED8EE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ADD8C7-ADED-46F8-8C30-65B81D001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0CF09-8277-4DA1-AC3A-862492C7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42994-D68D-40A0-9D33-103775E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32471-ED2C-44DC-BF8C-9609426C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64A4-E390-4172-B617-76C069A3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D3D63-3009-4A54-B9B6-221101DA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66EFD-244B-4D65-8ED5-A9DF1294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B95D0-7CB9-4235-988F-4CA9FAFE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F6C4A-B640-4A9E-80CE-1A5009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80840A-6322-46A8-A0B6-4B03569F2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537D9-B3FB-4899-B6CC-8F5504A4E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A4357-0232-4F4A-826D-8782213B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80E97-C095-473E-81FF-FB790B2A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D77F4-CAED-4192-AC62-820F990F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938BB-B552-4F72-8453-B6CCDAE0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CCD0D-7074-447F-A30B-20FC964F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39B88-A01B-4C05-91D0-10E06CC0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D2B8-C611-409D-A460-8AA69E6D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454C3-1F02-4355-9024-E3B82CD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68A6-C59E-4954-9366-7F74B579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DA5F3-D88A-4C5C-97BD-7A7595EA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DB3AA-1ABA-410B-9414-E2945AC6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F7BA7-5B05-434E-9984-6B271F54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34191-AC0A-49A0-995B-811692BB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8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2973-6427-4910-9D08-B990AA1A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18705-1955-4A11-9592-455126248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069D2-436C-4E40-A0BC-3E147911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DD21A-C7D4-4FCA-B418-51E99B61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5F4B1-8BC0-4469-B8B2-16E7D76A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5DF81-6936-4074-A317-A346A25D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1288-4477-4DF7-A0F9-768ED0BE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DE016-30D6-4FEB-8C29-8AEF958D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B5CE4-82BD-407F-8CC8-B0D9D499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EE6669-D69D-47E7-8C23-A1004E0C4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C76519-9115-4379-B5BE-577767B98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1B7C8C-8F39-46A1-85FE-CA147DC2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E6868E-85C2-4EC0-9082-264F752E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B5E70-D7D2-4459-B51B-00AF19A1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DD1B-CD99-44A6-A6BB-A1FCA32C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0C09C-0DD2-4A31-AF28-D6C33540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F4DB1-FF3E-4A78-8D55-46BC368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6D535-61BE-413C-ADD9-99B8909C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A3FA04-7A1A-481B-B4FA-55DC6E4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B4BFB5-8AB8-4DEB-958C-E4D184ED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5B327-0815-4CE8-9317-77347446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91AF-6354-4BCC-B6A1-C87EADDC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28176-9D24-44E8-AC64-BE74C72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EEA0C-3704-4968-8A53-504A9F5F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2A309-940E-4E5B-9BF0-41138FBB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EC233-C8A3-4AE8-9413-E8E813DA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30406-5B9A-4724-85A1-5067912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252C-A242-4B66-970D-14EC0624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09B4F4-477F-425B-8DCA-AB092EDD3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1D6D1-46B3-4BEB-95DB-D9A21D68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B513D-A002-4B98-B247-E3734E79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4C67E-78BF-4A15-9343-4FCC8DBD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A5650-8A03-4127-998A-C85F6902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59B9F-6524-4AC7-9171-50EF9BD4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10480-4E45-424E-BC91-1E310F7C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A7DAE-7B4E-4BD2-9387-FBDDD70C8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8526-5513-4244-BF15-06B2D3A6C88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A9C5-FF88-4EFD-BB57-2226906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EEA24-12DE-411E-AA25-A4A4FC639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6693-3031-4BE1-A1EB-A128A705F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C835A1-07E6-479D-AD30-33F925C82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22686"/>
              </p:ext>
            </p:extLst>
          </p:nvPr>
        </p:nvGraphicFramePr>
        <p:xfrm>
          <a:off x="4682454" y="1419961"/>
          <a:ext cx="1837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190">
                  <a:extLst>
                    <a:ext uri="{9D8B030D-6E8A-4147-A177-3AD203B41FA5}">
                      <a16:colId xmlns:a16="http://schemas.microsoft.com/office/drawing/2014/main" val="2251061690"/>
                    </a:ext>
                  </a:extLst>
                </a:gridCol>
              </a:tblGrid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82258"/>
                  </a:ext>
                </a:extLst>
              </a:tr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86759"/>
                  </a:ext>
                </a:extLst>
              </a:tr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80562"/>
                  </a:ext>
                </a:extLst>
              </a:tr>
              <a:tr h="18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연결기관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35866"/>
                  </a:ext>
                </a:extLst>
              </a:tr>
              <a:tr h="18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후원번호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146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8B33156-1413-4657-BDE4-6137D504D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14980"/>
              </p:ext>
            </p:extLst>
          </p:nvPr>
        </p:nvGraphicFramePr>
        <p:xfrm>
          <a:off x="941431" y="778389"/>
          <a:ext cx="1476462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462">
                  <a:extLst>
                    <a:ext uri="{9D8B030D-6E8A-4147-A177-3AD203B41FA5}">
                      <a16:colId xmlns:a16="http://schemas.microsoft.com/office/drawing/2014/main" val="360209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9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472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642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6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0737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7171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시작일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007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우편번호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7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502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가입일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977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총금액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6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3704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0A040-ADEE-4B3E-B5F4-D06A3697C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40834"/>
              </p:ext>
            </p:extLst>
          </p:nvPr>
        </p:nvGraphicFramePr>
        <p:xfrm>
          <a:off x="10294224" y="1058535"/>
          <a:ext cx="15081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236160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7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연결기관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4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우편번호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4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606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077D8A6-E06D-4298-9B63-C03A169B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8624"/>
              </p:ext>
            </p:extLst>
          </p:nvPr>
        </p:nvGraphicFramePr>
        <p:xfrm>
          <a:off x="8217252" y="1151989"/>
          <a:ext cx="1744443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443">
                  <a:extLst>
                    <a:ext uri="{9D8B030D-6E8A-4147-A177-3AD203B41FA5}">
                      <a16:colId xmlns:a16="http://schemas.microsoft.com/office/drawing/2014/main" val="84206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결연아동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80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5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우편번호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0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긴급사항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623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1B47C98-ECB5-407D-8E6A-076986C46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36753"/>
              </p:ext>
            </p:extLst>
          </p:nvPr>
        </p:nvGraphicFramePr>
        <p:xfrm>
          <a:off x="6075725" y="4881779"/>
          <a:ext cx="119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8">
                  <a:extLst>
                    <a:ext uri="{9D8B030D-6E8A-4147-A177-3AD203B41FA5}">
                      <a16:colId xmlns:a16="http://schemas.microsoft.com/office/drawing/2014/main" val="178985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4023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A7EB1AB-2578-4CEE-9D9C-924E27F0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12564"/>
              </p:ext>
            </p:extLst>
          </p:nvPr>
        </p:nvGraphicFramePr>
        <p:xfrm>
          <a:off x="4095924" y="5143251"/>
          <a:ext cx="991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113594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8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9358"/>
                  </a:ext>
                </a:extLst>
              </a:tr>
            </a:tbl>
          </a:graphicData>
        </a:graphic>
      </p:graphicFrame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4A26E7C-0D5D-40D7-92D0-2ED6AC45A28E}"/>
              </a:ext>
            </a:extLst>
          </p:cNvPr>
          <p:cNvCxnSpPr>
            <a:cxnSpLocks/>
          </p:cNvCxnSpPr>
          <p:nvPr/>
        </p:nvCxnSpPr>
        <p:spPr>
          <a:xfrm>
            <a:off x="2433276" y="1317072"/>
            <a:ext cx="2249178" cy="662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A92A0B-C095-4B1C-B2F1-7850B0C4E935}"/>
              </a:ext>
            </a:extLst>
          </p:cNvPr>
          <p:cNvCxnSpPr>
            <a:cxnSpLocks/>
          </p:cNvCxnSpPr>
          <p:nvPr/>
        </p:nvCxnSpPr>
        <p:spPr>
          <a:xfrm rot="10800000">
            <a:off x="6519646" y="1979803"/>
            <a:ext cx="1663352" cy="74057"/>
          </a:xfrm>
          <a:prstGeom prst="bentConnector3">
            <a:avLst>
              <a:gd name="adj1" fmla="val 42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3CA9F8-8099-42A9-BF0F-8353ED9011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649" y="1729261"/>
            <a:ext cx="1663349" cy="619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E3CE8E-B313-48F3-8C29-64C826901E3F}"/>
              </a:ext>
            </a:extLst>
          </p:cNvPr>
          <p:cNvCxnSpPr>
            <a:cxnSpLocks/>
          </p:cNvCxnSpPr>
          <p:nvPr/>
        </p:nvCxnSpPr>
        <p:spPr>
          <a:xfrm flipV="1">
            <a:off x="2433275" y="1669747"/>
            <a:ext cx="5824522" cy="45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96F0E6A-451F-49EF-8EB5-9B1ACB1CB790}"/>
              </a:ext>
            </a:extLst>
          </p:cNvPr>
          <p:cNvCxnSpPr>
            <a:cxnSpLocks/>
          </p:cNvCxnSpPr>
          <p:nvPr/>
        </p:nvCxnSpPr>
        <p:spPr>
          <a:xfrm rot="10800000">
            <a:off x="2433276" y="5019361"/>
            <a:ext cx="1662651" cy="680150"/>
          </a:xfrm>
          <a:prstGeom prst="bentConnector3">
            <a:avLst>
              <a:gd name="adj1" fmla="val 43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81F3945-B4CF-4549-AA17-3794FE243F5C}"/>
              </a:ext>
            </a:extLst>
          </p:cNvPr>
          <p:cNvCxnSpPr>
            <a:cxnSpLocks/>
          </p:cNvCxnSpPr>
          <p:nvPr/>
        </p:nvCxnSpPr>
        <p:spPr>
          <a:xfrm flipV="1">
            <a:off x="5087921" y="3541909"/>
            <a:ext cx="3129330" cy="2157603"/>
          </a:xfrm>
          <a:prstGeom prst="bentConnector3">
            <a:avLst>
              <a:gd name="adj1" fmla="val 22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946B31-A65B-48E1-8AEB-51D2C9B1B52D}"/>
              </a:ext>
            </a:extLst>
          </p:cNvPr>
          <p:cNvCxnSpPr>
            <a:cxnSpLocks/>
          </p:cNvCxnSpPr>
          <p:nvPr/>
        </p:nvCxnSpPr>
        <p:spPr>
          <a:xfrm flipV="1">
            <a:off x="7266963" y="4721762"/>
            <a:ext cx="950289" cy="71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3A480B4-AA8C-413F-93B3-1D763D86D538}"/>
              </a:ext>
            </a:extLst>
          </p:cNvPr>
          <p:cNvCxnSpPr/>
          <p:nvPr/>
        </p:nvCxnSpPr>
        <p:spPr>
          <a:xfrm rot="10800000" flipV="1">
            <a:off x="5087922" y="2348918"/>
            <a:ext cx="5206303" cy="3221372"/>
          </a:xfrm>
          <a:prstGeom prst="bentConnector3">
            <a:avLst>
              <a:gd name="adj1" fmla="val 5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CAA0BA8-1CA6-45D7-B24F-5949AB8CEC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644" y="1669747"/>
            <a:ext cx="3742422" cy="1007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3208B6-8140-43A8-8AD2-1ADFFAB7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63338"/>
              </p:ext>
            </p:extLst>
          </p:nvPr>
        </p:nvGraphicFramePr>
        <p:xfrm>
          <a:off x="772720" y="778389"/>
          <a:ext cx="15081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236160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7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연결기관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4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지부명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전화번호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4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606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58A937-E30F-43F6-ACF7-F337B85E334B}"/>
              </a:ext>
            </a:extLst>
          </p:cNvPr>
          <p:cNvSpPr txBox="1"/>
          <p:nvPr/>
        </p:nvSpPr>
        <p:spPr>
          <a:xfrm>
            <a:off x="2778227" y="778389"/>
            <a:ext cx="8766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CREATE TABLE institution (</a:t>
            </a:r>
          </a:p>
          <a:p>
            <a:r>
              <a:rPr lang="en-US" altLang="ko-KR"/>
              <a:t>  ‘institution_id’ INT NOT NULL AUTO_INCREMENT PRIMARY KEY,</a:t>
            </a:r>
            <a:br>
              <a:rPr lang="en-US" altLang="ko-KR"/>
            </a:br>
            <a:r>
              <a:rPr lang="en-US" altLang="ko-KR"/>
              <a:t>  ‘institution_name’ VARCHAR(20) NOT NULL</a:t>
            </a:r>
          </a:p>
          <a:p>
            <a:r>
              <a:rPr lang="en-US" altLang="ko-KR"/>
              <a:t>  ‘address_id’ INT NOT NULL,</a:t>
            </a:r>
          </a:p>
          <a:p>
            <a:r>
              <a:rPr lang="en-US" altLang="ko-KR"/>
              <a:t>  ‘telephone’ VARCHAR(20) NOT NULL</a:t>
            </a:r>
          </a:p>
          <a:p>
            <a:r>
              <a:rPr lang="en-US" altLang="ko-KR"/>
              <a:t>);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9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C835A1-07E6-479D-AD30-33F925C82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81801"/>
              </p:ext>
            </p:extLst>
          </p:nvPr>
        </p:nvGraphicFramePr>
        <p:xfrm>
          <a:off x="6610178" y="1080007"/>
          <a:ext cx="1837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190">
                  <a:extLst>
                    <a:ext uri="{9D8B030D-6E8A-4147-A177-3AD203B41FA5}">
                      <a16:colId xmlns:a16="http://schemas.microsoft.com/office/drawing/2014/main" val="2251061690"/>
                    </a:ext>
                  </a:extLst>
                </a:gridCol>
              </a:tblGrid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82258"/>
                  </a:ext>
                </a:extLst>
              </a:tr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86759"/>
                  </a:ext>
                </a:extLst>
              </a:tr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80562"/>
                  </a:ext>
                </a:extLst>
              </a:tr>
              <a:tr h="18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35866"/>
                  </a:ext>
                </a:extLst>
              </a:tr>
              <a:tr h="18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후원번호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146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8B33156-1413-4657-BDE4-6137D504D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62197"/>
              </p:ext>
            </p:extLst>
          </p:nvPr>
        </p:nvGraphicFramePr>
        <p:xfrm>
          <a:off x="781010" y="1058293"/>
          <a:ext cx="1476462" cy="482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462">
                  <a:extLst>
                    <a:ext uri="{9D8B030D-6E8A-4147-A177-3AD203B41FA5}">
                      <a16:colId xmlns:a16="http://schemas.microsoft.com/office/drawing/2014/main" val="3602090497"/>
                    </a:ext>
                  </a:extLst>
                </a:gridCol>
              </a:tblGrid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92482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47238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6427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68493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21839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07378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717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시작일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007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5948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5950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70610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총금액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50221"/>
                  </a:ext>
                </a:extLst>
              </a:tr>
              <a:tr h="439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9777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0A040-ADEE-4B3E-B5F4-D06A3697C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68248"/>
              </p:ext>
            </p:extLst>
          </p:nvPr>
        </p:nvGraphicFramePr>
        <p:xfrm>
          <a:off x="9389613" y="1058535"/>
          <a:ext cx="1508154" cy="185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2361600395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78603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46260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9664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31417"/>
                  </a:ext>
                </a:extLst>
              </a:tr>
              <a:tr h="387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490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077D8A6-E06D-4298-9B63-C03A169B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75834"/>
              </p:ext>
            </p:extLst>
          </p:nvPr>
        </p:nvGraphicFramePr>
        <p:xfrm>
          <a:off x="3757169" y="1058293"/>
          <a:ext cx="1744443" cy="33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443">
                  <a:extLst>
                    <a:ext uri="{9D8B030D-6E8A-4147-A177-3AD203B41FA5}">
                      <a16:colId xmlns:a16="http://schemas.microsoft.com/office/drawing/2014/main" val="842062881"/>
                    </a:ext>
                  </a:extLst>
                </a:gridCol>
              </a:tblGrid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186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803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48138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2454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13816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721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50402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00884"/>
                  </a:ext>
                </a:extLst>
              </a:tr>
              <a:tr h="3897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원하는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1464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1B47C98-ECB5-407D-8E6A-076986C46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0936"/>
              </p:ext>
            </p:extLst>
          </p:nvPr>
        </p:nvGraphicFramePr>
        <p:xfrm>
          <a:off x="9357519" y="3907452"/>
          <a:ext cx="119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8">
                  <a:extLst>
                    <a:ext uri="{9D8B030D-6E8A-4147-A177-3AD203B41FA5}">
                      <a16:colId xmlns:a16="http://schemas.microsoft.com/office/drawing/2014/main" val="178985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4023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A7EB1AB-2578-4CEE-9D9C-924E27F0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94306"/>
              </p:ext>
            </p:extLst>
          </p:nvPr>
        </p:nvGraphicFramePr>
        <p:xfrm>
          <a:off x="6711458" y="3472704"/>
          <a:ext cx="991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113594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8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9358"/>
                  </a:ext>
                </a:extLst>
              </a:tr>
            </a:tbl>
          </a:graphicData>
        </a:graphic>
      </p:graphicFrame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D93C9DE8-0B43-4614-A447-60A75A398730}"/>
              </a:ext>
            </a:extLst>
          </p:cNvPr>
          <p:cNvCxnSpPr>
            <a:cxnSpLocks/>
          </p:cNvCxnSpPr>
          <p:nvPr/>
        </p:nvCxnSpPr>
        <p:spPr>
          <a:xfrm flipV="1">
            <a:off x="7703455" y="2342147"/>
            <a:ext cx="1873682" cy="1686817"/>
          </a:xfrm>
          <a:prstGeom prst="bentConnector3">
            <a:avLst>
              <a:gd name="adj1" fmla="val 64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6B796FF-CB30-4D2D-A126-4DE08B70757E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5480543" y="3785942"/>
            <a:ext cx="3876976" cy="677771"/>
          </a:xfrm>
          <a:prstGeom prst="bentConnector3">
            <a:avLst>
              <a:gd name="adj1" fmla="val 301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45FF7C-342A-41FB-9809-2EC2AE266DA5}"/>
              </a:ext>
            </a:extLst>
          </p:cNvPr>
          <p:cNvCxnSpPr/>
          <p:nvPr/>
        </p:nvCxnSpPr>
        <p:spPr>
          <a:xfrm rot="10800000">
            <a:off x="5501612" y="3472704"/>
            <a:ext cx="1209846" cy="55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E61CC-59E4-4E23-ABFE-E0805769FE9E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257472" y="4028964"/>
            <a:ext cx="4453986" cy="869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4A0B132-330C-4438-A9B3-A523762F07D2}"/>
              </a:ext>
            </a:extLst>
          </p:cNvPr>
          <p:cNvCxnSpPr/>
          <p:nvPr/>
        </p:nvCxnSpPr>
        <p:spPr>
          <a:xfrm rot="10800000" flipV="1">
            <a:off x="2257471" y="1611277"/>
            <a:ext cx="1499698" cy="401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40ADEE0-06EA-4168-93A9-CD8882E1BFE8}"/>
              </a:ext>
            </a:extLst>
          </p:cNvPr>
          <p:cNvCxnSpPr/>
          <p:nvPr/>
        </p:nvCxnSpPr>
        <p:spPr>
          <a:xfrm>
            <a:off x="2257470" y="1556082"/>
            <a:ext cx="435270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CA26262-C5CE-466C-BD10-2A5699E169FB}"/>
              </a:ext>
            </a:extLst>
          </p:cNvPr>
          <p:cNvCxnSpPr>
            <a:endCxn id="6" idx="1"/>
          </p:cNvCxnSpPr>
          <p:nvPr/>
        </p:nvCxnSpPr>
        <p:spPr>
          <a:xfrm>
            <a:off x="5480543" y="1611276"/>
            <a:ext cx="1129635" cy="3831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9AAFB8-5261-4B57-B5AB-AFB6AF4E21BB}"/>
              </a:ext>
            </a:extLst>
          </p:cNvPr>
          <p:cNvCxnSpPr>
            <a:cxnSpLocks/>
          </p:cNvCxnSpPr>
          <p:nvPr/>
        </p:nvCxnSpPr>
        <p:spPr>
          <a:xfrm>
            <a:off x="2257470" y="1481984"/>
            <a:ext cx="1476462" cy="501687"/>
          </a:xfrm>
          <a:prstGeom prst="bentConnector3">
            <a:avLst>
              <a:gd name="adj1" fmla="val 65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A0EC956-6431-4297-BC5B-C77878B579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47369" y="1623975"/>
            <a:ext cx="942247" cy="718171"/>
          </a:xfrm>
          <a:prstGeom prst="bentConnector3">
            <a:avLst>
              <a:gd name="adj1" fmla="val 61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0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8B33156-1413-4657-BDE4-6137D504D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7543"/>
              </p:ext>
            </p:extLst>
          </p:nvPr>
        </p:nvGraphicFramePr>
        <p:xfrm>
          <a:off x="781010" y="1058293"/>
          <a:ext cx="147646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462">
                  <a:extLst>
                    <a:ext uri="{9D8B030D-6E8A-4147-A177-3AD203B41FA5}">
                      <a16:colId xmlns:a16="http://schemas.microsoft.com/office/drawing/2014/main" val="3602090497"/>
                    </a:ext>
                  </a:extLst>
                </a:gridCol>
              </a:tblGrid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92482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47238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6427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68493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21839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07378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717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시작일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007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5948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5950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70610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총금액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5022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9777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지부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014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0A040-ADEE-4B3E-B5F4-D06A3697C9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89613" y="1058535"/>
          <a:ext cx="1508154" cy="185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2361600395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78603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46260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9664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31417"/>
                  </a:ext>
                </a:extLst>
              </a:tr>
              <a:tr h="387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490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077D8A6-E06D-4298-9B63-C03A169B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88694"/>
              </p:ext>
            </p:extLst>
          </p:nvPr>
        </p:nvGraphicFramePr>
        <p:xfrm>
          <a:off x="3757169" y="1058293"/>
          <a:ext cx="174444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443">
                  <a:extLst>
                    <a:ext uri="{9D8B030D-6E8A-4147-A177-3AD203B41FA5}">
                      <a16:colId xmlns:a16="http://schemas.microsoft.com/office/drawing/2014/main" val="842062881"/>
                    </a:ext>
                  </a:extLst>
                </a:gridCol>
              </a:tblGrid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186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803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48138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0113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59538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449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04779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원하는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6524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1B47C98-ECB5-407D-8E6A-076986C460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7519" y="3907452"/>
          <a:ext cx="119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8">
                  <a:extLst>
                    <a:ext uri="{9D8B030D-6E8A-4147-A177-3AD203B41FA5}">
                      <a16:colId xmlns:a16="http://schemas.microsoft.com/office/drawing/2014/main" val="178985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4023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A7EB1AB-2578-4CEE-9D9C-924E27F0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55541"/>
              </p:ext>
            </p:extLst>
          </p:nvPr>
        </p:nvGraphicFramePr>
        <p:xfrm>
          <a:off x="7076986" y="2437104"/>
          <a:ext cx="991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113594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8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9358"/>
                  </a:ext>
                </a:extLst>
              </a:tr>
            </a:tbl>
          </a:graphicData>
        </a:graphic>
      </p:graphicFrame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D93C9DE8-0B43-4614-A447-60A75A39873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068983" y="2342148"/>
            <a:ext cx="1508154" cy="65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6B796FF-CB30-4D2D-A126-4DE08B70757E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5451733" y="3450410"/>
            <a:ext cx="3905786" cy="1013303"/>
          </a:xfrm>
          <a:prstGeom prst="bentConnector3">
            <a:avLst>
              <a:gd name="adj1" fmla="val 623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45FF7C-342A-41FB-9809-2EC2AE266DA5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5476258" y="2993364"/>
            <a:ext cx="1600728" cy="12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E61CC-59E4-4E23-ABFE-E0805769FE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25370" y="3070916"/>
            <a:ext cx="4851616" cy="1852307"/>
          </a:xfrm>
          <a:prstGeom prst="bentConnector3">
            <a:avLst>
              <a:gd name="adj1" fmla="val 1296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4A0B132-330C-4438-A9B3-A523762F07D2}"/>
              </a:ext>
            </a:extLst>
          </p:cNvPr>
          <p:cNvCxnSpPr/>
          <p:nvPr/>
        </p:nvCxnSpPr>
        <p:spPr>
          <a:xfrm rot="10800000" flipV="1">
            <a:off x="2257471" y="1611277"/>
            <a:ext cx="1499698" cy="401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A0EC956-6431-4297-BC5B-C77878B579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7471" y="1623974"/>
            <a:ext cx="7132149" cy="4407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6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8B33156-1413-4657-BDE4-6137D504D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01846"/>
              </p:ext>
            </p:extLst>
          </p:nvPr>
        </p:nvGraphicFramePr>
        <p:xfrm>
          <a:off x="6129904" y="748142"/>
          <a:ext cx="147646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462">
                  <a:extLst>
                    <a:ext uri="{9D8B030D-6E8A-4147-A177-3AD203B41FA5}">
                      <a16:colId xmlns:a16="http://schemas.microsoft.com/office/drawing/2014/main" val="3602090497"/>
                    </a:ext>
                  </a:extLst>
                </a:gridCol>
              </a:tblGrid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92482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47238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64274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68493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21839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07378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71713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시작일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0070"/>
                  </a:ext>
                </a:extLst>
              </a:tr>
              <a:tr h="289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5948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5950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70610"/>
                  </a:ext>
                </a:extLst>
              </a:tr>
              <a:tr h="293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총금액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5022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9777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지부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014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C0A040-ADEE-4B3E-B5F4-D06A3697C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00558"/>
              </p:ext>
            </p:extLst>
          </p:nvPr>
        </p:nvGraphicFramePr>
        <p:xfrm>
          <a:off x="798234" y="2316883"/>
          <a:ext cx="1508154" cy="185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2361600395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78603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46260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지부명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9664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31417"/>
                  </a:ext>
                </a:extLst>
              </a:tr>
              <a:tr h="387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490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077D8A6-E06D-4298-9B63-C03A169B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5809"/>
              </p:ext>
            </p:extLst>
          </p:nvPr>
        </p:nvGraphicFramePr>
        <p:xfrm>
          <a:off x="3345924" y="1602810"/>
          <a:ext cx="174444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443">
                  <a:extLst>
                    <a:ext uri="{9D8B030D-6E8A-4147-A177-3AD203B41FA5}">
                      <a16:colId xmlns:a16="http://schemas.microsoft.com/office/drawing/2014/main" val="842062881"/>
                    </a:ext>
                  </a:extLst>
                </a:gridCol>
              </a:tblGrid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186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803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48138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01133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59538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449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04779"/>
                  </a:ext>
                </a:extLst>
              </a:tr>
              <a:tr h="320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원하는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6524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1B47C98-ECB5-407D-8E6A-076986C46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81816"/>
              </p:ext>
            </p:extLst>
          </p:nvPr>
        </p:nvGraphicFramePr>
        <p:xfrm>
          <a:off x="832138" y="4623376"/>
          <a:ext cx="15081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178985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4023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A7EB1AB-2578-4CEE-9D9C-924E27F0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12359"/>
              </p:ext>
            </p:extLst>
          </p:nvPr>
        </p:nvGraphicFramePr>
        <p:xfrm>
          <a:off x="798234" y="748142"/>
          <a:ext cx="15081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113594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8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6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9814C0-2756-4DDC-B867-2444C0E87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55866"/>
              </p:ext>
            </p:extLst>
          </p:nvPr>
        </p:nvGraphicFramePr>
        <p:xfrm>
          <a:off x="890630" y="757231"/>
          <a:ext cx="1837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190">
                  <a:extLst>
                    <a:ext uri="{9D8B030D-6E8A-4147-A177-3AD203B41FA5}">
                      <a16:colId xmlns:a16="http://schemas.microsoft.com/office/drawing/2014/main" val="2251061690"/>
                    </a:ext>
                  </a:extLst>
                </a:gridCol>
              </a:tblGrid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82258"/>
                  </a:ext>
                </a:extLst>
              </a:tr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후원번호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86759"/>
                  </a:ext>
                </a:extLst>
              </a:tr>
              <a:tr h="31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80562"/>
                  </a:ext>
                </a:extLst>
              </a:tr>
              <a:tr h="18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235866"/>
                  </a:ext>
                </a:extLst>
              </a:tr>
              <a:tr h="186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연결기관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146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6EB8AC-1B24-4662-BFF8-247E8DFD5CEA}"/>
              </a:ext>
            </a:extLst>
          </p:cNvPr>
          <p:cNvSpPr txBox="1"/>
          <p:nvPr/>
        </p:nvSpPr>
        <p:spPr>
          <a:xfrm>
            <a:off x="2810312" y="778389"/>
            <a:ext cx="8766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CREATE TABLE ‘donate’ (</a:t>
            </a:r>
          </a:p>
          <a:p>
            <a:r>
              <a:rPr lang="en-US" altLang="ko-KR"/>
              <a:t>  ‘spon_id’ INT NOT NULL AUTO INCREMENT PRIMARY KEY,</a:t>
            </a:r>
          </a:p>
          <a:p>
            <a:r>
              <a:rPr lang="en-US" altLang="ko-KR"/>
              <a:t>  ‘sponsor_id’ INT NOT NULL,</a:t>
            </a:r>
          </a:p>
          <a:p>
            <a:r>
              <a:rPr lang="en-US" altLang="ko-KR"/>
              <a:t>  ‘children_id’ INT NOT NULL,</a:t>
            </a:r>
          </a:p>
          <a:p>
            <a:r>
              <a:rPr lang="en-US" altLang="ko-KR"/>
              <a:t>  ‘institution_id’ INT NOT NULL,</a:t>
            </a:r>
          </a:p>
          <a:p>
            <a:r>
              <a:rPr lang="en-US" altLang="ko-KR"/>
              <a:t>);</a:t>
            </a:r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en-US" altLang="ko-KR"/>
              <a:t>// NEED TO ADD FOREIGN EKY EACH CELL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5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6907C5B-D293-4BAC-AEB9-41E8B5FDE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56371"/>
              </p:ext>
            </p:extLst>
          </p:nvPr>
        </p:nvGraphicFramePr>
        <p:xfrm>
          <a:off x="941431" y="778389"/>
          <a:ext cx="1476462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462">
                  <a:extLst>
                    <a:ext uri="{9D8B030D-6E8A-4147-A177-3AD203B41FA5}">
                      <a16:colId xmlns:a16="http://schemas.microsoft.com/office/drawing/2014/main" val="360209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9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472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642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6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0737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7171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시작일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007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7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가입일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502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977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64946"/>
                  </a:ext>
                </a:extLst>
              </a:tr>
              <a:tr h="1918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370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5E9FCF-E1C7-4306-ADF5-C1654C37EB09}"/>
              </a:ext>
            </a:extLst>
          </p:cNvPr>
          <p:cNvSpPr txBox="1"/>
          <p:nvPr/>
        </p:nvSpPr>
        <p:spPr>
          <a:xfrm>
            <a:off x="2778227" y="778389"/>
            <a:ext cx="8766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CREATE TABLE ‘sponsor’ (</a:t>
            </a:r>
          </a:p>
          <a:p>
            <a:r>
              <a:rPr lang="en-US" altLang="ko-KR"/>
              <a:t>  ‘sponsor_id’ INT NOT NULL AUTO_INCREMENT PRIMARY KEY,</a:t>
            </a:r>
          </a:p>
          <a:p>
            <a:r>
              <a:rPr lang="en-US" altLang="ko-KR"/>
              <a:t>  ‘children_id’ INT NOT NULL,</a:t>
            </a:r>
          </a:p>
          <a:p>
            <a:r>
              <a:rPr lang="en-US" altLang="ko-KR"/>
              <a:t>  (FOREIGN KEY ADD)</a:t>
            </a:r>
          </a:p>
          <a:p>
            <a:r>
              <a:rPr lang="en-US" altLang="ko-KR"/>
              <a:t>  ‘name’ varchar(20) default NULL,</a:t>
            </a:r>
          </a:p>
          <a:p>
            <a:r>
              <a:rPr lang="en-US" altLang="ko-KR"/>
              <a:t>  ‘age’ char(3) default NULL,</a:t>
            </a:r>
          </a:p>
          <a:p>
            <a:r>
              <a:rPr lang="en-US" altLang="ko-KR"/>
              <a:t>  ‘sex’ char(1) default NULL,</a:t>
            </a:r>
          </a:p>
          <a:p>
            <a:r>
              <a:rPr lang="en-US" altLang="ko-KR"/>
              <a:t>  ‘mail_address‘ varchar(20) default NULL,</a:t>
            </a:r>
          </a:p>
          <a:p>
            <a:r>
              <a:rPr lang="en-US" altLang="ko-KR"/>
              <a:t>  ‘start_date’ date default NULL,</a:t>
            </a:r>
          </a:p>
          <a:p>
            <a:r>
              <a:rPr lang="en-US" altLang="ko-KR"/>
              <a:t>  ‘end_date’ date default NULL,</a:t>
            </a:r>
          </a:p>
          <a:p>
            <a:r>
              <a:rPr lang="en-US" altLang="ko-KR"/>
              <a:t>  ‘phone_number’ varchar(20) NOT NULL,</a:t>
            </a:r>
          </a:p>
          <a:p>
            <a:r>
              <a:rPr lang="en-US" altLang="ko-KR"/>
              <a:t>  ‘address_id’ INT NOT NULL,</a:t>
            </a:r>
          </a:p>
          <a:p>
            <a:r>
              <a:rPr lang="en-US" altLang="ko-KR"/>
              <a:t>  (FOREIGN KEY ADD)</a:t>
            </a:r>
          </a:p>
          <a:p>
            <a:r>
              <a:rPr lang="en-US" altLang="ko-KR"/>
              <a:t>  ‘registered_day’ date default NULL,</a:t>
            </a:r>
          </a:p>
          <a:p>
            <a:r>
              <a:rPr lang="en-US" altLang="ko-KR"/>
              <a:t>  ‘nickname’ varchar(20) NOT NULL</a:t>
            </a:r>
          </a:p>
          <a:p>
            <a:r>
              <a:rPr lang="en-US" altLang="ko-KR"/>
              <a:t>);</a:t>
            </a:r>
          </a:p>
          <a:p>
            <a:r>
              <a:rPr lang="en-US" altLang="ko-KR"/>
              <a:t>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8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64B52E-491B-445D-9158-CDE079984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16211"/>
              </p:ext>
            </p:extLst>
          </p:nvPr>
        </p:nvGraphicFramePr>
        <p:xfrm>
          <a:off x="886010" y="778389"/>
          <a:ext cx="1744443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443">
                  <a:extLst>
                    <a:ext uri="{9D8B030D-6E8A-4147-A177-3AD203B41FA5}">
                      <a16:colId xmlns:a16="http://schemas.microsoft.com/office/drawing/2014/main" val="84206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결연아동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1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결연아동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80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후원자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5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FK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0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원하는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623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E1B7D0-C1D2-4C97-8AE1-EC71B126349C}"/>
              </a:ext>
            </a:extLst>
          </p:cNvPr>
          <p:cNvSpPr txBox="1"/>
          <p:nvPr/>
        </p:nvSpPr>
        <p:spPr>
          <a:xfrm>
            <a:off x="2778227" y="778389"/>
            <a:ext cx="87664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CREATE TABLE children (</a:t>
            </a:r>
          </a:p>
          <a:p>
            <a:r>
              <a:rPr lang="en-US" altLang="ko-KR"/>
              <a:t>  ‘children_id’ INT NOT NULL AUTO_INCREMENT PRIMARY KEY,</a:t>
            </a:r>
          </a:p>
          <a:p>
            <a:r>
              <a:rPr lang="en-US" altLang="ko-KR"/>
              <a:t>  ‘sponsor_id’ INT NOT NULL,</a:t>
            </a:r>
          </a:p>
          <a:p>
            <a:r>
              <a:rPr lang="en-US" altLang="ko-KR"/>
              <a:t>  ‘name’ varchar(20) default NULL,</a:t>
            </a:r>
          </a:p>
          <a:p>
            <a:r>
              <a:rPr lang="en-US" altLang="ko-KR"/>
              <a:t>  ‘age’ char(3) default NULL,</a:t>
            </a:r>
          </a:p>
          <a:p>
            <a:r>
              <a:rPr lang="en-US" altLang="ko-KR"/>
              <a:t>  ‘sex’ char(1) default NULL,</a:t>
            </a:r>
          </a:p>
          <a:p>
            <a:r>
              <a:rPr lang="en-US" altLang="ko-KR"/>
              <a:t>  ‘address_id’ INT NOT NULL,</a:t>
            </a:r>
          </a:p>
          <a:p>
            <a:r>
              <a:rPr lang="en-US" altLang="ko-KR"/>
              <a:t>  (FOREIGN KEY ADD)</a:t>
            </a:r>
          </a:p>
          <a:p>
            <a:r>
              <a:rPr lang="en-US" altLang="ko-KR"/>
              <a:t>  ‘interest_id’ varchar(20) default NULL,</a:t>
            </a:r>
          </a:p>
          <a:p>
            <a:r>
              <a:rPr lang="en-US" altLang="ko-KR"/>
              <a:t>  (FOREIGN KEY ADD)</a:t>
            </a:r>
          </a:p>
          <a:p>
            <a:r>
              <a:rPr lang="en-US" altLang="ko-KR"/>
              <a:t>  ‘want’ varchar(20) default NULL,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7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45BB08-A7FD-4DD5-9E5D-5B7857E7B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6339"/>
              </p:ext>
            </p:extLst>
          </p:nvPr>
        </p:nvGraphicFramePr>
        <p:xfrm>
          <a:off x="1008775" y="778389"/>
          <a:ext cx="119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8">
                  <a:extLst>
                    <a:ext uri="{9D8B030D-6E8A-4147-A177-3AD203B41FA5}">
                      <a16:colId xmlns:a16="http://schemas.microsoft.com/office/drawing/2014/main" val="178985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4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40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96FD14-C425-42B1-8480-E2231307835D}"/>
              </a:ext>
            </a:extLst>
          </p:cNvPr>
          <p:cNvSpPr txBox="1"/>
          <p:nvPr/>
        </p:nvSpPr>
        <p:spPr>
          <a:xfrm>
            <a:off x="2778227" y="778389"/>
            <a:ext cx="8766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CREATE TABLE interest (</a:t>
            </a:r>
          </a:p>
          <a:p>
            <a:r>
              <a:rPr lang="en-US" altLang="ko-KR"/>
              <a:t>  ‘interest_id’ INT NOT NULL AUTO_INCREMENT PRIMARY KEY,</a:t>
            </a:r>
            <a:br>
              <a:rPr lang="en-US" altLang="ko-KR"/>
            </a:br>
            <a:r>
              <a:rPr lang="en-US" altLang="ko-KR"/>
              <a:t>  ‘interest’ VARCHAR(20) NOT NULL</a:t>
            </a:r>
          </a:p>
          <a:p>
            <a:r>
              <a:rPr lang="en-US" altLang="ko-KR"/>
              <a:t>);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6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FA83A1-AA96-4B44-9C00-4BDF77C2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82680"/>
              </p:ext>
            </p:extLst>
          </p:nvPr>
        </p:nvGraphicFramePr>
        <p:xfrm>
          <a:off x="966831" y="778389"/>
          <a:ext cx="991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113594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8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 </a:t>
                      </a:r>
                      <a:r>
                        <a:rPr lang="en-US" altLang="ko-KR"/>
                        <a:t>PK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주소명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59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0A8E46-9C1B-4D61-B4BC-51D79A8ED554}"/>
              </a:ext>
            </a:extLst>
          </p:cNvPr>
          <p:cNvSpPr txBox="1"/>
          <p:nvPr/>
        </p:nvSpPr>
        <p:spPr>
          <a:xfrm>
            <a:off x="2778227" y="778389"/>
            <a:ext cx="8766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CREATE TABLE address (</a:t>
            </a:r>
          </a:p>
          <a:p>
            <a:r>
              <a:rPr lang="en-US" altLang="ko-KR"/>
              <a:t>  ‘address_id’ INT NOT NULL AUTO_INCREMENT PRIMARY KEY,</a:t>
            </a:r>
            <a:br>
              <a:rPr lang="en-US" altLang="ko-KR"/>
            </a:br>
            <a:r>
              <a:rPr lang="en-US" altLang="ko-KR"/>
              <a:t>  ‘address’ VARCHAR(20) NOT NULL</a:t>
            </a:r>
          </a:p>
          <a:p>
            <a:r>
              <a:rPr lang="en-US" altLang="ko-KR"/>
              <a:t>);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9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634</Words>
  <Application>Microsoft Office PowerPoint</Application>
  <PresentationFormat>와이드스크린</PresentationFormat>
  <Paragraphs>233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이재헌</dc:creator>
  <cp:lastModifiedBy>이재헌</cp:lastModifiedBy>
  <cp:revision>27</cp:revision>
  <dcterms:created xsi:type="dcterms:W3CDTF">2019-11-30T16:37:25Z</dcterms:created>
  <dcterms:modified xsi:type="dcterms:W3CDTF">2019-12-07T21:55:31Z</dcterms:modified>
</cp:coreProperties>
</file>