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3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3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2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36671-44E2-7666-D65C-7FA9424D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LU3</a:t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chemeClr val="tx1"/>
                </a:solidFill>
              </a:rPr>
              <a:t>Unsupervised Machine Learning</a:t>
            </a:r>
            <a:endParaRPr lang="en-ZA" sz="33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1B4B4-5E8C-BFE7-5A54-1F1E4EC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Unsupervised learning finds patterns in data without predefined labels.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ZA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B7FF-5631-D94D-F14A-E90D3515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5" r="25088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18FD2-FE39-52E4-FB6D-80618B3EF98C}"/>
              </a:ext>
            </a:extLst>
          </p:cNvPr>
          <p:cNvSpPr txBox="1"/>
          <p:nvPr/>
        </p:nvSpPr>
        <p:spPr>
          <a:xfrm>
            <a:off x="10990907" y="618775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P131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294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CB12-19F8-86BD-9243-37334D2B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mglearn</a:t>
            </a:r>
            <a:r>
              <a:rPr lang="en-Z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.plots.plot_scaling</a:t>
            </a:r>
            <a:r>
              <a:rPr lang="en-Z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Z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F1F93-1AD2-7A46-1D8E-EB3F39F78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751" y="2341563"/>
            <a:ext cx="3218497" cy="3633787"/>
          </a:xfrm>
        </p:spPr>
      </p:pic>
    </p:spTree>
    <p:extLst>
      <p:ext uri="{BB962C8B-B14F-4D97-AF65-F5344CB8AC3E}">
        <p14:creationId xmlns:p14="http://schemas.microsoft.com/office/powerpoint/2010/main" val="422367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8217C-0E31-EC8E-BE1A-7E19CDEB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Standard Scaler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240C-436A-D291-2A5E-CCF7F60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  <a:latin typeface="MinionPro-Regular"/>
              </a:rPr>
              <a:t>E</a:t>
            </a:r>
            <a:r>
              <a:rPr lang="en-ZA" b="0" i="0" u="none" strike="noStrike" baseline="0">
                <a:solidFill>
                  <a:srgbClr val="FFFFFF"/>
                </a:solidFill>
                <a:latin typeface="MinionPro-Regular"/>
              </a:rPr>
              <a:t>nsures that for each </a:t>
            </a:r>
            <a:r>
              <a:rPr lang="en-US" b="0" i="0" u="none" strike="noStrike" baseline="0">
                <a:solidFill>
                  <a:srgbClr val="FFFFFF"/>
                </a:solidFill>
                <a:latin typeface="MinionPro-Regular"/>
              </a:rPr>
              <a:t>feature the mean is 0 and the variance is 1, bringing all features to the same magnitude.</a:t>
            </a:r>
          </a:p>
          <a:p>
            <a:r>
              <a:rPr lang="en-US">
                <a:solidFill>
                  <a:srgbClr val="FFFFFF"/>
                </a:solidFill>
                <a:latin typeface="MinionPro-Regular"/>
              </a:rPr>
              <a:t>D</a:t>
            </a:r>
            <a:r>
              <a:rPr lang="en-US" b="0" i="0" u="none" strike="noStrike" baseline="0">
                <a:solidFill>
                  <a:srgbClr val="FFFFFF"/>
                </a:solidFill>
                <a:latin typeface="MinionPro-Regular"/>
              </a:rPr>
              <a:t>oes not ensure any particular minimum and maximum </a:t>
            </a:r>
            <a:r>
              <a:rPr lang="en-ZA" b="0" i="0" u="none" strike="noStrike" baseline="0">
                <a:solidFill>
                  <a:srgbClr val="FFFFFF"/>
                </a:solidFill>
                <a:latin typeface="MinionPro-Regular"/>
              </a:rPr>
              <a:t>values for the features.</a:t>
            </a:r>
            <a:endParaRPr lang="en-US" b="0" i="0" u="none" strike="noStrike" baseline="0">
              <a:solidFill>
                <a:srgbClr val="FFFFFF"/>
              </a:solidFill>
              <a:latin typeface="MinionPro-Regular"/>
            </a:endParaRPr>
          </a:p>
          <a:p>
            <a:endParaRPr lang="en-ZA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63D4-E365-A3AB-7EDD-5593AE75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50" y="936141"/>
            <a:ext cx="460806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9AE2A-73D4-BB01-94B6-A2E82605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D51645-FD1B-FE8B-DB1B-B0FF611E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943DB-19B5-FB04-D1C0-3927BA0CC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30EBE6-7AA7-DDFD-D4D0-E52BF901B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D8D0A-0DDF-FB9D-211F-6F7ABD497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2A266-9506-4D68-7802-CBB36C7A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9F883-3416-926B-7E8A-DDCD48FD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Robust Scaler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9172-BB1A-14CD-4475-29C35561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MinionPro-Regular"/>
              </a:rPr>
              <a:t>S</a:t>
            </a:r>
            <a:r>
              <a:rPr lang="en-US" sz="1800" b="0" i="0" u="none" strike="noStrike" baseline="0" dirty="0">
                <a:latin typeface="MinionPro-Regular"/>
              </a:rPr>
              <a:t>imilar to the </a:t>
            </a:r>
            <a:r>
              <a:rPr lang="en-US" sz="1800" b="0" i="0" u="none" strike="noStrike" baseline="0" dirty="0">
                <a:latin typeface="UbuntuMono-Regular"/>
              </a:rPr>
              <a:t>Standard Scaler </a:t>
            </a:r>
            <a:r>
              <a:rPr lang="en-US" sz="1800" b="0" i="0" u="none" strike="noStrike" baseline="0" dirty="0">
                <a:latin typeface="MinionPro-Regular"/>
              </a:rPr>
              <a:t>in that it ensures statistical properties for each feature that guarantee that they are on the </a:t>
            </a:r>
            <a:r>
              <a:rPr lang="en-ZA" sz="1800" b="0" i="0" u="none" strike="noStrike" baseline="0" dirty="0">
                <a:latin typeface="MinionPro-Regular"/>
              </a:rPr>
              <a:t>same scale.</a:t>
            </a:r>
          </a:p>
          <a:p>
            <a:pPr algn="l"/>
            <a:r>
              <a:rPr lang="en-US" sz="1800" dirty="0">
                <a:latin typeface="MinionPro-Regular"/>
              </a:rPr>
              <a:t>U</a:t>
            </a:r>
            <a:r>
              <a:rPr lang="en-US" sz="1800" b="0" i="0" u="none" strike="noStrike" baseline="0" dirty="0">
                <a:latin typeface="MinionPro-Regular"/>
              </a:rPr>
              <a:t>ses the median and quartiles, instead of </a:t>
            </a:r>
            <a:r>
              <a:rPr lang="en-ZA" sz="1800" b="0" i="0" u="none" strike="noStrike" baseline="0" dirty="0">
                <a:latin typeface="MinionPro-Regular"/>
              </a:rPr>
              <a:t>mean and variance.</a:t>
            </a:r>
          </a:p>
          <a:p>
            <a:pPr algn="l"/>
            <a:r>
              <a:rPr lang="en-US" sz="1800" dirty="0">
                <a:latin typeface="MinionPro-Regular"/>
              </a:rPr>
              <a:t>I</a:t>
            </a:r>
            <a:r>
              <a:rPr lang="en-US" sz="1800" b="0" i="0" u="none" strike="noStrike" baseline="0" dirty="0">
                <a:latin typeface="MinionPro-Regular"/>
              </a:rPr>
              <a:t>gnores data points that are very </a:t>
            </a:r>
            <a:r>
              <a:rPr lang="en-ZA" sz="1800" b="0" i="0" u="none" strike="noStrike" baseline="0" dirty="0">
                <a:latin typeface="MinionPro-Regular"/>
              </a:rPr>
              <a:t>different from the rest (outliers).</a:t>
            </a: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06D56-0C8F-AA20-85D7-21B33132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78" y="743087"/>
            <a:ext cx="5062538" cy="53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7CA1D-E449-7258-EB81-259F4590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31091E-D7D5-0EEA-D6E9-81F2FC39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F8D8B-2869-A6E8-1B96-9EBDB58C4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36782-AA29-9661-9C58-4B33DDB5D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5A1DC-5E91-2CEE-5294-18821810A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4C778-AC39-1505-E825-1F80A200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B126-1E5C-2764-74F4-247A126F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 Max Scaler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4478-0F67-ED52-1E78-905091C7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MinionPro-Regular"/>
              </a:rPr>
              <a:t>S</a:t>
            </a:r>
            <a:r>
              <a:rPr lang="en-US" sz="1800" b="0" i="0" u="none" strike="noStrike" baseline="0" dirty="0">
                <a:latin typeface="MinionPro-Regular"/>
              </a:rPr>
              <a:t>hifts the data such that all features are exactly </a:t>
            </a:r>
            <a:r>
              <a:rPr lang="en-ZA" sz="1800" b="0" i="0" u="none" strike="noStrike" baseline="0" dirty="0">
                <a:latin typeface="MinionPro-Regular"/>
              </a:rPr>
              <a:t>between 0 and 1.</a:t>
            </a:r>
          </a:p>
          <a:p>
            <a:pPr algn="l"/>
            <a:r>
              <a:rPr lang="en-ZA" sz="1800" dirty="0">
                <a:latin typeface="MinionPro-Regular"/>
              </a:rPr>
              <a:t>All data is therefore contained between 0 and 1 on both axes.</a:t>
            </a:r>
            <a:endParaRPr lang="en-ZA" sz="1800" b="0" i="0" u="none" strike="noStrike" baseline="0" dirty="0">
              <a:latin typeface="Minion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07EB-6B5B-E6AE-899C-74E1E5E5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73" y="844131"/>
            <a:ext cx="4300490" cy="51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3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D19E5-C59A-7DE6-2CBC-CBC13991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2D34EF-0DDA-21C9-D990-F61EF78D1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11F3-B7A3-BF07-E8FA-54B518D97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61895-9947-6141-2556-62F867C41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16E8B-216A-B79D-70C7-B27FC4772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029F9-B4AC-ADF9-8D8B-B2DECAC75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52077-A03D-FF1B-855D-EA4E2705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Normalizer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DE31-BEDA-3D59-8080-4CF4076A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l"/>
            <a:r>
              <a:rPr lang="en-ZA" sz="1800" dirty="0">
                <a:latin typeface="MinionPro-Regular"/>
              </a:rPr>
              <a:t>S</a:t>
            </a:r>
            <a:r>
              <a:rPr lang="en-ZA" sz="1800" b="0" i="0" u="none" strike="noStrike" baseline="0" dirty="0">
                <a:latin typeface="MinionPro-Regular"/>
              </a:rPr>
              <a:t>cales each data </a:t>
            </a:r>
            <a:r>
              <a:rPr lang="en-US" sz="1800" b="0" i="0" u="none" strike="noStrike" baseline="0" dirty="0">
                <a:latin typeface="MinionPro-Regular"/>
              </a:rPr>
              <a:t>point such that the feature vector has a Euclidean length of 1.</a:t>
            </a:r>
          </a:p>
          <a:p>
            <a:pPr algn="l"/>
            <a:r>
              <a:rPr lang="en-ZA" sz="1800" b="0" i="0" u="none" strike="noStrike" baseline="0" dirty="0">
                <a:latin typeface="MinionPro-Regular"/>
              </a:rPr>
              <a:t>In other words, it </a:t>
            </a:r>
            <a:r>
              <a:rPr lang="en-US" sz="1800" b="0" i="0" u="none" strike="noStrike" baseline="0" dirty="0">
                <a:latin typeface="MinionPro-Regular"/>
              </a:rPr>
              <a:t>projects a data point on the circle (or sphere, in the case of higher dimensions) with a </a:t>
            </a:r>
            <a:r>
              <a:rPr lang="en-ZA" sz="1800" b="0" i="0" u="none" strike="noStrike" baseline="0" dirty="0">
                <a:latin typeface="MinionPro-Regular"/>
              </a:rPr>
              <a:t>radius of 1.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This means every data point is scaled by a different number (by the </a:t>
            </a:r>
            <a:r>
              <a:rPr lang="en-ZA" sz="1800" b="0" i="0" u="none" strike="noStrike" baseline="0" dirty="0">
                <a:latin typeface="MinionPro-Regular"/>
              </a:rPr>
              <a:t>inverse of its length).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3D502-411A-A38C-09F2-9F5ECFD7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15" y="1098204"/>
            <a:ext cx="4160869" cy="48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3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63DC-C1F0-65E4-0130-CE9B53F6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61DD-73A5-CDD0-8202-82E27217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134-140</a:t>
            </a:r>
          </a:p>
          <a:p>
            <a:r>
              <a:rPr lang="en-US" dirty="0"/>
              <a:t>Use scaling on an SVM model to see the difference in accuracy.</a:t>
            </a:r>
          </a:p>
          <a:p>
            <a:r>
              <a:rPr lang="en-US" dirty="0"/>
              <a:t>Tell me why?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17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AD10-B053-4CBD-05D7-7B237955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0" i="0" u="none" strike="noStrike" baseline="0" dirty="0">
                <a:latin typeface="MyriadPro-SemiboldCond"/>
              </a:rPr>
              <a:t>Unsupervised Learning</a:t>
            </a:r>
            <a:endParaRPr lang="en-Z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F8A9-63A0-F223-C1AB-9E4DA7EC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Unsupervised learning is all of machine learning where there is no known output.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It is not trained on structured data to make predictions or classifications.</a:t>
            </a:r>
          </a:p>
          <a:p>
            <a:pPr algn="l"/>
            <a:r>
              <a:rPr lang="en-US" sz="1800" dirty="0">
                <a:latin typeface="MinionPro-Regular"/>
              </a:rPr>
              <a:t>T</a:t>
            </a:r>
            <a:r>
              <a:rPr lang="en-US" sz="1800" b="0" i="0" u="none" strike="noStrike" baseline="0" dirty="0">
                <a:latin typeface="MinionPro-Regular"/>
              </a:rPr>
              <a:t>he learning algorithm is just shown the input data and asked to extract knowledge from this data.</a:t>
            </a:r>
          </a:p>
          <a:p>
            <a:pPr algn="l"/>
            <a:endParaRPr lang="en-US" sz="1800" b="0" i="0" u="none" strike="noStrike" baseline="0" dirty="0">
              <a:latin typeface="MinionPro-Regular"/>
            </a:endParaRPr>
          </a:p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287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7F9-6A9A-3F87-D9B1-3FB854B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Unsupervised learning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BA23-ED54-8776-4C21-945884D6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Segmentation:</a:t>
            </a:r>
            <a:r>
              <a:rPr lang="en-US" dirty="0"/>
              <a:t> E-commerce platforms use clustering to group customers based on purchasing behavior, helping with targeted marketing and recommendation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Anomaly Detection:</a:t>
            </a:r>
            <a:r>
              <a:rPr lang="en-US" dirty="0"/>
              <a:t> Banks use unsupervised learning to detect fraudulent transactions by identifying unusual spending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Diagnosis:</a:t>
            </a:r>
            <a:r>
              <a:rPr lang="en-US" dirty="0"/>
              <a:t> Clustering helps in identifying disease subtypes in genomics and patient data for personalized medicine.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Segmentation:</a:t>
            </a:r>
            <a:r>
              <a:rPr lang="en-US" dirty="0"/>
              <a:t> Used in computer vision for self-driving cars to distinguish between different objects on the road.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 Grouping:</a:t>
            </a:r>
            <a:r>
              <a:rPr lang="en-US" dirty="0"/>
              <a:t> Search engines categorize web pages based on content similarity, improving search relevance and recommendations.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91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E92A-D3EF-148C-0F1F-7272906B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Unsupervised learning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830D-66A0-F8C3-75F9-1C61CB1C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b="0" u="none" strike="noStrike" baseline="0" dirty="0">
                <a:latin typeface="MinionPro-It"/>
              </a:rPr>
              <a:t>Unsupervised transformations </a:t>
            </a:r>
          </a:p>
          <a:p>
            <a:pPr lvl="1"/>
            <a:r>
              <a:rPr lang="en-ZA" sz="1600" dirty="0">
                <a:latin typeface="MinionPro-It"/>
              </a:rPr>
              <a:t>Dimensionality Reduction</a:t>
            </a:r>
            <a:r>
              <a:rPr lang="en-ZA" sz="1600" b="0" u="none" strike="noStrike" baseline="0" dirty="0">
                <a:latin typeface="MinionPro-It"/>
              </a:rPr>
              <a:t>: The transformation of a dataset into a representation which may be easier for humans or other ML algorithms to understand.</a:t>
            </a:r>
          </a:p>
          <a:p>
            <a:pPr lvl="1"/>
            <a:r>
              <a:rPr lang="en-ZA" sz="1600" dirty="0">
                <a:latin typeface="MinionPro-It"/>
              </a:rPr>
              <a:t>Topic Extraction: Finding the main features in a dataset, the “topics” that make up the data.</a:t>
            </a:r>
            <a:endParaRPr lang="en-ZA" sz="1600" b="0" u="none" strike="noStrike" baseline="0" dirty="0">
              <a:latin typeface="MinionPro-It"/>
            </a:endParaRPr>
          </a:p>
          <a:p>
            <a:r>
              <a:rPr lang="en-ZA" sz="1800" dirty="0">
                <a:latin typeface="MinionPro-It"/>
              </a:rPr>
              <a:t>Clustering: The grouping of data into partitions that share features or are similar in some way.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570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71A9-B46E-D187-F614-0D243378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383"/>
          </a:xfrm>
        </p:spPr>
        <p:txBody>
          <a:bodyPr/>
          <a:lstStyle/>
          <a:p>
            <a:r>
              <a:rPr lang="en-US" dirty="0"/>
              <a:t>Your turn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4B03-0A9A-0D13-4AF0-2E18D7BA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57" y="1276539"/>
            <a:ext cx="5910143" cy="527817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Netflix Movie Recommendations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Netflix suggests movies based on a user’s past viewing history and similar user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Unsupervised Learning – Clustering &amp; Collaborative Filtering)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Spam Email Detection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email service automatically filters out spam emails based on past labeled examples.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Supervised Learning – Classification)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Self-Driving Cars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self-driving car learns to navigate roads by interacting with the environment and adjusting based on success or failure.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Reinforcement Learning – Decision Making &amp; Control)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Customer Segmentation for Marketing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company groups customers into segments based on purchasing behavior to personalize ads.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Unsupervised Learning – Clustering)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Credit Card Fraud Detection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identifies fraudulent transactions based on historical labeled fraud cases.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Supervised Learning – Anomaly Detection &amp; Classification)</a:t>
            </a:r>
            <a:endParaRPr lang="en-US" dirty="0"/>
          </a:p>
          <a:p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D0E77-C2E3-4B65-648D-51BCBB9384F2}"/>
              </a:ext>
            </a:extLst>
          </p:cNvPr>
          <p:cNvSpPr txBox="1">
            <a:spLocks/>
          </p:cNvSpPr>
          <p:nvPr/>
        </p:nvSpPr>
        <p:spPr>
          <a:xfrm>
            <a:off x="6096000" y="1276539"/>
            <a:ext cx="5910143" cy="5278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r>
              <a:rPr lang="en-US" b="1" dirty="0"/>
              <a:t>Handwriting Recognition (Digit Recognition)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postal system scans handwritten zip codes and converts them into digital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(Answer: Supervised Learning – Classification, Neural Networks)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Google Translate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learns to translate between different languages without labeled translations.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Unsupervised Learning – Deep Learning, Neural Networks, Word Embeddings)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Stock Market Price Prediction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model predicts future stock prices based on historical data and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Supervised Learning – Regression)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AI Beating Humans in Chess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AI learns the best chess strategies by playing millions of games and improving over 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(Answer: Reinforcement Learning – Game Playing, AlphaZero)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Facial Recognition on Phones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Your phone unlocks when it recognizes your face, learning from stored face images.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1" dirty="0"/>
              <a:t>(Answer: Supervised Learning – Classification, Deep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3BB5-8052-470A-79C5-FFB97953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 (RL)?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ED42-4608-3F40-5D90-5DAD040E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Reinforcement Learning (RL) is a type of </a:t>
            </a:r>
            <a:r>
              <a:rPr lang="en-US" b="1" dirty="0"/>
              <a:t>machine learning</a:t>
            </a:r>
            <a:r>
              <a:rPr lang="en-US" dirty="0"/>
              <a:t> where an </a:t>
            </a:r>
            <a:r>
              <a:rPr lang="en-US" b="1" dirty="0"/>
              <a:t>agent</a:t>
            </a:r>
            <a:r>
              <a:rPr lang="en-US" dirty="0"/>
              <a:t> learns to make decisions by interacting with an </a:t>
            </a:r>
            <a:r>
              <a:rPr lang="en-US" b="1" dirty="0"/>
              <a:t>environment</a:t>
            </a:r>
            <a:r>
              <a:rPr lang="en-US" dirty="0"/>
              <a:t> to maximize a </a:t>
            </a:r>
            <a:r>
              <a:rPr lang="en-US" b="1" dirty="0"/>
              <a:t>reward</a:t>
            </a:r>
            <a:r>
              <a:rPr lang="en-US" dirty="0"/>
              <a:t>. Instead of learning from labeled data (like in supervised learning) or discovering hidden patterns (like in unsupervised learning), the agent </a:t>
            </a:r>
            <a:r>
              <a:rPr lang="en-US" b="1" dirty="0"/>
              <a:t>learns through trial and error</a:t>
            </a:r>
            <a:r>
              <a:rPr lang="en-US" dirty="0"/>
              <a:t>, receiving </a:t>
            </a:r>
            <a:r>
              <a:rPr lang="en-US" b="1" dirty="0"/>
              <a:t>rewards</a:t>
            </a:r>
            <a:r>
              <a:rPr lang="en-US" dirty="0"/>
              <a:t> or </a:t>
            </a:r>
            <a:r>
              <a:rPr lang="en-US" b="1" dirty="0"/>
              <a:t>penalties</a:t>
            </a:r>
            <a:r>
              <a:rPr lang="en-US" dirty="0"/>
              <a:t> for its actions.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858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2C30-19A1-7338-EC24-97C1702A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 Transforming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516A-D156-D519-31E1-0703237E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Clustering</a:t>
            </a:r>
            <a:r>
              <a:rPr lang="en-Z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Groups similar data points into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Common algorithms: K-Means, Hierarchical, DBSCAN.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Used for segmentation and anomaly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Transformations</a:t>
            </a:r>
            <a:r>
              <a:rPr lang="en-Z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Modify the data representation without explicit grouping.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Common techniques: PCA (Principal Component Analysis), t-SNE, Autoencoders.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Used for feature extraction, dimensionality reduction,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Key Difference</a:t>
            </a:r>
            <a:r>
              <a:rPr lang="en-Z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Clustering assigns labels to groups, while transformations restructure data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99567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A03D-5F96-5ADD-2F39-8431E1D0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 in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E9E9-68F3-692C-B679-6334F1D5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78152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No Ground Truth</a:t>
            </a:r>
            <a:endParaRPr lang="en-US" dirty="0"/>
          </a:p>
          <a:p>
            <a:pPr marL="742950" lvl="1" indent="-285750"/>
            <a:r>
              <a:rPr lang="en-US" dirty="0"/>
              <a:t>No predefined labels to evaluate results.</a:t>
            </a:r>
          </a:p>
          <a:p>
            <a:pPr marL="742950" lvl="1" indent="-285750"/>
            <a:r>
              <a:rPr lang="en-US" dirty="0"/>
              <a:t>Requires heuristic or external validation (e.g., silhouette score for clustering).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High Dimensionality</a:t>
            </a:r>
            <a:endParaRPr lang="en-US" dirty="0"/>
          </a:p>
          <a:p>
            <a:pPr marL="742950" lvl="1" indent="-285750"/>
            <a:r>
              <a:rPr lang="en-US" dirty="0"/>
              <a:t>Curse of dimensionality affects distance-based algorithms.</a:t>
            </a:r>
          </a:p>
          <a:p>
            <a:pPr marL="742950" lvl="1" indent="-285750"/>
            <a:r>
              <a:rPr lang="en-US" dirty="0"/>
              <a:t>Dimensionality reduction methods (e.g., PCA) are often required.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Choosing the Right Algorithm</a:t>
            </a:r>
            <a:endParaRPr lang="en-US" dirty="0"/>
          </a:p>
          <a:p>
            <a:pPr marL="742950" lvl="1" indent="-285750"/>
            <a:r>
              <a:rPr lang="en-US" dirty="0"/>
              <a:t>Different clustering methods work best for different data structures.</a:t>
            </a:r>
          </a:p>
          <a:p>
            <a:pPr marL="742950" lvl="1" indent="-285750"/>
            <a:r>
              <a:rPr lang="en-US" dirty="0"/>
              <a:t>Hyperparameter tuning (e.g., number of clusters in K-Means) is difficult.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Scaling Issues</a:t>
            </a:r>
            <a:endParaRPr lang="en-US" dirty="0"/>
          </a:p>
          <a:p>
            <a:pPr marL="742950" lvl="1" indent="-285750"/>
            <a:r>
              <a:rPr lang="en-US" dirty="0"/>
              <a:t>Clustering algorithms like K-Means are sensitive to scaling.</a:t>
            </a:r>
          </a:p>
          <a:p>
            <a:pPr marL="742950" lvl="1" indent="-285750"/>
            <a:r>
              <a:rPr lang="en-US" dirty="0"/>
              <a:t>Proper pre-processing (e.g., normalization, standardization) is required.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Overfitting in High Complexity Models</a:t>
            </a:r>
            <a:endParaRPr lang="en-US" dirty="0"/>
          </a:p>
          <a:p>
            <a:pPr marL="742950" lvl="1" indent="-285750"/>
            <a:r>
              <a:rPr lang="en-US" dirty="0"/>
              <a:t>Some unsupervised methods may capture noise instead of meaningful patterns.</a:t>
            </a:r>
          </a:p>
          <a:p>
            <a:pPr marL="742950" lvl="1" indent="-285750"/>
            <a:r>
              <a:rPr lang="en-US" dirty="0"/>
              <a:t>Requires careful model selection and validation.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772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198B-5BE8-C4E0-5D0D-319C001A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b="0" i="0" u="none" strike="noStrike" baseline="0" dirty="0">
                <a:latin typeface="MyriadPro-SemiboldCond"/>
              </a:rPr>
              <a:t>Preprocessing and Scaling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32FE-6890-B157-6919-EBD278CF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it's important</a:t>
            </a:r>
            <a:r>
              <a:rPr lang="en-US" dirty="0"/>
              <a:t>: In unsupervised learning, particularly clustering (e.g., K-means), distance metrics like Euclidean distance are often used. If features are on different scales (e.g., age vs. income), the model might overemphasize some features.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Normalization</a:t>
            </a:r>
            <a:r>
              <a:rPr lang="en-US" dirty="0"/>
              <a:t>: Scaling the data to a common range, typically [0, 1] (Min-Max Scaling).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Standardization</a:t>
            </a:r>
            <a:r>
              <a:rPr lang="en-US" dirty="0"/>
              <a:t>: Transforming the data to have a mean of 0 and a standard deviation of 1 (Z-score normalization), which is important when the features have varying units or scales.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43877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1126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Next LT Pro</vt:lpstr>
      <vt:lpstr>Consolas</vt:lpstr>
      <vt:lpstr>Gill Sans MT</vt:lpstr>
      <vt:lpstr>MinionPro-It</vt:lpstr>
      <vt:lpstr>MinionPro-Regular</vt:lpstr>
      <vt:lpstr>MyriadPro-SemiboldCond</vt:lpstr>
      <vt:lpstr>UbuntuMono-Regular</vt:lpstr>
      <vt:lpstr>Wingdings 2</vt:lpstr>
      <vt:lpstr>DividendVTI</vt:lpstr>
      <vt:lpstr>LU3 Unsupervised Machine Learning</vt:lpstr>
      <vt:lpstr>Unsupervised Learning</vt:lpstr>
      <vt:lpstr>Uses of Unsupervised learning</vt:lpstr>
      <vt:lpstr>Types of Unsupervised learning</vt:lpstr>
      <vt:lpstr>Your turn</vt:lpstr>
      <vt:lpstr>What is Reinforcement Learning (RL)?</vt:lpstr>
      <vt:lpstr>Clustering vs Transforming</vt:lpstr>
      <vt:lpstr>Challenges in Unsupervised Learning</vt:lpstr>
      <vt:lpstr>Preprocessing and Scaling</vt:lpstr>
      <vt:lpstr>mglearn.plots.plot_scaling() </vt:lpstr>
      <vt:lpstr>Standard Scaler</vt:lpstr>
      <vt:lpstr>Robust Scaler</vt:lpstr>
      <vt:lpstr>Min Max Scaler</vt:lpstr>
      <vt:lpstr>Normalizer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Damion Robert Kenneth Joyner</dc:creator>
  <cp:lastModifiedBy>Damion Robert Kenneth Joyner</cp:lastModifiedBy>
  <cp:revision>4</cp:revision>
  <dcterms:created xsi:type="dcterms:W3CDTF">2025-03-30T08:06:00Z</dcterms:created>
  <dcterms:modified xsi:type="dcterms:W3CDTF">2025-03-31T08:30:39Z</dcterms:modified>
</cp:coreProperties>
</file>