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71" r:id="rId4"/>
    <p:sldId id="272" r:id="rId5"/>
    <p:sldId id="274" r:id="rId6"/>
    <p:sldId id="270" r:id="rId7"/>
    <p:sldId id="275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3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3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3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2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36671-44E2-7666-D65C-7FA9424D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LU6</a:t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chemeClr val="tx1"/>
                </a:solidFill>
              </a:rPr>
              <a:t>Pipelines</a:t>
            </a:r>
            <a:br>
              <a:rPr lang="en-US" sz="3300" dirty="0">
                <a:solidFill>
                  <a:schemeClr val="tx1"/>
                </a:solidFill>
              </a:rPr>
            </a:br>
            <a:endParaRPr lang="en-ZA" sz="33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1B4B4-5E8C-BFE7-5A54-1F1E4EC2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Pipelines help us chain the steps for processing data</a:t>
            </a:r>
          </a:p>
          <a:p>
            <a:pPr>
              <a:lnSpc>
                <a:spcPct val="100000"/>
              </a:lnSpc>
            </a:pPr>
            <a:endParaRPr lang="en-ZA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B7FF-5631-D94D-F14A-E90D3515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5" r="25088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18FD2-FE39-52E4-FB6D-80618B3EF98C}"/>
              </a:ext>
            </a:extLst>
          </p:cNvPr>
          <p:cNvSpPr txBox="1"/>
          <p:nvPr/>
        </p:nvSpPr>
        <p:spPr>
          <a:xfrm>
            <a:off x="10990907" y="618775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P131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294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AD10-B053-4CBD-05D7-7B237955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0" i="0" u="none" strike="noStrike" baseline="0" dirty="0">
                <a:latin typeface="MyriadPro-SemiboldCond"/>
              </a:rPr>
              <a:t>What is a pipeline</a:t>
            </a:r>
            <a:br>
              <a:rPr lang="en-ZA" sz="2400" b="0" i="0" u="none" strike="noStrike" baseline="0" dirty="0">
                <a:latin typeface="MyriadPro-SemiboldCond"/>
              </a:rPr>
            </a:br>
            <a:br>
              <a:rPr lang="en-ZA" sz="2400" b="0" i="0" u="none" strike="noStrike" baseline="0" dirty="0">
                <a:latin typeface="MyriadPro-SemiboldCond"/>
              </a:rPr>
            </a:br>
            <a:r>
              <a:rPr lang="en-US" sz="1600" dirty="0"/>
              <a:t>A pipeline in Machine learning is a way to chain multiple data processing and modeling steps into a single, reusable workflow.</a:t>
            </a:r>
            <a:endParaRPr lang="en-Z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F8A9-63A0-F223-C1AB-9E4DA7EC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MinionPro-Regular"/>
              </a:rPr>
              <a:t>Combines preprocessing (e.g., scaling, imputation) and modeling steps into one object.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Helps avoid data leakage by ensuring that preprocessing happens within cross-validation folds.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Makes your code cleaner, more organized, and repeatable.</a:t>
            </a:r>
          </a:p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287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F53BC-9B4F-2F9B-FD9F-8E44BDC76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7D2-85E5-B565-7A69-BBBFC6C6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So, we go from:</a:t>
            </a:r>
            <a:br>
              <a:rPr lang="en-US" sz="2400" dirty="0"/>
            </a:br>
            <a:endParaRPr lang="en-ZA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94E430-EA1B-93B8-FA7A-0B714F2D9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04" y="2522057"/>
            <a:ext cx="4823026" cy="36337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D7615-1DD5-F8F0-F89F-725DBC89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72" y="2619687"/>
            <a:ext cx="4533900" cy="3438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764A0B-6133-B449-CC9C-0FDEFAF42D20}"/>
              </a:ext>
            </a:extLst>
          </p:cNvPr>
          <p:cNvSpPr txBox="1"/>
          <p:nvPr/>
        </p:nvSpPr>
        <p:spPr>
          <a:xfrm>
            <a:off x="2038350" y="2070615"/>
            <a:ext cx="60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54D7B-784B-640F-8323-5AE76D97BA08}"/>
              </a:ext>
            </a:extLst>
          </p:cNvPr>
          <p:cNvSpPr txBox="1"/>
          <p:nvPr/>
        </p:nvSpPr>
        <p:spPr>
          <a:xfrm>
            <a:off x="8201025" y="2070615"/>
            <a:ext cx="86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this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798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22E7D-DFA3-9223-0B2D-6A09AD03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7197-FBA6-34EA-2F4C-95FFDEE2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0" i="0" u="none" strike="noStrike" baseline="0" dirty="0">
                <a:latin typeface="MyriadPro-SemiboldCond"/>
              </a:rPr>
              <a:t>Why Use Pipelines?</a:t>
            </a:r>
            <a:br>
              <a:rPr lang="en-ZA" sz="2400" b="0" i="0" u="none" strike="noStrike" baseline="0" dirty="0">
                <a:latin typeface="MyriadPro-SemiboldCond"/>
              </a:rPr>
            </a:br>
            <a:br>
              <a:rPr lang="en-ZA" sz="2400" b="0" i="0" u="none" strike="noStrike" baseline="0" dirty="0">
                <a:latin typeface="MyriadPro-SemiboldCond"/>
              </a:rPr>
            </a:br>
            <a:r>
              <a:rPr lang="en-US" sz="1600" dirty="0"/>
              <a:t>Pipelines simplify machine learning workflows by combining preprocessing and modeling steps into one consistent and reusable process.</a:t>
            </a:r>
            <a:endParaRPr lang="en-ZA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63B1-B234-5FA5-2C9A-1B0132AE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MinionPro-Regular"/>
              </a:rPr>
              <a:t>Cleaner Code: Keep all steps in one object instead of scattered functions.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Prevents Data Leakage: Ensures transformations are applied only to training data during fitting.</a:t>
            </a:r>
          </a:p>
          <a:p>
            <a:pPr algn="l"/>
            <a:r>
              <a:rPr lang="en-ZA" sz="1800" dirty="0">
                <a:latin typeface="MinionPro-Regular"/>
              </a:rPr>
              <a:t>Reusable &amp; Consistent: </a:t>
            </a:r>
            <a:r>
              <a:rPr lang="en-US" sz="1800" dirty="0">
                <a:latin typeface="MinionPro-Regular"/>
              </a:rPr>
              <a:t>You can easily reuse the pipeline for new data or in production.</a:t>
            </a:r>
          </a:p>
          <a:p>
            <a:pPr algn="l"/>
            <a:r>
              <a:rPr lang="en-ZA" sz="1800" dirty="0">
                <a:latin typeface="MinionPro-Regular"/>
              </a:rPr>
              <a:t>Seamless with Grid Search: </a:t>
            </a:r>
            <a:r>
              <a:rPr lang="en-US" sz="1800" dirty="0">
                <a:latin typeface="MinionPro-Regular"/>
              </a:rPr>
              <a:t>Combine with </a:t>
            </a:r>
            <a:r>
              <a:rPr lang="en-US" sz="1800" dirty="0" err="1">
                <a:latin typeface="MinionPro-Regular"/>
              </a:rPr>
              <a:t>GridSearchCV</a:t>
            </a:r>
            <a:r>
              <a:rPr lang="en-US" sz="1800" dirty="0">
                <a:latin typeface="MinionPro-Regular"/>
              </a:rPr>
              <a:t> to tune preprocessing and model hyperparameters together. </a:t>
            </a:r>
          </a:p>
        </p:txBody>
      </p:sp>
    </p:spTree>
    <p:extLst>
      <p:ext uri="{BB962C8B-B14F-4D97-AF65-F5344CB8AC3E}">
        <p14:creationId xmlns:p14="http://schemas.microsoft.com/office/powerpoint/2010/main" val="110343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80458-A02E-1D63-52D3-435B4CA70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2E06-CA0A-1803-CCB0-6992BE0A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0" i="0" u="none" strike="noStrike" baseline="0" dirty="0">
                <a:latin typeface="MyriadPro-SemiboldCond"/>
              </a:rPr>
              <a:t>Pitfalls of Using Pipelines</a:t>
            </a:r>
            <a:br>
              <a:rPr lang="en-ZA" sz="2400" b="0" i="0" u="none" strike="noStrike" baseline="0" dirty="0">
                <a:latin typeface="MyriadPro-SemiboldCond"/>
              </a:rPr>
            </a:br>
            <a:br>
              <a:rPr lang="en-ZA" sz="2400" b="0" i="0" u="none" strike="noStrike" baseline="0" dirty="0">
                <a:latin typeface="MyriadPro-SemiboldCond"/>
              </a:rPr>
            </a:br>
            <a:r>
              <a:rPr lang="en-US" sz="1600" dirty="0"/>
              <a:t>Pipelines are powerful, but they have limitations and caveats you need to be aware of to use them effectively.</a:t>
            </a:r>
            <a:endParaRPr lang="en-ZA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B951-84EA-AE88-1784-95AE85BA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MinionPro-Regular"/>
              </a:rPr>
              <a:t>Custom transformers must follow a strict interface</a:t>
            </a:r>
          </a:p>
          <a:p>
            <a:pPr lvl="1"/>
            <a:r>
              <a:rPr lang="en-US" sz="1600" dirty="0">
                <a:latin typeface="MinionPro-Regular"/>
              </a:rPr>
              <a:t>implement fit() and transform() methods.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Harder to debug</a:t>
            </a:r>
            <a:r>
              <a:rPr lang="en-US" sz="1800" dirty="0">
                <a:latin typeface="MinionPro-Regular"/>
              </a:rPr>
              <a:t>.</a:t>
            </a:r>
          </a:p>
          <a:p>
            <a:pPr algn="l"/>
            <a:r>
              <a:rPr lang="en-US" sz="1800" dirty="0">
                <a:latin typeface="MinionPro-Regular"/>
              </a:rPr>
              <a:t>Pure Python functions or custom logic must be wrapped in a transformer class</a:t>
            </a:r>
          </a:p>
          <a:p>
            <a:pPr algn="l"/>
            <a:r>
              <a:rPr lang="en-US" sz="1800" dirty="0">
                <a:latin typeface="MinionPro-Regular"/>
              </a:rPr>
              <a:t>Some models don’t play well with all preprocessing, and may not be improved by the same transformations as others.</a:t>
            </a:r>
          </a:p>
          <a:p>
            <a:pPr lvl="1"/>
            <a:r>
              <a:rPr lang="en-US" sz="1600" dirty="0" err="1">
                <a:latin typeface="MinionPro-Regular"/>
              </a:rPr>
              <a:t>E.g</a:t>
            </a:r>
            <a:r>
              <a:rPr lang="en-US" sz="1600" dirty="0">
                <a:latin typeface="MinionPro-Regular"/>
              </a:rPr>
              <a:t> scaling may cause issues with decision trees.</a:t>
            </a:r>
          </a:p>
          <a:p>
            <a:r>
              <a:rPr lang="en-US" sz="1800" dirty="0" err="1">
                <a:latin typeface="MinionPro-Regular"/>
              </a:rPr>
              <a:t>GridSearch</a:t>
            </a:r>
            <a:r>
              <a:rPr lang="en-US" sz="1800" dirty="0">
                <a:latin typeface="MinionPro-Regular"/>
              </a:rPr>
              <a:t> can become very slow when searching over multiple pipelines and model params.</a:t>
            </a:r>
          </a:p>
        </p:txBody>
      </p:sp>
    </p:spTree>
    <p:extLst>
      <p:ext uri="{BB962C8B-B14F-4D97-AF65-F5344CB8AC3E}">
        <p14:creationId xmlns:p14="http://schemas.microsoft.com/office/powerpoint/2010/main" val="6038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63DC-C1F0-65E4-0130-CE9B53F6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61DD-73A5-CDD0-8202-82E27217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</a:t>
            </a:r>
            <a:r>
              <a:rPr lang="en-US" dirty="0" err="1"/>
              <a:t>activity.ipynb</a:t>
            </a:r>
            <a:endParaRPr lang="en-US" dirty="0"/>
          </a:p>
          <a:p>
            <a:r>
              <a:rPr lang="en-US" dirty="0"/>
              <a:t>Use a pipeline to impute and scale data and then train a model on the iris dataset.</a:t>
            </a:r>
          </a:p>
          <a:p>
            <a:r>
              <a:rPr lang="en-US" dirty="0"/>
              <a:t>Use the same pipeline with a different model for a comparison</a:t>
            </a:r>
          </a:p>
          <a:p>
            <a:r>
              <a:rPr lang="en-US" dirty="0"/>
              <a:t>Create a custom transformer to add to your pipeline.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17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FF35C-05B6-06C6-FD9E-478251BC5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4426-F037-E846-04F8-A1E7A838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0" i="0" u="none" strike="noStrike" baseline="0" dirty="0">
                <a:latin typeface="MyriadPro-SemiboldCond"/>
              </a:rPr>
              <a:t>Planning a Pipeline</a:t>
            </a:r>
            <a:br>
              <a:rPr lang="en-ZA" sz="2400" b="0" i="0" u="none" strike="noStrike" baseline="0" dirty="0">
                <a:latin typeface="MyriadPro-SemiboldCond"/>
              </a:rPr>
            </a:br>
            <a:br>
              <a:rPr lang="en-ZA" sz="2400" b="0" i="0" u="none" strike="noStrike" baseline="0" dirty="0">
                <a:latin typeface="MyriadPro-SemiboldCond"/>
              </a:rPr>
            </a:br>
            <a:r>
              <a:rPr lang="en-US" sz="1600" dirty="0"/>
              <a:t>Before building a pipeline, you should analyze your data and identify what preprocessing and modeling steps are necessary — and in what order.</a:t>
            </a:r>
            <a:endParaRPr lang="en-ZA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C10-BC70-0590-14DF-E1DD0451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1800" dirty="0">
                <a:latin typeface="MinionPro-Regular"/>
              </a:rPr>
              <a:t> Do you have missing values?</a:t>
            </a:r>
          </a:p>
          <a:p>
            <a:pPr lvl="1"/>
            <a:r>
              <a:rPr lang="en-US" sz="1600" dirty="0">
                <a:latin typeface="MinionPro-Regular"/>
              </a:rPr>
              <a:t> Add an imputer step (</a:t>
            </a:r>
            <a:r>
              <a:rPr lang="en-US" sz="1600" dirty="0" err="1">
                <a:latin typeface="MinionPro-Regular"/>
              </a:rPr>
              <a:t>SimpleImputer</a:t>
            </a:r>
            <a:r>
              <a:rPr lang="en-US" sz="1600" dirty="0">
                <a:latin typeface="MinionPro-Regular"/>
              </a:rPr>
              <a:t>, </a:t>
            </a:r>
            <a:r>
              <a:rPr lang="en-US" sz="1600" dirty="0" err="1">
                <a:latin typeface="MinionPro-Regular"/>
              </a:rPr>
              <a:t>KNNImputer</a:t>
            </a:r>
            <a:r>
              <a:rPr lang="en-US" sz="1600" dirty="0">
                <a:latin typeface="MinionPro-Regular"/>
              </a:rPr>
              <a:t>)</a:t>
            </a:r>
          </a:p>
          <a:p>
            <a:pPr algn="l"/>
            <a:r>
              <a:rPr lang="en-US" sz="1800" dirty="0">
                <a:latin typeface="MinionPro-Regular"/>
              </a:rPr>
              <a:t> Are the features on different scales?</a:t>
            </a:r>
          </a:p>
          <a:p>
            <a:pPr lvl="1"/>
            <a:r>
              <a:rPr lang="en-US" sz="1600" dirty="0">
                <a:latin typeface="MinionPro-Regular"/>
              </a:rPr>
              <a:t> Add a scaler (</a:t>
            </a:r>
            <a:r>
              <a:rPr lang="en-US" sz="1600" dirty="0" err="1">
                <a:latin typeface="MinionPro-Regular"/>
              </a:rPr>
              <a:t>StandardScaler</a:t>
            </a:r>
            <a:r>
              <a:rPr lang="en-US" sz="1600" dirty="0">
                <a:latin typeface="MinionPro-Regular"/>
              </a:rPr>
              <a:t>, </a:t>
            </a:r>
            <a:r>
              <a:rPr lang="en-US" sz="1600" dirty="0" err="1">
                <a:latin typeface="MinionPro-Regular"/>
              </a:rPr>
              <a:t>MinMaxScaler</a:t>
            </a:r>
            <a:r>
              <a:rPr lang="en-US" sz="1600" dirty="0">
                <a:latin typeface="MinionPro-Regular"/>
              </a:rPr>
              <a:t>)</a:t>
            </a:r>
          </a:p>
          <a:p>
            <a:pPr algn="l"/>
            <a:r>
              <a:rPr lang="en-US" sz="1800" dirty="0">
                <a:latin typeface="MinionPro-Regular"/>
              </a:rPr>
              <a:t> Do you need to create or transform features?</a:t>
            </a:r>
          </a:p>
          <a:p>
            <a:pPr lvl="1"/>
            <a:r>
              <a:rPr lang="en-US" sz="1600" dirty="0">
                <a:latin typeface="MinionPro-Regular"/>
              </a:rPr>
              <a:t> Add a custom transformer or </a:t>
            </a:r>
            <a:r>
              <a:rPr lang="en-US" sz="1600" dirty="0" err="1">
                <a:latin typeface="MinionPro-Regular"/>
              </a:rPr>
              <a:t>FunctionTransformer</a:t>
            </a:r>
            <a:endParaRPr lang="en-US" sz="1600" dirty="0">
              <a:latin typeface="MinionPro-Regular"/>
            </a:endParaRPr>
          </a:p>
          <a:p>
            <a:pPr algn="l"/>
            <a:r>
              <a:rPr lang="en-US" sz="1800" dirty="0">
                <a:latin typeface="MinionPro-Regular"/>
              </a:rPr>
              <a:t> Do you need to encode categorical variables?</a:t>
            </a:r>
          </a:p>
          <a:p>
            <a:pPr lvl="1"/>
            <a:r>
              <a:rPr lang="en-US" sz="1600" dirty="0">
                <a:latin typeface="MinionPro-Regular"/>
              </a:rPr>
              <a:t>Use </a:t>
            </a:r>
            <a:r>
              <a:rPr lang="en-US" sz="1600" dirty="0" err="1">
                <a:latin typeface="MinionPro-Regular"/>
              </a:rPr>
              <a:t>OneHotEncoder</a:t>
            </a:r>
            <a:r>
              <a:rPr lang="en-US" sz="1600" dirty="0">
                <a:latin typeface="MinionPro-Regular"/>
              </a:rPr>
              <a:t> or </a:t>
            </a:r>
            <a:r>
              <a:rPr lang="en-US" sz="1600" dirty="0" err="1">
                <a:latin typeface="MinionPro-Regular"/>
              </a:rPr>
              <a:t>OrdinalEncoder</a:t>
            </a:r>
            <a:endParaRPr lang="en-US" sz="1600" dirty="0">
              <a:latin typeface="MinionPro-Regular"/>
            </a:endParaRPr>
          </a:p>
          <a:p>
            <a:pPr algn="l"/>
            <a:r>
              <a:rPr lang="en-US" sz="1800" dirty="0">
                <a:latin typeface="MinionPro-Regular"/>
              </a:rPr>
              <a:t> Are there features to drop or select?</a:t>
            </a:r>
          </a:p>
          <a:p>
            <a:pPr lvl="1"/>
            <a:r>
              <a:rPr lang="en-US" sz="1600" dirty="0">
                <a:latin typeface="MinionPro-Regular"/>
              </a:rPr>
              <a:t> Add a feature selector (</a:t>
            </a:r>
            <a:r>
              <a:rPr lang="en-US" sz="1600" dirty="0" err="1">
                <a:latin typeface="MinionPro-Regular"/>
              </a:rPr>
              <a:t>SelectKBest</a:t>
            </a:r>
            <a:r>
              <a:rPr lang="en-US" sz="1600" dirty="0">
                <a:latin typeface="MinionPro-Regular"/>
              </a:rPr>
              <a:t>, custom logic)</a:t>
            </a:r>
          </a:p>
          <a:p>
            <a:pPr algn="l"/>
            <a:r>
              <a:rPr lang="en-US" sz="1800" dirty="0">
                <a:latin typeface="MinionPro-Regular"/>
              </a:rPr>
              <a:t> Which model(s) do you want to use?</a:t>
            </a:r>
          </a:p>
          <a:p>
            <a:pPr lvl="1"/>
            <a:r>
              <a:rPr lang="en-US" sz="1600" dirty="0">
                <a:latin typeface="MinionPro-Regular"/>
              </a:rPr>
              <a:t>Choose estimator(s) appropriate for the task</a:t>
            </a:r>
          </a:p>
          <a:p>
            <a:pPr algn="l"/>
            <a:r>
              <a:rPr lang="en-US" sz="1800" dirty="0">
                <a:latin typeface="MinionPro-Regular"/>
              </a:rPr>
              <a:t> How will you evaluate performance?</a:t>
            </a:r>
          </a:p>
          <a:p>
            <a:pPr lvl="1"/>
            <a:r>
              <a:rPr lang="en-US" sz="1600" dirty="0">
                <a:latin typeface="MinionPro-Regular"/>
              </a:rPr>
              <a:t> Accuracy? F1? Cross-validation?</a:t>
            </a:r>
          </a:p>
        </p:txBody>
      </p:sp>
    </p:spTree>
    <p:extLst>
      <p:ext uri="{BB962C8B-B14F-4D97-AF65-F5344CB8AC3E}">
        <p14:creationId xmlns:p14="http://schemas.microsoft.com/office/powerpoint/2010/main" val="54495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5DA75-4E14-7D1D-CB15-4963A552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517-A4A4-AADB-4E2E-994DF3BB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0" i="0" u="none" strike="noStrike" baseline="0" dirty="0">
                <a:latin typeface="MyriadPro-SemiboldCond"/>
              </a:rPr>
              <a:t>Power of a Pipeline</a:t>
            </a:r>
            <a:br>
              <a:rPr lang="en-ZA" sz="2400" b="0" i="0" u="none" strike="noStrike" baseline="0" dirty="0">
                <a:latin typeface="MyriadPro-SemiboldCond"/>
              </a:rPr>
            </a:br>
            <a:br>
              <a:rPr lang="en-ZA" sz="2400" b="0" i="0" u="none" strike="noStrike" baseline="0" dirty="0">
                <a:latin typeface="MyriadPro-SemiboldCond"/>
              </a:rPr>
            </a:br>
            <a:r>
              <a:rPr lang="en-US" sz="1600" dirty="0"/>
              <a:t>With pipelines, you can chain everything — cleaning, engineering, modeling, even basic visualizations and evaluation — into one reusable workflow.</a:t>
            </a:r>
            <a:endParaRPr lang="en-ZA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EDD160-F8C0-B833-D178-D37418C1E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89988"/>
              </p:ext>
            </p:extLst>
          </p:nvPr>
        </p:nvGraphicFramePr>
        <p:xfrm>
          <a:off x="581025" y="2341563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909055206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67696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How to Include It in a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9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Imputation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SimpleImputer, KNNImputer,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StandardScaler, MinMaxScaler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97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Custom transformer or FunctionTransformer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3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Encoding categoricals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OneHotEncoder, OrdinalEncoder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28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Feature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SelectKBest, PCA, RFE,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9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Modeling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Any sklearn estimator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4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Model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cross_val_score() or GridSearchCV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5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/>
                        <a:t>Analysis / 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transformers that log or plot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13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26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CEDC-28C0-9B86-E497-2F513860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2BD7-0587-41AE-4A78-AECA8927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BE2E-8D19-40C1-133B-C77565D2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your notebook from Task 1 and see how much you can put in a pipeline.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84354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593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Gill Sans MT</vt:lpstr>
      <vt:lpstr>MinionPro-Regular</vt:lpstr>
      <vt:lpstr>MyriadPro-SemiboldCond</vt:lpstr>
      <vt:lpstr>Wingdings 2</vt:lpstr>
      <vt:lpstr>DividendVTI</vt:lpstr>
      <vt:lpstr>LU6 Pipelines </vt:lpstr>
      <vt:lpstr>What is a pipeline  A pipeline in Machine learning is a way to chain multiple data processing and modeling steps into a single, reusable workflow.</vt:lpstr>
      <vt:lpstr>So, we go from: </vt:lpstr>
      <vt:lpstr>Why Use Pipelines?  Pipelines simplify machine learning workflows by combining preprocessing and modeling steps into one consistent and reusable process.</vt:lpstr>
      <vt:lpstr>Pitfalls of Using Pipelines  Pipelines are powerful, but they have limitations and caveats you need to be aware of to use them effectively.</vt:lpstr>
      <vt:lpstr>Activity</vt:lpstr>
      <vt:lpstr>Planning a Pipeline  Before building a pipeline, you should analyze your data and identify what preprocessing and modeling steps are necessary — and in what order.</vt:lpstr>
      <vt:lpstr>Power of a Pipeline  With pipelines, you can chain everything — cleaning, engineering, modeling, even basic visualizations and evaluation — into one reusable workflow.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Damion Robert Kenneth Joyner</dc:creator>
  <cp:lastModifiedBy>Damion Robert Kenneth Joyner</cp:lastModifiedBy>
  <cp:revision>5</cp:revision>
  <dcterms:created xsi:type="dcterms:W3CDTF">2025-03-30T08:06:00Z</dcterms:created>
  <dcterms:modified xsi:type="dcterms:W3CDTF">2025-05-19T14:25:49Z</dcterms:modified>
</cp:coreProperties>
</file>