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8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45B30-FB04-401A-BAE2-E4D8B0B81907}" type="datetimeFigureOut">
              <a:rPr lang="en-AU" smtClean="0"/>
              <a:t>16/07/2022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1059DA-8380-4C68-BB44-8BC79AA9C4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5428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1059DA-8380-4C68-BB44-8BC79AA9C48E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3675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EEF45-8681-F9BE-6E64-04F987EE7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59B9-CFDC-0EED-F95D-D91D6BE37C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79855-C1E9-359C-DFF9-88BE2946F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53BC-52B0-4704-A064-0E0A3B92915A}" type="datetimeFigureOut">
              <a:rPr lang="en-AU" smtClean="0"/>
              <a:t>16/07/2022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15602-BC67-34C5-AC6E-F52F0D9A5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5E9B9-CF1E-FF07-AF60-23E391DD1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DD51D-EA97-4B1E-BF12-D72E25702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2194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4DF9E-E6F2-F6E0-6D68-695112897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628FD7-E54C-6219-CAA9-D37BA1635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F2ADC-B692-174A-18B0-A37124FF0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53BC-52B0-4704-A064-0E0A3B92915A}" type="datetimeFigureOut">
              <a:rPr lang="en-AU" smtClean="0"/>
              <a:t>16/07/2022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0A718-A941-05AE-3B82-048D7A6F2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0C782-9590-01B7-974C-106852081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DD51D-EA97-4B1E-BF12-D72E25702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488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134860-8DC8-293C-6F5C-F09468DB9A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2E01F5-7904-C66C-351F-102911999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AB956-CC4B-11BE-4FA1-71AF07545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53BC-52B0-4704-A064-0E0A3B92915A}" type="datetimeFigureOut">
              <a:rPr lang="en-AU" smtClean="0"/>
              <a:t>16/07/2022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F1370-2B00-4389-DA4B-5663B9809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22292-E1FB-02E2-B1A0-D3DF9C8FF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DD51D-EA97-4B1E-BF12-D72E25702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8170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29EB1-F92E-7FAB-620E-192827172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951D9-5E75-A098-1DBF-0AFB931B6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5F669-626D-6110-1D52-FB269F31D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53BC-52B0-4704-A064-0E0A3B92915A}" type="datetimeFigureOut">
              <a:rPr lang="en-AU" smtClean="0"/>
              <a:t>16/07/2022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B6E96-2A10-DB6C-B667-16B8C63CA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B6B2C-9420-2EBC-E569-26F1DC2E1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DD51D-EA97-4B1E-BF12-D72E25702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8655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88D81-BC1B-F7C1-549A-0E0174C1D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5EE34-8B3F-D8A9-1876-F976C4037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F1532-FB76-BE76-F90B-B6633101D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53BC-52B0-4704-A064-0E0A3B92915A}" type="datetimeFigureOut">
              <a:rPr lang="en-AU" smtClean="0"/>
              <a:t>16/07/2022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32A2E-05D5-EA7A-B892-FF3D2EEEB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C22D8-4AFA-7DED-9856-D24E6F9DF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DD51D-EA97-4B1E-BF12-D72E25702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597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54023-2725-EA78-4B7C-9957FF85E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28E37-83E7-AAB7-D017-F0007AFAB7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15B852-A243-5F0E-99D9-BC81E3E49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EB845-6535-B5F6-B813-7870BF4A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53BC-52B0-4704-A064-0E0A3B92915A}" type="datetimeFigureOut">
              <a:rPr lang="en-AU" smtClean="0"/>
              <a:t>16/07/2022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CED35E-9D43-68BC-B273-AA6C00779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B7615C-BC1C-9F5B-5F1C-5B0F3DE14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DD51D-EA97-4B1E-BF12-D72E25702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3311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91DB2-8402-BEAD-749A-DD65F1616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9D912-40DB-6F64-E23E-BBEF807EB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8041B1-C2E9-7E7C-970B-68FF0F3CA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A478D-3D9A-F88A-A39F-5F7F61FFFF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ABFB7F-6653-CF2B-CE6D-8149ED9E43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E462D2-05E4-B1F9-FF67-0168B2072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53BC-52B0-4704-A064-0E0A3B92915A}" type="datetimeFigureOut">
              <a:rPr lang="en-AU" smtClean="0"/>
              <a:t>16/07/2022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F7C2AA-AB7F-90BC-1C6F-64321B361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BC5233-2638-B921-D268-07BFD1737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DD51D-EA97-4B1E-BF12-D72E25702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492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040EF-CAFD-0C1F-FA7A-EEECF97DF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CDCA23-68C6-F491-3B4A-617F3AB35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53BC-52B0-4704-A064-0E0A3B92915A}" type="datetimeFigureOut">
              <a:rPr lang="en-AU" smtClean="0"/>
              <a:t>16/07/2022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EB0770-5849-283E-CCE7-0B81E1178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0F1EB9-516C-4241-ABE1-EB4507A11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DD51D-EA97-4B1E-BF12-D72E25702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6843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256885-99FB-256B-FCC8-8485B7D10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53BC-52B0-4704-A064-0E0A3B92915A}" type="datetimeFigureOut">
              <a:rPr lang="en-AU" smtClean="0"/>
              <a:t>16/07/2022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FC0790-5D0E-61D5-7703-3A75BFEF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F235F-5B2C-D772-4914-33FFDFE7F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DD51D-EA97-4B1E-BF12-D72E25702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5479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2546E-FD03-111C-0CCD-B7A1121B4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A622D-7810-EA81-1971-3CBFC8525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2BCB8C-0363-0574-BA2E-D03E53C38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CC99DB-AAFF-E08A-A995-6DF657E42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53BC-52B0-4704-A064-0E0A3B92915A}" type="datetimeFigureOut">
              <a:rPr lang="en-AU" smtClean="0"/>
              <a:t>16/07/2022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C3C50-7ACE-29FF-3316-0553F3890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629B0F-ABE7-8ED1-020F-A40533318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DD51D-EA97-4B1E-BF12-D72E25702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2832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A56E8-59F1-D081-79B0-4DC2DB614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87096B-9A77-F113-444D-F912806F0E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8590E-CF24-413E-3D76-552EAE29B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D980F6-6C18-7CE3-AAA0-00BFD5F55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53BC-52B0-4704-A064-0E0A3B92915A}" type="datetimeFigureOut">
              <a:rPr lang="en-AU" smtClean="0"/>
              <a:t>16/07/2022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7BD1A-38A2-140C-420A-86394F9D2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DF72FE-93C1-F77D-AF78-BECAF1DEB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DD51D-EA97-4B1E-BF12-D72E25702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9824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3E450A-EAF0-D7B6-4883-2C6BFFFCE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856BF-50E0-B076-5E8D-26E5AB873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B737B-10D9-5EC6-A796-0BBF04B60F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253BC-52B0-4704-A064-0E0A3B92915A}" type="datetimeFigureOut">
              <a:rPr lang="en-AU" smtClean="0"/>
              <a:t>16/07/2022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87BFC-CF04-521A-8C33-240A22C846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C793B-50C4-6BBB-2808-674B0ADA9F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DD51D-EA97-4B1E-BF12-D72E25702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7687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6942DB8-2BF7-25C7-791A-27300FB8BE5F}"/>
              </a:ext>
            </a:extLst>
          </p:cNvPr>
          <p:cNvSpPr/>
          <p:nvPr/>
        </p:nvSpPr>
        <p:spPr>
          <a:xfrm>
            <a:off x="489857" y="487135"/>
            <a:ext cx="5606143" cy="29418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2800" b="1" dirty="0">
                <a:solidFill>
                  <a:srgbClr val="FF0000"/>
                </a:solidFill>
                <a:latin typeface="Eras Demi ITC" panose="020B0805030504020804" pitchFamily="34" charset="0"/>
              </a:rPr>
              <a:t>Says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rPr>
              <a:t>I really like playing hangman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rPr>
              <a:t>I spend all day dealing with people and I am tired of them by the end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b="1" dirty="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rPr>
              <a:t>My partner would like to play hangman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8494DF-FDDB-9440-3E20-5320D535E1B4}"/>
              </a:ext>
            </a:extLst>
          </p:cNvPr>
          <p:cNvSpPr/>
          <p:nvPr/>
        </p:nvSpPr>
        <p:spPr>
          <a:xfrm>
            <a:off x="6096000" y="487135"/>
            <a:ext cx="5606143" cy="29418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2800" b="1" dirty="0">
                <a:solidFill>
                  <a:srgbClr val="FFC000"/>
                </a:solidFill>
                <a:latin typeface="Eras Demi ITC" panose="020B0805030504020804" pitchFamily="34" charset="0"/>
              </a:rPr>
              <a:t>Thinks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AU" dirty="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rPr>
              <a:t>People exhaust me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AU" b="1" dirty="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rPr>
              <a:t>Am I getting better at playing this game?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AU" b="1" dirty="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rPr>
              <a:t>Doesn’t like repeating words that he’s already guessed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FC41DA-924A-52E4-E802-5B3C7477CFAD}"/>
              </a:ext>
            </a:extLst>
          </p:cNvPr>
          <p:cNvSpPr/>
          <p:nvPr/>
        </p:nvSpPr>
        <p:spPr>
          <a:xfrm>
            <a:off x="489856" y="3429000"/>
            <a:ext cx="5606143" cy="29418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2800" b="1" dirty="0">
                <a:solidFill>
                  <a:srgbClr val="92D050"/>
                </a:solidFill>
                <a:latin typeface="Eras Demi ITC" panose="020B0805030504020804" pitchFamily="34" charset="0"/>
              </a:rPr>
              <a:t>Does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AU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Goes to work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AU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Deals with people all day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649FF2-15FA-5CFC-945C-BBEFE8A8E124}"/>
              </a:ext>
            </a:extLst>
          </p:cNvPr>
          <p:cNvSpPr/>
          <p:nvPr/>
        </p:nvSpPr>
        <p:spPr>
          <a:xfrm>
            <a:off x="6096000" y="3429000"/>
            <a:ext cx="5606143" cy="29418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2800" b="1" dirty="0">
                <a:solidFill>
                  <a:srgbClr val="7030A0"/>
                </a:solidFill>
                <a:latin typeface="Eras Demi ITC" panose="020B0805030504020804" pitchFamily="34" charset="0"/>
              </a:rPr>
              <a:t>Feels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AU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Tired of dealing with people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AU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Joy at solving hangman puzzles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AU" b="1" dirty="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rPr>
              <a:t>There isn’t enough words in the word list</a:t>
            </a:r>
            <a:endParaRPr lang="en-AU" sz="2000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9D96FC-1F80-35AC-4218-A2713AFA76DD}"/>
              </a:ext>
            </a:extLst>
          </p:cNvPr>
          <p:cNvSpPr/>
          <p:nvPr/>
        </p:nvSpPr>
        <p:spPr>
          <a:xfrm>
            <a:off x="4735286" y="3022147"/>
            <a:ext cx="2721428" cy="813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2800" b="1" dirty="0">
                <a:solidFill>
                  <a:srgbClr val="00B0F0"/>
                </a:solidFill>
                <a:latin typeface="Eras Demi ITC" panose="020B0805030504020804" pitchFamily="34" charset="0"/>
              </a:rPr>
              <a:t>User</a:t>
            </a:r>
            <a:endParaRPr lang="en-AU" b="1" dirty="0">
              <a:solidFill>
                <a:srgbClr val="00B0F0"/>
              </a:solidFill>
              <a:latin typeface="Eras Demi ITC" panose="020B0805030504020804" pitchFamily="34" charset="0"/>
            </a:endParaRP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Mikey</a:t>
            </a:r>
          </a:p>
        </p:txBody>
      </p:sp>
    </p:spTree>
    <p:extLst>
      <p:ext uri="{BB962C8B-B14F-4D97-AF65-F5344CB8AC3E}">
        <p14:creationId xmlns:p14="http://schemas.microsoft.com/office/powerpoint/2010/main" val="3010632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5A952D-BAB3-35B9-2614-EC3F9308DC56}"/>
              </a:ext>
            </a:extLst>
          </p:cNvPr>
          <p:cNvSpPr/>
          <p:nvPr/>
        </p:nvSpPr>
        <p:spPr>
          <a:xfrm>
            <a:off x="549729" y="261258"/>
            <a:ext cx="11092542" cy="391886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  <a:latin typeface="Eras Demi ITC" panose="020B0805030504020804" pitchFamily="34" charset="0"/>
              </a:rPr>
              <a:t>Mikey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6C021FF-D23E-2F80-8FDD-81A5E7C425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872592"/>
              </p:ext>
            </p:extLst>
          </p:nvPr>
        </p:nvGraphicFramePr>
        <p:xfrm>
          <a:off x="549729" y="653143"/>
          <a:ext cx="3695700" cy="1645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2485">
                  <a:extLst>
                    <a:ext uri="{9D8B030D-6E8A-4147-A177-3AD203B41FA5}">
                      <a16:colId xmlns:a16="http://schemas.microsoft.com/office/drawing/2014/main" val="439867620"/>
                    </a:ext>
                  </a:extLst>
                </a:gridCol>
                <a:gridCol w="2313215">
                  <a:extLst>
                    <a:ext uri="{9D8B030D-6E8A-4147-A177-3AD203B41FA5}">
                      <a16:colId xmlns:a16="http://schemas.microsoft.com/office/drawing/2014/main" val="3581833779"/>
                    </a:ext>
                  </a:extLst>
                </a:gridCol>
              </a:tblGrid>
              <a:tr h="185964">
                <a:tc>
                  <a:txBody>
                    <a:bodyPr/>
                    <a:lstStyle/>
                    <a:p>
                      <a:r>
                        <a:rPr lang="en-AU" sz="1200" b="1" dirty="0"/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821034"/>
                  </a:ext>
                </a:extLst>
              </a:tr>
              <a:tr h="185964">
                <a:tc>
                  <a:txBody>
                    <a:bodyPr/>
                    <a:lstStyle/>
                    <a:p>
                      <a:r>
                        <a:rPr lang="en-AU" sz="1200" b="1" dirty="0"/>
                        <a:t>Education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Secondary School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4144237"/>
                  </a:ext>
                </a:extLst>
              </a:tr>
              <a:tr h="185964">
                <a:tc>
                  <a:txBody>
                    <a:bodyPr/>
                    <a:lstStyle/>
                    <a:p>
                      <a:r>
                        <a:rPr lang="en-AU" sz="1200" b="1" dirty="0"/>
                        <a:t>Gender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Male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8722794"/>
                  </a:ext>
                </a:extLst>
              </a:tr>
              <a:tr h="185964">
                <a:tc>
                  <a:txBody>
                    <a:bodyPr/>
                    <a:lstStyle/>
                    <a:p>
                      <a:r>
                        <a:rPr lang="en-AU" sz="1200" b="1" dirty="0"/>
                        <a:t>Ethnicity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German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0852165"/>
                  </a:ext>
                </a:extLst>
              </a:tr>
              <a:tr h="185964">
                <a:tc>
                  <a:txBody>
                    <a:bodyPr/>
                    <a:lstStyle/>
                    <a:p>
                      <a:r>
                        <a:rPr lang="en-AU" sz="1200" b="1" dirty="0"/>
                        <a:t>Family Status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Single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402016"/>
                  </a:ext>
                </a:extLst>
              </a:tr>
              <a:tr h="185964">
                <a:tc>
                  <a:txBody>
                    <a:bodyPr/>
                    <a:lstStyle/>
                    <a:p>
                      <a:r>
                        <a:rPr lang="en-AU" sz="1200" b="1" dirty="0"/>
                        <a:t>Occupation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Customer Support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4005192"/>
                  </a:ext>
                </a:extLst>
              </a:tr>
            </a:tbl>
          </a:graphicData>
        </a:graphic>
      </p:graphicFrame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68316317-A7F4-3E36-53D1-1AC55444A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090032"/>
              </p:ext>
            </p:extLst>
          </p:nvPr>
        </p:nvGraphicFramePr>
        <p:xfrm>
          <a:off x="4245429" y="925288"/>
          <a:ext cx="3695705" cy="822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2485">
                  <a:extLst>
                    <a:ext uri="{9D8B030D-6E8A-4147-A177-3AD203B41FA5}">
                      <a16:colId xmlns:a16="http://schemas.microsoft.com/office/drawing/2014/main" val="439867620"/>
                    </a:ext>
                  </a:extLst>
                </a:gridCol>
                <a:gridCol w="231322">
                  <a:extLst>
                    <a:ext uri="{9D8B030D-6E8A-4147-A177-3AD203B41FA5}">
                      <a16:colId xmlns:a16="http://schemas.microsoft.com/office/drawing/2014/main" val="3581833779"/>
                    </a:ext>
                  </a:extLst>
                </a:gridCol>
                <a:gridCol w="231322">
                  <a:extLst>
                    <a:ext uri="{9D8B030D-6E8A-4147-A177-3AD203B41FA5}">
                      <a16:colId xmlns:a16="http://schemas.microsoft.com/office/drawing/2014/main" val="1653916210"/>
                    </a:ext>
                  </a:extLst>
                </a:gridCol>
                <a:gridCol w="231322">
                  <a:extLst>
                    <a:ext uri="{9D8B030D-6E8A-4147-A177-3AD203B41FA5}">
                      <a16:colId xmlns:a16="http://schemas.microsoft.com/office/drawing/2014/main" val="4143866936"/>
                    </a:ext>
                  </a:extLst>
                </a:gridCol>
                <a:gridCol w="231322">
                  <a:extLst>
                    <a:ext uri="{9D8B030D-6E8A-4147-A177-3AD203B41FA5}">
                      <a16:colId xmlns:a16="http://schemas.microsoft.com/office/drawing/2014/main" val="3656789946"/>
                    </a:ext>
                  </a:extLst>
                </a:gridCol>
                <a:gridCol w="231322">
                  <a:extLst>
                    <a:ext uri="{9D8B030D-6E8A-4147-A177-3AD203B41FA5}">
                      <a16:colId xmlns:a16="http://schemas.microsoft.com/office/drawing/2014/main" val="271318214"/>
                    </a:ext>
                  </a:extLst>
                </a:gridCol>
                <a:gridCol w="231322">
                  <a:extLst>
                    <a:ext uri="{9D8B030D-6E8A-4147-A177-3AD203B41FA5}">
                      <a16:colId xmlns:a16="http://schemas.microsoft.com/office/drawing/2014/main" val="510166719"/>
                    </a:ext>
                  </a:extLst>
                </a:gridCol>
                <a:gridCol w="231322">
                  <a:extLst>
                    <a:ext uri="{9D8B030D-6E8A-4147-A177-3AD203B41FA5}">
                      <a16:colId xmlns:a16="http://schemas.microsoft.com/office/drawing/2014/main" val="3723169365"/>
                    </a:ext>
                  </a:extLst>
                </a:gridCol>
                <a:gridCol w="231322">
                  <a:extLst>
                    <a:ext uri="{9D8B030D-6E8A-4147-A177-3AD203B41FA5}">
                      <a16:colId xmlns:a16="http://schemas.microsoft.com/office/drawing/2014/main" val="4150831295"/>
                    </a:ext>
                  </a:extLst>
                </a:gridCol>
                <a:gridCol w="231322">
                  <a:extLst>
                    <a:ext uri="{9D8B030D-6E8A-4147-A177-3AD203B41FA5}">
                      <a16:colId xmlns:a16="http://schemas.microsoft.com/office/drawing/2014/main" val="705726519"/>
                    </a:ext>
                  </a:extLst>
                </a:gridCol>
                <a:gridCol w="231322">
                  <a:extLst>
                    <a:ext uri="{9D8B030D-6E8A-4147-A177-3AD203B41FA5}">
                      <a16:colId xmlns:a16="http://schemas.microsoft.com/office/drawing/2014/main" val="204494624"/>
                    </a:ext>
                  </a:extLst>
                </a:gridCol>
              </a:tblGrid>
              <a:tr h="185964">
                <a:tc>
                  <a:txBody>
                    <a:bodyPr/>
                    <a:lstStyle/>
                    <a:p>
                      <a:r>
                        <a:rPr lang="en-AU" sz="1200" b="1" dirty="0"/>
                        <a:t>Low-stress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821034"/>
                  </a:ext>
                </a:extLst>
              </a:tr>
              <a:tr h="185964">
                <a:tc>
                  <a:txBody>
                    <a:bodyPr/>
                    <a:lstStyle/>
                    <a:p>
                      <a:r>
                        <a:rPr lang="en-AU" sz="1200" b="1" dirty="0"/>
                        <a:t>Relaxation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0091"/>
                  </a:ext>
                </a:extLst>
              </a:tr>
              <a:tr h="185964">
                <a:tc>
                  <a:txBody>
                    <a:bodyPr/>
                    <a:lstStyle/>
                    <a:p>
                      <a:r>
                        <a:rPr lang="en-AU" sz="1200" b="1" dirty="0"/>
                        <a:t>Challenge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5542736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7FC20CEB-1BC3-7146-5F14-123557C517E9}"/>
              </a:ext>
            </a:extLst>
          </p:cNvPr>
          <p:cNvSpPr/>
          <p:nvPr/>
        </p:nvSpPr>
        <p:spPr>
          <a:xfrm>
            <a:off x="4245430" y="653143"/>
            <a:ext cx="3695700" cy="2721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  <a:latin typeface="Eras Demi ITC" panose="020B0805030504020804" pitchFamily="34" charset="0"/>
              </a:rPr>
              <a:t>Motivations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C651C6-FCF7-E13A-6C69-B90C6108E7B5}"/>
              </a:ext>
            </a:extLst>
          </p:cNvPr>
          <p:cNvSpPr/>
          <p:nvPr/>
        </p:nvSpPr>
        <p:spPr>
          <a:xfrm>
            <a:off x="4245429" y="1751511"/>
            <a:ext cx="3695700" cy="2721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  <a:latin typeface="Eras Demi ITC" panose="020B0805030504020804" pitchFamily="34" charset="0"/>
              </a:rPr>
              <a:t>Goals</a:t>
            </a:r>
          </a:p>
        </p:txBody>
      </p:sp>
      <p:graphicFrame>
        <p:nvGraphicFramePr>
          <p:cNvPr id="16" name="Table 3">
            <a:extLst>
              <a:ext uri="{FF2B5EF4-FFF2-40B4-BE49-F238E27FC236}">
                <a16:creationId xmlns:a16="http://schemas.microsoft.com/office/drawing/2014/main" id="{B0960764-421A-AC6B-E062-3E3BC3080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391236"/>
              </p:ext>
            </p:extLst>
          </p:nvPr>
        </p:nvGraphicFramePr>
        <p:xfrm>
          <a:off x="4245429" y="2020392"/>
          <a:ext cx="3695700" cy="822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95700">
                  <a:extLst>
                    <a:ext uri="{9D8B030D-6E8A-4147-A177-3AD203B41FA5}">
                      <a16:colId xmlns:a16="http://schemas.microsoft.com/office/drawing/2014/main" val="439867620"/>
                    </a:ext>
                  </a:extLst>
                </a:gridCol>
              </a:tblGrid>
              <a:tr h="185964">
                <a:tc>
                  <a:txBody>
                    <a:bodyPr/>
                    <a:lstStyle/>
                    <a:p>
                      <a:r>
                        <a:rPr lang="en-AU" sz="1200" b="1" dirty="0"/>
                        <a:t>Buy a 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821034"/>
                  </a:ext>
                </a:extLst>
              </a:tr>
              <a:tr h="185964">
                <a:tc>
                  <a:txBody>
                    <a:bodyPr/>
                    <a:lstStyle/>
                    <a:p>
                      <a:r>
                        <a:rPr lang="en-AU" sz="1200" b="1" dirty="0"/>
                        <a:t>Travel to see </a:t>
                      </a:r>
                      <a:r>
                        <a:rPr lang="en-AU" sz="1200" b="1" dirty="0" err="1"/>
                        <a:t>Alestorm</a:t>
                      </a:r>
                      <a:r>
                        <a:rPr lang="en-AU" sz="1200" b="1" dirty="0"/>
                        <a:t> live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4144237"/>
                  </a:ext>
                </a:extLst>
              </a:tr>
              <a:tr h="185964">
                <a:tc>
                  <a:txBody>
                    <a:bodyPr/>
                    <a:lstStyle/>
                    <a:p>
                      <a:r>
                        <a:rPr lang="en-AU" sz="1200" b="1" dirty="0"/>
                        <a:t>Relax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8722794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98DC977B-A0C6-F244-9E3F-6399ACF3C391}"/>
              </a:ext>
            </a:extLst>
          </p:cNvPr>
          <p:cNvSpPr/>
          <p:nvPr/>
        </p:nvSpPr>
        <p:spPr>
          <a:xfrm>
            <a:off x="4245429" y="2843352"/>
            <a:ext cx="3695700" cy="2721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  <a:latin typeface="Eras Demi ITC" panose="020B0805030504020804" pitchFamily="34" charset="0"/>
              </a:rPr>
              <a:t>Frustrations</a:t>
            </a:r>
          </a:p>
        </p:txBody>
      </p:sp>
      <p:graphicFrame>
        <p:nvGraphicFramePr>
          <p:cNvPr id="20" name="Table 3">
            <a:extLst>
              <a:ext uri="{FF2B5EF4-FFF2-40B4-BE49-F238E27FC236}">
                <a16:creationId xmlns:a16="http://schemas.microsoft.com/office/drawing/2014/main" id="{9313A4B8-E086-4669-940D-CF61C096DC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319459"/>
              </p:ext>
            </p:extLst>
          </p:nvPr>
        </p:nvGraphicFramePr>
        <p:xfrm>
          <a:off x="4245429" y="3110591"/>
          <a:ext cx="3695700" cy="822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95700">
                  <a:extLst>
                    <a:ext uri="{9D8B030D-6E8A-4147-A177-3AD203B41FA5}">
                      <a16:colId xmlns:a16="http://schemas.microsoft.com/office/drawing/2014/main" val="439867620"/>
                    </a:ext>
                  </a:extLst>
                </a:gridCol>
              </a:tblGrid>
              <a:tr h="185964">
                <a:tc>
                  <a:txBody>
                    <a:bodyPr/>
                    <a:lstStyle/>
                    <a:p>
                      <a:r>
                        <a:rPr lang="en-AU" sz="1200" b="1" dirty="0"/>
                        <a:t>Being talked out by the end of the 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821034"/>
                  </a:ext>
                </a:extLst>
              </a:tr>
              <a:tr h="185964">
                <a:tc>
                  <a:txBody>
                    <a:bodyPr/>
                    <a:lstStyle/>
                    <a:p>
                      <a:r>
                        <a:rPr lang="en-AU" sz="1200" b="1" dirty="0"/>
                        <a:t>Wanting to play hangman, but not with people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4144237"/>
                  </a:ext>
                </a:extLst>
              </a:tr>
              <a:tr h="185964">
                <a:tc>
                  <a:txBody>
                    <a:bodyPr/>
                    <a:lstStyle/>
                    <a:p>
                      <a:r>
                        <a:rPr lang="en-AU" sz="1200" b="1" dirty="0" err="1"/>
                        <a:t>Alestorm</a:t>
                      </a:r>
                      <a:r>
                        <a:rPr lang="en-AU" sz="1200" b="1" dirty="0"/>
                        <a:t> doesn’t tour Australia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8722794"/>
                  </a:ext>
                </a:extLst>
              </a:tr>
            </a:tbl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5071327E-BEEC-D29F-4298-ACAB71DFB1F2}"/>
              </a:ext>
            </a:extLst>
          </p:cNvPr>
          <p:cNvSpPr/>
          <p:nvPr/>
        </p:nvSpPr>
        <p:spPr>
          <a:xfrm>
            <a:off x="4245429" y="3932740"/>
            <a:ext cx="3695700" cy="2721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  <a:latin typeface="Eras Demi ITC" panose="020B0805030504020804" pitchFamily="34" charset="0"/>
              </a:rPr>
              <a:t>Expectations</a:t>
            </a:r>
          </a:p>
        </p:txBody>
      </p:sp>
      <p:graphicFrame>
        <p:nvGraphicFramePr>
          <p:cNvPr id="22" name="Table 3">
            <a:extLst>
              <a:ext uri="{FF2B5EF4-FFF2-40B4-BE49-F238E27FC236}">
                <a16:creationId xmlns:a16="http://schemas.microsoft.com/office/drawing/2014/main" id="{A6909AE6-DA6A-DBCF-863B-753C71E50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263233"/>
              </p:ext>
            </p:extLst>
          </p:nvPr>
        </p:nvGraphicFramePr>
        <p:xfrm>
          <a:off x="4245429" y="4211676"/>
          <a:ext cx="3695700" cy="822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95700">
                  <a:extLst>
                    <a:ext uri="{9D8B030D-6E8A-4147-A177-3AD203B41FA5}">
                      <a16:colId xmlns:a16="http://schemas.microsoft.com/office/drawing/2014/main" val="439867620"/>
                    </a:ext>
                  </a:extLst>
                </a:gridCol>
              </a:tblGrid>
              <a:tr h="185964">
                <a:tc>
                  <a:txBody>
                    <a:bodyPr/>
                    <a:lstStyle/>
                    <a:p>
                      <a:r>
                        <a:rPr lang="en-AU" sz="1200" b="1" dirty="0"/>
                        <a:t>Play hangman on my laptop computer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821034"/>
                  </a:ext>
                </a:extLst>
              </a:tr>
              <a:tr h="185964">
                <a:tc>
                  <a:txBody>
                    <a:bodyPr/>
                    <a:lstStyle/>
                    <a:p>
                      <a:r>
                        <a:rPr lang="en-AU" sz="1200" b="1" dirty="0"/>
                        <a:t>A large number of words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4144237"/>
                  </a:ext>
                </a:extLst>
              </a:tr>
              <a:tr h="185964">
                <a:tc>
                  <a:txBody>
                    <a:bodyPr/>
                    <a:lstStyle/>
                    <a:p>
                      <a:r>
                        <a:rPr lang="en-AU" sz="1200" b="1" dirty="0"/>
                        <a:t>Intuitive design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8722794"/>
                  </a:ext>
                </a:extLst>
              </a:tr>
            </a:tbl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F8B74EDB-BD25-0B39-86FE-BC4137FCA17A}"/>
              </a:ext>
            </a:extLst>
          </p:cNvPr>
          <p:cNvSpPr/>
          <p:nvPr/>
        </p:nvSpPr>
        <p:spPr>
          <a:xfrm>
            <a:off x="4245429" y="5030536"/>
            <a:ext cx="3695700" cy="2721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  <a:latin typeface="Eras Demi ITC" panose="020B0805030504020804" pitchFamily="34" charset="0"/>
              </a:rPr>
              <a:t>Profile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2DA2B0-C006-6BD9-19AA-B061DCB8834F}"/>
              </a:ext>
            </a:extLst>
          </p:cNvPr>
          <p:cNvSpPr/>
          <p:nvPr/>
        </p:nvSpPr>
        <p:spPr>
          <a:xfrm>
            <a:off x="4245429" y="5302680"/>
            <a:ext cx="3695700" cy="10885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sz="1200" dirty="0"/>
              <a:t>Mikey works in customer support which tires him of social interactions. He want to relax without socialising.</a:t>
            </a:r>
          </a:p>
          <a:p>
            <a:r>
              <a:rPr lang="en-AU" sz="1200" dirty="0"/>
              <a:t>He like the low-stakes challenge of hangman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60F6CE7-B942-9C49-C9F9-8B29C7C81780}"/>
              </a:ext>
            </a:extLst>
          </p:cNvPr>
          <p:cNvSpPr/>
          <p:nvPr/>
        </p:nvSpPr>
        <p:spPr>
          <a:xfrm>
            <a:off x="7943848" y="653143"/>
            <a:ext cx="3695700" cy="2721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  <a:latin typeface="Eras Demi ITC" panose="020B0805030504020804" pitchFamily="34" charset="0"/>
              </a:rPr>
              <a:t>Personality</a:t>
            </a:r>
          </a:p>
        </p:txBody>
      </p:sp>
      <p:graphicFrame>
        <p:nvGraphicFramePr>
          <p:cNvPr id="27" name="Table 3">
            <a:extLst>
              <a:ext uri="{FF2B5EF4-FFF2-40B4-BE49-F238E27FC236}">
                <a16:creationId xmlns:a16="http://schemas.microsoft.com/office/drawing/2014/main" id="{885E92C0-5A2A-DCC8-71A3-5169CDE9FD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2643"/>
              </p:ext>
            </p:extLst>
          </p:nvPr>
        </p:nvGraphicFramePr>
        <p:xfrm>
          <a:off x="7941125" y="923107"/>
          <a:ext cx="3690259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0449">
                  <a:extLst>
                    <a:ext uri="{9D8B030D-6E8A-4147-A177-3AD203B41FA5}">
                      <a16:colId xmlns:a16="http://schemas.microsoft.com/office/drawing/2014/main" val="439867620"/>
                    </a:ext>
                  </a:extLst>
                </a:gridCol>
                <a:gridCol w="230981">
                  <a:extLst>
                    <a:ext uri="{9D8B030D-6E8A-4147-A177-3AD203B41FA5}">
                      <a16:colId xmlns:a16="http://schemas.microsoft.com/office/drawing/2014/main" val="3581833779"/>
                    </a:ext>
                  </a:extLst>
                </a:gridCol>
                <a:gridCol w="230981">
                  <a:extLst>
                    <a:ext uri="{9D8B030D-6E8A-4147-A177-3AD203B41FA5}">
                      <a16:colId xmlns:a16="http://schemas.microsoft.com/office/drawing/2014/main" val="488484162"/>
                    </a:ext>
                  </a:extLst>
                </a:gridCol>
                <a:gridCol w="230981">
                  <a:extLst>
                    <a:ext uri="{9D8B030D-6E8A-4147-A177-3AD203B41FA5}">
                      <a16:colId xmlns:a16="http://schemas.microsoft.com/office/drawing/2014/main" val="3841223625"/>
                    </a:ext>
                  </a:extLst>
                </a:gridCol>
                <a:gridCol w="230981">
                  <a:extLst>
                    <a:ext uri="{9D8B030D-6E8A-4147-A177-3AD203B41FA5}">
                      <a16:colId xmlns:a16="http://schemas.microsoft.com/office/drawing/2014/main" val="3851729780"/>
                    </a:ext>
                  </a:extLst>
                </a:gridCol>
                <a:gridCol w="230981">
                  <a:extLst>
                    <a:ext uri="{9D8B030D-6E8A-4147-A177-3AD203B41FA5}">
                      <a16:colId xmlns:a16="http://schemas.microsoft.com/office/drawing/2014/main" val="2633193245"/>
                    </a:ext>
                  </a:extLst>
                </a:gridCol>
                <a:gridCol w="230981">
                  <a:extLst>
                    <a:ext uri="{9D8B030D-6E8A-4147-A177-3AD203B41FA5}">
                      <a16:colId xmlns:a16="http://schemas.microsoft.com/office/drawing/2014/main" val="506020270"/>
                    </a:ext>
                  </a:extLst>
                </a:gridCol>
                <a:gridCol w="230981">
                  <a:extLst>
                    <a:ext uri="{9D8B030D-6E8A-4147-A177-3AD203B41FA5}">
                      <a16:colId xmlns:a16="http://schemas.microsoft.com/office/drawing/2014/main" val="2598437607"/>
                    </a:ext>
                  </a:extLst>
                </a:gridCol>
                <a:gridCol w="230981">
                  <a:extLst>
                    <a:ext uri="{9D8B030D-6E8A-4147-A177-3AD203B41FA5}">
                      <a16:colId xmlns:a16="http://schemas.microsoft.com/office/drawing/2014/main" val="2099966366"/>
                    </a:ext>
                  </a:extLst>
                </a:gridCol>
                <a:gridCol w="230981">
                  <a:extLst>
                    <a:ext uri="{9D8B030D-6E8A-4147-A177-3AD203B41FA5}">
                      <a16:colId xmlns:a16="http://schemas.microsoft.com/office/drawing/2014/main" val="3741848397"/>
                    </a:ext>
                  </a:extLst>
                </a:gridCol>
                <a:gridCol w="230981">
                  <a:extLst>
                    <a:ext uri="{9D8B030D-6E8A-4147-A177-3AD203B41FA5}">
                      <a16:colId xmlns:a16="http://schemas.microsoft.com/office/drawing/2014/main" val="2886243676"/>
                    </a:ext>
                  </a:extLst>
                </a:gridCol>
              </a:tblGrid>
              <a:tr h="185964">
                <a:tc>
                  <a:txBody>
                    <a:bodyPr/>
                    <a:lstStyle/>
                    <a:p>
                      <a:r>
                        <a:rPr lang="en-AU" sz="1200" b="1" dirty="0"/>
                        <a:t>Openness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821034"/>
                  </a:ext>
                </a:extLst>
              </a:tr>
              <a:tr h="185964">
                <a:tc>
                  <a:txBody>
                    <a:bodyPr/>
                    <a:lstStyle/>
                    <a:p>
                      <a:r>
                        <a:rPr lang="en-AU" sz="1200" b="1" dirty="0"/>
                        <a:t>Conscientiousness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3956646"/>
                  </a:ext>
                </a:extLst>
              </a:tr>
              <a:tr h="185964">
                <a:tc>
                  <a:txBody>
                    <a:bodyPr/>
                    <a:lstStyle/>
                    <a:p>
                      <a:r>
                        <a:rPr lang="en-AU" sz="1200" b="1" dirty="0"/>
                        <a:t>Extraversion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9913914"/>
                  </a:ext>
                </a:extLst>
              </a:tr>
              <a:tr h="185964">
                <a:tc>
                  <a:txBody>
                    <a:bodyPr/>
                    <a:lstStyle/>
                    <a:p>
                      <a:r>
                        <a:rPr lang="en-AU" sz="1200" b="1" dirty="0"/>
                        <a:t>Agreeableness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1265813"/>
                  </a:ext>
                </a:extLst>
              </a:tr>
              <a:tr h="185964">
                <a:tc>
                  <a:txBody>
                    <a:bodyPr/>
                    <a:lstStyle/>
                    <a:p>
                      <a:r>
                        <a:rPr lang="en-AU" sz="1200" b="1" dirty="0"/>
                        <a:t>Neuroticism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0245901"/>
                  </a:ext>
                </a:extLst>
              </a:tr>
            </a:tbl>
          </a:graphicData>
        </a:graphic>
      </p:graphicFrame>
      <p:sp>
        <p:nvSpPr>
          <p:cNvPr id="30" name="Rectangle 29">
            <a:extLst>
              <a:ext uri="{FF2B5EF4-FFF2-40B4-BE49-F238E27FC236}">
                <a16:creationId xmlns:a16="http://schemas.microsoft.com/office/drawing/2014/main" id="{0880847C-BEBE-B843-AB39-EA541FD00035}"/>
              </a:ext>
            </a:extLst>
          </p:cNvPr>
          <p:cNvSpPr/>
          <p:nvPr/>
        </p:nvSpPr>
        <p:spPr>
          <a:xfrm>
            <a:off x="7935686" y="2572540"/>
            <a:ext cx="3695700" cy="10904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sz="1200" dirty="0"/>
              <a:t>Unit at home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6B7CB34-AB36-8377-38E9-54ADBCCB1F45}"/>
              </a:ext>
            </a:extLst>
          </p:cNvPr>
          <p:cNvSpPr/>
          <p:nvPr/>
        </p:nvSpPr>
        <p:spPr>
          <a:xfrm>
            <a:off x="7943848" y="3947403"/>
            <a:ext cx="3695700" cy="10818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sz="1200" dirty="0"/>
              <a:t>No interested in interacting with people.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8F78394-7E2E-C565-3903-6F1DF9011DBF}"/>
              </a:ext>
            </a:extLst>
          </p:cNvPr>
          <p:cNvSpPr/>
          <p:nvPr/>
        </p:nvSpPr>
        <p:spPr>
          <a:xfrm>
            <a:off x="7943848" y="5030517"/>
            <a:ext cx="3695700" cy="2721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  <a:latin typeface="Eras Demi ITC" panose="020B0805030504020804" pitchFamily="34" charset="0"/>
              </a:rPr>
              <a:t>Technology Environment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B3BA2B4-C69C-6F9F-E276-18D94915B1ED}"/>
              </a:ext>
            </a:extLst>
          </p:cNvPr>
          <p:cNvSpPr/>
          <p:nvPr/>
        </p:nvSpPr>
        <p:spPr>
          <a:xfrm>
            <a:off x="7941129" y="5303761"/>
            <a:ext cx="3695700" cy="10885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sz="1200" dirty="0"/>
              <a:t>Windows Laptop</a:t>
            </a:r>
          </a:p>
          <a:p>
            <a:r>
              <a:rPr lang="en-AU" sz="1200" dirty="0"/>
              <a:t>Basic </a:t>
            </a:r>
            <a:r>
              <a:rPr lang="en-AU" sz="1200"/>
              <a:t>ICT knowledge</a:t>
            </a:r>
            <a:endParaRPr lang="en-AU" sz="1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A0CD0C2-E3EF-BA7D-E8CB-F3F0A86400C2}"/>
              </a:ext>
            </a:extLst>
          </p:cNvPr>
          <p:cNvSpPr/>
          <p:nvPr/>
        </p:nvSpPr>
        <p:spPr>
          <a:xfrm>
            <a:off x="7935686" y="2299047"/>
            <a:ext cx="3695700" cy="2721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  <a:latin typeface="Eras Demi ITC" panose="020B0805030504020804" pitchFamily="34" charset="0"/>
              </a:rPr>
              <a:t>Physical Environment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E9BE66D-F7BB-E3D7-602C-25B3850AB186}"/>
              </a:ext>
            </a:extLst>
          </p:cNvPr>
          <p:cNvSpPr/>
          <p:nvPr/>
        </p:nvSpPr>
        <p:spPr>
          <a:xfrm>
            <a:off x="7943848" y="3668467"/>
            <a:ext cx="3695700" cy="2721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  <a:latin typeface="Eras Demi ITC" panose="020B0805030504020804" pitchFamily="34" charset="0"/>
              </a:rPr>
              <a:t>Social Environment</a:t>
            </a:r>
          </a:p>
        </p:txBody>
      </p:sp>
      <p:pic>
        <p:nvPicPr>
          <p:cNvPr id="1030" name="Picture 6" descr="Man at a park">
            <a:extLst>
              <a:ext uri="{FF2B5EF4-FFF2-40B4-BE49-F238E27FC236}">
                <a16:creationId xmlns:a16="http://schemas.microsoft.com/office/drawing/2014/main" id="{1FBC2412-B75B-A785-AF57-7826A14AC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46" r="19846"/>
          <a:stretch/>
        </p:blipFill>
        <p:spPr bwMode="auto">
          <a:xfrm>
            <a:off x="549729" y="2299064"/>
            <a:ext cx="3695700" cy="408540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65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202</Words>
  <Application>Microsoft Office PowerPoint</Application>
  <PresentationFormat>Widescreen</PresentationFormat>
  <Paragraphs>63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Eras Demi ITC</vt:lpstr>
      <vt:lpstr>Symbol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Damien Murtagh</dc:creator>
  <cp:lastModifiedBy>Damien Murtagh</cp:lastModifiedBy>
  <cp:revision>4</cp:revision>
  <dcterms:created xsi:type="dcterms:W3CDTF">2022-06-25T06:38:49Z</dcterms:created>
  <dcterms:modified xsi:type="dcterms:W3CDTF">2022-07-16T07:30:55Z</dcterms:modified>
</cp:coreProperties>
</file>