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8" r:id="rId10"/>
    <p:sldId id="263" r:id="rId11"/>
    <p:sldId id="264" r:id="rId12"/>
    <p:sldId id="270" r:id="rId13"/>
    <p:sldId id="266"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5" d="100"/>
          <a:sy n="75"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0C4DF-0DCD-40B9-831C-2A97C952FEE7}"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91D6CD61-36E4-4083-A634-795134748AB2}">
      <dgm:prSet phldrT="[Text]" custT="1"/>
      <dgm:spPr/>
      <dgm:t>
        <a:bodyPr/>
        <a:lstStyle/>
        <a:p>
          <a:r>
            <a:rPr lang="en-US" sz="1000"/>
            <a:t>Data Gathering</a:t>
          </a:r>
        </a:p>
      </dgm:t>
    </dgm:pt>
    <dgm:pt modelId="{2F2519EB-903D-4EAC-B23E-9250B540A8F3}" type="parTrans" cxnId="{2A35C0F1-A442-4480-9FB6-34612FEA371E}">
      <dgm:prSet/>
      <dgm:spPr/>
      <dgm:t>
        <a:bodyPr/>
        <a:lstStyle/>
        <a:p>
          <a:endParaRPr lang="en-US" sz="2800"/>
        </a:p>
      </dgm:t>
    </dgm:pt>
    <dgm:pt modelId="{F3BF0966-6869-4ABC-8059-B98FBC422E2B}" type="sibTrans" cxnId="{2A35C0F1-A442-4480-9FB6-34612FEA371E}">
      <dgm:prSet/>
      <dgm:spPr/>
      <dgm:t>
        <a:bodyPr/>
        <a:lstStyle/>
        <a:p>
          <a:endParaRPr lang="en-US" sz="2800"/>
        </a:p>
      </dgm:t>
    </dgm:pt>
    <dgm:pt modelId="{31A4C848-10EA-439F-BB9D-E8819A1BBA53}">
      <dgm:prSet phldrT="[Text]" custT="1"/>
      <dgm:spPr/>
      <dgm:t>
        <a:bodyPr/>
        <a:lstStyle/>
        <a:p>
          <a:r>
            <a:rPr lang="en-US" sz="1000"/>
            <a:t>Data Cleaning</a:t>
          </a:r>
        </a:p>
      </dgm:t>
    </dgm:pt>
    <dgm:pt modelId="{0B91812D-3CC9-4E3A-8F96-483622C1EA3D}" type="parTrans" cxnId="{885692EA-2B65-4FD2-AA37-E3C22A5B53D0}">
      <dgm:prSet/>
      <dgm:spPr/>
      <dgm:t>
        <a:bodyPr/>
        <a:lstStyle/>
        <a:p>
          <a:endParaRPr lang="en-US" sz="2800"/>
        </a:p>
      </dgm:t>
    </dgm:pt>
    <dgm:pt modelId="{1BB4C837-6AF3-4D7F-A013-BED5BB32AF77}" type="sibTrans" cxnId="{885692EA-2B65-4FD2-AA37-E3C22A5B53D0}">
      <dgm:prSet/>
      <dgm:spPr/>
      <dgm:t>
        <a:bodyPr/>
        <a:lstStyle/>
        <a:p>
          <a:endParaRPr lang="en-US" sz="2800"/>
        </a:p>
      </dgm:t>
    </dgm:pt>
    <dgm:pt modelId="{99CD9DC5-8BD5-4EC1-A3A2-4962D173DED2}">
      <dgm:prSet phldrT="[Text]" custT="1"/>
      <dgm:spPr/>
      <dgm:t>
        <a:bodyPr/>
        <a:lstStyle/>
        <a:p>
          <a:r>
            <a:rPr lang="en-US" sz="1000"/>
            <a:t>Model Deployment</a:t>
          </a:r>
        </a:p>
      </dgm:t>
    </dgm:pt>
    <dgm:pt modelId="{55C2EE9E-90FD-4483-831E-CD76541749A6}" type="parTrans" cxnId="{AAC1A3BA-5797-4304-82AD-F7280F2BBCE1}">
      <dgm:prSet/>
      <dgm:spPr/>
      <dgm:t>
        <a:bodyPr/>
        <a:lstStyle/>
        <a:p>
          <a:endParaRPr lang="en-US" sz="2800"/>
        </a:p>
      </dgm:t>
    </dgm:pt>
    <dgm:pt modelId="{E4C46F58-5A3A-4DF3-98EE-E70A0B55F3D9}" type="sibTrans" cxnId="{AAC1A3BA-5797-4304-82AD-F7280F2BBCE1}">
      <dgm:prSet/>
      <dgm:spPr/>
      <dgm:t>
        <a:bodyPr/>
        <a:lstStyle/>
        <a:p>
          <a:endParaRPr lang="en-US" sz="2800"/>
        </a:p>
      </dgm:t>
    </dgm:pt>
    <dgm:pt modelId="{8DDF44C7-7662-4C58-8DF2-04DA5D41D1F7}">
      <dgm:prSet phldrT="[Text]" custT="1"/>
      <dgm:spPr/>
      <dgm:t>
        <a:bodyPr/>
        <a:lstStyle/>
        <a:p>
          <a:r>
            <a:rPr lang="en-US" sz="1000"/>
            <a:t>Exploratory Analysis</a:t>
          </a:r>
        </a:p>
      </dgm:t>
    </dgm:pt>
    <dgm:pt modelId="{CE8C08CB-685C-4984-8378-7938EE6F8332}" type="parTrans" cxnId="{33840714-A3B7-434C-9319-844576894E01}">
      <dgm:prSet/>
      <dgm:spPr/>
      <dgm:t>
        <a:bodyPr/>
        <a:lstStyle/>
        <a:p>
          <a:endParaRPr lang="en-US" sz="2800"/>
        </a:p>
      </dgm:t>
    </dgm:pt>
    <dgm:pt modelId="{87389EF4-C461-46BC-A371-41636939A245}" type="sibTrans" cxnId="{33840714-A3B7-434C-9319-844576894E01}">
      <dgm:prSet/>
      <dgm:spPr/>
      <dgm:t>
        <a:bodyPr/>
        <a:lstStyle/>
        <a:p>
          <a:endParaRPr lang="en-US" sz="2800"/>
        </a:p>
      </dgm:t>
    </dgm:pt>
    <dgm:pt modelId="{8D299686-71F3-4F3D-8667-2A69C85DFC77}">
      <dgm:prSet phldrT="[Text]" custT="1"/>
      <dgm:spPr/>
      <dgm:t>
        <a:bodyPr/>
        <a:lstStyle/>
        <a:p>
          <a:r>
            <a:rPr lang="en-US" sz="1000"/>
            <a:t>Model Training</a:t>
          </a:r>
        </a:p>
      </dgm:t>
    </dgm:pt>
    <dgm:pt modelId="{CE830638-4645-4878-99BE-BB118417C19C}" type="parTrans" cxnId="{DECD2CD5-9F1C-4B4F-A089-CCE78AF1F3F6}">
      <dgm:prSet/>
      <dgm:spPr/>
      <dgm:t>
        <a:bodyPr/>
        <a:lstStyle/>
        <a:p>
          <a:endParaRPr lang="en-US" sz="2800"/>
        </a:p>
      </dgm:t>
    </dgm:pt>
    <dgm:pt modelId="{A7FE11D6-B50C-40DD-B211-6FDB5382F35D}" type="sibTrans" cxnId="{DECD2CD5-9F1C-4B4F-A089-CCE78AF1F3F6}">
      <dgm:prSet/>
      <dgm:spPr/>
      <dgm:t>
        <a:bodyPr/>
        <a:lstStyle/>
        <a:p>
          <a:endParaRPr lang="en-US" sz="2800"/>
        </a:p>
      </dgm:t>
    </dgm:pt>
    <dgm:pt modelId="{F2853AF5-50C6-473F-90B5-4C0B04E1B298}">
      <dgm:prSet phldrT="[Text]" custT="1"/>
      <dgm:spPr/>
      <dgm:t>
        <a:bodyPr/>
        <a:lstStyle/>
        <a:p>
          <a:r>
            <a:rPr lang="en-US" sz="1000"/>
            <a:t>Model Evaluation and Validation</a:t>
          </a:r>
        </a:p>
      </dgm:t>
    </dgm:pt>
    <dgm:pt modelId="{B4A28145-E43F-4219-BEEF-A6F93E423E6C}" type="parTrans" cxnId="{2CA4F346-563E-4DB6-96E8-F8C1A8065D26}">
      <dgm:prSet/>
      <dgm:spPr/>
      <dgm:t>
        <a:bodyPr/>
        <a:lstStyle/>
        <a:p>
          <a:endParaRPr lang="en-US" sz="2800"/>
        </a:p>
      </dgm:t>
    </dgm:pt>
    <dgm:pt modelId="{FE66DBB5-93B2-4ADC-8CDD-7FBD31963FAB}" type="sibTrans" cxnId="{2CA4F346-563E-4DB6-96E8-F8C1A8065D26}">
      <dgm:prSet/>
      <dgm:spPr/>
      <dgm:t>
        <a:bodyPr/>
        <a:lstStyle/>
        <a:p>
          <a:endParaRPr lang="en-US" sz="2800"/>
        </a:p>
      </dgm:t>
    </dgm:pt>
    <dgm:pt modelId="{31A7803C-E2C1-4721-9CAA-2F047428B6FC}" type="pres">
      <dgm:prSet presAssocID="{E420C4DF-0DCD-40B9-831C-2A97C952FEE7}" presName="Name0" presStyleCnt="0">
        <dgm:presLayoutVars>
          <dgm:dir/>
          <dgm:resizeHandles val="exact"/>
        </dgm:presLayoutVars>
      </dgm:prSet>
      <dgm:spPr/>
    </dgm:pt>
    <dgm:pt modelId="{551F770F-5D5C-4321-B47E-AC85E33AE29B}" type="pres">
      <dgm:prSet presAssocID="{91D6CD61-36E4-4083-A634-795134748AB2}" presName="composite" presStyleCnt="0"/>
      <dgm:spPr/>
    </dgm:pt>
    <dgm:pt modelId="{E26E07B8-D833-476C-BB56-FD6039C6AEBA}" type="pres">
      <dgm:prSet presAssocID="{91D6CD61-36E4-4083-A634-795134748AB2}" presName="bgChev" presStyleLbl="node1" presStyleIdx="0" presStyleCnt="6"/>
      <dgm:spPr/>
    </dgm:pt>
    <dgm:pt modelId="{A0878705-D5C5-403C-AC50-792372AEA753}" type="pres">
      <dgm:prSet presAssocID="{91D6CD61-36E4-4083-A634-795134748AB2}" presName="txNode" presStyleLbl="fgAcc1" presStyleIdx="0" presStyleCnt="6" custScaleY="327730">
        <dgm:presLayoutVars>
          <dgm:bulletEnabled val="1"/>
        </dgm:presLayoutVars>
      </dgm:prSet>
      <dgm:spPr/>
    </dgm:pt>
    <dgm:pt modelId="{2C52951B-BBA0-4692-8F82-9384520FC461}" type="pres">
      <dgm:prSet presAssocID="{F3BF0966-6869-4ABC-8059-B98FBC422E2B}" presName="compositeSpace" presStyleCnt="0"/>
      <dgm:spPr/>
    </dgm:pt>
    <dgm:pt modelId="{125CAAEF-2F4B-4C16-82B6-EB467234D1B6}" type="pres">
      <dgm:prSet presAssocID="{31A4C848-10EA-439F-BB9D-E8819A1BBA53}" presName="composite" presStyleCnt="0"/>
      <dgm:spPr/>
    </dgm:pt>
    <dgm:pt modelId="{DB3CC16E-7C21-4C3B-8015-429723C8DD6E}" type="pres">
      <dgm:prSet presAssocID="{31A4C848-10EA-439F-BB9D-E8819A1BBA53}" presName="bgChev" presStyleLbl="node1" presStyleIdx="1" presStyleCnt="6"/>
      <dgm:spPr/>
    </dgm:pt>
    <dgm:pt modelId="{5488B367-0EA8-46F2-97E2-CD6195D01D1B}" type="pres">
      <dgm:prSet presAssocID="{31A4C848-10EA-439F-BB9D-E8819A1BBA53}" presName="txNode" presStyleLbl="fgAcc1" presStyleIdx="1" presStyleCnt="6" custScaleY="322569">
        <dgm:presLayoutVars>
          <dgm:bulletEnabled val="1"/>
        </dgm:presLayoutVars>
      </dgm:prSet>
      <dgm:spPr/>
    </dgm:pt>
    <dgm:pt modelId="{895A3229-8C83-4A70-8803-363BD7C15D1F}" type="pres">
      <dgm:prSet presAssocID="{1BB4C837-6AF3-4D7F-A013-BED5BB32AF77}" presName="compositeSpace" presStyleCnt="0"/>
      <dgm:spPr/>
    </dgm:pt>
    <dgm:pt modelId="{6FCA0844-9ACE-4D00-B618-1479A9A873EF}" type="pres">
      <dgm:prSet presAssocID="{8DDF44C7-7662-4C58-8DF2-04DA5D41D1F7}" presName="composite" presStyleCnt="0"/>
      <dgm:spPr/>
    </dgm:pt>
    <dgm:pt modelId="{924EC73A-3842-4D32-84DE-EB8F132295AA}" type="pres">
      <dgm:prSet presAssocID="{8DDF44C7-7662-4C58-8DF2-04DA5D41D1F7}" presName="bgChev" presStyleLbl="node1" presStyleIdx="2" presStyleCnt="6"/>
      <dgm:spPr/>
    </dgm:pt>
    <dgm:pt modelId="{BD802842-7888-4EA1-BCCD-6C631AB6E94E}" type="pres">
      <dgm:prSet presAssocID="{8DDF44C7-7662-4C58-8DF2-04DA5D41D1F7}" presName="txNode" presStyleLbl="fgAcc1" presStyleIdx="2" presStyleCnt="6" custScaleY="317408">
        <dgm:presLayoutVars>
          <dgm:bulletEnabled val="1"/>
        </dgm:presLayoutVars>
      </dgm:prSet>
      <dgm:spPr/>
    </dgm:pt>
    <dgm:pt modelId="{86EEE577-685C-4D91-9883-998289AAEFD4}" type="pres">
      <dgm:prSet presAssocID="{87389EF4-C461-46BC-A371-41636939A245}" presName="compositeSpace" presStyleCnt="0"/>
      <dgm:spPr/>
    </dgm:pt>
    <dgm:pt modelId="{5C966C11-2D31-4AF9-B40F-CB7C0D37A1EF}" type="pres">
      <dgm:prSet presAssocID="{8D299686-71F3-4F3D-8667-2A69C85DFC77}" presName="composite" presStyleCnt="0"/>
      <dgm:spPr/>
    </dgm:pt>
    <dgm:pt modelId="{3AE7184F-F590-4466-B01C-37ACDB34C3CF}" type="pres">
      <dgm:prSet presAssocID="{8D299686-71F3-4F3D-8667-2A69C85DFC77}" presName="bgChev" presStyleLbl="node1" presStyleIdx="3" presStyleCnt="6"/>
      <dgm:spPr/>
    </dgm:pt>
    <dgm:pt modelId="{A410043E-D99A-4DD9-9151-057A8509B3B5}" type="pres">
      <dgm:prSet presAssocID="{8D299686-71F3-4F3D-8667-2A69C85DFC77}" presName="txNode" presStyleLbl="fgAcc1" presStyleIdx="3" presStyleCnt="6" custScaleY="312248">
        <dgm:presLayoutVars>
          <dgm:bulletEnabled val="1"/>
        </dgm:presLayoutVars>
      </dgm:prSet>
      <dgm:spPr/>
    </dgm:pt>
    <dgm:pt modelId="{C6AEE42A-4D6B-4BC6-8270-741851CC9CFC}" type="pres">
      <dgm:prSet presAssocID="{A7FE11D6-B50C-40DD-B211-6FDB5382F35D}" presName="compositeSpace" presStyleCnt="0"/>
      <dgm:spPr/>
    </dgm:pt>
    <dgm:pt modelId="{465F1154-E4D7-4E5F-9D8D-0D99CBDCC00B}" type="pres">
      <dgm:prSet presAssocID="{F2853AF5-50C6-473F-90B5-4C0B04E1B298}" presName="composite" presStyleCnt="0"/>
      <dgm:spPr/>
    </dgm:pt>
    <dgm:pt modelId="{3111C82A-F8E2-446B-AB4B-C865988F4163}" type="pres">
      <dgm:prSet presAssocID="{F2853AF5-50C6-473F-90B5-4C0B04E1B298}" presName="bgChev" presStyleLbl="node1" presStyleIdx="4" presStyleCnt="6"/>
      <dgm:spPr/>
    </dgm:pt>
    <dgm:pt modelId="{6615A0FA-F2D6-4737-9785-C97B26A2931D}" type="pres">
      <dgm:prSet presAssocID="{F2853AF5-50C6-473F-90B5-4C0B04E1B298}" presName="txNode" presStyleLbl="fgAcc1" presStyleIdx="4" presStyleCnt="6" custScaleY="317408">
        <dgm:presLayoutVars>
          <dgm:bulletEnabled val="1"/>
        </dgm:presLayoutVars>
      </dgm:prSet>
      <dgm:spPr/>
    </dgm:pt>
    <dgm:pt modelId="{1093EF48-E8BC-4D0F-9398-E588E3C707BC}" type="pres">
      <dgm:prSet presAssocID="{FE66DBB5-93B2-4ADC-8CDD-7FBD31963FAB}" presName="compositeSpace" presStyleCnt="0"/>
      <dgm:spPr/>
    </dgm:pt>
    <dgm:pt modelId="{C9DD8662-552E-4648-8754-406362AA8746}" type="pres">
      <dgm:prSet presAssocID="{99CD9DC5-8BD5-4EC1-A3A2-4962D173DED2}" presName="composite" presStyleCnt="0"/>
      <dgm:spPr/>
    </dgm:pt>
    <dgm:pt modelId="{99E53576-0913-4495-83AB-496003C2E57F}" type="pres">
      <dgm:prSet presAssocID="{99CD9DC5-8BD5-4EC1-A3A2-4962D173DED2}" presName="bgChev" presStyleLbl="node1" presStyleIdx="5" presStyleCnt="6"/>
      <dgm:spPr/>
    </dgm:pt>
    <dgm:pt modelId="{FE293EA3-C04D-4851-80D5-561BE6417C8C}" type="pres">
      <dgm:prSet presAssocID="{99CD9DC5-8BD5-4EC1-A3A2-4962D173DED2}" presName="txNode" presStyleLbl="fgAcc1" presStyleIdx="5" presStyleCnt="6" custScaleY="312247">
        <dgm:presLayoutVars>
          <dgm:bulletEnabled val="1"/>
        </dgm:presLayoutVars>
      </dgm:prSet>
      <dgm:spPr/>
    </dgm:pt>
  </dgm:ptLst>
  <dgm:cxnLst>
    <dgm:cxn modelId="{33840714-A3B7-434C-9319-844576894E01}" srcId="{E420C4DF-0DCD-40B9-831C-2A97C952FEE7}" destId="{8DDF44C7-7662-4C58-8DF2-04DA5D41D1F7}" srcOrd="2" destOrd="0" parTransId="{CE8C08CB-685C-4984-8378-7938EE6F8332}" sibTransId="{87389EF4-C461-46BC-A371-41636939A245}"/>
    <dgm:cxn modelId="{CAFE195D-9F9F-4913-8A9D-9B1B387648D3}" type="presOf" srcId="{8DDF44C7-7662-4C58-8DF2-04DA5D41D1F7}" destId="{BD802842-7888-4EA1-BCCD-6C631AB6E94E}" srcOrd="0" destOrd="0" presId="urn:microsoft.com/office/officeart/2005/8/layout/chevronAccent+Icon"/>
    <dgm:cxn modelId="{2CA4F346-563E-4DB6-96E8-F8C1A8065D26}" srcId="{E420C4DF-0DCD-40B9-831C-2A97C952FEE7}" destId="{F2853AF5-50C6-473F-90B5-4C0B04E1B298}" srcOrd="4" destOrd="0" parTransId="{B4A28145-E43F-4219-BEEF-A6F93E423E6C}" sibTransId="{FE66DBB5-93B2-4ADC-8CDD-7FBD31963FAB}"/>
    <dgm:cxn modelId="{55A07652-7994-41CE-8550-19F45F26046C}" type="presOf" srcId="{99CD9DC5-8BD5-4EC1-A3A2-4962D173DED2}" destId="{FE293EA3-C04D-4851-80D5-561BE6417C8C}" srcOrd="0" destOrd="0" presId="urn:microsoft.com/office/officeart/2005/8/layout/chevronAccent+Icon"/>
    <dgm:cxn modelId="{01448D56-ADD4-4CBA-903A-AACD97FDE652}" type="presOf" srcId="{91D6CD61-36E4-4083-A634-795134748AB2}" destId="{A0878705-D5C5-403C-AC50-792372AEA753}" srcOrd="0" destOrd="0" presId="urn:microsoft.com/office/officeart/2005/8/layout/chevronAccent+Icon"/>
    <dgm:cxn modelId="{CA2972A2-7422-48C9-ACB2-DAEDE765D956}" type="presOf" srcId="{8D299686-71F3-4F3D-8667-2A69C85DFC77}" destId="{A410043E-D99A-4DD9-9151-057A8509B3B5}" srcOrd="0" destOrd="0" presId="urn:microsoft.com/office/officeart/2005/8/layout/chevronAccent+Icon"/>
    <dgm:cxn modelId="{AAC1A3BA-5797-4304-82AD-F7280F2BBCE1}" srcId="{E420C4DF-0DCD-40B9-831C-2A97C952FEE7}" destId="{99CD9DC5-8BD5-4EC1-A3A2-4962D173DED2}" srcOrd="5" destOrd="0" parTransId="{55C2EE9E-90FD-4483-831E-CD76541749A6}" sibTransId="{E4C46F58-5A3A-4DF3-98EE-E70A0B55F3D9}"/>
    <dgm:cxn modelId="{1BAF11CC-D5E3-46E4-8BC2-815EAB0C788C}" type="presOf" srcId="{31A4C848-10EA-439F-BB9D-E8819A1BBA53}" destId="{5488B367-0EA8-46F2-97E2-CD6195D01D1B}" srcOrd="0" destOrd="0" presId="urn:microsoft.com/office/officeart/2005/8/layout/chevronAccent+Icon"/>
    <dgm:cxn modelId="{DECD2CD5-9F1C-4B4F-A089-CCE78AF1F3F6}" srcId="{E420C4DF-0DCD-40B9-831C-2A97C952FEE7}" destId="{8D299686-71F3-4F3D-8667-2A69C85DFC77}" srcOrd="3" destOrd="0" parTransId="{CE830638-4645-4878-99BE-BB118417C19C}" sibTransId="{A7FE11D6-B50C-40DD-B211-6FDB5382F35D}"/>
    <dgm:cxn modelId="{11DF8ED6-C47E-4D30-8C94-E67BD60F786D}" type="presOf" srcId="{F2853AF5-50C6-473F-90B5-4C0B04E1B298}" destId="{6615A0FA-F2D6-4737-9785-C97B26A2931D}" srcOrd="0" destOrd="0" presId="urn:microsoft.com/office/officeart/2005/8/layout/chevronAccent+Icon"/>
    <dgm:cxn modelId="{885692EA-2B65-4FD2-AA37-E3C22A5B53D0}" srcId="{E420C4DF-0DCD-40B9-831C-2A97C952FEE7}" destId="{31A4C848-10EA-439F-BB9D-E8819A1BBA53}" srcOrd="1" destOrd="0" parTransId="{0B91812D-3CC9-4E3A-8F96-483622C1EA3D}" sibTransId="{1BB4C837-6AF3-4D7F-A013-BED5BB32AF77}"/>
    <dgm:cxn modelId="{2A35C0F1-A442-4480-9FB6-34612FEA371E}" srcId="{E420C4DF-0DCD-40B9-831C-2A97C952FEE7}" destId="{91D6CD61-36E4-4083-A634-795134748AB2}" srcOrd="0" destOrd="0" parTransId="{2F2519EB-903D-4EAC-B23E-9250B540A8F3}" sibTransId="{F3BF0966-6869-4ABC-8059-B98FBC422E2B}"/>
    <dgm:cxn modelId="{500E24FF-D435-4ABF-9835-8CD805EB1B57}" type="presOf" srcId="{E420C4DF-0DCD-40B9-831C-2A97C952FEE7}" destId="{31A7803C-E2C1-4721-9CAA-2F047428B6FC}" srcOrd="0" destOrd="0" presId="urn:microsoft.com/office/officeart/2005/8/layout/chevronAccent+Icon"/>
    <dgm:cxn modelId="{9344F8D4-CAD3-4087-9B6C-D30732BB1660}" type="presParOf" srcId="{31A7803C-E2C1-4721-9CAA-2F047428B6FC}" destId="{551F770F-5D5C-4321-B47E-AC85E33AE29B}" srcOrd="0" destOrd="0" presId="urn:microsoft.com/office/officeart/2005/8/layout/chevronAccent+Icon"/>
    <dgm:cxn modelId="{AFB4C95D-A923-4E96-A652-D8E106326AAD}" type="presParOf" srcId="{551F770F-5D5C-4321-B47E-AC85E33AE29B}" destId="{E26E07B8-D833-476C-BB56-FD6039C6AEBA}" srcOrd="0" destOrd="0" presId="urn:microsoft.com/office/officeart/2005/8/layout/chevronAccent+Icon"/>
    <dgm:cxn modelId="{BB803CF9-5302-43D4-B891-043E24E6183C}" type="presParOf" srcId="{551F770F-5D5C-4321-B47E-AC85E33AE29B}" destId="{A0878705-D5C5-403C-AC50-792372AEA753}" srcOrd="1" destOrd="0" presId="urn:microsoft.com/office/officeart/2005/8/layout/chevronAccent+Icon"/>
    <dgm:cxn modelId="{EFC3078F-4438-4912-B24A-D9EFDEE61BAC}" type="presParOf" srcId="{31A7803C-E2C1-4721-9CAA-2F047428B6FC}" destId="{2C52951B-BBA0-4692-8F82-9384520FC461}" srcOrd="1" destOrd="0" presId="urn:microsoft.com/office/officeart/2005/8/layout/chevronAccent+Icon"/>
    <dgm:cxn modelId="{46CFB97B-594F-4E93-8CBC-A276C1009EB0}" type="presParOf" srcId="{31A7803C-E2C1-4721-9CAA-2F047428B6FC}" destId="{125CAAEF-2F4B-4C16-82B6-EB467234D1B6}" srcOrd="2" destOrd="0" presId="urn:microsoft.com/office/officeart/2005/8/layout/chevronAccent+Icon"/>
    <dgm:cxn modelId="{0009557E-ED2B-4120-BC22-2372581BE20A}" type="presParOf" srcId="{125CAAEF-2F4B-4C16-82B6-EB467234D1B6}" destId="{DB3CC16E-7C21-4C3B-8015-429723C8DD6E}" srcOrd="0" destOrd="0" presId="urn:microsoft.com/office/officeart/2005/8/layout/chevronAccent+Icon"/>
    <dgm:cxn modelId="{974C35F5-F7CA-419D-9DC2-E2794709D7EB}" type="presParOf" srcId="{125CAAEF-2F4B-4C16-82B6-EB467234D1B6}" destId="{5488B367-0EA8-46F2-97E2-CD6195D01D1B}" srcOrd="1" destOrd="0" presId="urn:microsoft.com/office/officeart/2005/8/layout/chevronAccent+Icon"/>
    <dgm:cxn modelId="{44E31CF0-8BA8-481E-8E81-A309F10B4E82}" type="presParOf" srcId="{31A7803C-E2C1-4721-9CAA-2F047428B6FC}" destId="{895A3229-8C83-4A70-8803-363BD7C15D1F}" srcOrd="3" destOrd="0" presId="urn:microsoft.com/office/officeart/2005/8/layout/chevronAccent+Icon"/>
    <dgm:cxn modelId="{B445BD6C-267E-4EB0-803B-FA641C58DB17}" type="presParOf" srcId="{31A7803C-E2C1-4721-9CAA-2F047428B6FC}" destId="{6FCA0844-9ACE-4D00-B618-1479A9A873EF}" srcOrd="4" destOrd="0" presId="urn:microsoft.com/office/officeart/2005/8/layout/chevronAccent+Icon"/>
    <dgm:cxn modelId="{130E1319-F33B-4F0C-999F-176872DE8A3C}" type="presParOf" srcId="{6FCA0844-9ACE-4D00-B618-1479A9A873EF}" destId="{924EC73A-3842-4D32-84DE-EB8F132295AA}" srcOrd="0" destOrd="0" presId="urn:microsoft.com/office/officeart/2005/8/layout/chevronAccent+Icon"/>
    <dgm:cxn modelId="{31002C4E-548E-4DD2-8310-20C125E62CF0}" type="presParOf" srcId="{6FCA0844-9ACE-4D00-B618-1479A9A873EF}" destId="{BD802842-7888-4EA1-BCCD-6C631AB6E94E}" srcOrd="1" destOrd="0" presId="urn:microsoft.com/office/officeart/2005/8/layout/chevronAccent+Icon"/>
    <dgm:cxn modelId="{BE15D219-DC96-494C-8346-15647A8CA1C5}" type="presParOf" srcId="{31A7803C-E2C1-4721-9CAA-2F047428B6FC}" destId="{86EEE577-685C-4D91-9883-998289AAEFD4}" srcOrd="5" destOrd="0" presId="urn:microsoft.com/office/officeart/2005/8/layout/chevronAccent+Icon"/>
    <dgm:cxn modelId="{1A293B77-346E-4E44-969F-C19380CE3E2C}" type="presParOf" srcId="{31A7803C-E2C1-4721-9CAA-2F047428B6FC}" destId="{5C966C11-2D31-4AF9-B40F-CB7C0D37A1EF}" srcOrd="6" destOrd="0" presId="urn:microsoft.com/office/officeart/2005/8/layout/chevronAccent+Icon"/>
    <dgm:cxn modelId="{30C2A15E-BCE0-4E72-98AF-B24648A5F2B5}" type="presParOf" srcId="{5C966C11-2D31-4AF9-B40F-CB7C0D37A1EF}" destId="{3AE7184F-F590-4466-B01C-37ACDB34C3CF}" srcOrd="0" destOrd="0" presId="urn:microsoft.com/office/officeart/2005/8/layout/chevronAccent+Icon"/>
    <dgm:cxn modelId="{9B22F32F-1C17-4FDE-B973-31FC28D0363C}" type="presParOf" srcId="{5C966C11-2D31-4AF9-B40F-CB7C0D37A1EF}" destId="{A410043E-D99A-4DD9-9151-057A8509B3B5}" srcOrd="1" destOrd="0" presId="urn:microsoft.com/office/officeart/2005/8/layout/chevronAccent+Icon"/>
    <dgm:cxn modelId="{2E036B19-0D6B-438A-BF5F-DC72CB1AA2CF}" type="presParOf" srcId="{31A7803C-E2C1-4721-9CAA-2F047428B6FC}" destId="{C6AEE42A-4D6B-4BC6-8270-741851CC9CFC}" srcOrd="7" destOrd="0" presId="urn:microsoft.com/office/officeart/2005/8/layout/chevronAccent+Icon"/>
    <dgm:cxn modelId="{8B9CF183-0ED8-4DDD-A9FB-53256B784351}" type="presParOf" srcId="{31A7803C-E2C1-4721-9CAA-2F047428B6FC}" destId="{465F1154-E4D7-4E5F-9D8D-0D99CBDCC00B}" srcOrd="8" destOrd="0" presId="urn:microsoft.com/office/officeart/2005/8/layout/chevronAccent+Icon"/>
    <dgm:cxn modelId="{B3DA9BBA-3046-4331-8246-DCEFB0608535}" type="presParOf" srcId="{465F1154-E4D7-4E5F-9D8D-0D99CBDCC00B}" destId="{3111C82A-F8E2-446B-AB4B-C865988F4163}" srcOrd="0" destOrd="0" presId="urn:microsoft.com/office/officeart/2005/8/layout/chevronAccent+Icon"/>
    <dgm:cxn modelId="{3035E902-1906-4D99-B450-B0C12A296E8A}" type="presParOf" srcId="{465F1154-E4D7-4E5F-9D8D-0D99CBDCC00B}" destId="{6615A0FA-F2D6-4737-9785-C97B26A2931D}" srcOrd="1" destOrd="0" presId="urn:microsoft.com/office/officeart/2005/8/layout/chevronAccent+Icon"/>
    <dgm:cxn modelId="{0AE18D84-6ACA-4DB4-92F2-57E3695FC87E}" type="presParOf" srcId="{31A7803C-E2C1-4721-9CAA-2F047428B6FC}" destId="{1093EF48-E8BC-4D0F-9398-E588E3C707BC}" srcOrd="9" destOrd="0" presId="urn:microsoft.com/office/officeart/2005/8/layout/chevronAccent+Icon"/>
    <dgm:cxn modelId="{D1883B5B-5CF4-4D3A-8200-102F216FBF06}" type="presParOf" srcId="{31A7803C-E2C1-4721-9CAA-2F047428B6FC}" destId="{C9DD8662-552E-4648-8754-406362AA8746}" srcOrd="10" destOrd="0" presId="urn:microsoft.com/office/officeart/2005/8/layout/chevronAccent+Icon"/>
    <dgm:cxn modelId="{C50CF104-4144-483E-BA2A-C42ABA37136D}" type="presParOf" srcId="{C9DD8662-552E-4648-8754-406362AA8746}" destId="{99E53576-0913-4495-83AB-496003C2E57F}" srcOrd="0" destOrd="0" presId="urn:microsoft.com/office/officeart/2005/8/layout/chevronAccent+Icon"/>
    <dgm:cxn modelId="{FE20E6DA-B44E-4132-996F-06919D1F1494}" type="presParOf" srcId="{C9DD8662-552E-4648-8754-406362AA8746}" destId="{FE293EA3-C04D-4851-80D5-561BE6417C8C}"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E07B8-D833-476C-BB56-FD6039C6AEBA}">
      <dsp:nvSpPr>
        <dsp:cNvPr id="0" name=""/>
        <dsp:cNvSpPr/>
      </dsp:nvSpPr>
      <dsp:spPr>
        <a:xfrm>
          <a:off x="682" y="1131908"/>
          <a:ext cx="1321471" cy="51008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78705-D5C5-403C-AC50-792372AEA753}">
      <dsp:nvSpPr>
        <dsp:cNvPr id="0" name=""/>
        <dsp:cNvSpPr/>
      </dsp:nvSpPr>
      <dsp:spPr>
        <a:xfrm>
          <a:off x="353074" y="678618"/>
          <a:ext cx="1115909" cy="1671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Data Gathering</a:t>
          </a:r>
        </a:p>
      </dsp:txBody>
      <dsp:txXfrm>
        <a:off x="385758" y="711302"/>
        <a:ext cx="1050541" cy="1606343"/>
      </dsp:txXfrm>
    </dsp:sp>
    <dsp:sp modelId="{DB3CC16E-7C21-4C3B-8015-429723C8DD6E}">
      <dsp:nvSpPr>
        <dsp:cNvPr id="0" name=""/>
        <dsp:cNvSpPr/>
      </dsp:nvSpPr>
      <dsp:spPr>
        <a:xfrm>
          <a:off x="1510096" y="1131908"/>
          <a:ext cx="1321471" cy="51008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8B367-0EA8-46F2-97E2-CD6195D01D1B}">
      <dsp:nvSpPr>
        <dsp:cNvPr id="0" name=""/>
        <dsp:cNvSpPr/>
      </dsp:nvSpPr>
      <dsp:spPr>
        <a:xfrm>
          <a:off x="1862488" y="691781"/>
          <a:ext cx="1115909" cy="1645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Data Cleaning</a:t>
          </a:r>
        </a:p>
      </dsp:txBody>
      <dsp:txXfrm>
        <a:off x="1895172" y="724465"/>
        <a:ext cx="1050541" cy="1580017"/>
      </dsp:txXfrm>
    </dsp:sp>
    <dsp:sp modelId="{924EC73A-3842-4D32-84DE-EB8F132295AA}">
      <dsp:nvSpPr>
        <dsp:cNvPr id="0" name=""/>
        <dsp:cNvSpPr/>
      </dsp:nvSpPr>
      <dsp:spPr>
        <a:xfrm>
          <a:off x="3019510" y="1131908"/>
          <a:ext cx="1321471" cy="51008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02842-7888-4EA1-BCCD-6C631AB6E94E}">
      <dsp:nvSpPr>
        <dsp:cNvPr id="0" name=""/>
        <dsp:cNvSpPr/>
      </dsp:nvSpPr>
      <dsp:spPr>
        <a:xfrm>
          <a:off x="3371902" y="704944"/>
          <a:ext cx="1115909" cy="161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Exploratory Analysis</a:t>
          </a:r>
        </a:p>
      </dsp:txBody>
      <dsp:txXfrm>
        <a:off x="3404586" y="737628"/>
        <a:ext cx="1050541" cy="1553691"/>
      </dsp:txXfrm>
    </dsp:sp>
    <dsp:sp modelId="{3AE7184F-F590-4466-B01C-37ACDB34C3CF}">
      <dsp:nvSpPr>
        <dsp:cNvPr id="0" name=""/>
        <dsp:cNvSpPr/>
      </dsp:nvSpPr>
      <dsp:spPr>
        <a:xfrm>
          <a:off x="4528924" y="1131908"/>
          <a:ext cx="1321471" cy="51008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0043E-D99A-4DD9-9151-057A8509B3B5}">
      <dsp:nvSpPr>
        <dsp:cNvPr id="0" name=""/>
        <dsp:cNvSpPr/>
      </dsp:nvSpPr>
      <dsp:spPr>
        <a:xfrm>
          <a:off x="4881316" y="718104"/>
          <a:ext cx="1115909" cy="1592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Model Training</a:t>
          </a:r>
        </a:p>
      </dsp:txBody>
      <dsp:txXfrm>
        <a:off x="4914000" y="750788"/>
        <a:ext cx="1050541" cy="1527371"/>
      </dsp:txXfrm>
    </dsp:sp>
    <dsp:sp modelId="{3111C82A-F8E2-446B-AB4B-C865988F4163}">
      <dsp:nvSpPr>
        <dsp:cNvPr id="0" name=""/>
        <dsp:cNvSpPr/>
      </dsp:nvSpPr>
      <dsp:spPr>
        <a:xfrm>
          <a:off x="6038338" y="1131908"/>
          <a:ext cx="1321471" cy="51008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5A0FA-F2D6-4737-9785-C97B26A2931D}">
      <dsp:nvSpPr>
        <dsp:cNvPr id="0" name=""/>
        <dsp:cNvSpPr/>
      </dsp:nvSpPr>
      <dsp:spPr>
        <a:xfrm>
          <a:off x="6390730" y="704944"/>
          <a:ext cx="1115909" cy="161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Model Evaluation and Validation</a:t>
          </a:r>
        </a:p>
      </dsp:txBody>
      <dsp:txXfrm>
        <a:off x="6423414" y="737628"/>
        <a:ext cx="1050541" cy="1553691"/>
      </dsp:txXfrm>
    </dsp:sp>
    <dsp:sp modelId="{99E53576-0913-4495-83AB-496003C2E57F}">
      <dsp:nvSpPr>
        <dsp:cNvPr id="0" name=""/>
        <dsp:cNvSpPr/>
      </dsp:nvSpPr>
      <dsp:spPr>
        <a:xfrm>
          <a:off x="7547752" y="1131908"/>
          <a:ext cx="1321471" cy="51008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93EA3-C04D-4851-80D5-561BE6417C8C}">
      <dsp:nvSpPr>
        <dsp:cNvPr id="0" name=""/>
        <dsp:cNvSpPr/>
      </dsp:nvSpPr>
      <dsp:spPr>
        <a:xfrm>
          <a:off x="7900144" y="718107"/>
          <a:ext cx="1115909" cy="15927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Model Deployment</a:t>
          </a:r>
        </a:p>
      </dsp:txBody>
      <dsp:txXfrm>
        <a:off x="7932828" y="750791"/>
        <a:ext cx="1050541" cy="15273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DC28B-D74F-470E-B13F-5489BE5E939D}"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BB6ED-2E90-4956-B933-AA002B8B4837}" type="slidenum">
              <a:rPr lang="en-US" smtClean="0"/>
              <a:t>‹#›</a:t>
            </a:fld>
            <a:endParaRPr lang="en-US"/>
          </a:p>
        </p:txBody>
      </p:sp>
    </p:spTree>
    <p:extLst>
      <p:ext uri="{BB962C8B-B14F-4D97-AF65-F5344CB8AC3E}">
        <p14:creationId xmlns:p14="http://schemas.microsoft.com/office/powerpoint/2010/main" val="406189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For point one it will be important to consider a range of different factors that might influence their behavior.</a:t>
            </a:r>
          </a:p>
          <a:p>
            <a:r>
              <a:rPr lang="en-US" dirty="0"/>
              <a:t>This model will be based on machine learning algorithms or other statistical techniques, and will be trained using the historical data to identify patterns or trends that are indicative of churn.</a:t>
            </a:r>
          </a:p>
          <a:p>
            <a:r>
              <a:rPr lang="en-US" b="0" i="0" dirty="0">
                <a:solidFill>
                  <a:srgbClr val="D1D5DB"/>
                </a:solidFill>
                <a:effectLst/>
                <a:latin typeface="Söhne"/>
              </a:rPr>
              <a:t>Once we have identified which customers are at risk of churning, we will target them with interventions designed to improve retention. These interventions might include offering additional rewards or benefits, providing personalized customer service, or implementing other strategies to address the specific needs and concerns of at-risk customers.</a:t>
            </a:r>
            <a:endParaRPr lang="LID4096" dirty="0"/>
          </a:p>
        </p:txBody>
      </p:sp>
      <p:sp>
        <p:nvSpPr>
          <p:cNvPr id="4" name="Slide Number Placeholder 3"/>
          <p:cNvSpPr>
            <a:spLocks noGrp="1"/>
          </p:cNvSpPr>
          <p:nvPr>
            <p:ph type="sldNum" sz="quarter" idx="5"/>
          </p:nvPr>
        </p:nvSpPr>
        <p:spPr/>
        <p:txBody>
          <a:bodyPr/>
          <a:lstStyle/>
          <a:p>
            <a:fld id="{B05BB6ED-2E90-4956-B933-AA002B8B4837}" type="slidenum">
              <a:rPr lang="en-US" smtClean="0"/>
              <a:t>5</a:t>
            </a:fld>
            <a:endParaRPr lang="en-US"/>
          </a:p>
        </p:txBody>
      </p:sp>
    </p:spTree>
    <p:extLst>
      <p:ext uri="{BB962C8B-B14F-4D97-AF65-F5344CB8AC3E}">
        <p14:creationId xmlns:p14="http://schemas.microsoft.com/office/powerpoint/2010/main" val="203304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Data- using the training set to fit and tune the model, and the test set to evaluate its performance. </a:t>
            </a:r>
          </a:p>
          <a:p>
            <a:r>
              <a:rPr lang="en-US" dirty="0"/>
              <a:t>Preprocessing - , including imputing missing values and scaling numerical features. </a:t>
            </a:r>
            <a:endParaRPr lang="LID4096" dirty="0"/>
          </a:p>
        </p:txBody>
      </p:sp>
      <p:sp>
        <p:nvSpPr>
          <p:cNvPr id="4" name="Slide Number Placeholder 3"/>
          <p:cNvSpPr>
            <a:spLocks noGrp="1"/>
          </p:cNvSpPr>
          <p:nvPr>
            <p:ph type="sldNum" sz="quarter" idx="5"/>
          </p:nvPr>
        </p:nvSpPr>
        <p:spPr/>
        <p:txBody>
          <a:bodyPr/>
          <a:lstStyle/>
          <a:p>
            <a:fld id="{B05BB6ED-2E90-4956-B933-AA002B8B4837}" type="slidenum">
              <a:rPr lang="en-US" smtClean="0"/>
              <a:t>10</a:t>
            </a:fld>
            <a:endParaRPr lang="en-US"/>
          </a:p>
        </p:txBody>
      </p:sp>
    </p:spTree>
    <p:extLst>
      <p:ext uri="{BB962C8B-B14F-4D97-AF65-F5344CB8AC3E}">
        <p14:creationId xmlns:p14="http://schemas.microsoft.com/office/powerpoint/2010/main" val="22060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A487-54CA-4496-92AF-6B42A41E0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36B12-D78C-4576-AFFD-E2637F136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547AD-FC46-4069-8DD0-2D89EC6D7560}"/>
              </a:ext>
            </a:extLst>
          </p:cNvPr>
          <p:cNvSpPr>
            <a:spLocks noGrp="1"/>
          </p:cNvSpPr>
          <p:nvPr>
            <p:ph type="dt" sz="half" idx="10"/>
          </p:nvPr>
        </p:nvSpPr>
        <p:spPr/>
        <p:txBody>
          <a:bodyPr/>
          <a:lstStyle/>
          <a:p>
            <a:fld id="{3AD4113D-E3D5-4D87-8648-2BB356521C2A}" type="datetime1">
              <a:rPr lang="en-US" smtClean="0"/>
              <a:t>8/2/2023</a:t>
            </a:fld>
            <a:endParaRPr lang="en-US"/>
          </a:p>
        </p:txBody>
      </p:sp>
      <p:sp>
        <p:nvSpPr>
          <p:cNvPr id="5" name="Footer Placeholder 4">
            <a:extLst>
              <a:ext uri="{FF2B5EF4-FFF2-40B4-BE49-F238E27FC236}">
                <a16:creationId xmlns:a16="http://schemas.microsoft.com/office/drawing/2014/main" id="{B40121BC-C818-46D5-ACB5-6D5C15228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49F89-F51B-4C95-BC0A-B1B219039C2C}"/>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215026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5A2D-1252-4F5D-A7E6-9ADDAB758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43AF3-4891-44AE-B6EC-0E75017526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41B4F-E0D5-4233-A91F-A2F7014DB105}"/>
              </a:ext>
            </a:extLst>
          </p:cNvPr>
          <p:cNvSpPr>
            <a:spLocks noGrp="1"/>
          </p:cNvSpPr>
          <p:nvPr>
            <p:ph type="dt" sz="half" idx="10"/>
          </p:nvPr>
        </p:nvSpPr>
        <p:spPr/>
        <p:txBody>
          <a:bodyPr/>
          <a:lstStyle/>
          <a:p>
            <a:fld id="{DC0521EA-4F64-4CD5-8798-FBC3C20E042C}" type="datetime1">
              <a:rPr lang="en-US" smtClean="0"/>
              <a:t>8/2/2023</a:t>
            </a:fld>
            <a:endParaRPr lang="en-US"/>
          </a:p>
        </p:txBody>
      </p:sp>
      <p:sp>
        <p:nvSpPr>
          <p:cNvPr id="5" name="Footer Placeholder 4">
            <a:extLst>
              <a:ext uri="{FF2B5EF4-FFF2-40B4-BE49-F238E27FC236}">
                <a16:creationId xmlns:a16="http://schemas.microsoft.com/office/drawing/2014/main" id="{80B64751-DC00-4B76-ABC6-3D9105D0D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277CA-344B-4834-B051-804877186CFB}"/>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359789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2D439-3201-4B2F-8332-2D9E517A7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A67C8-ED06-418C-A53E-B5B9127A4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7A6AF-FF0B-4F11-9CE8-3C890D2FF12E}"/>
              </a:ext>
            </a:extLst>
          </p:cNvPr>
          <p:cNvSpPr>
            <a:spLocks noGrp="1"/>
          </p:cNvSpPr>
          <p:nvPr>
            <p:ph type="dt" sz="half" idx="10"/>
          </p:nvPr>
        </p:nvSpPr>
        <p:spPr/>
        <p:txBody>
          <a:bodyPr/>
          <a:lstStyle/>
          <a:p>
            <a:fld id="{3DA97984-3F57-4FE9-B477-1D75C336A674}" type="datetime1">
              <a:rPr lang="en-US" smtClean="0"/>
              <a:t>8/2/2023</a:t>
            </a:fld>
            <a:endParaRPr lang="en-US"/>
          </a:p>
        </p:txBody>
      </p:sp>
      <p:sp>
        <p:nvSpPr>
          <p:cNvPr id="5" name="Footer Placeholder 4">
            <a:extLst>
              <a:ext uri="{FF2B5EF4-FFF2-40B4-BE49-F238E27FC236}">
                <a16:creationId xmlns:a16="http://schemas.microsoft.com/office/drawing/2014/main" id="{3F70F970-F8C2-443F-9BBC-6E23F826A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977E2-3D74-4074-B0B8-3C5F51032C82}"/>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272494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3469-0F1D-41D3-B207-A897DA8AAC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34CAF-1CE2-47DE-968B-9717109808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42261-43E0-41A0-B48C-755E55587A46}"/>
              </a:ext>
            </a:extLst>
          </p:cNvPr>
          <p:cNvSpPr>
            <a:spLocks noGrp="1"/>
          </p:cNvSpPr>
          <p:nvPr>
            <p:ph type="dt" sz="half" idx="10"/>
          </p:nvPr>
        </p:nvSpPr>
        <p:spPr/>
        <p:txBody>
          <a:bodyPr/>
          <a:lstStyle/>
          <a:p>
            <a:fld id="{F1C164EE-E1EB-434F-965B-DF320D2CD15A}" type="datetime1">
              <a:rPr lang="en-US" smtClean="0"/>
              <a:t>8/2/2023</a:t>
            </a:fld>
            <a:endParaRPr lang="en-US"/>
          </a:p>
        </p:txBody>
      </p:sp>
      <p:sp>
        <p:nvSpPr>
          <p:cNvPr id="5" name="Footer Placeholder 4">
            <a:extLst>
              <a:ext uri="{FF2B5EF4-FFF2-40B4-BE49-F238E27FC236}">
                <a16:creationId xmlns:a16="http://schemas.microsoft.com/office/drawing/2014/main" id="{42FDFA6F-BFA5-4630-8DFF-8D008B78A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5657A-E127-4236-974B-4A99E413A6BD}"/>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13084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34D4-17FA-470C-96F8-5352316A07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66DAB-2DE6-46DE-B13C-42992F027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DDEFD4-379C-4246-A435-9DD2ED4552AA}"/>
              </a:ext>
            </a:extLst>
          </p:cNvPr>
          <p:cNvSpPr>
            <a:spLocks noGrp="1"/>
          </p:cNvSpPr>
          <p:nvPr>
            <p:ph type="dt" sz="half" idx="10"/>
          </p:nvPr>
        </p:nvSpPr>
        <p:spPr/>
        <p:txBody>
          <a:bodyPr/>
          <a:lstStyle/>
          <a:p>
            <a:fld id="{C4806333-B76A-4213-930D-4C53FA69CD7F}" type="datetime1">
              <a:rPr lang="en-US" smtClean="0"/>
              <a:t>8/2/2023</a:t>
            </a:fld>
            <a:endParaRPr lang="en-US"/>
          </a:p>
        </p:txBody>
      </p:sp>
      <p:sp>
        <p:nvSpPr>
          <p:cNvPr id="5" name="Footer Placeholder 4">
            <a:extLst>
              <a:ext uri="{FF2B5EF4-FFF2-40B4-BE49-F238E27FC236}">
                <a16:creationId xmlns:a16="http://schemas.microsoft.com/office/drawing/2014/main" id="{F30B324C-5E23-4E88-84C0-0DF3072CA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2E2DD-05A6-4548-8BD7-3D42528FBE14}"/>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229071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D821-BBD5-4466-853C-6B09D2692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B8C7E-83DC-4A97-BCE5-2465E510F1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8F93B4-3A25-4C60-99B5-FE7670766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3D7389-A57C-4190-8B5C-43F851F89724}"/>
              </a:ext>
            </a:extLst>
          </p:cNvPr>
          <p:cNvSpPr>
            <a:spLocks noGrp="1"/>
          </p:cNvSpPr>
          <p:nvPr>
            <p:ph type="dt" sz="half" idx="10"/>
          </p:nvPr>
        </p:nvSpPr>
        <p:spPr/>
        <p:txBody>
          <a:bodyPr/>
          <a:lstStyle/>
          <a:p>
            <a:fld id="{F1105E88-5194-4F4D-A637-6E34DE524FD0}" type="datetime1">
              <a:rPr lang="en-US" smtClean="0"/>
              <a:t>8/2/2023</a:t>
            </a:fld>
            <a:endParaRPr lang="en-US"/>
          </a:p>
        </p:txBody>
      </p:sp>
      <p:sp>
        <p:nvSpPr>
          <p:cNvPr id="6" name="Footer Placeholder 5">
            <a:extLst>
              <a:ext uri="{FF2B5EF4-FFF2-40B4-BE49-F238E27FC236}">
                <a16:creationId xmlns:a16="http://schemas.microsoft.com/office/drawing/2014/main" id="{61BF85F0-9A32-435F-9D80-6A21B87FC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B80DD-F7B2-438F-9D96-784E48141B3E}"/>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376646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BF41-3EA4-4048-842F-C6A5D3D1B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29707A-A3AC-485D-B81F-E8C2D3500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0E1D06-9841-4EEB-9C9C-249594BE8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1055E-BC3A-440E-9D5E-A7315CDCA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DBEED-B189-4BFC-96A6-F965D65E3F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C2FBD6-DFEC-49F4-ADDD-1D9C8B4D4CD1}"/>
              </a:ext>
            </a:extLst>
          </p:cNvPr>
          <p:cNvSpPr>
            <a:spLocks noGrp="1"/>
          </p:cNvSpPr>
          <p:nvPr>
            <p:ph type="dt" sz="half" idx="10"/>
          </p:nvPr>
        </p:nvSpPr>
        <p:spPr/>
        <p:txBody>
          <a:bodyPr/>
          <a:lstStyle/>
          <a:p>
            <a:fld id="{8583E19D-5447-4AAE-9F44-4620E338BEED}" type="datetime1">
              <a:rPr lang="en-US" smtClean="0"/>
              <a:t>8/2/2023</a:t>
            </a:fld>
            <a:endParaRPr lang="en-US"/>
          </a:p>
        </p:txBody>
      </p:sp>
      <p:sp>
        <p:nvSpPr>
          <p:cNvPr id="8" name="Footer Placeholder 7">
            <a:extLst>
              <a:ext uri="{FF2B5EF4-FFF2-40B4-BE49-F238E27FC236}">
                <a16:creationId xmlns:a16="http://schemas.microsoft.com/office/drawing/2014/main" id="{2CDA04DB-012C-4B71-B262-3CFD87602E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739F53-95BF-4F4B-9014-7EF5ECF905FC}"/>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72815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A166-E9DC-4CA7-8FFA-2323CEF5D8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6B24F-6DF1-440D-B518-64D7E20CD873}"/>
              </a:ext>
            </a:extLst>
          </p:cNvPr>
          <p:cNvSpPr>
            <a:spLocks noGrp="1"/>
          </p:cNvSpPr>
          <p:nvPr>
            <p:ph type="dt" sz="half" idx="10"/>
          </p:nvPr>
        </p:nvSpPr>
        <p:spPr/>
        <p:txBody>
          <a:bodyPr/>
          <a:lstStyle/>
          <a:p>
            <a:fld id="{6B5B5103-E86F-4425-9709-F7A4A67FC3C4}" type="datetime1">
              <a:rPr lang="en-US" smtClean="0"/>
              <a:t>8/2/2023</a:t>
            </a:fld>
            <a:endParaRPr lang="en-US"/>
          </a:p>
        </p:txBody>
      </p:sp>
      <p:sp>
        <p:nvSpPr>
          <p:cNvPr id="4" name="Footer Placeholder 3">
            <a:extLst>
              <a:ext uri="{FF2B5EF4-FFF2-40B4-BE49-F238E27FC236}">
                <a16:creationId xmlns:a16="http://schemas.microsoft.com/office/drawing/2014/main" id="{9E0D12C3-5CDA-4BFC-8A04-E8C2F4D2E8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6E6C74-3D9B-4424-9DF2-519FC2CB5D01}"/>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262890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FC405-0264-4084-B3E2-0EDE0A06B8B4}"/>
              </a:ext>
            </a:extLst>
          </p:cNvPr>
          <p:cNvSpPr>
            <a:spLocks noGrp="1"/>
          </p:cNvSpPr>
          <p:nvPr>
            <p:ph type="dt" sz="half" idx="10"/>
          </p:nvPr>
        </p:nvSpPr>
        <p:spPr/>
        <p:txBody>
          <a:bodyPr/>
          <a:lstStyle/>
          <a:p>
            <a:fld id="{F31DA394-12C3-45A5-876A-947E594EA08A}" type="datetime1">
              <a:rPr lang="en-US" smtClean="0"/>
              <a:t>8/2/2023</a:t>
            </a:fld>
            <a:endParaRPr lang="en-US"/>
          </a:p>
        </p:txBody>
      </p:sp>
      <p:sp>
        <p:nvSpPr>
          <p:cNvPr id="3" name="Footer Placeholder 2">
            <a:extLst>
              <a:ext uri="{FF2B5EF4-FFF2-40B4-BE49-F238E27FC236}">
                <a16:creationId xmlns:a16="http://schemas.microsoft.com/office/drawing/2014/main" id="{D5DD52C1-6A2C-49E3-9B62-0A5020BDA5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80206F-6F30-4DFF-84B1-B80FB4A595A1}"/>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46027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2918-1333-4E0A-9202-1F4765BD5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4D172-7133-4018-BC49-6E886109C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0AE3D7-3739-42AC-90DD-8ACA7DFD2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07A77-4030-4BA5-B3FD-53965EE83474}"/>
              </a:ext>
            </a:extLst>
          </p:cNvPr>
          <p:cNvSpPr>
            <a:spLocks noGrp="1"/>
          </p:cNvSpPr>
          <p:nvPr>
            <p:ph type="dt" sz="half" idx="10"/>
          </p:nvPr>
        </p:nvSpPr>
        <p:spPr/>
        <p:txBody>
          <a:bodyPr/>
          <a:lstStyle/>
          <a:p>
            <a:fld id="{D288BCB7-8121-47D0-9078-002E481DCDA6}" type="datetime1">
              <a:rPr lang="en-US" smtClean="0"/>
              <a:t>8/2/2023</a:t>
            </a:fld>
            <a:endParaRPr lang="en-US"/>
          </a:p>
        </p:txBody>
      </p:sp>
      <p:sp>
        <p:nvSpPr>
          <p:cNvPr id="6" name="Footer Placeholder 5">
            <a:extLst>
              <a:ext uri="{FF2B5EF4-FFF2-40B4-BE49-F238E27FC236}">
                <a16:creationId xmlns:a16="http://schemas.microsoft.com/office/drawing/2014/main" id="{CE242B19-0690-4411-8410-15E25D998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DD2FF-AE6F-48EC-A76C-508F4D2F62A5}"/>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299731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3336-3744-4488-B075-05310D840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BD12F8-A823-4FEF-A22D-6777F2CCA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1E9B26-F75C-4A6C-8E9F-6459B77FE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510D5-77D9-4D17-BFE2-CA43C4096EBF}"/>
              </a:ext>
            </a:extLst>
          </p:cNvPr>
          <p:cNvSpPr>
            <a:spLocks noGrp="1"/>
          </p:cNvSpPr>
          <p:nvPr>
            <p:ph type="dt" sz="half" idx="10"/>
          </p:nvPr>
        </p:nvSpPr>
        <p:spPr/>
        <p:txBody>
          <a:bodyPr/>
          <a:lstStyle/>
          <a:p>
            <a:fld id="{5E1A5DDC-7A43-4E55-AE49-FFA831D63EC3}" type="datetime1">
              <a:rPr lang="en-US" smtClean="0"/>
              <a:t>8/2/2023</a:t>
            </a:fld>
            <a:endParaRPr lang="en-US"/>
          </a:p>
        </p:txBody>
      </p:sp>
      <p:sp>
        <p:nvSpPr>
          <p:cNvPr id="6" name="Footer Placeholder 5">
            <a:extLst>
              <a:ext uri="{FF2B5EF4-FFF2-40B4-BE49-F238E27FC236}">
                <a16:creationId xmlns:a16="http://schemas.microsoft.com/office/drawing/2014/main" id="{EF65C761-9AEF-4C9B-B5DF-862E1F6F8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E184E-15D0-419D-9E69-31205898C6CD}"/>
              </a:ext>
            </a:extLst>
          </p:cNvPr>
          <p:cNvSpPr>
            <a:spLocks noGrp="1"/>
          </p:cNvSpPr>
          <p:nvPr>
            <p:ph type="sldNum" sz="quarter" idx="12"/>
          </p:nvPr>
        </p:nvSpPr>
        <p:spPr/>
        <p:txBody>
          <a:bodyPr/>
          <a:lstStyle/>
          <a:p>
            <a:fld id="{C49F0888-4971-43CF-8B5A-54133866CACC}" type="slidenum">
              <a:rPr lang="en-US" smtClean="0"/>
              <a:t>‹#›</a:t>
            </a:fld>
            <a:endParaRPr lang="en-US"/>
          </a:p>
        </p:txBody>
      </p:sp>
    </p:spTree>
    <p:extLst>
      <p:ext uri="{BB962C8B-B14F-4D97-AF65-F5344CB8AC3E}">
        <p14:creationId xmlns:p14="http://schemas.microsoft.com/office/powerpoint/2010/main" val="176382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A100D-29F3-4B95-984B-0624E0F21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48511-7C9F-4A70-BEDF-C662B71CE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BD993-1C02-438B-8213-EECFF1E9D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944D5-14CA-4332-8F57-9FDC6B17C577}" type="datetime1">
              <a:rPr lang="en-US" smtClean="0"/>
              <a:t>8/2/2023</a:t>
            </a:fld>
            <a:endParaRPr lang="en-US"/>
          </a:p>
        </p:txBody>
      </p:sp>
      <p:sp>
        <p:nvSpPr>
          <p:cNvPr id="5" name="Footer Placeholder 4">
            <a:extLst>
              <a:ext uri="{FF2B5EF4-FFF2-40B4-BE49-F238E27FC236}">
                <a16:creationId xmlns:a16="http://schemas.microsoft.com/office/drawing/2014/main" id="{B9A9FFD3-7E97-4EF2-9A18-B77017AAB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4156B6-A914-4600-A2B5-55278E2CC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F0888-4971-43CF-8B5A-54133866CACC}" type="slidenum">
              <a:rPr lang="en-US" smtClean="0"/>
              <a:t>‹#›</a:t>
            </a:fld>
            <a:endParaRPr lang="en-US"/>
          </a:p>
        </p:txBody>
      </p:sp>
    </p:spTree>
    <p:extLst>
      <p:ext uri="{BB962C8B-B14F-4D97-AF65-F5344CB8AC3E}">
        <p14:creationId xmlns:p14="http://schemas.microsoft.com/office/powerpoint/2010/main" val="428511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756356" y="3119120"/>
            <a:ext cx="5949244" cy="1344753"/>
          </a:xfrm>
        </p:spPr>
        <p:txBody>
          <a:bodyPr>
            <a:normAutofit fontScale="90000"/>
          </a:bodyPr>
          <a:lstStyle/>
          <a:p>
            <a:r>
              <a:rPr lang="en-US" sz="5400" b="1" dirty="0"/>
              <a:t>Will Customers Churn?</a:t>
            </a:r>
          </a:p>
        </p:txBody>
      </p:sp>
      <p:sp>
        <p:nvSpPr>
          <p:cNvPr id="7" name="Content Placeholder 6">
            <a:extLst>
              <a:ext uri="{FF2B5EF4-FFF2-40B4-BE49-F238E27FC236}">
                <a16:creationId xmlns:a16="http://schemas.microsoft.com/office/drawing/2014/main" id="{3BD96506-EC74-4704-9940-99054737A368}"/>
              </a:ext>
            </a:extLst>
          </p:cNvPr>
          <p:cNvSpPr>
            <a:spLocks noGrp="1"/>
          </p:cNvSpPr>
          <p:nvPr>
            <p:ph idx="4294967295"/>
          </p:nvPr>
        </p:nvSpPr>
        <p:spPr>
          <a:xfrm>
            <a:off x="0" y="1825625"/>
            <a:ext cx="10515600" cy="4351338"/>
          </a:xfrm>
        </p:spPr>
        <p:txBody>
          <a:bodyPr/>
          <a:lstStyle/>
          <a:p>
            <a:pPr marL="0" indent="0">
              <a:buNone/>
            </a:pPr>
            <a:r>
              <a:rPr lang="en-US" dirty="0"/>
              <a:t> </a:t>
            </a:r>
          </a:p>
        </p:txBody>
      </p:sp>
      <p:sp>
        <p:nvSpPr>
          <p:cNvPr id="2" name="Date Placeholder 1">
            <a:extLst>
              <a:ext uri="{FF2B5EF4-FFF2-40B4-BE49-F238E27FC236}">
                <a16:creationId xmlns:a16="http://schemas.microsoft.com/office/drawing/2014/main" id="{A1DE2B5A-F17F-4E32-BE60-10B827236E00}"/>
              </a:ext>
            </a:extLst>
          </p:cNvPr>
          <p:cNvSpPr>
            <a:spLocks noGrp="1"/>
          </p:cNvSpPr>
          <p:nvPr>
            <p:ph type="dt" sz="half" idx="10"/>
          </p:nvPr>
        </p:nvSpPr>
        <p:spPr/>
        <p:txBody>
          <a:bodyPr/>
          <a:lstStyle/>
          <a:p>
            <a:fld id="{6A7FD249-A843-4D0E-B541-9F4AA2844E57}" type="datetime1">
              <a:rPr lang="en-US" smtClean="0"/>
              <a:t>8/2/2023</a:t>
            </a:fld>
            <a:endParaRPr lang="en-US"/>
          </a:p>
        </p:txBody>
      </p:sp>
      <p:sp>
        <p:nvSpPr>
          <p:cNvPr id="3" name="Slide Number Placeholder 2">
            <a:extLst>
              <a:ext uri="{FF2B5EF4-FFF2-40B4-BE49-F238E27FC236}">
                <a16:creationId xmlns:a16="http://schemas.microsoft.com/office/drawing/2014/main" id="{B001E6FD-14D2-4833-A7C1-FE180B139015}"/>
              </a:ext>
            </a:extLst>
          </p:cNvPr>
          <p:cNvSpPr>
            <a:spLocks noGrp="1"/>
          </p:cNvSpPr>
          <p:nvPr>
            <p:ph type="sldNum" sz="quarter" idx="12"/>
          </p:nvPr>
        </p:nvSpPr>
        <p:spPr/>
        <p:txBody>
          <a:bodyPr/>
          <a:lstStyle/>
          <a:p>
            <a:fld id="{C49F0888-4971-43CF-8B5A-54133866CACC}" type="slidenum">
              <a:rPr lang="en-US" smtClean="0"/>
              <a:t>1</a:t>
            </a:fld>
            <a:endParaRPr lang="en-US"/>
          </a:p>
        </p:txBody>
      </p:sp>
    </p:spTree>
    <p:extLst>
      <p:ext uri="{BB962C8B-B14F-4D97-AF65-F5344CB8AC3E}">
        <p14:creationId xmlns:p14="http://schemas.microsoft.com/office/powerpoint/2010/main" val="399771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Model</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a:xfrm>
            <a:off x="838200" y="1825624"/>
            <a:ext cx="10515600" cy="4665663"/>
          </a:xfrm>
        </p:spPr>
        <p:txBody>
          <a:bodyPr>
            <a:normAutofit fontScale="92500" lnSpcReduction="10000"/>
          </a:bodyPr>
          <a:lstStyle/>
          <a:p>
            <a:r>
              <a:rPr lang="en-US" dirty="0"/>
              <a:t>To develop our predictive model, we used the Light Gradient Boosting Machine (LGBM) classifier, a powerful and efficient machine learning algorithm. </a:t>
            </a:r>
          </a:p>
          <a:p>
            <a:r>
              <a:rPr lang="en-US" dirty="0"/>
              <a:t>We split our dataset into a training set (80%) and a test set (20%), Before training the model, we performed some preprocessing on the data. </a:t>
            </a:r>
          </a:p>
          <a:p>
            <a:r>
              <a:rPr lang="en-US" dirty="0"/>
              <a:t>Our original model achieved an overall accuracy of 97.24% on the test set, indicating that it was able to correctly classify the majority of customers as either churners or non-churners. </a:t>
            </a:r>
          </a:p>
          <a:p>
            <a:r>
              <a:rPr lang="en-US" dirty="0"/>
              <a:t>The model's recall score, which measures its ability to capture churners, was 0.86. </a:t>
            </a:r>
          </a:p>
          <a:p>
            <a:r>
              <a:rPr lang="en-US" dirty="0"/>
              <a:t>These results suggest that our model is able to accurately identify at-risk customers and could be a valuable tool for improving customer retention</a:t>
            </a:r>
          </a:p>
        </p:txBody>
      </p:sp>
      <p:sp>
        <p:nvSpPr>
          <p:cNvPr id="3" name="Date Placeholder 2">
            <a:extLst>
              <a:ext uri="{FF2B5EF4-FFF2-40B4-BE49-F238E27FC236}">
                <a16:creationId xmlns:a16="http://schemas.microsoft.com/office/drawing/2014/main" id="{39EAC4FE-F30F-4132-B5A3-273202D9C6B5}"/>
              </a:ext>
            </a:extLst>
          </p:cNvPr>
          <p:cNvSpPr>
            <a:spLocks noGrp="1"/>
          </p:cNvSpPr>
          <p:nvPr>
            <p:ph type="dt" sz="half" idx="10"/>
          </p:nvPr>
        </p:nvSpPr>
        <p:spPr/>
        <p:txBody>
          <a:bodyPr/>
          <a:lstStyle/>
          <a:p>
            <a:fld id="{044E8333-6D99-45E4-8CF3-25451124110E}" type="datetime1">
              <a:rPr lang="en-US" smtClean="0"/>
              <a:t>8/2/2023</a:t>
            </a:fld>
            <a:endParaRPr lang="en-US"/>
          </a:p>
        </p:txBody>
      </p:sp>
      <p:sp>
        <p:nvSpPr>
          <p:cNvPr id="4" name="Slide Number Placeholder 3">
            <a:extLst>
              <a:ext uri="{FF2B5EF4-FFF2-40B4-BE49-F238E27FC236}">
                <a16:creationId xmlns:a16="http://schemas.microsoft.com/office/drawing/2014/main" id="{E9DEB397-AA96-4979-A47D-97966CF9DC00}"/>
              </a:ext>
            </a:extLst>
          </p:cNvPr>
          <p:cNvSpPr>
            <a:spLocks noGrp="1"/>
          </p:cNvSpPr>
          <p:nvPr>
            <p:ph type="sldNum" sz="quarter" idx="12"/>
          </p:nvPr>
        </p:nvSpPr>
        <p:spPr/>
        <p:txBody>
          <a:bodyPr/>
          <a:lstStyle/>
          <a:p>
            <a:fld id="{C49F0888-4971-43CF-8B5A-54133866CACC}" type="slidenum">
              <a:rPr lang="en-US" smtClean="0"/>
              <a:t>10</a:t>
            </a:fld>
            <a:endParaRPr lang="en-US"/>
          </a:p>
        </p:txBody>
      </p:sp>
    </p:spTree>
    <p:extLst>
      <p:ext uri="{BB962C8B-B14F-4D97-AF65-F5344CB8AC3E}">
        <p14:creationId xmlns:p14="http://schemas.microsoft.com/office/powerpoint/2010/main" val="232961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Untuned Model</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AB855C71-E342-4818-A9DC-46549763453E}"/>
              </a:ext>
            </a:extLst>
          </p:cNvPr>
          <p:cNvPicPr/>
          <p:nvPr/>
        </p:nvPicPr>
        <p:blipFill>
          <a:blip r:embed="rId2"/>
          <a:stretch>
            <a:fillRect/>
          </a:stretch>
        </p:blipFill>
        <p:spPr>
          <a:xfrm>
            <a:off x="1382748" y="1825625"/>
            <a:ext cx="5204460" cy="1783080"/>
          </a:xfrm>
          <a:prstGeom prst="rect">
            <a:avLst/>
          </a:prstGeom>
        </p:spPr>
      </p:pic>
      <p:pic>
        <p:nvPicPr>
          <p:cNvPr id="6" name="Picture 5">
            <a:extLst>
              <a:ext uri="{FF2B5EF4-FFF2-40B4-BE49-F238E27FC236}">
                <a16:creationId xmlns:a16="http://schemas.microsoft.com/office/drawing/2014/main" id="{98901F88-2684-4FFC-A87B-F8A4C5A07B94}"/>
              </a:ext>
            </a:extLst>
          </p:cNvPr>
          <p:cNvPicPr/>
          <p:nvPr/>
        </p:nvPicPr>
        <p:blipFill>
          <a:blip r:embed="rId3"/>
          <a:stretch>
            <a:fillRect/>
          </a:stretch>
        </p:blipFill>
        <p:spPr>
          <a:xfrm>
            <a:off x="7608111" y="1366345"/>
            <a:ext cx="3201141" cy="2691940"/>
          </a:xfrm>
          <a:prstGeom prst="rect">
            <a:avLst/>
          </a:prstGeom>
        </p:spPr>
      </p:pic>
      <p:pic>
        <p:nvPicPr>
          <p:cNvPr id="7" name="Picture 6">
            <a:extLst>
              <a:ext uri="{FF2B5EF4-FFF2-40B4-BE49-F238E27FC236}">
                <a16:creationId xmlns:a16="http://schemas.microsoft.com/office/drawing/2014/main" id="{72842452-5E8F-4219-87A8-4AF13B7F59CE}"/>
              </a:ext>
            </a:extLst>
          </p:cNvPr>
          <p:cNvPicPr/>
          <p:nvPr/>
        </p:nvPicPr>
        <p:blipFill>
          <a:blip r:embed="rId4"/>
          <a:stretch>
            <a:fillRect/>
          </a:stretch>
        </p:blipFill>
        <p:spPr>
          <a:xfrm>
            <a:off x="2144110" y="3669807"/>
            <a:ext cx="5977399" cy="2823862"/>
          </a:xfrm>
          <a:prstGeom prst="rect">
            <a:avLst/>
          </a:prstGeom>
        </p:spPr>
      </p:pic>
      <p:sp>
        <p:nvSpPr>
          <p:cNvPr id="3" name="Date Placeholder 2">
            <a:extLst>
              <a:ext uri="{FF2B5EF4-FFF2-40B4-BE49-F238E27FC236}">
                <a16:creationId xmlns:a16="http://schemas.microsoft.com/office/drawing/2014/main" id="{026D8000-A082-4A5F-A066-7135E29CB4F1}"/>
              </a:ext>
            </a:extLst>
          </p:cNvPr>
          <p:cNvSpPr>
            <a:spLocks noGrp="1"/>
          </p:cNvSpPr>
          <p:nvPr>
            <p:ph type="dt" sz="half" idx="10"/>
          </p:nvPr>
        </p:nvSpPr>
        <p:spPr/>
        <p:txBody>
          <a:bodyPr/>
          <a:lstStyle/>
          <a:p>
            <a:fld id="{6A534565-8571-424C-935D-B131B83AE163}" type="datetime1">
              <a:rPr lang="en-US" smtClean="0"/>
              <a:t>8/2/2023</a:t>
            </a:fld>
            <a:endParaRPr lang="en-US"/>
          </a:p>
        </p:txBody>
      </p:sp>
      <p:sp>
        <p:nvSpPr>
          <p:cNvPr id="4" name="Slide Number Placeholder 3">
            <a:extLst>
              <a:ext uri="{FF2B5EF4-FFF2-40B4-BE49-F238E27FC236}">
                <a16:creationId xmlns:a16="http://schemas.microsoft.com/office/drawing/2014/main" id="{650F0AAC-F977-4F0A-8EDF-DCB650B215FC}"/>
              </a:ext>
            </a:extLst>
          </p:cNvPr>
          <p:cNvSpPr>
            <a:spLocks noGrp="1"/>
          </p:cNvSpPr>
          <p:nvPr>
            <p:ph type="sldNum" sz="quarter" idx="12"/>
          </p:nvPr>
        </p:nvSpPr>
        <p:spPr/>
        <p:txBody>
          <a:bodyPr/>
          <a:lstStyle/>
          <a:p>
            <a:fld id="{C49F0888-4971-43CF-8B5A-54133866CACC}" type="slidenum">
              <a:rPr lang="en-US" smtClean="0"/>
              <a:t>11</a:t>
            </a:fld>
            <a:endParaRPr lang="en-US"/>
          </a:p>
        </p:txBody>
      </p:sp>
    </p:spTree>
    <p:extLst>
      <p:ext uri="{BB962C8B-B14F-4D97-AF65-F5344CB8AC3E}">
        <p14:creationId xmlns:p14="http://schemas.microsoft.com/office/powerpoint/2010/main" val="54586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3B00-2E6E-99E6-68FB-19417213F012}"/>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B68EF9BF-BAC7-0B6D-FB63-3722094542D3}"/>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the model evaluation, hyperparameter tuning was done to improve the reliability of the model which had a recall score of 0.86 for the </a:t>
            </a:r>
            <a:r>
              <a:rPr lang="en-US" sz="20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LGBMClassifier</a:t>
            </a:r>
            <a:r>
              <a:rPr lang="en-US"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model.</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After tuning the hyperparameters, the recall score for our model (for the target/label) increased from 86% to 91% even though the precision score dropped from 95% to 88%</a:t>
            </a:r>
          </a:p>
          <a:p>
            <a:endParaRPr lang="en-US" sz="20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For this project, according to the aim, a recall score is more important than a precision score. This is because we are more interested in capturing all the customers that are more likely to churn/attrite, even though we incorrectly include those that are less likely to churn.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57821DD-7920-2BD0-FC2E-513BC082B447}"/>
              </a:ext>
            </a:extLst>
          </p:cNvPr>
          <p:cNvSpPr>
            <a:spLocks noGrp="1"/>
          </p:cNvSpPr>
          <p:nvPr>
            <p:ph type="dt" sz="half" idx="10"/>
          </p:nvPr>
        </p:nvSpPr>
        <p:spPr/>
        <p:txBody>
          <a:bodyPr/>
          <a:lstStyle/>
          <a:p>
            <a:fld id="{F1C164EE-E1EB-434F-965B-DF320D2CD15A}" type="datetime1">
              <a:rPr lang="en-US" smtClean="0"/>
              <a:t>8/2/2023</a:t>
            </a:fld>
            <a:endParaRPr lang="en-US"/>
          </a:p>
        </p:txBody>
      </p:sp>
      <p:sp>
        <p:nvSpPr>
          <p:cNvPr id="5" name="Slide Number Placeholder 4">
            <a:extLst>
              <a:ext uri="{FF2B5EF4-FFF2-40B4-BE49-F238E27FC236}">
                <a16:creationId xmlns:a16="http://schemas.microsoft.com/office/drawing/2014/main" id="{EC52AD8F-BD54-B4A1-7947-7343954A5F96}"/>
              </a:ext>
            </a:extLst>
          </p:cNvPr>
          <p:cNvSpPr>
            <a:spLocks noGrp="1"/>
          </p:cNvSpPr>
          <p:nvPr>
            <p:ph type="sldNum" sz="quarter" idx="12"/>
          </p:nvPr>
        </p:nvSpPr>
        <p:spPr/>
        <p:txBody>
          <a:bodyPr/>
          <a:lstStyle/>
          <a:p>
            <a:fld id="{C49F0888-4971-43CF-8B5A-54133866CACC}" type="slidenum">
              <a:rPr lang="en-US" smtClean="0"/>
              <a:t>12</a:t>
            </a:fld>
            <a:endParaRPr lang="en-US"/>
          </a:p>
        </p:txBody>
      </p:sp>
    </p:spTree>
    <p:extLst>
      <p:ext uri="{BB962C8B-B14F-4D97-AF65-F5344CB8AC3E}">
        <p14:creationId xmlns:p14="http://schemas.microsoft.com/office/powerpoint/2010/main" val="158734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Tuned Model</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endParaRPr lang="en-US" dirty="0"/>
          </a:p>
          <a:p>
            <a:endParaRPr lang="en-US" dirty="0"/>
          </a:p>
        </p:txBody>
      </p:sp>
      <p:sp>
        <p:nvSpPr>
          <p:cNvPr id="3" name="Date Placeholder 2">
            <a:extLst>
              <a:ext uri="{FF2B5EF4-FFF2-40B4-BE49-F238E27FC236}">
                <a16:creationId xmlns:a16="http://schemas.microsoft.com/office/drawing/2014/main" id="{026D8000-A082-4A5F-A066-7135E29CB4F1}"/>
              </a:ext>
            </a:extLst>
          </p:cNvPr>
          <p:cNvSpPr>
            <a:spLocks noGrp="1"/>
          </p:cNvSpPr>
          <p:nvPr>
            <p:ph type="dt" sz="half" idx="10"/>
          </p:nvPr>
        </p:nvSpPr>
        <p:spPr/>
        <p:txBody>
          <a:bodyPr/>
          <a:lstStyle/>
          <a:p>
            <a:fld id="{6A534565-8571-424C-935D-B131B83AE163}" type="datetime1">
              <a:rPr lang="en-US" smtClean="0"/>
              <a:t>8/2/2023</a:t>
            </a:fld>
            <a:endParaRPr lang="en-US"/>
          </a:p>
        </p:txBody>
      </p:sp>
      <p:sp>
        <p:nvSpPr>
          <p:cNvPr id="4" name="Slide Number Placeholder 3">
            <a:extLst>
              <a:ext uri="{FF2B5EF4-FFF2-40B4-BE49-F238E27FC236}">
                <a16:creationId xmlns:a16="http://schemas.microsoft.com/office/drawing/2014/main" id="{650F0AAC-F977-4F0A-8EDF-DCB650B215FC}"/>
              </a:ext>
            </a:extLst>
          </p:cNvPr>
          <p:cNvSpPr>
            <a:spLocks noGrp="1"/>
          </p:cNvSpPr>
          <p:nvPr>
            <p:ph type="sldNum" sz="quarter" idx="12"/>
          </p:nvPr>
        </p:nvSpPr>
        <p:spPr/>
        <p:txBody>
          <a:bodyPr/>
          <a:lstStyle/>
          <a:p>
            <a:fld id="{C49F0888-4971-43CF-8B5A-54133866CACC}" type="slidenum">
              <a:rPr lang="en-US" smtClean="0"/>
              <a:t>13</a:t>
            </a:fld>
            <a:endParaRPr lang="en-US"/>
          </a:p>
        </p:txBody>
      </p:sp>
      <p:pic>
        <p:nvPicPr>
          <p:cNvPr id="10" name="Picture 9">
            <a:extLst>
              <a:ext uri="{FF2B5EF4-FFF2-40B4-BE49-F238E27FC236}">
                <a16:creationId xmlns:a16="http://schemas.microsoft.com/office/drawing/2014/main" id="{896B9D1F-DBC2-8578-06A9-167B8A322E22}"/>
              </a:ext>
            </a:extLst>
          </p:cNvPr>
          <p:cNvPicPr>
            <a:picLocks noChangeAspect="1"/>
          </p:cNvPicPr>
          <p:nvPr/>
        </p:nvPicPr>
        <p:blipFill>
          <a:blip r:embed="rId2"/>
          <a:stretch>
            <a:fillRect/>
          </a:stretch>
        </p:blipFill>
        <p:spPr>
          <a:xfrm>
            <a:off x="1138665" y="1786890"/>
            <a:ext cx="5311140" cy="1642110"/>
          </a:xfrm>
          <a:prstGeom prst="rect">
            <a:avLst/>
          </a:prstGeom>
        </p:spPr>
      </p:pic>
      <p:pic>
        <p:nvPicPr>
          <p:cNvPr id="11" name="Picture 10">
            <a:extLst>
              <a:ext uri="{FF2B5EF4-FFF2-40B4-BE49-F238E27FC236}">
                <a16:creationId xmlns:a16="http://schemas.microsoft.com/office/drawing/2014/main" id="{28E7F108-240A-8F6F-730E-4E3C4023E9A1}"/>
              </a:ext>
            </a:extLst>
          </p:cNvPr>
          <p:cNvPicPr>
            <a:picLocks noChangeAspect="1"/>
          </p:cNvPicPr>
          <p:nvPr/>
        </p:nvPicPr>
        <p:blipFill>
          <a:blip r:embed="rId3"/>
          <a:stretch>
            <a:fillRect/>
          </a:stretch>
        </p:blipFill>
        <p:spPr>
          <a:xfrm>
            <a:off x="7543111" y="1205104"/>
            <a:ext cx="3401698" cy="2803525"/>
          </a:xfrm>
          <a:prstGeom prst="rect">
            <a:avLst/>
          </a:prstGeom>
        </p:spPr>
      </p:pic>
      <p:pic>
        <p:nvPicPr>
          <p:cNvPr id="12" name="Picture 11">
            <a:extLst>
              <a:ext uri="{FF2B5EF4-FFF2-40B4-BE49-F238E27FC236}">
                <a16:creationId xmlns:a16="http://schemas.microsoft.com/office/drawing/2014/main" id="{27E68310-E44B-1EA6-B162-A77D9402C888}"/>
              </a:ext>
            </a:extLst>
          </p:cNvPr>
          <p:cNvPicPr>
            <a:picLocks noChangeAspect="1"/>
          </p:cNvPicPr>
          <p:nvPr/>
        </p:nvPicPr>
        <p:blipFill>
          <a:blip r:embed="rId4"/>
          <a:stretch>
            <a:fillRect/>
          </a:stretch>
        </p:blipFill>
        <p:spPr>
          <a:xfrm>
            <a:off x="1917394" y="3563939"/>
            <a:ext cx="5651929" cy="3059034"/>
          </a:xfrm>
          <a:prstGeom prst="rect">
            <a:avLst/>
          </a:prstGeom>
        </p:spPr>
      </p:pic>
    </p:spTree>
    <p:extLst>
      <p:ext uri="{BB962C8B-B14F-4D97-AF65-F5344CB8AC3E}">
        <p14:creationId xmlns:p14="http://schemas.microsoft.com/office/powerpoint/2010/main" val="394743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37BE-89EC-8F5F-E0FC-3B815E1BE76A}"/>
              </a:ext>
            </a:extLst>
          </p:cNvPr>
          <p:cNvSpPr>
            <a:spLocks noGrp="1"/>
          </p:cNvSpPr>
          <p:nvPr>
            <p:ph type="title"/>
          </p:nvPr>
        </p:nvSpPr>
        <p:spPr/>
        <p:txBody>
          <a:bodyPr>
            <a:normAutofit/>
          </a:bodyPr>
          <a:lstStyle/>
          <a:p>
            <a:pPr marL="0" marR="0">
              <a:lnSpc>
                <a:spcPct val="200000"/>
              </a:lnSpc>
              <a:spcBef>
                <a:spcPts val="0"/>
              </a:spcBef>
              <a:spcAft>
                <a:spcPts val="800"/>
              </a:spcAft>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Model Deployment</a:t>
            </a:r>
            <a:endParaRPr lang="en-US" dirty="0"/>
          </a:p>
        </p:txBody>
      </p:sp>
      <p:sp>
        <p:nvSpPr>
          <p:cNvPr id="3" name="Content Placeholder 2">
            <a:extLst>
              <a:ext uri="{FF2B5EF4-FFF2-40B4-BE49-F238E27FC236}">
                <a16:creationId xmlns:a16="http://schemas.microsoft.com/office/drawing/2014/main" id="{3BD222BD-EE06-40C6-07EE-0E4C212DB4E7}"/>
              </a:ext>
            </a:extLst>
          </p:cNvPr>
          <p:cNvSpPr>
            <a:spLocks noGrp="1"/>
          </p:cNvSpPr>
          <p:nvPr>
            <p:ph idx="1"/>
          </p:nvPr>
        </p:nvSpPr>
        <p:spPr>
          <a:xfrm>
            <a:off x="838199" y="1825625"/>
            <a:ext cx="10828867" cy="4351338"/>
          </a:xfrm>
        </p:spPr>
        <p:txBody>
          <a:bodyPr>
            <a:normAutofit/>
          </a:bodyPr>
          <a:lstStyle/>
          <a:p>
            <a:pPr marL="0" marR="0" algn="just">
              <a:lnSpc>
                <a:spcPct val="20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Sometimes, communication means sharing visualizations (as seen above). Other times, it means sharing the actual model.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was saved to a Pickle binary file (model-team-</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azure.pkl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that can be deployed in production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
        <p:nvSpPr>
          <p:cNvPr id="4" name="Date Placeholder 3">
            <a:extLst>
              <a:ext uri="{FF2B5EF4-FFF2-40B4-BE49-F238E27FC236}">
                <a16:creationId xmlns:a16="http://schemas.microsoft.com/office/drawing/2014/main" id="{C343DB87-1FA1-A3DE-0D4B-2BE1ABD8FEB2}"/>
              </a:ext>
            </a:extLst>
          </p:cNvPr>
          <p:cNvSpPr>
            <a:spLocks noGrp="1"/>
          </p:cNvSpPr>
          <p:nvPr>
            <p:ph type="dt" sz="half" idx="10"/>
          </p:nvPr>
        </p:nvSpPr>
        <p:spPr/>
        <p:txBody>
          <a:bodyPr/>
          <a:lstStyle/>
          <a:p>
            <a:fld id="{F1C164EE-E1EB-434F-965B-DF320D2CD15A}" type="datetime1">
              <a:rPr lang="en-US" smtClean="0"/>
              <a:t>8/2/2023</a:t>
            </a:fld>
            <a:endParaRPr lang="en-US"/>
          </a:p>
        </p:txBody>
      </p:sp>
      <p:sp>
        <p:nvSpPr>
          <p:cNvPr id="5" name="Slide Number Placeholder 4">
            <a:extLst>
              <a:ext uri="{FF2B5EF4-FFF2-40B4-BE49-F238E27FC236}">
                <a16:creationId xmlns:a16="http://schemas.microsoft.com/office/drawing/2014/main" id="{C3BDC1D9-D293-1DFF-2AFB-4AC66791B29C}"/>
              </a:ext>
            </a:extLst>
          </p:cNvPr>
          <p:cNvSpPr>
            <a:spLocks noGrp="1"/>
          </p:cNvSpPr>
          <p:nvPr>
            <p:ph type="sldNum" sz="quarter" idx="12"/>
          </p:nvPr>
        </p:nvSpPr>
        <p:spPr/>
        <p:txBody>
          <a:bodyPr/>
          <a:lstStyle/>
          <a:p>
            <a:fld id="{C49F0888-4971-43CF-8B5A-54133866CACC}" type="slidenum">
              <a:rPr lang="en-US" smtClean="0"/>
              <a:t>14</a:t>
            </a:fld>
            <a:endParaRPr lang="en-US"/>
          </a:p>
        </p:txBody>
      </p:sp>
    </p:spTree>
    <p:extLst>
      <p:ext uri="{BB962C8B-B14F-4D97-AF65-F5344CB8AC3E}">
        <p14:creationId xmlns:p14="http://schemas.microsoft.com/office/powerpoint/2010/main" val="347333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Summary</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r>
              <a:rPr lang="en-US" dirty="0"/>
              <a:t>In summary, our predictive model was able to achieve strong performance in terms of accuracy and recall, and has the potential to be a valuable tool for improving customer retention.</a:t>
            </a:r>
          </a:p>
          <a:p>
            <a:r>
              <a:rPr lang="en-US" dirty="0"/>
              <a:t>Tuning the hyperparameter increased the accuracy of the model</a:t>
            </a:r>
          </a:p>
          <a:p>
            <a:r>
              <a:rPr lang="en-US" dirty="0"/>
              <a:t>Most customers are on blue card category</a:t>
            </a:r>
          </a:p>
          <a:p>
            <a:r>
              <a:rPr lang="en-US" dirty="0"/>
              <a:t>Unknown entries in original dataset was a challenge</a:t>
            </a:r>
          </a:p>
          <a:p>
            <a:r>
              <a:rPr lang="en-US" dirty="0"/>
              <a:t>Recommend a dataset with more entry to have more train data</a:t>
            </a:r>
          </a:p>
        </p:txBody>
      </p:sp>
      <p:sp>
        <p:nvSpPr>
          <p:cNvPr id="3" name="Date Placeholder 2">
            <a:extLst>
              <a:ext uri="{FF2B5EF4-FFF2-40B4-BE49-F238E27FC236}">
                <a16:creationId xmlns:a16="http://schemas.microsoft.com/office/drawing/2014/main" id="{D74F3856-FF87-4281-B232-F457215948E8}"/>
              </a:ext>
            </a:extLst>
          </p:cNvPr>
          <p:cNvSpPr>
            <a:spLocks noGrp="1"/>
          </p:cNvSpPr>
          <p:nvPr>
            <p:ph type="dt" sz="half" idx="10"/>
          </p:nvPr>
        </p:nvSpPr>
        <p:spPr/>
        <p:txBody>
          <a:bodyPr/>
          <a:lstStyle/>
          <a:p>
            <a:fld id="{1A8600CF-8E08-4162-A9AD-585B6B446F89}" type="datetime1">
              <a:rPr lang="en-US" smtClean="0"/>
              <a:t>8/2/2023</a:t>
            </a:fld>
            <a:endParaRPr lang="en-US"/>
          </a:p>
        </p:txBody>
      </p:sp>
      <p:sp>
        <p:nvSpPr>
          <p:cNvPr id="4" name="Slide Number Placeholder 3">
            <a:extLst>
              <a:ext uri="{FF2B5EF4-FFF2-40B4-BE49-F238E27FC236}">
                <a16:creationId xmlns:a16="http://schemas.microsoft.com/office/drawing/2014/main" id="{E4C22A06-DE66-4FEC-ABA3-11FE12BD1C6C}"/>
              </a:ext>
            </a:extLst>
          </p:cNvPr>
          <p:cNvSpPr>
            <a:spLocks noGrp="1"/>
          </p:cNvSpPr>
          <p:nvPr>
            <p:ph type="sldNum" sz="quarter" idx="12"/>
          </p:nvPr>
        </p:nvSpPr>
        <p:spPr/>
        <p:txBody>
          <a:bodyPr/>
          <a:lstStyle/>
          <a:p>
            <a:fld id="{C49F0888-4971-43CF-8B5A-54133866CACC}" type="slidenum">
              <a:rPr lang="en-US" smtClean="0"/>
              <a:t>15</a:t>
            </a:fld>
            <a:endParaRPr lang="en-US"/>
          </a:p>
        </p:txBody>
      </p:sp>
    </p:spTree>
    <p:extLst>
      <p:ext uri="{BB962C8B-B14F-4D97-AF65-F5344CB8AC3E}">
        <p14:creationId xmlns:p14="http://schemas.microsoft.com/office/powerpoint/2010/main" val="263472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9788" y="457200"/>
            <a:ext cx="3932237" cy="530225"/>
          </a:xfrm>
        </p:spPr>
        <p:txBody>
          <a:bodyPr>
            <a:normAutofit fontScale="90000"/>
          </a:bodyPr>
          <a:lstStyle/>
          <a:p>
            <a:r>
              <a:rPr lang="en-US" b="1" dirty="0"/>
              <a:t>Our Team</a:t>
            </a:r>
          </a:p>
        </p:txBody>
      </p:sp>
      <p:graphicFrame>
        <p:nvGraphicFramePr>
          <p:cNvPr id="6" name="Table 6">
            <a:extLst>
              <a:ext uri="{FF2B5EF4-FFF2-40B4-BE49-F238E27FC236}">
                <a16:creationId xmlns:a16="http://schemas.microsoft.com/office/drawing/2014/main" id="{773DBCAF-295C-4DF4-B44D-6B26BBF21E8D}"/>
              </a:ext>
            </a:extLst>
          </p:cNvPr>
          <p:cNvGraphicFramePr>
            <a:graphicFrameLocks noGrp="1"/>
          </p:cNvGraphicFramePr>
          <p:nvPr>
            <p:ph idx="1"/>
            <p:extLst>
              <p:ext uri="{D42A27DB-BD31-4B8C-83A1-F6EECF244321}">
                <p14:modId xmlns:p14="http://schemas.microsoft.com/office/powerpoint/2010/main" val="388572780"/>
              </p:ext>
            </p:extLst>
          </p:nvPr>
        </p:nvGraphicFramePr>
        <p:xfrm>
          <a:off x="5664199" y="2059870"/>
          <a:ext cx="6172200" cy="1483360"/>
        </p:xfrm>
        <a:graphic>
          <a:graphicData uri="http://schemas.openxmlformats.org/drawingml/2006/table">
            <a:tbl>
              <a:tblPr firstRow="1" bandRow="1">
                <a:tableStyleId>{F5AB1C69-6EDB-4FF4-983F-18BD219EF322}</a:tableStyleId>
              </a:tblPr>
              <a:tblGrid>
                <a:gridCol w="3086100">
                  <a:extLst>
                    <a:ext uri="{9D8B030D-6E8A-4147-A177-3AD203B41FA5}">
                      <a16:colId xmlns:a16="http://schemas.microsoft.com/office/drawing/2014/main" val="2829721484"/>
                    </a:ext>
                  </a:extLst>
                </a:gridCol>
                <a:gridCol w="3086100">
                  <a:extLst>
                    <a:ext uri="{9D8B030D-6E8A-4147-A177-3AD203B41FA5}">
                      <a16:colId xmlns:a16="http://schemas.microsoft.com/office/drawing/2014/main" val="2405224518"/>
                    </a:ext>
                  </a:extLst>
                </a:gridCol>
              </a:tblGrid>
              <a:tr h="370840">
                <a:tc>
                  <a:txBody>
                    <a:bodyPr/>
                    <a:lstStyle/>
                    <a:p>
                      <a:r>
                        <a:rPr lang="en-US" dirty="0">
                          <a:solidFill>
                            <a:schemeClr val="tx1"/>
                          </a:solidFill>
                        </a:rPr>
                        <a:t>Role</a:t>
                      </a:r>
                    </a:p>
                  </a:txBody>
                  <a:tcPr/>
                </a:tc>
                <a:tc>
                  <a:txBody>
                    <a:bodyPr/>
                    <a:lstStyle/>
                    <a:p>
                      <a:r>
                        <a:rPr lang="en-US" dirty="0">
                          <a:solidFill>
                            <a:schemeClr val="tx1"/>
                          </a:solidFill>
                        </a:rPr>
                        <a:t>Name</a:t>
                      </a:r>
                    </a:p>
                  </a:txBody>
                  <a:tcPr/>
                </a:tc>
                <a:extLst>
                  <a:ext uri="{0D108BD9-81ED-4DB2-BD59-A6C34878D82A}">
                    <a16:rowId xmlns:a16="http://schemas.microsoft.com/office/drawing/2014/main" val="1305675219"/>
                  </a:ext>
                </a:extLst>
              </a:tr>
              <a:tr h="370840">
                <a:tc>
                  <a:txBody>
                    <a:bodyPr/>
                    <a:lstStyle/>
                    <a:p>
                      <a:r>
                        <a:rPr lang="en-US" dirty="0"/>
                        <a:t>Member</a:t>
                      </a:r>
                    </a:p>
                  </a:txBody>
                  <a:tcPr/>
                </a:tc>
                <a:tc>
                  <a:txBody>
                    <a:bodyPr/>
                    <a:lstStyle/>
                    <a:p>
                      <a:r>
                        <a:rPr lang="en-US" dirty="0"/>
                        <a:t>Bakare </a:t>
                      </a:r>
                      <a:r>
                        <a:rPr lang="en-US" dirty="0" err="1"/>
                        <a:t>Olajumoke</a:t>
                      </a:r>
                      <a:endParaRPr lang="en-US" dirty="0"/>
                    </a:p>
                  </a:txBody>
                  <a:tcPr/>
                </a:tc>
                <a:extLst>
                  <a:ext uri="{0D108BD9-81ED-4DB2-BD59-A6C34878D82A}">
                    <a16:rowId xmlns:a16="http://schemas.microsoft.com/office/drawing/2014/main" val="21674626"/>
                  </a:ext>
                </a:extLst>
              </a:tr>
              <a:tr h="370840">
                <a:tc>
                  <a:txBody>
                    <a:bodyPr/>
                    <a:lstStyle/>
                    <a:p>
                      <a:r>
                        <a:rPr lang="en-US" dirty="0"/>
                        <a:t>Member</a:t>
                      </a:r>
                    </a:p>
                  </a:txBody>
                  <a:tcPr/>
                </a:tc>
                <a:tc>
                  <a:txBody>
                    <a:bodyPr/>
                    <a:lstStyle/>
                    <a:p>
                      <a:r>
                        <a:rPr lang="en-US" dirty="0" err="1"/>
                        <a:t>Gyang</a:t>
                      </a:r>
                      <a:r>
                        <a:rPr lang="en-US" dirty="0"/>
                        <a:t> Paul Pam</a:t>
                      </a:r>
                    </a:p>
                  </a:txBody>
                  <a:tcPr/>
                </a:tc>
                <a:extLst>
                  <a:ext uri="{0D108BD9-81ED-4DB2-BD59-A6C34878D82A}">
                    <a16:rowId xmlns:a16="http://schemas.microsoft.com/office/drawing/2014/main" val="2511522226"/>
                  </a:ext>
                </a:extLst>
              </a:tr>
              <a:tr h="370840">
                <a:tc>
                  <a:txBody>
                    <a:bodyPr/>
                    <a:lstStyle/>
                    <a:p>
                      <a:r>
                        <a:rPr lang="en-US" dirty="0"/>
                        <a:t>Member</a:t>
                      </a:r>
                    </a:p>
                  </a:txBody>
                  <a:tcPr/>
                </a:tc>
                <a:tc>
                  <a:txBody>
                    <a:bodyPr/>
                    <a:lstStyle/>
                    <a:p>
                      <a:r>
                        <a:rPr lang="en-US" dirty="0"/>
                        <a:t>Ramesh </a:t>
                      </a:r>
                      <a:r>
                        <a:rPr lang="en-US" dirty="0" err="1"/>
                        <a:t>Vhanamane</a:t>
                      </a:r>
                      <a:endParaRPr lang="en-US" dirty="0"/>
                    </a:p>
                  </a:txBody>
                  <a:tcPr/>
                </a:tc>
                <a:extLst>
                  <a:ext uri="{0D108BD9-81ED-4DB2-BD59-A6C34878D82A}">
                    <a16:rowId xmlns:a16="http://schemas.microsoft.com/office/drawing/2014/main" val="1802095265"/>
                  </a:ext>
                </a:extLst>
              </a:tr>
            </a:tbl>
          </a:graphicData>
        </a:graphic>
      </p:graphicFrame>
      <p:sp>
        <p:nvSpPr>
          <p:cNvPr id="5" name="Text Placeholder 4">
            <a:extLst>
              <a:ext uri="{FF2B5EF4-FFF2-40B4-BE49-F238E27FC236}">
                <a16:creationId xmlns:a16="http://schemas.microsoft.com/office/drawing/2014/main" id="{38AB551F-BAC4-4ECD-A2B2-38E3BACEEFC0}"/>
              </a:ext>
            </a:extLst>
          </p:cNvPr>
          <p:cNvSpPr>
            <a:spLocks noGrp="1"/>
          </p:cNvSpPr>
          <p:nvPr>
            <p:ph type="body" sz="half" idx="2"/>
          </p:nvPr>
        </p:nvSpPr>
        <p:spPr>
          <a:xfrm>
            <a:off x="839788" y="1196622"/>
            <a:ext cx="3932237" cy="4672366"/>
          </a:xfrm>
        </p:spPr>
        <p:txBody>
          <a:bodyPr>
            <a:normAutofit/>
          </a:bodyPr>
          <a:lstStyle/>
          <a:p>
            <a:endParaRPr lang="en-US" dirty="0"/>
          </a:p>
          <a:p>
            <a:r>
              <a:rPr lang="en-US" dirty="0" err="1"/>
              <a:t>Adedamola</a:t>
            </a:r>
            <a:r>
              <a:rPr lang="en-US" dirty="0"/>
              <a:t> Adedoyin</a:t>
            </a:r>
          </a:p>
          <a:p>
            <a:r>
              <a:rPr lang="en-US" dirty="0"/>
              <a:t>Role: Presenter 1</a:t>
            </a:r>
          </a:p>
          <a:p>
            <a:endParaRPr lang="en-US" dirty="0"/>
          </a:p>
          <a:p>
            <a:r>
              <a:rPr lang="en-US" dirty="0"/>
              <a:t>Kenneth Mambo</a:t>
            </a:r>
          </a:p>
          <a:p>
            <a:r>
              <a:rPr lang="en-US" dirty="0"/>
              <a:t>Role: Presenter 2</a:t>
            </a:r>
          </a:p>
          <a:p>
            <a:endParaRPr lang="en-US" dirty="0"/>
          </a:p>
          <a:p>
            <a:r>
              <a:rPr lang="en-US" b="1" dirty="0"/>
              <a:t>Project Lead</a:t>
            </a:r>
          </a:p>
          <a:p>
            <a:r>
              <a:rPr lang="en-US" dirty="0"/>
              <a:t>Name: </a:t>
            </a:r>
            <a:r>
              <a:rPr lang="en-US" dirty="0" err="1"/>
              <a:t>Adedamola</a:t>
            </a:r>
            <a:r>
              <a:rPr lang="en-US" dirty="0"/>
              <a:t> Adedoyin</a:t>
            </a:r>
          </a:p>
          <a:p>
            <a:r>
              <a:rPr lang="en-US" b="1" dirty="0"/>
              <a:t>Assistant Project Lead</a:t>
            </a:r>
          </a:p>
          <a:p>
            <a:r>
              <a:rPr lang="en-US" dirty="0"/>
              <a:t>Name: Kenneth Mambo</a:t>
            </a:r>
          </a:p>
          <a:p>
            <a:r>
              <a:rPr lang="en-US" b="1" dirty="0"/>
              <a:t>Query Analyst</a:t>
            </a:r>
          </a:p>
          <a:p>
            <a:r>
              <a:rPr lang="en-US" dirty="0"/>
              <a:t>Name: Elijah Fagbohun</a:t>
            </a:r>
          </a:p>
        </p:txBody>
      </p:sp>
      <p:sp>
        <p:nvSpPr>
          <p:cNvPr id="2" name="Date Placeholder 1">
            <a:extLst>
              <a:ext uri="{FF2B5EF4-FFF2-40B4-BE49-F238E27FC236}">
                <a16:creationId xmlns:a16="http://schemas.microsoft.com/office/drawing/2014/main" id="{084122F1-EE8E-4B21-8A4F-D539DB1DD6D8}"/>
              </a:ext>
            </a:extLst>
          </p:cNvPr>
          <p:cNvSpPr>
            <a:spLocks noGrp="1"/>
          </p:cNvSpPr>
          <p:nvPr>
            <p:ph type="dt" sz="half" idx="10"/>
          </p:nvPr>
        </p:nvSpPr>
        <p:spPr/>
        <p:txBody>
          <a:bodyPr/>
          <a:lstStyle/>
          <a:p>
            <a:fld id="{D17AFF63-63E1-4295-AC25-77D491756888}" type="datetime1">
              <a:rPr lang="en-US" smtClean="0"/>
              <a:t>8/2/2023</a:t>
            </a:fld>
            <a:endParaRPr lang="en-US"/>
          </a:p>
        </p:txBody>
      </p:sp>
      <p:sp>
        <p:nvSpPr>
          <p:cNvPr id="3" name="Slide Number Placeholder 2">
            <a:extLst>
              <a:ext uri="{FF2B5EF4-FFF2-40B4-BE49-F238E27FC236}">
                <a16:creationId xmlns:a16="http://schemas.microsoft.com/office/drawing/2014/main" id="{025431B4-0CBA-4E7F-B56A-4526E4EC7EF0}"/>
              </a:ext>
            </a:extLst>
          </p:cNvPr>
          <p:cNvSpPr>
            <a:spLocks noGrp="1"/>
          </p:cNvSpPr>
          <p:nvPr>
            <p:ph type="sldNum" sz="quarter" idx="12"/>
          </p:nvPr>
        </p:nvSpPr>
        <p:spPr/>
        <p:txBody>
          <a:bodyPr/>
          <a:lstStyle/>
          <a:p>
            <a:fld id="{C49F0888-4971-43CF-8B5A-54133866CACC}" type="slidenum">
              <a:rPr lang="en-US" smtClean="0"/>
              <a:t>2</a:t>
            </a:fld>
            <a:endParaRPr lang="en-US"/>
          </a:p>
        </p:txBody>
      </p:sp>
    </p:spTree>
    <p:extLst>
      <p:ext uri="{BB962C8B-B14F-4D97-AF65-F5344CB8AC3E}">
        <p14:creationId xmlns:p14="http://schemas.microsoft.com/office/powerpoint/2010/main" val="250355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970844"/>
            <a:ext cx="4896556" cy="719844"/>
          </a:xfrm>
        </p:spPr>
        <p:txBody>
          <a:bodyPr>
            <a:normAutofit/>
          </a:bodyPr>
          <a:lstStyle/>
          <a:p>
            <a:r>
              <a:rPr lang="en-US" b="1" dirty="0"/>
              <a:t>Problem Statement</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r>
              <a:rPr lang="en-US" dirty="0"/>
              <a:t>Every year, companies lose a significant portion of their customers. This can be costly in terms of lost revenue and the resources required to acquire new customers. </a:t>
            </a:r>
          </a:p>
          <a:p>
            <a:r>
              <a:rPr lang="en-US" dirty="0"/>
              <a:t>By predicting which customers are at risk of churning, companies can take proactive steps to retain these valuable customers and improve their overall retention rate. </a:t>
            </a:r>
          </a:p>
          <a:p>
            <a:r>
              <a:rPr lang="en-US" dirty="0"/>
              <a:t>In this presentation, we will introduce a predictive model that can accurately forecast which credit card customers are likely to churn and how to target them with retention-enhancing interventions</a:t>
            </a:r>
          </a:p>
        </p:txBody>
      </p:sp>
      <p:sp>
        <p:nvSpPr>
          <p:cNvPr id="3" name="Date Placeholder 2">
            <a:extLst>
              <a:ext uri="{FF2B5EF4-FFF2-40B4-BE49-F238E27FC236}">
                <a16:creationId xmlns:a16="http://schemas.microsoft.com/office/drawing/2014/main" id="{4E109701-52CC-4C75-A1BC-FD825586D057}"/>
              </a:ext>
            </a:extLst>
          </p:cNvPr>
          <p:cNvSpPr>
            <a:spLocks noGrp="1"/>
          </p:cNvSpPr>
          <p:nvPr>
            <p:ph type="dt" sz="half" idx="10"/>
          </p:nvPr>
        </p:nvSpPr>
        <p:spPr/>
        <p:txBody>
          <a:bodyPr/>
          <a:lstStyle/>
          <a:p>
            <a:fld id="{2824926C-7AA7-4A8B-8CC4-D5A0DF2BD6CB}" type="datetime1">
              <a:rPr lang="en-US" smtClean="0"/>
              <a:t>8/2/2023</a:t>
            </a:fld>
            <a:endParaRPr lang="en-US"/>
          </a:p>
        </p:txBody>
      </p:sp>
      <p:sp>
        <p:nvSpPr>
          <p:cNvPr id="4" name="Slide Number Placeholder 3">
            <a:extLst>
              <a:ext uri="{FF2B5EF4-FFF2-40B4-BE49-F238E27FC236}">
                <a16:creationId xmlns:a16="http://schemas.microsoft.com/office/drawing/2014/main" id="{18122FB4-211A-4789-8743-5E96E791F334}"/>
              </a:ext>
            </a:extLst>
          </p:cNvPr>
          <p:cNvSpPr>
            <a:spLocks noGrp="1"/>
          </p:cNvSpPr>
          <p:nvPr>
            <p:ph type="sldNum" sz="quarter" idx="12"/>
          </p:nvPr>
        </p:nvSpPr>
        <p:spPr/>
        <p:txBody>
          <a:bodyPr/>
          <a:lstStyle/>
          <a:p>
            <a:fld id="{C49F0888-4971-43CF-8B5A-54133866CACC}" type="slidenum">
              <a:rPr lang="en-US" smtClean="0"/>
              <a:t>3</a:t>
            </a:fld>
            <a:endParaRPr lang="en-US"/>
          </a:p>
        </p:txBody>
      </p:sp>
    </p:spTree>
    <p:extLst>
      <p:ext uri="{BB962C8B-B14F-4D97-AF65-F5344CB8AC3E}">
        <p14:creationId xmlns:p14="http://schemas.microsoft.com/office/powerpoint/2010/main" val="200286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Existing solutions</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r>
              <a:rPr lang="en-US" dirty="0"/>
              <a:t>Acquisition of new customers which is costly</a:t>
            </a:r>
          </a:p>
        </p:txBody>
      </p:sp>
      <p:sp>
        <p:nvSpPr>
          <p:cNvPr id="3" name="Date Placeholder 2">
            <a:extLst>
              <a:ext uri="{FF2B5EF4-FFF2-40B4-BE49-F238E27FC236}">
                <a16:creationId xmlns:a16="http://schemas.microsoft.com/office/drawing/2014/main" id="{7515DCD7-9E8B-4804-8B7E-9B3BFF1CC676}"/>
              </a:ext>
            </a:extLst>
          </p:cNvPr>
          <p:cNvSpPr>
            <a:spLocks noGrp="1"/>
          </p:cNvSpPr>
          <p:nvPr>
            <p:ph type="dt" sz="half" idx="10"/>
          </p:nvPr>
        </p:nvSpPr>
        <p:spPr/>
        <p:txBody>
          <a:bodyPr/>
          <a:lstStyle/>
          <a:p>
            <a:fld id="{A20D8303-8005-441C-9B42-26C3C241AC7A}" type="datetime1">
              <a:rPr lang="en-US" smtClean="0"/>
              <a:t>8/2/2023</a:t>
            </a:fld>
            <a:endParaRPr lang="en-US"/>
          </a:p>
        </p:txBody>
      </p:sp>
      <p:sp>
        <p:nvSpPr>
          <p:cNvPr id="4" name="Slide Number Placeholder 3">
            <a:extLst>
              <a:ext uri="{FF2B5EF4-FFF2-40B4-BE49-F238E27FC236}">
                <a16:creationId xmlns:a16="http://schemas.microsoft.com/office/drawing/2014/main" id="{74625F62-CCAC-4E94-96B9-BB6F52F18EB3}"/>
              </a:ext>
            </a:extLst>
          </p:cNvPr>
          <p:cNvSpPr>
            <a:spLocks noGrp="1"/>
          </p:cNvSpPr>
          <p:nvPr>
            <p:ph type="sldNum" sz="quarter" idx="12"/>
          </p:nvPr>
        </p:nvSpPr>
        <p:spPr/>
        <p:txBody>
          <a:bodyPr/>
          <a:lstStyle/>
          <a:p>
            <a:fld id="{C49F0888-4971-43CF-8B5A-54133866CACC}" type="slidenum">
              <a:rPr lang="en-US" smtClean="0"/>
              <a:t>4</a:t>
            </a:fld>
            <a:endParaRPr lang="en-US"/>
          </a:p>
        </p:txBody>
      </p:sp>
    </p:spTree>
    <p:extLst>
      <p:ext uri="{BB962C8B-B14F-4D97-AF65-F5344CB8AC3E}">
        <p14:creationId xmlns:p14="http://schemas.microsoft.com/office/powerpoint/2010/main" val="251748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Our approach</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r>
              <a:rPr lang="en-US" dirty="0"/>
              <a:t>Analyze customer demographics and transaction data to identify churn risk factors.</a:t>
            </a:r>
          </a:p>
          <a:p>
            <a:r>
              <a:rPr lang="en-US" dirty="0"/>
              <a:t>Build a predictive model to accurately forecast churn likelihood.</a:t>
            </a:r>
          </a:p>
          <a:p>
            <a:r>
              <a:rPr lang="en-US" dirty="0"/>
              <a:t>Target at-risk customers with retention-enhancing interventions.</a:t>
            </a:r>
          </a:p>
        </p:txBody>
      </p:sp>
      <p:sp>
        <p:nvSpPr>
          <p:cNvPr id="3" name="Date Placeholder 2">
            <a:extLst>
              <a:ext uri="{FF2B5EF4-FFF2-40B4-BE49-F238E27FC236}">
                <a16:creationId xmlns:a16="http://schemas.microsoft.com/office/drawing/2014/main" id="{7EB499B9-8A49-45A3-BAE8-405EC3AA65EB}"/>
              </a:ext>
            </a:extLst>
          </p:cNvPr>
          <p:cNvSpPr>
            <a:spLocks noGrp="1"/>
          </p:cNvSpPr>
          <p:nvPr>
            <p:ph type="dt" sz="half" idx="10"/>
          </p:nvPr>
        </p:nvSpPr>
        <p:spPr/>
        <p:txBody>
          <a:bodyPr/>
          <a:lstStyle/>
          <a:p>
            <a:fld id="{ACCC87D3-A532-45B4-9954-9B6CED4FBA83}" type="datetime1">
              <a:rPr lang="en-US" smtClean="0"/>
              <a:t>8/2/2023</a:t>
            </a:fld>
            <a:endParaRPr lang="en-US"/>
          </a:p>
        </p:txBody>
      </p:sp>
      <p:sp>
        <p:nvSpPr>
          <p:cNvPr id="4" name="Slide Number Placeholder 3">
            <a:extLst>
              <a:ext uri="{FF2B5EF4-FFF2-40B4-BE49-F238E27FC236}">
                <a16:creationId xmlns:a16="http://schemas.microsoft.com/office/drawing/2014/main" id="{B1E96968-3867-4425-9A6F-A7C33035C114}"/>
              </a:ext>
            </a:extLst>
          </p:cNvPr>
          <p:cNvSpPr>
            <a:spLocks noGrp="1"/>
          </p:cNvSpPr>
          <p:nvPr>
            <p:ph type="sldNum" sz="quarter" idx="12"/>
          </p:nvPr>
        </p:nvSpPr>
        <p:spPr/>
        <p:txBody>
          <a:bodyPr/>
          <a:lstStyle/>
          <a:p>
            <a:fld id="{C49F0888-4971-43CF-8B5A-54133866CACC}" type="slidenum">
              <a:rPr lang="en-US" smtClean="0"/>
              <a:t>5</a:t>
            </a:fld>
            <a:endParaRPr lang="en-US"/>
          </a:p>
        </p:txBody>
      </p:sp>
      <p:graphicFrame>
        <p:nvGraphicFramePr>
          <p:cNvPr id="5" name="Diagram 4">
            <a:extLst>
              <a:ext uri="{FF2B5EF4-FFF2-40B4-BE49-F238E27FC236}">
                <a16:creationId xmlns:a16="http://schemas.microsoft.com/office/drawing/2014/main" id="{AF1613B9-428C-D9DF-5366-F3025F14B123}"/>
              </a:ext>
            </a:extLst>
          </p:cNvPr>
          <p:cNvGraphicFramePr/>
          <p:nvPr>
            <p:extLst>
              <p:ext uri="{D42A27DB-BD31-4B8C-83A1-F6EECF244321}">
                <p14:modId xmlns:p14="http://schemas.microsoft.com/office/powerpoint/2010/main" val="537086598"/>
              </p:ext>
            </p:extLst>
          </p:nvPr>
        </p:nvGraphicFramePr>
        <p:xfrm>
          <a:off x="1236133" y="3456518"/>
          <a:ext cx="9016736" cy="3028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0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Dataset description</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r>
              <a:rPr lang="en-US" dirty="0"/>
              <a:t>Credit card customers dataset</a:t>
            </a:r>
          </a:p>
          <a:p>
            <a:r>
              <a:rPr lang="en-US" dirty="0"/>
              <a:t>Sourced from Kaggle</a:t>
            </a:r>
          </a:p>
          <a:p>
            <a:r>
              <a:rPr lang="en-US" dirty="0"/>
              <a:t>10,000 customers with the following features</a:t>
            </a:r>
          </a:p>
          <a:p>
            <a:pPr lvl="1"/>
            <a:r>
              <a:rPr lang="en-US" dirty="0"/>
              <a:t>age, gender, dependent count, education level, income category,</a:t>
            </a:r>
          </a:p>
          <a:p>
            <a:pPr lvl="1"/>
            <a:r>
              <a:rPr lang="en-US" dirty="0"/>
              <a:t>marital status, card category, months on book, total relationship count,</a:t>
            </a:r>
          </a:p>
          <a:p>
            <a:pPr lvl="1"/>
            <a:r>
              <a:rPr lang="en-US" dirty="0"/>
              <a:t>months inactive, total revolving balance, average open to buy, </a:t>
            </a:r>
          </a:p>
          <a:p>
            <a:pPr lvl="1"/>
            <a:r>
              <a:rPr lang="en-US" dirty="0"/>
              <a:t>total transaction amount, average utilization ratio, etc.</a:t>
            </a:r>
          </a:p>
        </p:txBody>
      </p:sp>
      <p:sp>
        <p:nvSpPr>
          <p:cNvPr id="3" name="Date Placeholder 2">
            <a:extLst>
              <a:ext uri="{FF2B5EF4-FFF2-40B4-BE49-F238E27FC236}">
                <a16:creationId xmlns:a16="http://schemas.microsoft.com/office/drawing/2014/main" id="{A5F47228-21F9-40AE-91FC-BDC2ED4113DE}"/>
              </a:ext>
            </a:extLst>
          </p:cNvPr>
          <p:cNvSpPr>
            <a:spLocks noGrp="1"/>
          </p:cNvSpPr>
          <p:nvPr>
            <p:ph type="dt" sz="half" idx="10"/>
          </p:nvPr>
        </p:nvSpPr>
        <p:spPr/>
        <p:txBody>
          <a:bodyPr/>
          <a:lstStyle/>
          <a:p>
            <a:fld id="{58F7D97E-3D2F-4049-9789-5A8B8420FCB3}" type="datetime1">
              <a:rPr lang="en-US" smtClean="0"/>
              <a:t>8/2/2023</a:t>
            </a:fld>
            <a:endParaRPr lang="en-US"/>
          </a:p>
        </p:txBody>
      </p:sp>
      <p:sp>
        <p:nvSpPr>
          <p:cNvPr id="4" name="Slide Number Placeholder 3">
            <a:extLst>
              <a:ext uri="{FF2B5EF4-FFF2-40B4-BE49-F238E27FC236}">
                <a16:creationId xmlns:a16="http://schemas.microsoft.com/office/drawing/2014/main" id="{EA9C6EF2-E411-438B-BE25-C953E6789374}"/>
              </a:ext>
            </a:extLst>
          </p:cNvPr>
          <p:cNvSpPr>
            <a:spLocks noGrp="1"/>
          </p:cNvSpPr>
          <p:nvPr>
            <p:ph type="sldNum" sz="quarter" idx="12"/>
          </p:nvPr>
        </p:nvSpPr>
        <p:spPr/>
        <p:txBody>
          <a:bodyPr/>
          <a:lstStyle/>
          <a:p>
            <a:fld id="{C49F0888-4971-43CF-8B5A-54133866CACC}" type="slidenum">
              <a:rPr lang="en-US" smtClean="0"/>
              <a:t>6</a:t>
            </a:fld>
            <a:endParaRPr lang="en-US"/>
          </a:p>
        </p:txBody>
      </p:sp>
    </p:spTree>
    <p:extLst>
      <p:ext uri="{BB962C8B-B14F-4D97-AF65-F5344CB8AC3E}">
        <p14:creationId xmlns:p14="http://schemas.microsoft.com/office/powerpoint/2010/main" val="327137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B4642-5FCE-4E67-93E2-9C9237B66ACB}"/>
              </a:ext>
            </a:extLst>
          </p:cNvPr>
          <p:cNvSpPr>
            <a:spLocks noGrp="1"/>
          </p:cNvSpPr>
          <p:nvPr>
            <p:ph type="title"/>
          </p:nvPr>
        </p:nvSpPr>
        <p:spPr>
          <a:xfrm>
            <a:off x="838200" y="1004710"/>
            <a:ext cx="4219222" cy="685977"/>
          </a:xfrm>
        </p:spPr>
        <p:txBody>
          <a:bodyPr>
            <a:normAutofit fontScale="90000"/>
          </a:bodyPr>
          <a:lstStyle/>
          <a:p>
            <a:r>
              <a:rPr lang="en-US" b="1" dirty="0"/>
              <a:t>Dataset description</a:t>
            </a:r>
          </a:p>
        </p:txBody>
      </p:sp>
      <p:sp>
        <p:nvSpPr>
          <p:cNvPr id="2" name="Content Placeholder 1">
            <a:extLst>
              <a:ext uri="{FF2B5EF4-FFF2-40B4-BE49-F238E27FC236}">
                <a16:creationId xmlns:a16="http://schemas.microsoft.com/office/drawing/2014/main" id="{F08B9810-2C7D-4CC4-B008-F7E907F23EDF}"/>
              </a:ext>
            </a:extLst>
          </p:cNvPr>
          <p:cNvSpPr>
            <a:spLocks noGrp="1"/>
          </p:cNvSpPr>
          <p:nvPr>
            <p:ph idx="1"/>
          </p:nvPr>
        </p:nvSpPr>
        <p:spPr/>
        <p:txBody>
          <a:bodyPr/>
          <a:lstStyle/>
          <a:p>
            <a:r>
              <a:rPr lang="en-US" dirty="0"/>
              <a:t>Unnecessary columns were dropped</a:t>
            </a:r>
          </a:p>
          <a:p>
            <a:r>
              <a:rPr lang="en-US" dirty="0"/>
              <a:t>Unknown entries were dropped</a:t>
            </a:r>
          </a:p>
          <a:p>
            <a:r>
              <a:rPr lang="en-US" dirty="0"/>
              <a:t>7,081 entries were left after data cleaning</a:t>
            </a:r>
          </a:p>
          <a:p>
            <a:r>
              <a:rPr lang="en-US" dirty="0"/>
              <a:t>Most customers earn between 60 – 80k US dollars</a:t>
            </a:r>
          </a:p>
          <a:p>
            <a:r>
              <a:rPr lang="en-US" dirty="0"/>
              <a:t>Blue card category is the highest</a:t>
            </a:r>
          </a:p>
          <a:p>
            <a:r>
              <a:rPr lang="en-US" dirty="0"/>
              <a:t>Platinum card category is the least</a:t>
            </a:r>
          </a:p>
          <a:p>
            <a:r>
              <a:rPr lang="en-US" dirty="0"/>
              <a:t>About 16% of customers churned</a:t>
            </a:r>
          </a:p>
          <a:p>
            <a:r>
              <a:rPr lang="en-US" dirty="0"/>
              <a:t>Columns were transformed for model training</a:t>
            </a:r>
          </a:p>
          <a:p>
            <a:endParaRPr lang="en-US" dirty="0"/>
          </a:p>
        </p:txBody>
      </p:sp>
      <p:sp>
        <p:nvSpPr>
          <p:cNvPr id="3" name="Date Placeholder 2">
            <a:extLst>
              <a:ext uri="{FF2B5EF4-FFF2-40B4-BE49-F238E27FC236}">
                <a16:creationId xmlns:a16="http://schemas.microsoft.com/office/drawing/2014/main" id="{DAC6EBEF-2BEF-4E82-8CB4-6FECCD0E7CF2}"/>
              </a:ext>
            </a:extLst>
          </p:cNvPr>
          <p:cNvSpPr>
            <a:spLocks noGrp="1"/>
          </p:cNvSpPr>
          <p:nvPr>
            <p:ph type="dt" sz="half" idx="10"/>
          </p:nvPr>
        </p:nvSpPr>
        <p:spPr/>
        <p:txBody>
          <a:bodyPr/>
          <a:lstStyle/>
          <a:p>
            <a:fld id="{B1FDFD84-9059-499D-B871-D45D1149F139}" type="datetime1">
              <a:rPr lang="en-US" smtClean="0"/>
              <a:t>8/2/2023</a:t>
            </a:fld>
            <a:endParaRPr lang="en-US"/>
          </a:p>
        </p:txBody>
      </p:sp>
      <p:sp>
        <p:nvSpPr>
          <p:cNvPr id="4" name="Slide Number Placeholder 3">
            <a:extLst>
              <a:ext uri="{FF2B5EF4-FFF2-40B4-BE49-F238E27FC236}">
                <a16:creationId xmlns:a16="http://schemas.microsoft.com/office/drawing/2014/main" id="{839708CB-65A3-4122-977C-97556F8E322E}"/>
              </a:ext>
            </a:extLst>
          </p:cNvPr>
          <p:cNvSpPr>
            <a:spLocks noGrp="1"/>
          </p:cNvSpPr>
          <p:nvPr>
            <p:ph type="sldNum" sz="quarter" idx="12"/>
          </p:nvPr>
        </p:nvSpPr>
        <p:spPr/>
        <p:txBody>
          <a:bodyPr/>
          <a:lstStyle/>
          <a:p>
            <a:fld id="{C49F0888-4971-43CF-8B5A-54133866CACC}" type="slidenum">
              <a:rPr lang="en-US" smtClean="0"/>
              <a:t>7</a:t>
            </a:fld>
            <a:endParaRPr lang="en-US"/>
          </a:p>
        </p:txBody>
      </p:sp>
    </p:spTree>
    <p:extLst>
      <p:ext uri="{BB962C8B-B14F-4D97-AF65-F5344CB8AC3E}">
        <p14:creationId xmlns:p14="http://schemas.microsoft.com/office/powerpoint/2010/main" val="298700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D5A6-DF04-E24D-01E5-E44E9A2E778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F779793-FF10-51E9-E2E7-8C36C189229C}"/>
              </a:ext>
            </a:extLst>
          </p:cNvPr>
          <p:cNvSpPr>
            <a:spLocks noGrp="1"/>
          </p:cNvSpPr>
          <p:nvPr>
            <p:ph type="dt" sz="half" idx="10"/>
          </p:nvPr>
        </p:nvSpPr>
        <p:spPr/>
        <p:txBody>
          <a:bodyPr/>
          <a:lstStyle/>
          <a:p>
            <a:fld id="{F1C164EE-E1EB-434F-965B-DF320D2CD15A}" type="datetime1">
              <a:rPr lang="en-US" smtClean="0"/>
              <a:t>8/2/2023</a:t>
            </a:fld>
            <a:endParaRPr lang="en-US"/>
          </a:p>
        </p:txBody>
      </p:sp>
      <p:sp>
        <p:nvSpPr>
          <p:cNvPr id="5" name="Slide Number Placeholder 4">
            <a:extLst>
              <a:ext uri="{FF2B5EF4-FFF2-40B4-BE49-F238E27FC236}">
                <a16:creationId xmlns:a16="http://schemas.microsoft.com/office/drawing/2014/main" id="{A0CF8D96-759F-71CC-D9D5-43CBB7F9F2AD}"/>
              </a:ext>
            </a:extLst>
          </p:cNvPr>
          <p:cNvSpPr>
            <a:spLocks noGrp="1"/>
          </p:cNvSpPr>
          <p:nvPr>
            <p:ph type="sldNum" sz="quarter" idx="12"/>
          </p:nvPr>
        </p:nvSpPr>
        <p:spPr/>
        <p:txBody>
          <a:bodyPr/>
          <a:lstStyle/>
          <a:p>
            <a:fld id="{C49F0888-4971-43CF-8B5A-54133866CACC}" type="slidenum">
              <a:rPr lang="en-US" smtClean="0"/>
              <a:t>8</a:t>
            </a:fld>
            <a:endParaRPr lang="en-US"/>
          </a:p>
        </p:txBody>
      </p:sp>
      <p:pic>
        <p:nvPicPr>
          <p:cNvPr id="6" name="Content Placeholder 5">
            <a:extLst>
              <a:ext uri="{FF2B5EF4-FFF2-40B4-BE49-F238E27FC236}">
                <a16:creationId xmlns:a16="http://schemas.microsoft.com/office/drawing/2014/main" id="{215FF149-CCE6-115C-6421-41D22FC8B76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1733" y="331654"/>
            <a:ext cx="9110134" cy="6161222"/>
          </a:xfrm>
          <a:prstGeom prst="rect">
            <a:avLst/>
          </a:prstGeom>
          <a:noFill/>
          <a:ln>
            <a:noFill/>
          </a:ln>
        </p:spPr>
      </p:pic>
    </p:spTree>
    <p:extLst>
      <p:ext uri="{BB962C8B-B14F-4D97-AF65-F5344CB8AC3E}">
        <p14:creationId xmlns:p14="http://schemas.microsoft.com/office/powerpoint/2010/main" val="95756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D3D5-8C21-4A5C-F520-A8FD79A8198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76AAE3AF-92BC-07E5-903B-8E36CB766A60}"/>
              </a:ext>
            </a:extLst>
          </p:cNvPr>
          <p:cNvSpPr>
            <a:spLocks noGrp="1"/>
          </p:cNvSpPr>
          <p:nvPr>
            <p:ph type="dt" sz="half" idx="10"/>
          </p:nvPr>
        </p:nvSpPr>
        <p:spPr/>
        <p:txBody>
          <a:bodyPr/>
          <a:lstStyle/>
          <a:p>
            <a:fld id="{F1C164EE-E1EB-434F-965B-DF320D2CD15A}" type="datetime1">
              <a:rPr lang="en-US" smtClean="0"/>
              <a:t>8/2/2023</a:t>
            </a:fld>
            <a:endParaRPr lang="en-US"/>
          </a:p>
        </p:txBody>
      </p:sp>
      <p:sp>
        <p:nvSpPr>
          <p:cNvPr id="5" name="Slide Number Placeholder 4">
            <a:extLst>
              <a:ext uri="{FF2B5EF4-FFF2-40B4-BE49-F238E27FC236}">
                <a16:creationId xmlns:a16="http://schemas.microsoft.com/office/drawing/2014/main" id="{4839DBE0-3ACF-1CCF-1063-9491B6AF79A7}"/>
              </a:ext>
            </a:extLst>
          </p:cNvPr>
          <p:cNvSpPr>
            <a:spLocks noGrp="1"/>
          </p:cNvSpPr>
          <p:nvPr>
            <p:ph type="sldNum" sz="quarter" idx="12"/>
          </p:nvPr>
        </p:nvSpPr>
        <p:spPr/>
        <p:txBody>
          <a:bodyPr/>
          <a:lstStyle/>
          <a:p>
            <a:fld id="{C49F0888-4971-43CF-8B5A-54133866CACC}" type="slidenum">
              <a:rPr lang="en-US" smtClean="0"/>
              <a:t>9</a:t>
            </a:fld>
            <a:endParaRPr lang="en-US"/>
          </a:p>
        </p:txBody>
      </p:sp>
      <p:pic>
        <p:nvPicPr>
          <p:cNvPr id="6" name="Content Placeholder 5">
            <a:extLst>
              <a:ext uri="{FF2B5EF4-FFF2-40B4-BE49-F238E27FC236}">
                <a16:creationId xmlns:a16="http://schemas.microsoft.com/office/drawing/2014/main" id="{01FC7413-48B9-131B-A752-1FED71ED10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439" y="136525"/>
            <a:ext cx="8584685" cy="5349875"/>
          </a:xfrm>
          <a:prstGeom prst="rect">
            <a:avLst/>
          </a:prstGeom>
          <a:noFill/>
          <a:ln>
            <a:noFill/>
          </a:ln>
        </p:spPr>
      </p:pic>
      <p:pic>
        <p:nvPicPr>
          <p:cNvPr id="7" name="Picture 6">
            <a:extLst>
              <a:ext uri="{FF2B5EF4-FFF2-40B4-BE49-F238E27FC236}">
                <a16:creationId xmlns:a16="http://schemas.microsoft.com/office/drawing/2014/main" id="{F05FEDB8-7B84-9B71-F504-D46540F949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7236" y="2954955"/>
            <a:ext cx="4759325" cy="3766520"/>
          </a:xfrm>
          <a:prstGeom prst="rect">
            <a:avLst/>
          </a:prstGeom>
          <a:noFill/>
        </p:spPr>
      </p:pic>
    </p:spTree>
    <p:extLst>
      <p:ext uri="{BB962C8B-B14F-4D97-AF65-F5344CB8AC3E}">
        <p14:creationId xmlns:p14="http://schemas.microsoft.com/office/powerpoint/2010/main" val="325576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4567</TotalTime>
  <Words>846</Words>
  <Application>Microsoft Office PowerPoint</Application>
  <PresentationFormat>Widescreen</PresentationFormat>
  <Paragraphs>117</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Will Customers Churn?</vt:lpstr>
      <vt:lpstr>Our Team</vt:lpstr>
      <vt:lpstr>Problem Statement</vt:lpstr>
      <vt:lpstr>Existing solutions</vt:lpstr>
      <vt:lpstr>Our approach</vt:lpstr>
      <vt:lpstr>Dataset description</vt:lpstr>
      <vt:lpstr>Dataset description</vt:lpstr>
      <vt:lpstr>PowerPoint Presentation</vt:lpstr>
      <vt:lpstr>PowerPoint Presentation</vt:lpstr>
      <vt:lpstr>Model</vt:lpstr>
      <vt:lpstr>Untuned Model</vt:lpstr>
      <vt:lpstr>Hyperparameter Tuning</vt:lpstr>
      <vt:lpstr>Tuned Model</vt:lpstr>
      <vt:lpstr>Model Deployment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Customers Churn</dc:title>
  <dc:creator>ELIJAH FAGBOHUN</dc:creator>
  <cp:lastModifiedBy>Damola Adedoyin</cp:lastModifiedBy>
  <cp:revision>20</cp:revision>
  <dcterms:created xsi:type="dcterms:W3CDTF">2022-12-19T18:24:55Z</dcterms:created>
  <dcterms:modified xsi:type="dcterms:W3CDTF">2023-08-02T14:48:30Z</dcterms:modified>
</cp:coreProperties>
</file>