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4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3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8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2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F4D7-5318-41F8-8365-841E159F2134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72DE-FD41-4AF3-820E-002286C0C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2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586486" y="3339451"/>
            <a:ext cx="10605514" cy="1738595"/>
            <a:chOff x="1586486" y="3339451"/>
            <a:chExt cx="10605514" cy="1738595"/>
          </a:xfrm>
        </p:grpSpPr>
        <p:grpSp>
          <p:nvGrpSpPr>
            <p:cNvPr id="7" name="组合 6"/>
            <p:cNvGrpSpPr/>
            <p:nvPr/>
          </p:nvGrpSpPr>
          <p:grpSpPr>
            <a:xfrm>
              <a:off x="4189046" y="3339451"/>
              <a:ext cx="8002954" cy="1738595"/>
              <a:chOff x="0" y="-1"/>
              <a:chExt cx="12192000" cy="264864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b="49178"/>
              <a:stretch/>
            </p:blipFill>
            <p:spPr>
              <a:xfrm>
                <a:off x="3938806" y="-1"/>
                <a:ext cx="4012986" cy="2633785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/>
              <a:srcRect t="51902"/>
              <a:stretch/>
            </p:blipFill>
            <p:spPr>
              <a:xfrm>
                <a:off x="7951792" y="0"/>
                <a:ext cx="4240208" cy="2633785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3"/>
              <a:srcRect t="5667"/>
              <a:stretch/>
            </p:blipFill>
            <p:spPr>
              <a:xfrm>
                <a:off x="0" y="0"/>
                <a:ext cx="4667607" cy="2648640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586486" y="3950841"/>
              <a:ext cx="2236510" cy="515815"/>
              <a:chOff x="858265" y="4056185"/>
              <a:chExt cx="2236510" cy="51581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58265" y="4129426"/>
                <a:ext cx="22365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鎏金走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龙文创产品设计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 flipV="1">
                <a:off x="3094775" y="4056185"/>
                <a:ext cx="0" cy="51581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73" y="0"/>
            <a:ext cx="4862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0" y="2160955"/>
            <a:ext cx="1649046" cy="1319510"/>
            <a:chOff x="0" y="2145325"/>
            <a:chExt cx="1649046" cy="1319510"/>
          </a:xfrm>
        </p:grpSpPr>
        <p:sp>
          <p:nvSpPr>
            <p:cNvPr id="87" name="矩形 86"/>
            <p:cNvSpPr/>
            <p:nvPr/>
          </p:nvSpPr>
          <p:spPr>
            <a:xfrm>
              <a:off x="0" y="3203466"/>
              <a:ext cx="1649046" cy="2613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7" y="2145325"/>
              <a:ext cx="1639634" cy="107144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95348" y="320346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”鎏金走龙”的解析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83691" y="1508370"/>
            <a:ext cx="7010400" cy="336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龙作为中华民族的象征，为海内外华人所熟知。</a:t>
            </a:r>
            <a:endParaRPr lang="en-US" altLang="zh-CN" sz="1000" dirty="0" smtClean="0"/>
          </a:p>
        </p:txBody>
      </p:sp>
      <p:sp>
        <p:nvSpPr>
          <p:cNvPr id="55" name="矩形 54"/>
          <p:cNvSpPr/>
          <p:nvPr/>
        </p:nvSpPr>
        <p:spPr>
          <a:xfrm>
            <a:off x="2383691" y="2145325"/>
            <a:ext cx="7010400" cy="3360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龙是众多小图腾的集合，它有蛇的身、马的脸、鹿的角、象的牙、鹰的爪、鱼的鳞和须</a:t>
            </a:r>
            <a:r>
              <a:rPr lang="en-US" altLang="zh-CN" sz="1000" dirty="0" smtClean="0"/>
              <a:t>……</a:t>
            </a:r>
            <a:r>
              <a:rPr lang="zh-CN" altLang="en-US" sz="1000" dirty="0" smtClean="0"/>
              <a:t>从此以后，龙图腾成为整个中华民族信奉的旗帜。</a:t>
            </a:r>
            <a:endParaRPr lang="zh-CN" altLang="en-US" sz="1000" dirty="0" smtClean="0"/>
          </a:p>
        </p:txBody>
      </p:sp>
      <p:sp>
        <p:nvSpPr>
          <p:cNvPr id="56" name="矩形 55"/>
          <p:cNvSpPr/>
          <p:nvPr/>
        </p:nvSpPr>
        <p:spPr>
          <a:xfrm>
            <a:off x="2383691" y="2782279"/>
            <a:ext cx="7010400" cy="633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龙的寓意：突起的前额表示聪明智慧；</a:t>
            </a:r>
            <a:r>
              <a:rPr lang="zh-CN" altLang="en-US" sz="1000" dirty="0">
                <a:solidFill>
                  <a:schemeClr val="bg1"/>
                </a:solidFill>
              </a:rPr>
              <a:t>鹿角</a:t>
            </a:r>
            <a:r>
              <a:rPr lang="zh-CN" altLang="en-US" sz="1000" dirty="0" smtClean="0">
                <a:solidFill>
                  <a:schemeClr val="bg1"/>
                </a:solidFill>
              </a:rPr>
              <a:t>表示社稷和长寿；牛耳寓意名列魁首；虎眼表示威严；鹰现勇猛；剑眉象征英武；狮鼻象征富贵；金鱼尾象征灵活；马齿象征勤劳和善良。</a:t>
            </a:r>
            <a:endParaRPr lang="zh-CN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83691" y="3716216"/>
            <a:ext cx="7010400" cy="633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唐代的中国步入了封建社会的鼎盛时期，龙的形象在这样的历史背景下也快速成长着，它的形象被不断凝聚，最终形成了鎏金走龙。从红山文化到唐代，龙由“胚胎”成长到了它生命力最为旺盛的青壮年时期。同时，鎏金走龙也作为唐代龙形象的代表，以它那劲健有力的形体，气宇轩昂的气魄，朝气蓬勃的姿态，充分表现出了唐代龙凌厉遒劲，神采飞扬的风格特征。</a:t>
            </a:r>
            <a:endParaRPr lang="zh-CN" altLang="en-US" sz="1000" dirty="0" smtClean="0"/>
          </a:p>
        </p:txBody>
      </p:sp>
      <p:sp>
        <p:nvSpPr>
          <p:cNvPr id="58" name="矩形 57"/>
          <p:cNvSpPr/>
          <p:nvPr/>
        </p:nvSpPr>
        <p:spPr>
          <a:xfrm>
            <a:off x="2383691" y="4650154"/>
            <a:ext cx="7010400" cy="633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上下五千年，龙的香火不灭”，龙图腾已经渗透到了中国社会的各个方面，成为一种文化的凝聚和积淀。对每一位炎黄子孙来说，龙的形象不但是一种符号、一种意绪、更是一种血脉相联的情感、一种精神不灭的传承，无论在哪里，我们都是龙的子孙。</a:t>
            </a:r>
            <a:endParaRPr lang="zh-CN" altLang="en-US" sz="1000" dirty="0" smtClean="0"/>
          </a:p>
        </p:txBody>
      </p:sp>
      <p:cxnSp>
        <p:nvCxnSpPr>
          <p:cNvPr id="68" name="肘形连接符 67"/>
          <p:cNvCxnSpPr>
            <a:stCxn id="54" idx="1"/>
            <a:endCxn id="5" idx="3"/>
          </p:cNvCxnSpPr>
          <p:nvPr/>
        </p:nvCxnSpPr>
        <p:spPr>
          <a:xfrm rot="10800000" flipV="1">
            <a:off x="1569443" y="1676401"/>
            <a:ext cx="814249" cy="166556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8" idx="1"/>
          </p:cNvCxnSpPr>
          <p:nvPr/>
        </p:nvCxnSpPr>
        <p:spPr>
          <a:xfrm rot="10800000">
            <a:off x="1977293" y="3341968"/>
            <a:ext cx="406399" cy="16247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0374887" y="6048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提取关键词</a:t>
            </a:r>
          </a:p>
        </p:txBody>
      </p:sp>
      <p:cxnSp>
        <p:nvCxnSpPr>
          <p:cNvPr id="75" name="直接连接符 74"/>
          <p:cNvCxnSpPr>
            <a:stCxn id="72" idx="2"/>
          </p:cNvCxnSpPr>
          <p:nvPr/>
        </p:nvCxnSpPr>
        <p:spPr>
          <a:xfrm flipH="1">
            <a:off x="10847754" y="881850"/>
            <a:ext cx="4187" cy="25919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0442424" y="15417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民族的象征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506544" y="221477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民族信奉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490514" y="2862826"/>
            <a:ext cx="729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聪明智慧</a:t>
            </a:r>
            <a:r>
              <a:rPr lang="en-US" altLang="zh-CN" sz="1000" dirty="0" smtClean="0">
                <a:solidFill>
                  <a:srgbClr val="C00000"/>
                </a:solidFill>
              </a:rPr>
              <a:t>,</a:t>
            </a: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长寿</a:t>
            </a:r>
            <a:r>
              <a:rPr lang="en-US" altLang="zh-CN" sz="1000" dirty="0" smtClean="0">
                <a:solidFill>
                  <a:srgbClr val="C00000"/>
                </a:solidFill>
              </a:rPr>
              <a:t>,</a:t>
            </a: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富贵，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勤劳善良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442424" y="3906166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</a:rPr>
              <a:t>生命力旺盛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</a:rPr>
              <a:t>形体劲健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</a:rPr>
              <a:t>飞扬神采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</a:rPr>
              <a:t>青壮年时期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endParaRPr lang="en-US" altLang="zh-CN" sz="1000" b="1" dirty="0" smtClean="0">
              <a:solidFill>
                <a:srgbClr val="C0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06544" y="486371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血脉相联</a:t>
            </a:r>
            <a:endParaRPr lang="en-US" altLang="zh-CN" sz="1000" dirty="0" smtClean="0">
              <a:solidFill>
                <a:srgbClr val="C00000"/>
              </a:solidFill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044" y="864884"/>
            <a:ext cx="2459523" cy="34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471011" y="1907300"/>
            <a:ext cx="2459523" cy="3468749"/>
            <a:chOff x="-471011" y="1907300"/>
            <a:chExt cx="2459523" cy="346874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1011" y="1907300"/>
              <a:ext cx="2459523" cy="3468749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0" y="3211280"/>
              <a:ext cx="1649046" cy="276999"/>
              <a:chOff x="0" y="3211280"/>
              <a:chExt cx="1649046" cy="27699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219096"/>
                <a:ext cx="1649046" cy="2613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4413" y="321128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寓意衍伸</a:t>
                </a:r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cxnSp>
        <p:nvCxnSpPr>
          <p:cNvPr id="15" name="直接连接符 14"/>
          <p:cNvCxnSpPr/>
          <p:nvPr/>
        </p:nvCxnSpPr>
        <p:spPr>
          <a:xfrm>
            <a:off x="2631941" y="822960"/>
            <a:ext cx="0" cy="52212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49203" y="15417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民族的象征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13323" y="221477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民族信奉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7293" y="2862826"/>
            <a:ext cx="729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聪明智慧</a:t>
            </a:r>
            <a:r>
              <a:rPr lang="en-US" altLang="zh-CN" sz="1000" dirty="0" smtClean="0">
                <a:solidFill>
                  <a:srgbClr val="C00000"/>
                </a:solidFill>
              </a:rPr>
              <a:t>,</a:t>
            </a: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长寿</a:t>
            </a:r>
            <a:r>
              <a:rPr lang="en-US" altLang="zh-CN" sz="1000" dirty="0" smtClean="0">
                <a:solidFill>
                  <a:srgbClr val="C00000"/>
                </a:solidFill>
              </a:rPr>
              <a:t>,</a:t>
            </a: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富贵，</a:t>
            </a:r>
            <a:endParaRPr lang="en-US" altLang="zh-CN" sz="1000" dirty="0" smtClean="0">
              <a:solidFill>
                <a:srgbClr val="C00000"/>
              </a:solidFill>
            </a:endParaRPr>
          </a:p>
          <a:p>
            <a:r>
              <a:rPr lang="zh-CN" altLang="en-US" sz="1000" dirty="0" smtClean="0">
                <a:solidFill>
                  <a:srgbClr val="C00000"/>
                </a:solidFill>
              </a:rPr>
              <a:t>勤劳善良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49203" y="3906166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C00000"/>
                </a:solidFill>
              </a:rPr>
              <a:t>生命力旺盛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</a:rPr>
              <a:t>形体劲健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</a:rPr>
              <a:t>飞扬神采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r>
              <a:rPr lang="zh-CN" altLang="en-US" sz="1000" b="1" dirty="0" smtClean="0">
                <a:solidFill>
                  <a:srgbClr val="C00000"/>
                </a:solidFill>
              </a:rPr>
              <a:t>青壮年时期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endParaRPr lang="en-US" altLang="zh-CN" sz="1000" b="1" dirty="0" smtClean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323" y="486371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</a:rPr>
              <a:t>血脉相联</a:t>
            </a:r>
            <a:endParaRPr lang="en-US" altLang="zh-CN" sz="1000" dirty="0" smtClean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6046" y="1814664"/>
            <a:ext cx="876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鎏金走龙在整个龙的形象演化过程中处于青壮年时期，如果可以比拟的话，更多的应该代表现在仍在职场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上奋斗，在外拼搏的现在的年轻人。他们热血，勤奋，不服输，是时代进步的创造者和领导者！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28" y="2719130"/>
            <a:ext cx="4545276" cy="303244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90" y="2719129"/>
            <a:ext cx="4548666" cy="30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71011" y="1907300"/>
            <a:ext cx="2459523" cy="3468749"/>
            <a:chOff x="-471011" y="1907300"/>
            <a:chExt cx="2459523" cy="34687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1011" y="1907300"/>
              <a:ext cx="2459523" cy="3468749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0" y="3211280"/>
              <a:ext cx="1649046" cy="276999"/>
              <a:chOff x="0" y="3211280"/>
              <a:chExt cx="1649046" cy="27699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3219096"/>
                <a:ext cx="1649046" cy="2613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24413" y="3211280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年轻人</a:t>
                </a:r>
                <a:r>
                  <a:rPr lang="zh-CN" altLang="en-US" sz="1200" dirty="0" smtClean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的痛点</a:t>
                </a:r>
                <a:endPara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5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64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0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5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423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小东</dc:creator>
  <cp:lastModifiedBy>杨 小东</cp:lastModifiedBy>
  <cp:revision>29</cp:revision>
  <dcterms:created xsi:type="dcterms:W3CDTF">2018-10-09T12:12:10Z</dcterms:created>
  <dcterms:modified xsi:type="dcterms:W3CDTF">2018-10-09T14:00:02Z</dcterms:modified>
</cp:coreProperties>
</file>